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65" r:id="rId4"/>
    <p:sldId id="271" r:id="rId5"/>
    <p:sldId id="267" r:id="rId6"/>
    <p:sldId id="270" r:id="rId7"/>
    <p:sldId id="268" r:id="rId8"/>
    <p:sldId id="260"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C1BBE244-C83D-4752-AA18-C174485550F8}">
          <p14:sldIdLst>
            <p14:sldId id="256"/>
            <p14:sldId id="264"/>
            <p14:sldId id="265"/>
            <p14:sldId id="271"/>
            <p14:sldId id="267"/>
            <p14:sldId id="270"/>
            <p14:sldId id="268"/>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7076"/>
    <a:srgbClr val="A02A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FF8C7-C57D-4492-855C-AD914604A572}" type="datetimeFigureOut">
              <a:rPr lang="ru-RU" smtClean="0"/>
              <a:t>16.05.2022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F71528-B6E9-4397-B8DB-FB98764CBEEF}" type="slidenum">
              <a:rPr lang="ru-RU" smtClean="0"/>
              <a:t>‹#›</a:t>
            </a:fld>
            <a:endParaRPr lang="ru-RU"/>
          </a:p>
        </p:txBody>
      </p:sp>
    </p:spTree>
    <p:extLst>
      <p:ext uri="{BB962C8B-B14F-4D97-AF65-F5344CB8AC3E}">
        <p14:creationId xmlns:p14="http://schemas.microsoft.com/office/powerpoint/2010/main" val="363910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685800" y="2130425"/>
            <a:ext cx="7772400" cy="1470025"/>
          </a:xfrm>
        </p:spPr>
        <p:txBody>
          <a:bodyPr>
            <a:normAutofit/>
          </a:bodyPr>
          <a:lstStyle>
            <a:lvl1pPr>
              <a:defRPr sz="4800" b="1" baseline="0">
                <a:solidFill>
                  <a:schemeClr val="accent2">
                    <a:lumMod val="75000"/>
                  </a:schemeClr>
                </a:solidFill>
              </a:defRPr>
            </a:lvl1pPr>
          </a:lstStyle>
          <a:p>
            <a:r>
              <a:rPr lang="ru-RU" dirty="0"/>
              <a:t>ЗАГОЛОВОК</a:t>
            </a:r>
          </a:p>
        </p:txBody>
      </p:sp>
      <p:sp>
        <p:nvSpPr>
          <p:cNvPr id="3" name="Подзаголовок 2"/>
          <p:cNvSpPr>
            <a:spLocks noGrp="1"/>
          </p:cNvSpPr>
          <p:nvPr>
            <p:ph type="subTitle" idx="1" hasCustomPrompt="1"/>
          </p:nvPr>
        </p:nvSpPr>
        <p:spPr>
          <a:xfrm>
            <a:off x="1371600" y="3886200"/>
            <a:ext cx="6400800" cy="1752600"/>
          </a:xfrm>
        </p:spPr>
        <p:txBody>
          <a:bodyPr/>
          <a:lstStyle>
            <a:lvl1pPr marL="0" indent="0" algn="ctr">
              <a:buNone/>
              <a:defRPr>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Подзаголовок</a:t>
            </a:r>
          </a:p>
        </p:txBody>
      </p:sp>
    </p:spTree>
    <p:extLst>
      <p:ext uri="{BB962C8B-B14F-4D97-AF65-F5344CB8AC3E}">
        <p14:creationId xmlns:p14="http://schemas.microsoft.com/office/powerpoint/2010/main" val="64359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Рабочая страница. БЕЛЫЙ ФО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411760" y="188640"/>
            <a:ext cx="6480720" cy="418058"/>
          </a:xfrm>
        </p:spPr>
        <p:txBody>
          <a:bodyPr>
            <a:normAutofit/>
          </a:bodyPr>
          <a:lstStyle>
            <a:lvl1pPr algn="r">
              <a:defRPr sz="3200">
                <a:solidFill>
                  <a:schemeClr val="accent2">
                    <a:lumMod val="75000"/>
                  </a:schemeClr>
                </a:solidFill>
              </a:defRPr>
            </a:lvl1pPr>
          </a:lstStyle>
          <a:p>
            <a:r>
              <a:rPr lang="ru-RU" dirty="0"/>
              <a:t>КОЛОНТИТУЛ</a:t>
            </a:r>
          </a:p>
        </p:txBody>
      </p:sp>
      <p:sp>
        <p:nvSpPr>
          <p:cNvPr id="3" name="Объект 2"/>
          <p:cNvSpPr>
            <a:spLocks noGrp="1"/>
          </p:cNvSpPr>
          <p:nvPr>
            <p:ph idx="1"/>
          </p:nvPr>
        </p:nvSpPr>
        <p:spPr>
          <a:xfrm>
            <a:off x="2411760" y="1268760"/>
            <a:ext cx="6285384" cy="4525963"/>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12"/>
          </p:nvPr>
        </p:nvSpPr>
        <p:spPr>
          <a:xfrm>
            <a:off x="467544" y="6448251"/>
            <a:ext cx="2133600" cy="365125"/>
          </a:xfrm>
        </p:spPr>
        <p:txBody>
          <a:bodyPr/>
          <a:lstStyle>
            <a:lvl1pPr algn="l">
              <a:defRPr/>
            </a:lvl1pPr>
          </a:lstStyle>
          <a:p>
            <a:fld id="{33067CA6-2D92-4602-87FB-B81B94BA46B2}" type="slidenum">
              <a:rPr lang="ru-RU" smtClean="0"/>
              <a:pPr/>
              <a:t>‹#›</a:t>
            </a:fld>
            <a:endParaRPr lang="ru-RU" dirty="0"/>
          </a:p>
        </p:txBody>
      </p:sp>
      <p:sp>
        <p:nvSpPr>
          <p:cNvPr id="7" name="Объект 2"/>
          <p:cNvSpPr>
            <a:spLocks noGrp="1"/>
          </p:cNvSpPr>
          <p:nvPr>
            <p:ph idx="13" hasCustomPrompt="1"/>
          </p:nvPr>
        </p:nvSpPr>
        <p:spPr>
          <a:xfrm>
            <a:off x="467544" y="1268760"/>
            <a:ext cx="1728192" cy="1368152"/>
          </a:xfrm>
          <a:solidFill>
            <a:schemeClr val="bg1">
              <a:lumMod val="95000"/>
            </a:schemeClr>
          </a:solidFill>
        </p:spPr>
        <p:txBody>
          <a:bodyPr/>
          <a:lstStyle>
            <a:lvl1pPr marL="0" indent="0">
              <a:buNone/>
              <a:defRPr/>
            </a:lvl1pPr>
          </a:lstStyle>
          <a:p>
            <a:pPr lvl="0"/>
            <a:r>
              <a:rPr lang="ru-RU" dirty="0"/>
              <a:t>фото</a:t>
            </a:r>
          </a:p>
        </p:txBody>
      </p:sp>
      <p:sp>
        <p:nvSpPr>
          <p:cNvPr id="8" name="Объект 2"/>
          <p:cNvSpPr>
            <a:spLocks noGrp="1"/>
          </p:cNvSpPr>
          <p:nvPr>
            <p:ph idx="14" hasCustomPrompt="1"/>
          </p:nvPr>
        </p:nvSpPr>
        <p:spPr>
          <a:xfrm>
            <a:off x="467544" y="2852936"/>
            <a:ext cx="1728192" cy="1296144"/>
          </a:xfrm>
          <a:solidFill>
            <a:schemeClr val="bg1">
              <a:lumMod val="95000"/>
            </a:schemeClr>
          </a:solidFill>
        </p:spPr>
        <p:txBody>
          <a:bodyPr/>
          <a:lstStyle>
            <a:lvl1pPr marL="0" indent="0">
              <a:buNone/>
              <a:defRPr/>
            </a:lvl1pPr>
          </a:lstStyle>
          <a:p>
            <a:pPr lvl="0"/>
            <a:r>
              <a:rPr lang="ru-RU" dirty="0"/>
              <a:t>фото</a:t>
            </a:r>
          </a:p>
        </p:txBody>
      </p:sp>
      <p:sp>
        <p:nvSpPr>
          <p:cNvPr id="9" name="Объект 2"/>
          <p:cNvSpPr>
            <a:spLocks noGrp="1"/>
          </p:cNvSpPr>
          <p:nvPr>
            <p:ph idx="15" hasCustomPrompt="1"/>
          </p:nvPr>
        </p:nvSpPr>
        <p:spPr>
          <a:xfrm>
            <a:off x="467544" y="4365104"/>
            <a:ext cx="1728192" cy="1440160"/>
          </a:xfrm>
          <a:solidFill>
            <a:schemeClr val="bg1">
              <a:lumMod val="95000"/>
            </a:schemeClr>
          </a:solidFill>
        </p:spPr>
        <p:txBody>
          <a:bodyPr/>
          <a:lstStyle>
            <a:lvl1pPr marL="0" indent="0">
              <a:buNone/>
              <a:defRPr/>
            </a:lvl1pPr>
          </a:lstStyle>
          <a:p>
            <a:pPr lvl="0"/>
            <a:r>
              <a:rPr lang="ru-RU" dirty="0"/>
              <a:t>фото</a:t>
            </a:r>
          </a:p>
        </p:txBody>
      </p:sp>
    </p:spTree>
    <p:extLst>
      <p:ext uri="{BB962C8B-B14F-4D97-AF65-F5344CB8AC3E}">
        <p14:creationId xmlns:p14="http://schemas.microsoft.com/office/powerpoint/2010/main" val="316327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Рабочая страница. КРАСНЫЙ ФО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411760" y="188640"/>
            <a:ext cx="6480720" cy="418058"/>
          </a:xfrm>
        </p:spPr>
        <p:txBody>
          <a:bodyPr>
            <a:normAutofit/>
          </a:bodyPr>
          <a:lstStyle>
            <a:lvl1pPr algn="r">
              <a:defRPr sz="3200">
                <a:solidFill>
                  <a:schemeClr val="accent2">
                    <a:lumMod val="75000"/>
                  </a:schemeClr>
                </a:solidFill>
              </a:defRPr>
            </a:lvl1pPr>
          </a:lstStyle>
          <a:p>
            <a:r>
              <a:rPr lang="ru-RU" dirty="0"/>
              <a:t>КОЛОНТИТУЛ</a:t>
            </a:r>
          </a:p>
        </p:txBody>
      </p:sp>
      <p:sp>
        <p:nvSpPr>
          <p:cNvPr id="3" name="Объект 2"/>
          <p:cNvSpPr>
            <a:spLocks noGrp="1"/>
          </p:cNvSpPr>
          <p:nvPr>
            <p:ph idx="1"/>
          </p:nvPr>
        </p:nvSpPr>
        <p:spPr>
          <a:xfrm>
            <a:off x="467544" y="1268760"/>
            <a:ext cx="8229600" cy="45259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12"/>
          </p:nvPr>
        </p:nvSpPr>
        <p:spPr>
          <a:xfrm>
            <a:off x="467544" y="6448251"/>
            <a:ext cx="2133600" cy="365125"/>
          </a:xfrm>
        </p:spPr>
        <p:txBody>
          <a:bodyPr/>
          <a:lstStyle>
            <a:lvl1pPr algn="l">
              <a:defRPr/>
            </a:lvl1pPr>
          </a:lstStyle>
          <a:p>
            <a:fld id="{33067CA6-2D92-4602-87FB-B81B94BA46B2}" type="slidenum">
              <a:rPr lang="ru-RU" smtClean="0"/>
              <a:pPr/>
              <a:t>‹#›</a:t>
            </a:fld>
            <a:endParaRPr lang="ru-RU" dirty="0"/>
          </a:p>
        </p:txBody>
      </p:sp>
    </p:spTree>
    <p:extLst>
      <p:ext uri="{BB962C8B-B14F-4D97-AF65-F5344CB8AC3E}">
        <p14:creationId xmlns:p14="http://schemas.microsoft.com/office/powerpoint/2010/main" val="313046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Рабочая страница. СЕРЫЙ ФО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Заголовок 1"/>
          <p:cNvSpPr txBox="1">
            <a:spLocks/>
          </p:cNvSpPr>
          <p:nvPr userDrawn="1"/>
        </p:nvSpPr>
        <p:spPr>
          <a:xfrm>
            <a:off x="2411760" y="188640"/>
            <a:ext cx="6480720" cy="418058"/>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kern="1200">
                <a:solidFill>
                  <a:schemeClr val="accent2">
                    <a:lumMod val="75000"/>
                  </a:schemeClr>
                </a:solidFill>
                <a:latin typeface="+mj-lt"/>
                <a:ea typeface="+mj-ea"/>
                <a:cs typeface="+mj-cs"/>
              </a:defRPr>
            </a:lvl1pPr>
          </a:lstStyle>
          <a:p>
            <a:r>
              <a:rPr lang="ru-RU" sz="3200" dirty="0"/>
              <a:t>КОЛОНТИТУЛ</a:t>
            </a:r>
          </a:p>
        </p:txBody>
      </p:sp>
      <p:sp>
        <p:nvSpPr>
          <p:cNvPr id="9" name="Номер слайда 5"/>
          <p:cNvSpPr>
            <a:spLocks noGrp="1"/>
          </p:cNvSpPr>
          <p:nvPr>
            <p:ph type="sldNum" sz="quarter" idx="12"/>
          </p:nvPr>
        </p:nvSpPr>
        <p:spPr>
          <a:xfrm>
            <a:off x="467544" y="6448251"/>
            <a:ext cx="2133600" cy="365125"/>
          </a:xfrm>
        </p:spPr>
        <p:txBody>
          <a:bodyPr/>
          <a:lstStyle>
            <a:lvl1pPr algn="l">
              <a:defRPr/>
            </a:lvl1pPr>
          </a:lstStyle>
          <a:p>
            <a:fld id="{33067CA6-2D92-4602-87FB-B81B94BA46B2}" type="slidenum">
              <a:rPr lang="ru-RU" smtClean="0"/>
              <a:pPr/>
              <a:t>‹#›</a:t>
            </a:fld>
            <a:endParaRPr lang="ru-RU" dirty="0"/>
          </a:p>
        </p:txBody>
      </p:sp>
      <p:sp>
        <p:nvSpPr>
          <p:cNvPr id="15" name="Объект 2"/>
          <p:cNvSpPr>
            <a:spLocks noGrp="1"/>
          </p:cNvSpPr>
          <p:nvPr>
            <p:ph idx="1"/>
          </p:nvPr>
        </p:nvSpPr>
        <p:spPr>
          <a:xfrm>
            <a:off x="2411760" y="1268760"/>
            <a:ext cx="6285384" cy="4525963"/>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6" name="Объект 2"/>
          <p:cNvSpPr>
            <a:spLocks noGrp="1"/>
          </p:cNvSpPr>
          <p:nvPr>
            <p:ph idx="13" hasCustomPrompt="1"/>
          </p:nvPr>
        </p:nvSpPr>
        <p:spPr>
          <a:xfrm>
            <a:off x="467544" y="1268760"/>
            <a:ext cx="1728192" cy="1368152"/>
          </a:xfrm>
          <a:solidFill>
            <a:schemeClr val="bg1"/>
          </a:solidFill>
        </p:spPr>
        <p:txBody>
          <a:bodyPr/>
          <a:lstStyle>
            <a:lvl1pPr marL="0" indent="0">
              <a:buNone/>
              <a:defRPr/>
            </a:lvl1pPr>
          </a:lstStyle>
          <a:p>
            <a:pPr lvl="0"/>
            <a:r>
              <a:rPr lang="ru-RU" dirty="0"/>
              <a:t>фото</a:t>
            </a:r>
          </a:p>
        </p:txBody>
      </p:sp>
      <p:sp>
        <p:nvSpPr>
          <p:cNvPr id="17" name="Объект 2"/>
          <p:cNvSpPr>
            <a:spLocks noGrp="1"/>
          </p:cNvSpPr>
          <p:nvPr>
            <p:ph idx="14" hasCustomPrompt="1"/>
          </p:nvPr>
        </p:nvSpPr>
        <p:spPr>
          <a:xfrm>
            <a:off x="467544" y="2852936"/>
            <a:ext cx="1728192" cy="1296144"/>
          </a:xfrm>
          <a:solidFill>
            <a:schemeClr val="bg1"/>
          </a:solidFill>
        </p:spPr>
        <p:txBody>
          <a:bodyPr/>
          <a:lstStyle>
            <a:lvl1pPr marL="0" indent="0">
              <a:buNone/>
              <a:defRPr/>
            </a:lvl1pPr>
          </a:lstStyle>
          <a:p>
            <a:pPr lvl="0"/>
            <a:r>
              <a:rPr lang="ru-RU" dirty="0"/>
              <a:t>фото</a:t>
            </a:r>
          </a:p>
        </p:txBody>
      </p:sp>
      <p:sp>
        <p:nvSpPr>
          <p:cNvPr id="18" name="Объект 2"/>
          <p:cNvSpPr>
            <a:spLocks noGrp="1"/>
          </p:cNvSpPr>
          <p:nvPr>
            <p:ph idx="15" hasCustomPrompt="1"/>
          </p:nvPr>
        </p:nvSpPr>
        <p:spPr>
          <a:xfrm>
            <a:off x="467544" y="4365104"/>
            <a:ext cx="1728192" cy="1440160"/>
          </a:xfrm>
          <a:solidFill>
            <a:schemeClr val="bg1"/>
          </a:solidFill>
        </p:spPr>
        <p:txBody>
          <a:bodyPr/>
          <a:lstStyle>
            <a:lvl1pPr marL="0" indent="0">
              <a:buNone/>
              <a:defRPr/>
            </a:lvl1pPr>
          </a:lstStyle>
          <a:p>
            <a:pPr lvl="0"/>
            <a:r>
              <a:rPr lang="ru-RU" dirty="0"/>
              <a:t>фото</a:t>
            </a:r>
          </a:p>
        </p:txBody>
      </p:sp>
    </p:spTree>
    <p:extLst>
      <p:ext uri="{BB962C8B-B14F-4D97-AF65-F5344CB8AC3E}">
        <p14:creationId xmlns:p14="http://schemas.microsoft.com/office/powerpoint/2010/main" val="193670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крывающий слайд">
    <p:spTree>
      <p:nvGrpSpPr>
        <p:cNvPr id="1" name=""/>
        <p:cNvGrpSpPr/>
        <p:nvPr/>
      </p:nvGrpSpPr>
      <p:grpSpPr>
        <a:xfrm>
          <a:off x="0" y="0"/>
          <a:ext cx="0" cy="0"/>
          <a:chOff x="0" y="0"/>
          <a:chExt cx="0" cy="0"/>
        </a:xfrm>
      </p:grpSpPr>
      <p:sp>
        <p:nvSpPr>
          <p:cNvPr id="3" name="Подзаголовок 2"/>
          <p:cNvSpPr>
            <a:spLocks noGrp="1"/>
          </p:cNvSpPr>
          <p:nvPr>
            <p:ph type="subTitle" idx="1" hasCustomPrompt="1"/>
          </p:nvPr>
        </p:nvSpPr>
        <p:spPr>
          <a:xfrm>
            <a:off x="1371600" y="2852936"/>
            <a:ext cx="6400800" cy="1752600"/>
          </a:xfrm>
        </p:spPr>
        <p:txBody>
          <a:bodyPr>
            <a:normAutofit/>
          </a:bodyPr>
          <a:lstStyle>
            <a:lvl1pPr marL="0" indent="0" algn="ctr">
              <a:buNone/>
              <a:defRPr sz="2800">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Санкт-Петербургский</a:t>
            </a:r>
            <a:br>
              <a:rPr lang="ru-RU" dirty="0"/>
            </a:br>
            <a:r>
              <a:rPr lang="ru-RU" dirty="0"/>
              <a:t>государственный университет</a:t>
            </a:r>
            <a:br>
              <a:rPr lang="ru-RU" dirty="0"/>
            </a:br>
            <a:r>
              <a:rPr lang="ru-RU" dirty="0"/>
              <a:t>2016</a:t>
            </a:r>
          </a:p>
        </p:txBody>
      </p:sp>
    </p:spTree>
    <p:extLst>
      <p:ext uri="{BB962C8B-B14F-4D97-AF65-F5344CB8AC3E}">
        <p14:creationId xmlns:p14="http://schemas.microsoft.com/office/powerpoint/2010/main" val="1519560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7935A-E16E-4B6D-89BB-CEE100CDDA09}" type="datetime1">
              <a:rPr lang="ru-RU" smtClean="0"/>
              <a:t>16.05.2022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67CA6-2D92-4602-87FB-B81B94BA46B2}" type="slidenum">
              <a:rPr lang="ru-RU" smtClean="0"/>
              <a:t>‹#›</a:t>
            </a:fld>
            <a:endParaRPr lang="ru-RU"/>
          </a:p>
        </p:txBody>
      </p:sp>
    </p:spTree>
    <p:extLst>
      <p:ext uri="{BB962C8B-B14F-4D97-AF65-F5344CB8AC3E}">
        <p14:creationId xmlns:p14="http://schemas.microsoft.com/office/powerpoint/2010/main" val="60755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Home Reading</a:t>
            </a:r>
            <a:endParaRPr lang="ru-RU" dirty="0"/>
          </a:p>
        </p:txBody>
      </p:sp>
      <p:sp>
        <p:nvSpPr>
          <p:cNvPr id="3" name="Подзаголовок 2"/>
          <p:cNvSpPr>
            <a:spLocks noGrp="1"/>
          </p:cNvSpPr>
          <p:nvPr>
            <p:ph type="subTitle" idx="1"/>
          </p:nvPr>
        </p:nvSpPr>
        <p:spPr>
          <a:xfrm>
            <a:off x="4572000" y="5805264"/>
            <a:ext cx="4752528" cy="504056"/>
          </a:xfrm>
        </p:spPr>
        <p:txBody>
          <a:bodyPr>
            <a:normAutofit fontScale="92500" lnSpcReduction="10000"/>
          </a:bodyPr>
          <a:lstStyle/>
          <a:p>
            <a:r>
              <a:rPr lang="en-US" dirty="0"/>
              <a:t>Prepared by: Mark </a:t>
            </a:r>
            <a:r>
              <a:rPr lang="en-US" dirty="0" err="1"/>
              <a:t>Norkin</a:t>
            </a:r>
            <a:endParaRPr lang="ru-RU" dirty="0"/>
          </a:p>
        </p:txBody>
      </p:sp>
    </p:spTree>
    <p:extLst>
      <p:ext uri="{BB962C8B-B14F-4D97-AF65-F5344CB8AC3E}">
        <p14:creationId xmlns:p14="http://schemas.microsoft.com/office/powerpoint/2010/main" val="97608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Questions</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5800" y="1700808"/>
            <a:ext cx="7990656" cy="4536504"/>
          </a:xfrm>
        </p:spPr>
        <p:txBody>
          <a:bodyPr>
            <a:normAutofit/>
          </a:bodyPr>
          <a:lstStyle/>
          <a:p>
            <a:pPr algn="l"/>
            <a:r>
              <a:rPr lang="en-US" sz="2000" dirty="0">
                <a:effectLst/>
                <a:latin typeface="Calibri" panose="020F0502020204030204" pitchFamily="34" charset="0"/>
                <a:ea typeface="Calibri" panose="020F0502020204030204" pitchFamily="34" charset="0"/>
                <a:cs typeface="Times New Roman" panose="02020603050405020304" pitchFamily="18" charset="0"/>
              </a:rPr>
              <a:t>1. what is this chapter about?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2000" dirty="0">
                <a:effectLst/>
                <a:latin typeface="Calibri" panose="020F0502020204030204" pitchFamily="34" charset="0"/>
                <a:ea typeface="Calibri" panose="020F0502020204030204" pitchFamily="34" charset="0"/>
                <a:cs typeface="Times New Roman" panose="02020603050405020304" pitchFamily="18" charset="0"/>
              </a:rPr>
              <a:t>2. what physical phases substances exist?</a:t>
            </a:r>
          </a:p>
          <a:p>
            <a:pPr algn="l"/>
            <a:r>
              <a:rPr lang="en-US" sz="2000" dirty="0">
                <a:latin typeface="Calibri" panose="020F0502020204030204" pitchFamily="34" charset="0"/>
                <a:ea typeface="Calibri" panose="020F0502020204030204" pitchFamily="34" charset="0"/>
                <a:cs typeface="Times New Roman" panose="02020603050405020304" pitchFamily="18" charset="0"/>
              </a:rPr>
              <a:t>3.</a:t>
            </a:r>
            <a:r>
              <a:rPr lang="en-US" sz="2000" dirty="0">
                <a:effectLst/>
                <a:latin typeface="Calibri" panose="020F0502020204030204" pitchFamily="34" charset="0"/>
                <a:ea typeface="Calibri" panose="020F0502020204030204" pitchFamily="34" charset="0"/>
                <a:cs typeface="Times New Roman" panose="02020603050405020304" pitchFamily="18" charset="0"/>
              </a:rPr>
              <a:t> What regimes are gas-liquid or liquid-liquid flows exist?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l"/>
            <a:r>
              <a:rPr lang="en-US" sz="2000" dirty="0">
                <a:effectLst/>
                <a:latin typeface="Calibri" panose="020F0502020204030204" pitchFamily="34" charset="0"/>
                <a:ea typeface="Calibri" panose="020F0502020204030204" pitchFamily="34" charset="0"/>
                <a:cs typeface="Times New Roman" panose="02020603050405020304" pitchFamily="18" charset="0"/>
              </a:rPr>
              <a:t>4</a:t>
            </a:r>
            <a:r>
              <a:rPr lang="en-US" sz="2000" dirty="0">
                <a:latin typeface="Calibri" panose="020F0502020204030204" pitchFamily="34" charset="0"/>
                <a:ea typeface="Calibri" panose="020F0502020204030204" pitchFamily="34" charset="0"/>
                <a:cs typeface="Times New Roman" panose="02020603050405020304" pitchFamily="18" charset="0"/>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 What regimes are gas-solid flows exist?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l"/>
            <a:r>
              <a:rPr lang="en-US" sz="2000" dirty="0">
                <a:effectLst/>
                <a:latin typeface="Calibri" panose="020F0502020204030204" pitchFamily="34" charset="0"/>
                <a:ea typeface="Calibri" panose="020F0502020204030204" pitchFamily="34" charset="0"/>
                <a:cs typeface="Times New Roman" panose="02020603050405020304" pitchFamily="18" charset="0"/>
              </a:rPr>
              <a:t>5. What regimes are gas-solid flows exist?</a:t>
            </a:r>
          </a:p>
          <a:p>
            <a:pPr algn="l"/>
            <a:r>
              <a:rPr lang="en-US" sz="2000" dirty="0">
                <a:latin typeface="Calibri" panose="020F0502020204030204" pitchFamily="34" charset="0"/>
                <a:ea typeface="Calibri" panose="020F0502020204030204" pitchFamily="34" charset="0"/>
                <a:cs typeface="Times New Roman" panose="02020603050405020304" pitchFamily="18" charset="0"/>
              </a:rPr>
              <a:t>6.</a:t>
            </a:r>
            <a:r>
              <a:rPr lang="en-US" sz="2000" dirty="0">
                <a:effectLst/>
                <a:latin typeface="Calibri" panose="020F0502020204030204" pitchFamily="34" charset="0"/>
                <a:ea typeface="Calibri" panose="020F0502020204030204" pitchFamily="34" charset="0"/>
                <a:cs typeface="Times New Roman" panose="02020603050405020304" pitchFamily="18" charset="0"/>
              </a:rPr>
              <a:t> Where does the slug flow can occur?</a:t>
            </a:r>
          </a:p>
          <a:p>
            <a:pPr algn="l"/>
            <a:r>
              <a:rPr lang="en-US" sz="2000" dirty="0">
                <a:latin typeface="Calibri" panose="020F0502020204030204" pitchFamily="34" charset="0"/>
                <a:ea typeface="Calibri" panose="020F0502020204030204" pitchFamily="34" charset="0"/>
                <a:cs typeface="Times New Roman" panose="02020603050405020304" pitchFamily="18" charset="0"/>
              </a:rPr>
              <a:t>7.</a:t>
            </a:r>
            <a:r>
              <a:rPr lang="en-US" sz="2000" dirty="0">
                <a:effectLst/>
                <a:latin typeface="Calibri" panose="020F0502020204030204" pitchFamily="34" charset="0"/>
                <a:ea typeface="Calibri" panose="020F0502020204030204" pitchFamily="34" charset="0"/>
                <a:cs typeface="Times New Roman" panose="02020603050405020304" pitchFamily="18" charset="0"/>
              </a:rPr>
              <a:t> Does slurry flow is an gas-Solid or liquid-Solid flow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l"/>
            <a:r>
              <a:rPr lang="en-US" sz="2000" dirty="0">
                <a:effectLst/>
                <a:latin typeface="Calibri" panose="020F0502020204030204" pitchFamily="34" charset="0"/>
                <a:ea typeface="Calibri" panose="020F0502020204030204" pitchFamily="34" charset="0"/>
                <a:cs typeface="Times New Roman" panose="02020603050405020304" pitchFamily="18" charset="0"/>
              </a:rPr>
              <a:t>8. How many approaches for the numerical calculation of multiphase flows does exist?</a:t>
            </a:r>
          </a:p>
          <a:p>
            <a:pPr algn="l"/>
            <a:r>
              <a:rPr lang="en-US" sz="2000" dirty="0">
                <a:latin typeface="Calibri" panose="020F0502020204030204" pitchFamily="34" charset="0"/>
                <a:ea typeface="Calibri" panose="020F0502020204030204" pitchFamily="34" charset="0"/>
                <a:cs typeface="Times New Roman" panose="02020603050405020304" pitchFamily="18" charset="0"/>
              </a:rPr>
              <a:t>9.</a:t>
            </a:r>
            <a:r>
              <a:rPr lang="en-US" sz="2000" dirty="0">
                <a:effectLst/>
                <a:latin typeface="Calibri" panose="020F0502020204030204" pitchFamily="34" charset="0"/>
                <a:ea typeface="Calibri" panose="020F0502020204030204" pitchFamily="34" charset="0"/>
                <a:cs typeface="Times New Roman" panose="02020603050405020304" pitchFamily="18" charset="0"/>
              </a:rPr>
              <a:t> How many different Euler-Euler multiphase models are available in ANSYS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l"/>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2</a:t>
            </a:fld>
            <a:endParaRPr lang="ru-RU" dirty="0"/>
          </a:p>
        </p:txBody>
      </p:sp>
    </p:spTree>
    <p:extLst>
      <p:ext uri="{BB962C8B-B14F-4D97-AF65-F5344CB8AC3E}">
        <p14:creationId xmlns:p14="http://schemas.microsoft.com/office/powerpoint/2010/main" val="258120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Questions</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5800" y="1700808"/>
            <a:ext cx="7990656" cy="4536504"/>
          </a:xfrm>
        </p:spPr>
        <p:txBody>
          <a:bodyPr/>
          <a:lstStyle/>
          <a:p>
            <a:pPr algn="l"/>
            <a:r>
              <a:rPr lang="en-US" sz="2000" dirty="0">
                <a:effectLst/>
                <a:latin typeface="Calibri" panose="020F0502020204030204" pitchFamily="34" charset="0"/>
                <a:ea typeface="Calibri" panose="020F0502020204030204" pitchFamily="34" charset="0"/>
                <a:cs typeface="Times New Roman" panose="02020603050405020304" pitchFamily="18" charset="0"/>
              </a:rPr>
              <a:t>10</a:t>
            </a:r>
            <a:r>
              <a:rPr lang="en-US" sz="2000" dirty="0">
                <a:latin typeface="Calibri" panose="020F0502020204030204" pitchFamily="34" charset="0"/>
                <a:ea typeface="Calibri" panose="020F0502020204030204" pitchFamily="34" charset="0"/>
                <a:cs typeface="Times New Roman" panose="02020603050405020304" pitchFamily="18" charset="0"/>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 Why is the Stokes number important?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l"/>
            <a:r>
              <a:rPr lang="en-US" sz="2000" dirty="0">
                <a:effectLst/>
                <a:latin typeface="Calibri" panose="020F0502020204030204" pitchFamily="34" charset="0"/>
                <a:ea typeface="Calibri" panose="020F0502020204030204" pitchFamily="34" charset="0"/>
                <a:cs typeface="Times New Roman" panose="02020603050405020304" pitchFamily="18" charset="0"/>
              </a:rPr>
              <a:t>11. Is it possible to apply any of three methods with a Stokes number equal to one?</a:t>
            </a:r>
          </a:p>
          <a:p>
            <a:pPr algn="l"/>
            <a:r>
              <a:rPr lang="en-US" sz="2000" dirty="0">
                <a:latin typeface="Calibri" panose="020F0502020204030204" pitchFamily="34" charset="0"/>
                <a:ea typeface="Calibri" panose="020F0502020204030204" pitchFamily="34" charset="0"/>
                <a:cs typeface="Times New Roman" panose="02020603050405020304" pitchFamily="18" charset="0"/>
              </a:rPr>
              <a:t>12.</a:t>
            </a:r>
            <a:r>
              <a:rPr lang="en-US" sz="2000" dirty="0">
                <a:effectLst/>
                <a:latin typeface="Calibri" panose="020F0502020204030204" pitchFamily="34" charset="0"/>
                <a:ea typeface="Calibri" panose="020F0502020204030204" pitchFamily="34" charset="0"/>
                <a:cs typeface="Times New Roman" panose="02020603050405020304" pitchFamily="18" charset="0"/>
              </a:rPr>
              <a:t> What are higher-order spatial and time discretization schemes necessary for?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l"/>
            <a:r>
              <a:rPr lang="en-US" sz="2000" dirty="0">
                <a:effectLst/>
                <a:latin typeface="Calibri" panose="020F0502020204030204" pitchFamily="34" charset="0"/>
                <a:ea typeface="Calibri" panose="020F0502020204030204" pitchFamily="34" charset="0"/>
                <a:cs typeface="Times New Roman" panose="02020603050405020304" pitchFamily="18" charset="0"/>
              </a:rPr>
              <a:t>13. Is it possible to use the second-order time scheme with VOF ?</a:t>
            </a:r>
          </a:p>
          <a:p>
            <a:pPr algn="l"/>
            <a:r>
              <a:rPr lang="en-US" sz="2000" dirty="0">
                <a:latin typeface="Calibri" panose="020F0502020204030204" pitchFamily="34" charset="0"/>
                <a:ea typeface="Calibri" panose="020F0502020204030204" pitchFamily="34" charset="0"/>
                <a:cs typeface="Times New Roman" panose="02020603050405020304" pitchFamily="18" charset="0"/>
              </a:rPr>
              <a:t>14.</a:t>
            </a:r>
            <a:r>
              <a:rPr lang="en-US" sz="1800" dirty="0">
                <a:effectLst/>
                <a:latin typeface="Calibri" panose="020F0502020204030204" pitchFamily="34" charset="0"/>
                <a:ea typeface="Calibri" panose="020F0502020204030204" pitchFamily="34" charset="0"/>
                <a:cs typeface="Times New Roman" panose="02020603050405020304" pitchFamily="18" charset="0"/>
              </a:rPr>
              <a:t> Why is it important to set the correct initial field?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l"/>
            <a:r>
              <a:rPr lang="en-US" sz="2000" dirty="0">
                <a:effectLst/>
                <a:latin typeface="Calibri" panose="020F0502020204030204" pitchFamily="34" charset="0"/>
                <a:ea typeface="Calibri" panose="020F0502020204030204" pitchFamily="34" charset="0"/>
                <a:cs typeface="Times New Roman" panose="02020603050405020304" pitchFamily="18" charset="0"/>
              </a:rPr>
              <a:t>15.</a:t>
            </a:r>
            <a:r>
              <a:rPr lang="en-US" sz="1800" dirty="0">
                <a:effectLst/>
                <a:latin typeface="Calibri" panose="020F0502020204030204" pitchFamily="34" charset="0"/>
                <a:ea typeface="Calibri" panose="020F0502020204030204" pitchFamily="34" charset="0"/>
                <a:cs typeface="Times New Roman" panose="02020603050405020304" pitchFamily="18" charset="0"/>
              </a:rPr>
              <a:t> Multiphase coupled solver is iterative, isn’t it?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3</a:t>
            </a:fld>
            <a:endParaRPr lang="ru-RU" dirty="0"/>
          </a:p>
        </p:txBody>
      </p:sp>
    </p:spTree>
    <p:extLst>
      <p:ext uri="{BB962C8B-B14F-4D97-AF65-F5344CB8AC3E}">
        <p14:creationId xmlns:p14="http://schemas.microsoft.com/office/powerpoint/2010/main" val="124075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Terms</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5800" y="1700808"/>
            <a:ext cx="7990656" cy="4536504"/>
          </a:xfrm>
        </p:spPr>
        <p:txBody>
          <a:bodyPr>
            <a:normAutofit fontScale="92500" lnSpcReduction="10000"/>
          </a:bodyPr>
          <a:lstStyle/>
          <a:p>
            <a:pPr algn="l">
              <a:lnSpc>
                <a:spcPct val="107000"/>
              </a:lnSpc>
              <a:spcAft>
                <a:spcPts val="800"/>
              </a:spcAft>
            </a:pPr>
            <a:r>
              <a:rPr lang="en-US" sz="1800" b="1" i="0" dirty="0">
                <a:solidFill>
                  <a:srgbClr val="5F6368"/>
                </a:solidFill>
                <a:effectLst/>
                <a:latin typeface="Arial" panose="020B0604020202020204" pitchFamily="34" charset="0"/>
                <a:ea typeface="Calibri" panose="020F0502020204030204" pitchFamily="34" charset="0"/>
                <a:cs typeface="Times New Roman" panose="02020603050405020304" pitchFamily="18" charset="0"/>
              </a:rPr>
              <a:t>multiphase flow</a:t>
            </a:r>
            <a:r>
              <a:rPr lang="en-US" sz="18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  - is the simultaneous flow of materials with two or more thermodynamic phases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8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A </a:t>
            </a:r>
            <a:r>
              <a:rPr lang="en-US" sz="1800" b="1"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fluidized bed </a:t>
            </a:r>
            <a:r>
              <a:rPr lang="en-US" sz="18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is a physical phenomenon that occurs when a solid particulate substance is under the right conditions so that it behaves like a fluid.</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8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The </a:t>
            </a:r>
            <a:r>
              <a:rPr lang="en-US" sz="1800" b="1"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kinetic theory</a:t>
            </a:r>
            <a:r>
              <a:rPr lang="en-US" sz="18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 of gases is a simple, historically significant classical model of the thermodynamic behavior of gases, with which many principal concepts of thermodynamics were established. The model describes a gas as a large number of identical submicroscopic particles (atoms or molecules), all of which are in constant, rapid, random motion. Their size is assumed to be much smaller than the average distance between the particles.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8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The </a:t>
            </a:r>
            <a:r>
              <a:rPr lang="en-US" sz="1800" b="1"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VOF model</a:t>
            </a:r>
            <a:r>
              <a:rPr lang="en-US" sz="18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 (Volume of Fluid ) is a surface-tracking technique applied to a fixed Eulerian mesh.</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8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The </a:t>
            </a:r>
            <a:r>
              <a:rPr lang="en-US" sz="1800" b="1"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Stokes number</a:t>
            </a:r>
            <a:r>
              <a:rPr lang="en-US" sz="18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 can be defined as the relation between the particle response time and the system response time</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4</a:t>
            </a:fld>
            <a:endParaRPr lang="ru-RU" dirty="0"/>
          </a:p>
        </p:txBody>
      </p:sp>
    </p:spTree>
    <p:extLst>
      <p:ext uri="{BB962C8B-B14F-4D97-AF65-F5344CB8AC3E}">
        <p14:creationId xmlns:p14="http://schemas.microsoft.com/office/powerpoint/2010/main" val="351515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Abstract</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5800" y="1700808"/>
            <a:ext cx="7990656" cy="4536504"/>
          </a:xfrm>
        </p:spPr>
        <p:txBody>
          <a:bodyPr/>
          <a:lstStyle/>
          <a:p>
            <a:pPr algn="l"/>
            <a:r>
              <a:rPr lang="en-US" sz="2800" dirty="0">
                <a:effectLst/>
                <a:latin typeface="Calibri" panose="020F0502020204030204" pitchFamily="34" charset="0"/>
                <a:ea typeface="Calibri" panose="020F0502020204030204" pitchFamily="34" charset="0"/>
                <a:cs typeface="Times New Roman" panose="02020603050405020304" pitchFamily="18" charset="0"/>
              </a:rPr>
              <a:t>Various multiphase flow regimes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are discussed</a:t>
            </a:r>
            <a:r>
              <a:rPr lang="en-US" sz="2800" dirty="0">
                <a:effectLst/>
                <a:latin typeface="Calibri" panose="020F0502020204030204" pitchFamily="34" charset="0"/>
                <a:ea typeface="Calibri" panose="020F0502020204030204" pitchFamily="34" charset="0"/>
                <a:cs typeface="Times New Roman" panose="02020603050405020304" pitchFamily="18" charset="0"/>
              </a:rPr>
              <a:t>. The mixture model, the volume of fluid model and the Euler model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are considered</a:t>
            </a:r>
            <a:r>
              <a:rPr lang="en-US" sz="2800" dirty="0">
                <a:effectLst/>
                <a:latin typeface="Calibri" panose="020F0502020204030204" pitchFamily="34" charset="0"/>
                <a:ea typeface="Calibri" panose="020F0502020204030204" pitchFamily="34" charset="0"/>
                <a:cs typeface="Times New Roman" panose="02020603050405020304" pitchFamily="18" charset="0"/>
              </a:rPr>
              <a:t>. Comparisons</a:t>
            </a:r>
          </a:p>
          <a:p>
            <a:pPr algn="l"/>
            <a:r>
              <a:rPr lang="en-US" sz="2800" dirty="0">
                <a:effectLst/>
                <a:latin typeface="Calibri" panose="020F0502020204030204" pitchFamily="34" charset="0"/>
                <a:ea typeface="Calibri" panose="020F0502020204030204" pitchFamily="34" charset="0"/>
                <a:cs typeface="Times New Roman" panose="02020603050405020304" pitchFamily="18" charset="0"/>
              </a:rPr>
              <a:t>of these models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are made</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5</a:t>
            </a:fld>
            <a:endParaRPr lang="ru-RU" dirty="0"/>
          </a:p>
        </p:txBody>
      </p:sp>
    </p:spTree>
    <p:extLst>
      <p:ext uri="{BB962C8B-B14F-4D97-AF65-F5344CB8AC3E}">
        <p14:creationId xmlns:p14="http://schemas.microsoft.com/office/powerpoint/2010/main" val="157942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Summary essay</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5800" y="1700808"/>
            <a:ext cx="7990656" cy="4536504"/>
          </a:xfrm>
        </p:spPr>
        <p:txBody>
          <a:bodyPr>
            <a:normAutofit lnSpcReduction="10000"/>
          </a:bodyPr>
          <a:lstStyle/>
          <a:p>
            <a:pPr algn="l">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chapter, the authors discuss the general multiphase models that are available in ANSYS Fluent. The mixture model, the volume of fluid model and the Euler model are considered and compared.</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the author indicates the main types of multiphase flow. The following are typical examples and explanations for them. After that, the application of these flows to real phenomena is discussed. For instance, slug flow examples include large bubble motion in pipes or tanks. The author discusses the problem of choosing the optimal model for modeling various flows and describes the Euler-Euler in more detail. Author singles out The VOF Model, The Mixture Model and The Eulerian Model as the main approaches. Further, the author shows which models should be chosen for certain flow regimes. For example, for slug flows, the VOF model should be used. In conclusion, the issue of convergence and stability of solutions is discussed and in which cases it is necessary to use more accurate time schemes.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article defines the main models of fluid flow, explains the various approaches to modeling a multiphase fluid and in which cases which methods should be used</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6</a:t>
            </a:fld>
            <a:endParaRPr lang="ru-RU" dirty="0"/>
          </a:p>
        </p:txBody>
      </p:sp>
    </p:spTree>
    <p:extLst>
      <p:ext uri="{BB962C8B-B14F-4D97-AF65-F5344CB8AC3E}">
        <p14:creationId xmlns:p14="http://schemas.microsoft.com/office/powerpoint/2010/main" val="25627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Words</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5800" y="1498989"/>
            <a:ext cx="4030216" cy="5157193"/>
          </a:xfrm>
        </p:spPr>
        <p:txBody>
          <a:bodyPr>
            <a:norm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Solidification - </a:t>
            </a:r>
            <a:r>
              <a:rPr lang="ru-RU" sz="1800" dirty="0">
                <a:effectLst/>
                <a:latin typeface="Calibri" panose="020F0502020204030204" pitchFamily="34" charset="0"/>
                <a:ea typeface="Calibri" panose="020F0502020204030204" pitchFamily="34" charset="0"/>
                <a:cs typeface="Times New Roman" panose="02020603050405020304" pitchFamily="18" charset="0"/>
              </a:rPr>
              <a:t>затвердевание</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species - </a:t>
            </a:r>
            <a:r>
              <a:rPr lang="ru-RU" sz="1800" dirty="0">
                <a:effectLst/>
                <a:latin typeface="Calibri" panose="020F0502020204030204" pitchFamily="34" charset="0"/>
                <a:ea typeface="Calibri" panose="020F0502020204030204" pitchFamily="34" charset="0"/>
                <a:cs typeface="Times New Roman" panose="02020603050405020304" pitchFamily="18" charset="0"/>
              </a:rPr>
              <a:t>разновидность</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inertial - </a:t>
            </a:r>
            <a:r>
              <a:rPr lang="ru-RU" sz="1800" dirty="0">
                <a:effectLst/>
                <a:latin typeface="Calibri" panose="020F0502020204030204" pitchFamily="34" charset="0"/>
                <a:ea typeface="Calibri" panose="020F0502020204030204" pitchFamily="34" charset="0"/>
                <a:cs typeface="Times New Roman" panose="02020603050405020304" pitchFamily="18" charset="0"/>
              </a:rPr>
              <a:t>инерционный</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Droplet - </a:t>
            </a:r>
            <a:r>
              <a:rPr lang="ru-RU" sz="1800" dirty="0">
                <a:effectLst/>
                <a:latin typeface="Calibri" panose="020F0502020204030204" pitchFamily="34" charset="0"/>
                <a:ea typeface="Calibri" panose="020F0502020204030204" pitchFamily="34" charset="0"/>
                <a:cs typeface="Times New Roman" panose="02020603050405020304" pitchFamily="18" charset="0"/>
              </a:rPr>
              <a:t>капелька</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slug flow - </a:t>
            </a:r>
            <a:r>
              <a:rPr lang="ru-RU" sz="1800" dirty="0">
                <a:effectLst/>
                <a:latin typeface="Calibri" panose="020F0502020204030204" pitchFamily="34" charset="0"/>
                <a:ea typeface="Calibri" panose="020F0502020204030204" pitchFamily="34" charset="0"/>
                <a:cs typeface="Times New Roman" panose="02020603050405020304" pitchFamily="18" charset="0"/>
              </a:rPr>
              <a:t>пробковое течение</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Stratified -  </a:t>
            </a:r>
            <a:r>
              <a:rPr lang="ru-RU" sz="1800" dirty="0">
                <a:effectLst/>
                <a:latin typeface="Calibri" panose="020F0502020204030204" pitchFamily="34" charset="0"/>
                <a:ea typeface="Calibri" panose="020F0502020204030204" pitchFamily="34" charset="0"/>
                <a:cs typeface="Times New Roman" panose="02020603050405020304" pitchFamily="18" charset="0"/>
              </a:rPr>
              <a:t>стратифицированный</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Particle-laden flow  -</a:t>
            </a:r>
            <a:r>
              <a:rPr lang="ru-RU" sz="1800" dirty="0">
                <a:effectLst/>
                <a:latin typeface="Calibri" panose="020F0502020204030204" pitchFamily="34" charset="0"/>
                <a:ea typeface="Calibri" panose="020F0502020204030204" pitchFamily="34" charset="0"/>
                <a:cs typeface="Times New Roman" panose="02020603050405020304" pitchFamily="18" charset="0"/>
              </a:rPr>
              <a:t>поток с частицами</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homogeneous - </a:t>
            </a:r>
            <a:r>
              <a:rPr lang="ru-RU" sz="1800" dirty="0">
                <a:effectLst/>
                <a:latin typeface="Calibri" panose="020F0502020204030204" pitchFamily="34" charset="0"/>
                <a:ea typeface="Calibri" panose="020F0502020204030204" pitchFamily="34" charset="0"/>
                <a:cs typeface="Times New Roman" panose="02020603050405020304" pitchFamily="18" charset="0"/>
              </a:rPr>
              <a:t>однородный</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fluidized bed - </a:t>
            </a:r>
            <a:r>
              <a:rPr lang="ru-RU" sz="1800" dirty="0" err="1">
                <a:effectLst/>
                <a:latin typeface="Calibri" panose="020F0502020204030204" pitchFamily="34" charset="0"/>
                <a:ea typeface="Calibri" panose="020F0502020204030204" pitchFamily="34" charset="0"/>
                <a:cs typeface="Times New Roman" panose="02020603050405020304" pitchFamily="18" charset="0"/>
              </a:rPr>
              <a:t>псевдоожиженный</a:t>
            </a:r>
            <a:r>
              <a:rPr lang="ru-RU" sz="1800" dirty="0">
                <a:effectLst/>
                <a:latin typeface="Calibri" panose="020F0502020204030204" pitchFamily="34" charset="0"/>
                <a:ea typeface="Calibri" panose="020F0502020204030204" pitchFamily="34" charset="0"/>
                <a:cs typeface="Times New Roman" panose="02020603050405020304" pitchFamily="18" charset="0"/>
              </a:rPr>
              <a:t> слой</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vessel - </a:t>
            </a:r>
            <a:r>
              <a:rPr lang="ru-RU" sz="1800" dirty="0">
                <a:effectLst/>
                <a:latin typeface="Calibri" panose="020F0502020204030204" pitchFamily="34" charset="0"/>
                <a:ea typeface="Calibri" panose="020F0502020204030204" pitchFamily="34" charset="0"/>
                <a:cs typeface="Times New Roman" panose="02020603050405020304" pitchFamily="18" charset="0"/>
              </a:rPr>
              <a:t>сосуд</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suspends - </a:t>
            </a:r>
            <a:r>
              <a:rPr lang="ru-RU" sz="1800" dirty="0">
                <a:effectLst/>
                <a:latin typeface="Calibri" panose="020F0502020204030204" pitchFamily="34" charset="0"/>
                <a:ea typeface="Calibri" panose="020F0502020204030204" pitchFamily="34" charset="0"/>
                <a:cs typeface="Times New Roman" panose="02020603050405020304" pitchFamily="18" charset="0"/>
              </a:rPr>
              <a:t>приостанавливает</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sedimentation - </a:t>
            </a:r>
            <a:r>
              <a:rPr lang="ru-RU" sz="1800" dirty="0">
                <a:effectLst/>
                <a:latin typeface="Calibri" panose="020F0502020204030204" pitchFamily="34" charset="0"/>
                <a:ea typeface="Calibri" panose="020F0502020204030204" pitchFamily="34" charset="0"/>
                <a:cs typeface="Times New Roman" panose="02020603050405020304" pitchFamily="18" charset="0"/>
              </a:rPr>
              <a:t>осаждение</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cavitation - </a:t>
            </a:r>
            <a:r>
              <a:rPr lang="ru-RU" sz="1800" dirty="0">
                <a:effectLst/>
                <a:latin typeface="Calibri" panose="020F0502020204030204" pitchFamily="34" charset="0"/>
                <a:ea typeface="Calibri" panose="020F0502020204030204" pitchFamily="34" charset="0"/>
                <a:cs typeface="Times New Roman" panose="02020603050405020304" pitchFamily="18" charset="0"/>
              </a:rPr>
              <a:t>кавитация</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Combustors -  </a:t>
            </a:r>
            <a:r>
              <a:rPr lang="ru-RU" sz="1800" dirty="0">
                <a:effectLst/>
                <a:latin typeface="Calibri" panose="020F0502020204030204" pitchFamily="34" charset="0"/>
                <a:ea typeface="Calibri" panose="020F0502020204030204" pitchFamily="34" charset="0"/>
                <a:cs typeface="Times New Roman" panose="02020603050405020304" pitchFamily="18" charset="0"/>
              </a:rPr>
              <a:t>камеры сгорания</a:t>
            </a: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7</a:t>
            </a:fld>
            <a:endParaRPr lang="ru-RU" dirty="0"/>
          </a:p>
        </p:txBody>
      </p:sp>
      <p:sp>
        <p:nvSpPr>
          <p:cNvPr id="5" name="Подзаголовок 8">
            <a:extLst>
              <a:ext uri="{FF2B5EF4-FFF2-40B4-BE49-F238E27FC236}">
                <a16:creationId xmlns:a16="http://schemas.microsoft.com/office/drawing/2014/main" id="{E3DBEFBB-6824-4ECB-A012-348B7FCF6932}"/>
              </a:ext>
            </a:extLst>
          </p:cNvPr>
          <p:cNvSpPr txBox="1">
            <a:spLocks/>
          </p:cNvSpPr>
          <p:nvPr/>
        </p:nvSpPr>
        <p:spPr>
          <a:xfrm>
            <a:off x="5090069" y="1498989"/>
            <a:ext cx="4030216" cy="515719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accent2">
                    <a:lumMod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800" dirty="0">
                <a:latin typeface="Calibri" panose="020F0502020204030204" pitchFamily="34" charset="0"/>
                <a:ea typeface="Calibri" panose="020F0502020204030204" pitchFamily="34" charset="0"/>
                <a:cs typeface="Times New Roman" panose="02020603050405020304" pitchFamily="18" charset="0"/>
              </a:rPr>
              <a:t>sloshing - </a:t>
            </a:r>
            <a:r>
              <a:rPr lang="ru-RU" sz="1800" dirty="0">
                <a:latin typeface="Calibri" panose="020F0502020204030204" pitchFamily="34" charset="0"/>
                <a:ea typeface="Calibri" panose="020F0502020204030204" pitchFamily="34" charset="0"/>
                <a:cs typeface="Times New Roman" panose="02020603050405020304" pitchFamily="18" charset="0"/>
              </a:rPr>
              <a:t>выплескивание</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interpenetrating - </a:t>
            </a:r>
            <a:r>
              <a:rPr lang="ru-RU" sz="1800" dirty="0">
                <a:latin typeface="Calibri" panose="020F0502020204030204" pitchFamily="34" charset="0"/>
                <a:ea typeface="Calibri" panose="020F0502020204030204" pitchFamily="34" charset="0"/>
                <a:cs typeface="Times New Roman" panose="02020603050405020304" pitchFamily="18" charset="0"/>
              </a:rPr>
              <a:t>взаимопроникающий</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immiscible - </a:t>
            </a:r>
            <a:r>
              <a:rPr lang="ru-RU" sz="1800" dirty="0">
                <a:latin typeface="Calibri" panose="020F0502020204030204" pitchFamily="34" charset="0"/>
                <a:ea typeface="Calibri" panose="020F0502020204030204" pitchFamily="34" charset="0"/>
                <a:cs typeface="Times New Roman" panose="02020603050405020304" pitchFamily="18" charset="0"/>
              </a:rPr>
              <a:t>несмешиваемый</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Appropriate - </a:t>
            </a:r>
            <a:r>
              <a:rPr lang="ru-RU" sz="1800" dirty="0">
                <a:latin typeface="Calibri" panose="020F0502020204030204" pitchFamily="34" charset="0"/>
                <a:ea typeface="Calibri" panose="020F0502020204030204" pitchFamily="34" charset="0"/>
                <a:cs typeface="Times New Roman" panose="02020603050405020304" pitchFamily="18" charset="0"/>
              </a:rPr>
              <a:t>соответствующий</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Straightforward - </a:t>
            </a:r>
            <a:r>
              <a:rPr lang="ru-RU" sz="1800" dirty="0">
                <a:latin typeface="Calibri" panose="020F0502020204030204" pitchFamily="34" charset="0"/>
                <a:ea typeface="Calibri" panose="020F0502020204030204" pitchFamily="34" charset="0"/>
                <a:cs typeface="Times New Roman" panose="02020603050405020304" pitchFamily="18" charset="0"/>
              </a:rPr>
              <a:t>простой</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Reduction - </a:t>
            </a:r>
            <a:r>
              <a:rPr lang="ru-RU" sz="1800" dirty="0">
                <a:latin typeface="Calibri" panose="020F0502020204030204" pitchFamily="34" charset="0"/>
                <a:ea typeface="Calibri" panose="020F0502020204030204" pitchFamily="34" charset="0"/>
                <a:cs typeface="Times New Roman" panose="02020603050405020304" pitchFamily="18" charset="0"/>
              </a:rPr>
              <a:t>снижение</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Investigation - </a:t>
            </a:r>
            <a:r>
              <a:rPr lang="ru-RU" sz="1800" dirty="0">
                <a:latin typeface="Calibri" panose="020F0502020204030204" pitchFamily="34" charset="0"/>
                <a:ea typeface="Calibri" panose="020F0502020204030204" pitchFamily="34" charset="0"/>
                <a:cs typeface="Times New Roman" panose="02020603050405020304" pitchFamily="18" charset="0"/>
              </a:rPr>
              <a:t>изучение</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Spatially - </a:t>
            </a:r>
            <a:r>
              <a:rPr lang="ru-RU" sz="1800" dirty="0" err="1">
                <a:latin typeface="Calibri" panose="020F0502020204030204" pitchFamily="34" charset="0"/>
                <a:ea typeface="Calibri" panose="020F0502020204030204" pitchFamily="34" charset="0"/>
                <a:cs typeface="Times New Roman" panose="02020603050405020304" pitchFamily="18" charset="0"/>
              </a:rPr>
              <a:t>пространственно</a:t>
            </a:r>
            <a:endParaRPr lang="ru-RU" sz="18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800" dirty="0">
                <a:latin typeface="Calibri" panose="020F0502020204030204" pitchFamily="34" charset="0"/>
                <a:ea typeface="Calibri" panose="020F0502020204030204" pitchFamily="34" charset="0"/>
                <a:cs typeface="Times New Roman" panose="02020603050405020304" pitchFamily="18" charset="0"/>
              </a:rPr>
              <a:t>Temporally - </a:t>
            </a:r>
            <a:r>
              <a:rPr lang="ru-RU" sz="1800" dirty="0">
                <a:latin typeface="Calibri" panose="020F0502020204030204" pitchFamily="34" charset="0"/>
                <a:ea typeface="Calibri" panose="020F0502020204030204" pitchFamily="34" charset="0"/>
                <a:cs typeface="Times New Roman" panose="02020603050405020304" pitchFamily="18" charset="0"/>
              </a:rPr>
              <a:t>временно</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Accurately - </a:t>
            </a:r>
            <a:r>
              <a:rPr lang="ru-RU" sz="1800" dirty="0">
                <a:latin typeface="Calibri" panose="020F0502020204030204" pitchFamily="34" charset="0"/>
                <a:ea typeface="Calibri" panose="020F0502020204030204" pitchFamily="34" charset="0"/>
                <a:cs typeface="Times New Roman" panose="02020603050405020304" pitchFamily="18" charset="0"/>
              </a:rPr>
              <a:t>точно</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Eliminated - </a:t>
            </a:r>
            <a:r>
              <a:rPr lang="ru-RU" sz="1800" dirty="0">
                <a:latin typeface="Calibri" panose="020F0502020204030204" pitchFamily="34" charset="0"/>
                <a:ea typeface="Calibri" panose="020F0502020204030204" pitchFamily="34" charset="0"/>
                <a:cs typeface="Times New Roman" panose="02020603050405020304" pitchFamily="18" charset="0"/>
              </a:rPr>
              <a:t>устранен</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Oscillating - </a:t>
            </a:r>
            <a:r>
              <a:rPr lang="ru-RU" sz="1800" dirty="0">
                <a:latin typeface="Calibri" panose="020F0502020204030204" pitchFamily="34" charset="0"/>
                <a:ea typeface="Calibri" panose="020F0502020204030204" pitchFamily="34" charset="0"/>
                <a:cs typeface="Times New Roman" panose="02020603050405020304" pitchFamily="18" charset="0"/>
              </a:rPr>
              <a:t>колеблющийся</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Inherently - </a:t>
            </a:r>
            <a:r>
              <a:rPr lang="ru-RU" sz="1800" dirty="0">
                <a:latin typeface="Calibri" panose="020F0502020204030204" pitchFamily="34" charset="0"/>
                <a:ea typeface="Calibri" panose="020F0502020204030204" pitchFamily="34" charset="0"/>
                <a:cs typeface="Times New Roman" panose="02020603050405020304" pitchFamily="18" charset="0"/>
              </a:rPr>
              <a:t>по своей сути</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Significant - </a:t>
            </a:r>
            <a:r>
              <a:rPr lang="ru-RU" sz="1800" dirty="0">
                <a:latin typeface="Calibri" panose="020F0502020204030204" pitchFamily="34" charset="0"/>
                <a:ea typeface="Calibri" panose="020F0502020204030204" pitchFamily="34" charset="0"/>
                <a:cs typeface="Times New Roman" panose="02020603050405020304" pitchFamily="18" charset="0"/>
              </a:rPr>
              <a:t>значительное</a:t>
            </a:r>
          </a:p>
          <a:p>
            <a:endParaRPr lang="ru-RU" dirty="0"/>
          </a:p>
        </p:txBody>
      </p:sp>
    </p:spTree>
    <p:extLst>
      <p:ext uri="{BB962C8B-B14F-4D97-AF65-F5344CB8AC3E}">
        <p14:creationId xmlns:p14="http://schemas.microsoft.com/office/powerpoint/2010/main" val="164322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lang="en-US" dirty="0"/>
              <a:t>The End</a:t>
            </a:r>
            <a:endParaRPr lang="ru-RU" dirty="0"/>
          </a:p>
        </p:txBody>
      </p:sp>
      <p:pic>
        <p:nvPicPr>
          <p:cNvPr id="1028" name="Picture 4">
            <a:extLst>
              <a:ext uri="{FF2B5EF4-FFF2-40B4-BE49-F238E27FC236}">
                <a16:creationId xmlns:a16="http://schemas.microsoft.com/office/drawing/2014/main" id="{318BE0BF-833D-4FBD-B645-10A1F6FAD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09740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688</Words>
  <Application>Microsoft Office PowerPoint</Application>
  <PresentationFormat>Экран (4:3)</PresentationFormat>
  <Paragraphs>73</Paragraphs>
  <Slides>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8</vt:i4>
      </vt:variant>
    </vt:vector>
  </HeadingPairs>
  <TitlesOfParts>
    <vt:vector size="11" baseType="lpstr">
      <vt:lpstr>Arial</vt:lpstr>
      <vt:lpstr>Calibri</vt:lpstr>
      <vt:lpstr>Тема Office</vt:lpstr>
      <vt:lpstr>Home Reading</vt:lpstr>
      <vt:lpstr>Questions</vt:lpstr>
      <vt:lpstr>Questions</vt:lpstr>
      <vt:lpstr>Terms</vt:lpstr>
      <vt:lpstr>Abstract</vt:lpstr>
      <vt:lpstr>Summary essay</vt:lpstr>
      <vt:lpstr>Words</vt:lpstr>
      <vt:lpstr>Презентация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Баранова Ольга Владимировна</dc:creator>
  <cp:lastModifiedBy>норкин марк</cp:lastModifiedBy>
  <cp:revision>23</cp:revision>
  <dcterms:created xsi:type="dcterms:W3CDTF">2015-06-15T11:22:03Z</dcterms:created>
  <dcterms:modified xsi:type="dcterms:W3CDTF">2022-05-15T22:41:27Z</dcterms:modified>
</cp:coreProperties>
</file>