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70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lang="ru-RU" dirty="0">
                <a:solidFill>
                  <a:srgbClr val="5E70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871531" y="3813043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5E70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Text</a:t>
            </a:r>
            <a:endParaRPr lang="ru-RU" dirty="0"/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506743" y="6117299"/>
            <a:ext cx="1429191" cy="48005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rgbClr val="5E707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aseline="0" dirty="0">
                <a:solidFill>
                  <a:schemeClr val="bg1"/>
                </a:solidFill>
              </a:rPr>
              <a:t>spbu.ru</a:t>
            </a:r>
            <a:endParaRPr lang="ru-RU" sz="240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58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Слайд с большой фотографи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31371" y="356660"/>
            <a:ext cx="4814325" cy="562073"/>
          </a:xfrm>
        </p:spPr>
        <p:txBody>
          <a:bodyPr>
            <a:noAutofit/>
          </a:bodyPr>
          <a:lstStyle>
            <a:lvl1pPr algn="l">
              <a:defRPr sz="3733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Title</a:t>
            </a:r>
            <a:endParaRPr lang="ru-RU" dirty="0"/>
          </a:p>
        </p:txBody>
      </p:sp>
      <p:sp>
        <p:nvSpPr>
          <p:cNvPr id="13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27381" y="6213309"/>
            <a:ext cx="2016224" cy="288032"/>
          </a:xfrm>
        </p:spPr>
        <p:txBody>
          <a:bodyPr/>
          <a:lstStyle>
            <a:lvl1pPr algn="l">
              <a:defRPr/>
            </a:lvl1pPr>
          </a:lstStyle>
          <a:p>
            <a:fld id="{2BBAFABD-829A-4A66-BB63-47713B5654B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Подзаголовок 2"/>
          <p:cNvSpPr txBox="1">
            <a:spLocks/>
          </p:cNvSpPr>
          <p:nvPr/>
        </p:nvSpPr>
        <p:spPr>
          <a:xfrm>
            <a:off x="10608502" y="6117299"/>
            <a:ext cx="1429191" cy="48005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rgbClr val="5E707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baseline="0" dirty="0">
                <a:solidFill>
                  <a:schemeClr val="bg1"/>
                </a:solidFill>
              </a:rPr>
              <a:t>spbu.ru</a:t>
            </a:r>
            <a:endParaRPr lang="ru-RU" sz="2400" baseline="0" dirty="0">
              <a:solidFill>
                <a:schemeClr val="bg1"/>
              </a:solidFill>
            </a:endParaRPr>
          </a:p>
        </p:txBody>
      </p:sp>
      <p:sp>
        <p:nvSpPr>
          <p:cNvPr id="15" name="Подзаголовок 2"/>
          <p:cNvSpPr>
            <a:spLocks noGrp="1"/>
          </p:cNvSpPr>
          <p:nvPr>
            <p:ph type="subTitle" idx="13" hasCustomPrompt="1"/>
          </p:nvPr>
        </p:nvSpPr>
        <p:spPr>
          <a:xfrm>
            <a:off x="431371" y="1892829"/>
            <a:ext cx="11425269" cy="4032448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5E707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Text</a:t>
            </a:r>
            <a:endParaRPr lang="ru-RU" dirty="0"/>
          </a:p>
        </p:txBody>
      </p:sp>
      <p:sp>
        <p:nvSpPr>
          <p:cNvPr id="24" name="Текст 23"/>
          <p:cNvSpPr>
            <a:spLocks noGrp="1"/>
          </p:cNvSpPr>
          <p:nvPr>
            <p:ph type="body" sz="quarter" idx="14" hasCustomPrompt="1"/>
          </p:nvPr>
        </p:nvSpPr>
        <p:spPr>
          <a:xfrm>
            <a:off x="431371" y="1220954"/>
            <a:ext cx="11425269" cy="575865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5E70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85" indent="0">
              <a:buNone/>
              <a:defRPr b="1">
                <a:solidFill>
                  <a:srgbClr val="5E70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19170" indent="0">
              <a:buNone/>
              <a:defRPr b="1">
                <a:solidFill>
                  <a:srgbClr val="5E70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754" indent="0">
              <a:buNone/>
              <a:defRPr b="1">
                <a:solidFill>
                  <a:srgbClr val="5E70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38339" indent="0">
              <a:buNone/>
              <a:defRPr b="1">
                <a:solidFill>
                  <a:srgbClr val="5E70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782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абочий слайд с фотографи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31371" y="356660"/>
            <a:ext cx="4814325" cy="562073"/>
          </a:xfrm>
        </p:spPr>
        <p:txBody>
          <a:bodyPr>
            <a:noAutofit/>
          </a:bodyPr>
          <a:lstStyle>
            <a:lvl1pPr algn="l">
              <a:defRPr sz="3733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Title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27381" y="6213309"/>
            <a:ext cx="2016224" cy="288032"/>
          </a:xfrm>
        </p:spPr>
        <p:txBody>
          <a:bodyPr/>
          <a:lstStyle>
            <a:lvl1pPr algn="l">
              <a:defRPr/>
            </a:lvl1pPr>
          </a:lstStyle>
          <a:p>
            <a:fld id="{2BBAFABD-829A-4A66-BB63-47713B5654B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10608502" y="6117299"/>
            <a:ext cx="1429191" cy="48005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rgbClr val="5E707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baseline="0" dirty="0">
                <a:solidFill>
                  <a:schemeClr val="bg1"/>
                </a:solidFill>
              </a:rPr>
              <a:t>spbu.ru</a:t>
            </a:r>
            <a:endParaRPr lang="ru-RU" sz="2400" baseline="0" dirty="0">
              <a:solidFill>
                <a:schemeClr val="bg1"/>
              </a:solidFill>
            </a:endParaRPr>
          </a:p>
        </p:txBody>
      </p:sp>
      <p:sp>
        <p:nvSpPr>
          <p:cNvPr id="10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431371" y="1412776"/>
            <a:ext cx="5384800" cy="4416491"/>
          </a:xfrm>
          <a:solidFill>
            <a:srgbClr val="5E7076">
              <a:alpha val="41176"/>
            </a:srgbClr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3733">
                <a:solidFill>
                  <a:schemeClr val="bg1"/>
                </a:solidFill>
              </a:defRPr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11" name="Подзаголовок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412776"/>
            <a:ext cx="5760640" cy="451250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5E707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682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с большой фотографи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0" y="1412776"/>
            <a:ext cx="12192000" cy="5445224"/>
          </a:xfrm>
          <a:solidFill>
            <a:schemeClr val="bg1">
              <a:lumMod val="75000"/>
            </a:schemeClr>
          </a:solidFill>
          <a:ln>
            <a:solidFill>
              <a:srgbClr val="000000">
                <a:alpha val="21176"/>
              </a:srgbClr>
            </a:solidFill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3733">
                <a:solidFill>
                  <a:schemeClr val="bg1"/>
                </a:solidFill>
              </a:defRPr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err="1"/>
              <a:t>foto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31371" y="356660"/>
            <a:ext cx="4814325" cy="562073"/>
          </a:xfrm>
        </p:spPr>
        <p:txBody>
          <a:bodyPr>
            <a:noAutofit/>
          </a:bodyPr>
          <a:lstStyle>
            <a:lvl1pPr algn="l">
              <a:defRPr sz="3733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Title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31371" y="5733256"/>
            <a:ext cx="11760629" cy="672075"/>
          </a:xfrm>
          <a:prstGeom prst="rect">
            <a:avLst/>
          </a:prstGeom>
          <a:solidFill>
            <a:srgbClr val="FFFFFF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3" hasCustomPrompt="1"/>
          </p:nvPr>
        </p:nvSpPr>
        <p:spPr>
          <a:xfrm>
            <a:off x="431371" y="5754817"/>
            <a:ext cx="11521280" cy="672075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rgbClr val="5E707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en-US" sz="2133" baseline="0" dirty="0">
                <a:solidFill>
                  <a:schemeClr val="bg1"/>
                </a:solidFill>
              </a:rPr>
              <a:t>St Petersburg University</a:t>
            </a:r>
            <a:endParaRPr lang="ru-RU" sz="2133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09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крывающи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/>
          <p:cNvSpPr txBox="1">
            <a:spLocks/>
          </p:cNvSpPr>
          <p:nvPr/>
        </p:nvSpPr>
        <p:spPr>
          <a:xfrm>
            <a:off x="506743" y="6117299"/>
            <a:ext cx="1429191" cy="48005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rgbClr val="5E707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aseline="0" dirty="0">
                <a:solidFill>
                  <a:schemeClr val="bg1"/>
                </a:solidFill>
              </a:rPr>
              <a:t>spbu.ru</a:t>
            </a:r>
            <a:endParaRPr lang="ru-RU" sz="2400" baseline="0" dirty="0">
              <a:solidFill>
                <a:schemeClr val="bg1"/>
              </a:solidFill>
            </a:endParaRPr>
          </a:p>
        </p:txBody>
      </p:sp>
      <p:sp>
        <p:nvSpPr>
          <p:cNvPr id="9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431371" y="1508787"/>
            <a:ext cx="11425269" cy="480053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rgbClr val="5E707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Text</a:t>
            </a:r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31371" y="356660"/>
            <a:ext cx="4814325" cy="562073"/>
          </a:xfrm>
        </p:spPr>
        <p:txBody>
          <a:bodyPr>
            <a:noAutofit/>
          </a:bodyPr>
          <a:lstStyle>
            <a:lvl1pPr algn="l">
              <a:defRPr sz="3733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67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B3DD4-B6D9-4A05-AD22-942044A76074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AFABD-829A-4A66-BB63-47713B565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26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0644CF-3651-47E0-A6D8-B7BFD7864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489" y="2122037"/>
            <a:ext cx="10363200" cy="14700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“Data structures”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4EAA02-CF0A-4DA0-8750-6967C2206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450" y="3813043"/>
            <a:ext cx="11815279" cy="232769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report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Norkin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14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9DD3E0-00DD-42E7-BBB7-6E185071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course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9648F7-4AC1-4350-8F77-0030E5E42D85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101644" y="1220651"/>
            <a:ext cx="11425269" cy="464176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program: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Introductory Data Structures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 Struc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tures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 Lexicon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Searching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and Information Compression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B006C1-FB35-4231-8C42-30C8E7F44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608" y="932723"/>
            <a:ext cx="1676964" cy="518334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883CE3-3416-4B49-A777-B2A30BC62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537" y="932723"/>
            <a:ext cx="1713442" cy="518334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09C4278-E762-4100-A769-4B0BF7A79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6979" y="918733"/>
            <a:ext cx="1686758" cy="518334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E755C0A-0140-4953-A10A-22BE0AAB7E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00421" y="932723"/>
            <a:ext cx="1637755" cy="303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24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E1426-CAF3-458D-BE62-D97FE55E9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BBD84A-978E-446F-9445-8341BF29E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68" y="1776281"/>
            <a:ext cx="4821428" cy="316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EF5FB16-BF28-49D0-A946-0AD3ED105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696" y="1399169"/>
            <a:ext cx="6752090" cy="354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3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9F2431-154F-4AB4-91F9-7882FFD34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F329CA7-EA6F-4791-AE95-019DDB9E2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71" y="1963024"/>
            <a:ext cx="5707035" cy="339959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0118EDE-73D5-4A40-938C-895C2FFEA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406" y="1813376"/>
            <a:ext cx="5906161" cy="354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5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3C7386-7231-41C7-B4A6-5CF65FDE2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data structures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138F3D-0191-469A-B24D-B527532B8C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3365" y="1220811"/>
            <a:ext cx="11425269" cy="1128107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Arrays, linked lists, skip lists, circular arrays, deques, queues, stacks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E45F28-E0FD-471A-A687-F26627DFF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50" y="2498717"/>
            <a:ext cx="6227003" cy="339602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E7415CA-50D5-42C8-9DCE-CC3C9A7F7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104" y="2498717"/>
            <a:ext cx="5693896" cy="327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87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C1BAC-D794-4A45-8509-130CD8E1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structures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7E3C52-7008-4A23-9C78-C81CCD60D7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Trees, heaps, binary search trees, AVL-trees, red-black trees, B-trees, B+ trees</a:t>
            </a:r>
            <a:endParaRPr lang="ru-RU" b="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B3F915-65DE-4C26-A797-B2B8335EE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04" y="2416709"/>
            <a:ext cx="3438525" cy="27146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381B5E9-632D-4040-AE0E-CD7BADAD2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721" y="2599367"/>
            <a:ext cx="3629950" cy="23493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31FE6D-B2EE-4A66-98A0-E8BA9163E97C}"/>
              </a:ext>
            </a:extLst>
          </p:cNvPr>
          <p:cNvSpPr txBox="1"/>
          <p:nvPr/>
        </p:nvSpPr>
        <p:spPr>
          <a:xfrm>
            <a:off x="991346" y="5122589"/>
            <a:ext cx="125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E707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tree</a:t>
            </a:r>
            <a:endParaRPr lang="ru-RU" dirty="0">
              <a:solidFill>
                <a:srgbClr val="5E707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84C7C2-E15F-4B20-9DE6-C454F14D3855}"/>
              </a:ext>
            </a:extLst>
          </p:cNvPr>
          <p:cNvSpPr txBox="1"/>
          <p:nvPr/>
        </p:nvSpPr>
        <p:spPr>
          <a:xfrm>
            <a:off x="3133012" y="5119861"/>
            <a:ext cx="4859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E707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 (</a:t>
            </a:r>
            <a:r>
              <a:rPr lang="en-US" b="0" i="0" dirty="0">
                <a:solidFill>
                  <a:srgbClr val="5E707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higher priority is given to smaller elements)</a:t>
            </a:r>
            <a:endParaRPr lang="ru-RU" dirty="0">
              <a:solidFill>
                <a:srgbClr val="5E707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2A38FE8-21C1-414D-8469-0814697B4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846" y="2698240"/>
            <a:ext cx="2752725" cy="19145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2B61D8C-5F84-463B-9F4D-750141DF7138}"/>
              </a:ext>
            </a:extLst>
          </p:cNvPr>
          <p:cNvSpPr txBox="1"/>
          <p:nvPr/>
        </p:nvSpPr>
        <p:spPr>
          <a:xfrm>
            <a:off x="9192878" y="5127249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E707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K-D tree</a:t>
            </a:r>
            <a:endParaRPr lang="ru-RU" dirty="0">
              <a:solidFill>
                <a:srgbClr val="5E707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957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34955-B953-4AE1-980A-31E9BA43F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590CB6-343D-41AC-A018-9BB8A1EC1E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graphs, breadth search, depth search, Dijkstra’s algorithm, minimum spanning trees</a:t>
            </a:r>
            <a:endParaRPr lang="ru-RU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6D6DB0-62EB-4DD5-AB86-62D11B7D0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98" y="2397375"/>
            <a:ext cx="4653860" cy="192177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6F355A7-0BF0-435C-90EC-E3E9F5DAC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604" y="2561717"/>
            <a:ext cx="6159398" cy="29067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FD9DF78-F066-4A42-BC93-1E49FC069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197" y="4319154"/>
            <a:ext cx="4124661" cy="175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98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6FA13D-CE1A-4A48-BA9F-B9E9F5EE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Hashing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9D5D21-2E69-4C11-9C97-DEBE55E79D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tables, hash functions, problems of collision</a:t>
            </a:r>
            <a:endParaRPr lang="ru-RU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Hash table - Wikipedia">
            <a:extLst>
              <a:ext uri="{FF2B5EF4-FFF2-40B4-BE49-F238E27FC236}">
                <a16:creationId xmlns:a16="http://schemas.microsoft.com/office/drawing/2014/main" id="{1FF9BAE7-8160-406D-84DF-19EF0FAE4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64403"/>
            <a:ext cx="4984297" cy="363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ash table - Wikipedia">
            <a:extLst>
              <a:ext uri="{FF2B5EF4-FFF2-40B4-BE49-F238E27FC236}">
                <a16:creationId xmlns:a16="http://schemas.microsoft.com/office/drawing/2014/main" id="{A7C293E0-345A-4288-9D05-0921C4DC7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41015"/>
            <a:ext cx="42862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630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3097C-9280-4BEB-8A3F-8A8B8F92B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92A01D-4B24-4312-ADE5-8E05E6755739}"/>
              </a:ext>
            </a:extLst>
          </p:cNvPr>
          <p:cNvSpPr txBox="1"/>
          <p:nvPr/>
        </p:nvSpPr>
        <p:spPr>
          <a:xfrm>
            <a:off x="7921116" y="3198167"/>
            <a:ext cx="3839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E707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attention!</a:t>
            </a:r>
            <a:endParaRPr lang="ru-RU" sz="2400" dirty="0">
              <a:solidFill>
                <a:srgbClr val="5E707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2F109F-2412-42B7-A78B-9E34F00AA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172606"/>
            <a:ext cx="6717791" cy="470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2268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2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2" id="{71C588FB-7C51-4F7F-9DD1-B2A19C328A6D}" vid="{A722EDB2-0B8E-4944-8138-BDC6AA2F28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Тема2</Template>
  <TotalTime>644</TotalTime>
  <Words>127</Words>
  <Application>Microsoft Office PowerPoint</Application>
  <PresentationFormat>Широкоэкранный</PresentationFormat>
  <Paragraphs>30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Тема2</vt:lpstr>
      <vt:lpstr>“Data structures” </vt:lpstr>
      <vt:lpstr>About the course</vt:lpstr>
      <vt:lpstr>Introduction</vt:lpstr>
      <vt:lpstr>Introduction</vt:lpstr>
      <vt:lpstr>Basic data structures</vt:lpstr>
      <vt:lpstr>Tree structures</vt:lpstr>
      <vt:lpstr>Graphs</vt:lpstr>
      <vt:lpstr>Hashing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“Introduction to statistic”</dc:title>
  <dc:creator>rto</dc:creator>
  <cp:lastModifiedBy>норкин марк</cp:lastModifiedBy>
  <cp:revision>7</cp:revision>
  <dcterms:created xsi:type="dcterms:W3CDTF">2021-11-21T12:45:46Z</dcterms:created>
  <dcterms:modified xsi:type="dcterms:W3CDTF">2022-05-11T11:45:00Z</dcterms:modified>
</cp:coreProperties>
</file>