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400800" y="6355080"/>
            <a:ext cx="2286000" cy="365760"/>
          </a:xfrm>
        </p:spPr>
        <p:txBody>
          <a:bodyPr/>
          <a:lstStyle>
            <a:lvl1pPr>
              <a:defRPr sz="1400"/>
            </a:lvl1pPr>
          </a:lstStyle>
          <a:p>
            <a:fld id="{E90ED720-0104-4369-84BC-D37694168613}" type="datetimeFigureOut">
              <a:rPr kumimoji="1" lang="ja-JP" altLang="en-US" smtClean="0"/>
              <a:t>2014/2/27</a:t>
            </a:fld>
            <a:endParaRPr kumimoji="1" lang="ja-JP" altLang="en-US"/>
          </a:p>
        </p:txBody>
      </p:sp>
      <p:sp>
        <p:nvSpPr>
          <p:cNvPr id="17" name="フッター プレースホルダー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ー 28"/>
          <p:cNvSpPr>
            <a:spLocks noGrp="1"/>
          </p:cNvSpPr>
          <p:nvPr>
            <p:ph type="sldNum" sz="quarter" idx="12"/>
          </p:nvPr>
        </p:nvSpPr>
        <p:spPr>
          <a:xfrm>
            <a:off x="1216152" y="6355080"/>
            <a:ext cx="1219200" cy="365760"/>
          </a:xfrm>
        </p:spPr>
        <p:txBody>
          <a:bodyPr/>
          <a:lstStyle/>
          <a:p>
            <a:fld id="{D2D8002D-B5B0-4BAC-B1F6-782DDCCE6D9C}" type="slidenum">
              <a:rPr kumimoji="1" lang="ja-JP" altLang="en-US" smtClean="0"/>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457200" y="1219200"/>
            <a:ext cx="8229600"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a:xfrm>
            <a:off x="6400800" y="6355080"/>
            <a:ext cx="2286000" cy="365760"/>
          </a:xfrm>
        </p:spPr>
        <p:txBody>
          <a:bodyPr/>
          <a:lstStyle/>
          <a:p>
            <a:fld id="{E90ED720-0104-4369-84BC-D37694168613}" type="datetimeFigureOut">
              <a:rPr kumimoji="1" lang="ja-JP" altLang="en-US" smtClean="0"/>
              <a:t>2014/2/27</a:t>
            </a:fld>
            <a:endParaRPr kumimoji="1" lang="ja-JP" altLang="en-US"/>
          </a:p>
        </p:txBody>
      </p:sp>
      <p:sp>
        <p:nvSpPr>
          <p:cNvPr id="5" name="フッター プレースホルダー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ー 5"/>
          <p:cNvSpPr>
            <a:spLocks noGrp="1"/>
          </p:cNvSpPr>
          <p:nvPr>
            <p:ph type="sldNum" sz="quarter" idx="12"/>
          </p:nvPr>
        </p:nvSpPr>
        <p:spPr>
          <a:xfrm>
            <a:off x="1069848" y="6355080"/>
            <a:ext cx="1520952" cy="365760"/>
          </a:xfrm>
        </p:spPr>
        <p:txBody>
          <a:bodyPr/>
          <a:lstStyle/>
          <a:p>
            <a:fld id="{D2D8002D-B5B0-4BAC-B1F6-782DDCCE6D9C}" type="slidenum">
              <a:rPr kumimoji="1" lang="ja-JP" altLang="en-US" smtClean="0"/>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219200"/>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632198" y="1216152"/>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648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ー 11"/>
          <p:cNvSpPr>
            <a:spLocks noGrp="1"/>
          </p:cNvSpPr>
          <p:nvPr>
            <p:ph sz="quarter" idx="1"/>
          </p:nvPr>
        </p:nvSpPr>
        <p:spPr>
          <a:xfrm>
            <a:off x="304800" y="304800"/>
            <a:ext cx="5715000" cy="5715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0ED720-0104-4369-84BC-D37694168613}" type="datetimeFigureOut">
              <a:rPr kumimoji="1" lang="ja-JP" altLang="en-US" smtClean="0"/>
              <a:t>2014/2/27</a:t>
            </a:fld>
            <a:endParaRPr kumimoji="1" lang="ja-JP" altLang="en-US"/>
          </a:p>
        </p:txBody>
      </p:sp>
      <p:sp>
        <p:nvSpPr>
          <p:cNvPr id="3" name="フッター プレースホルダー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D8002D-B5B0-4BAC-B1F6-782DDCCE6D9C}" type="slidenum">
              <a:rPr kumimoji="1" lang="ja-JP" altLang="en-US" smtClean="0"/>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bm.com/developerworks/cn/linux/l-bash-parameters.html" TargetMode="External"/><Relationship Id="rId2" Type="http://schemas.openxmlformats.org/officeDocument/2006/relationships/hyperlink" Target="http://zh.wikipedia.org/zh-cn/Bash"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hyperlink" Target="https://blogs.technet.com/b/jpntsblog/archive/2013/05/08/server-workstation.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subview/116656/5032972.htm" TargetMode="External"/><Relationship Id="rId2" Type="http://schemas.openxmlformats.org/officeDocument/2006/relationships/hyperlink" Target="http://baike.baidu.com/subview/34066/6727817.htm" TargetMode="External"/><Relationship Id="rId1" Type="http://schemas.openxmlformats.org/officeDocument/2006/relationships/slideLayout" Target="../slideLayouts/slideLayout2.xml"/><Relationship Id="rId4" Type="http://schemas.openxmlformats.org/officeDocument/2006/relationships/hyperlink" Target="http://baike.baidu.com/view/891181.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japan.zdnet.com/security/sp_netsecurity1/20087694/" TargetMode="External"/><Relationship Id="rId2" Type="http://schemas.openxmlformats.org/officeDocument/2006/relationships/hyperlink" Target="http://baike.baidu.com/link?url=z0xxqr98KgsipOxEmj-TjZn2yIlFkwZcQuBE0eZMAp_2Yit2fhPSlfWLwG52ZLWa" TargetMode="External"/><Relationship Id="rId1" Type="http://schemas.openxmlformats.org/officeDocument/2006/relationships/slideLayout" Target="../slideLayouts/slideLayout2.xml"/><Relationship Id="rId4" Type="http://schemas.openxmlformats.org/officeDocument/2006/relationships/hyperlink" Target="http://zh.wikipedia.org/zh-cn/%E7%98%A6%E5%AE%A2%E6%88%B7%E7%AB%A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h.wikipedia.org/wiki/%E8%BD%AF%E4%BB%B6%E5%B7%A5%E7%A8%8B" TargetMode="External"/><Relationship Id="rId7" Type="http://schemas.openxmlformats.org/officeDocument/2006/relationships/hyperlink" Target="http://zh.wikipedia.org/wiki/DevOps" TargetMode="External"/><Relationship Id="rId2" Type="http://schemas.openxmlformats.org/officeDocument/2006/relationships/hyperlink" Target="http://zh.wikipedia.org/wiki/%E5%BA%94%E7%94%A8%E7%A8%8B%E5%BA%8F" TargetMode="External"/><Relationship Id="rId1" Type="http://schemas.openxmlformats.org/officeDocument/2006/relationships/slideLayout" Target="../slideLayouts/slideLayout2.xml"/><Relationship Id="rId6" Type="http://schemas.openxmlformats.org/officeDocument/2006/relationships/hyperlink" Target="http://zh.wikipedia.org/wiki/%E9%96%8B%E7%99%BC" TargetMode="External"/><Relationship Id="rId5" Type="http://schemas.openxmlformats.org/officeDocument/2006/relationships/hyperlink" Target="http://zh.wikipedia.org/wiki/%E8%BD%AF%E4%BB%B6" TargetMode="External"/><Relationship Id="rId4" Type="http://schemas.openxmlformats.org/officeDocument/2006/relationships/hyperlink" Target="http://zh.wikipedia.org/wiki/%E8%B4%A8%E9%87%8F%E4%BF%9D%E9%9A%9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kyarch.net/support/qa/managed/faq04.html" TargetMode="External"/><Relationship Id="rId2" Type="http://schemas.openxmlformats.org/officeDocument/2006/relationships/hyperlink" Target="http://zh.wikipedia.org/zh-cn/%E4%BA%91%E8%AE%A1%E7%AE%9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FreeBSD" TargetMode="External"/><Relationship Id="rId13" Type="http://schemas.openxmlformats.org/officeDocument/2006/relationships/hyperlink" Target="http://en.wikipedia.org/wiki/OS-9" TargetMode="External"/><Relationship Id="rId3" Type="http://schemas.openxmlformats.org/officeDocument/2006/relationships/hyperlink" Target="http://en.wikipedia.org/wiki/Unix" TargetMode="External"/><Relationship Id="rId7" Type="http://schemas.openxmlformats.org/officeDocument/2006/relationships/hyperlink" Target="http://en.wikipedia.org/wiki/OS_X" TargetMode="External"/><Relationship Id="rId12" Type="http://schemas.openxmlformats.org/officeDocument/2006/relationships/hyperlink" Target="http://en.wikipedia.org/wiki/Mac_OS_9" TargetMode="External"/><Relationship Id="rId2" Type="http://schemas.openxmlformats.org/officeDocument/2006/relationships/hyperlink" Target="http://en.wikipedia.org/wiki/Hexadecimal" TargetMode="External"/><Relationship Id="rId1" Type="http://schemas.openxmlformats.org/officeDocument/2006/relationships/slideLayout" Target="../slideLayouts/slideLayout2.xml"/><Relationship Id="rId6" Type="http://schemas.openxmlformats.org/officeDocument/2006/relationships/hyperlink" Target="http://en.wikipedia.org/wiki/Linux" TargetMode="External"/><Relationship Id="rId11" Type="http://schemas.openxmlformats.org/officeDocument/2006/relationships/hyperlink" Target="http://en.wikipedia.org/wiki/Mac_OS_history" TargetMode="External"/><Relationship Id="rId5" Type="http://schemas.openxmlformats.org/officeDocument/2006/relationships/hyperlink" Target="http://en.wikipedia.org/wiki/GNU" TargetMode="External"/><Relationship Id="rId10" Type="http://schemas.openxmlformats.org/officeDocument/2006/relationships/hyperlink" Target="http://en.wikipedia.org/wiki/Apple_II_family" TargetMode="External"/><Relationship Id="rId4" Type="http://schemas.openxmlformats.org/officeDocument/2006/relationships/hyperlink" Target="http://en.wikipedia.org/wiki/Unix-like" TargetMode="External"/><Relationship Id="rId9" Type="http://schemas.openxmlformats.org/officeDocument/2006/relationships/hyperlink" Target="http://en.wikipedia.org/wiki/Carriage_return" TargetMode="External"/><Relationship Id="rId14" Type="http://schemas.openxmlformats.org/officeDocument/2006/relationships/hyperlink" Target="http://en.wikipedia.org/wiki/Microsoft_Window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phpjavascriptroom.com/?t=html5&amp;p=deprecate#a_font" TargetMode="External"/><Relationship Id="rId13" Type="http://schemas.openxmlformats.org/officeDocument/2006/relationships/hyperlink" Target="http://phpjavascriptroom.com/?t=html5&amp;p=deprecate#a_s" TargetMode="External"/><Relationship Id="rId3" Type="http://schemas.openxmlformats.org/officeDocument/2006/relationships/hyperlink" Target="http://phpjavascriptroom.com/?t=html5&amp;p=deprecate#a_applet" TargetMode="External"/><Relationship Id="rId7" Type="http://schemas.openxmlformats.org/officeDocument/2006/relationships/hyperlink" Target="http://phpjavascriptroom.com/?t=html5&amp;p=deprecate#a_dir" TargetMode="External"/><Relationship Id="rId12" Type="http://schemas.openxmlformats.org/officeDocument/2006/relationships/hyperlink" Target="http://phpjavascriptroom.com/?t=html5&amp;p=deprecate#a_noframes" TargetMode="External"/><Relationship Id="rId2" Type="http://schemas.openxmlformats.org/officeDocument/2006/relationships/hyperlink" Target="http://phpjavascriptroom.com/?t=html5&amp;p=deprecate#a_acronym" TargetMode="External"/><Relationship Id="rId16" Type="http://schemas.openxmlformats.org/officeDocument/2006/relationships/hyperlink" Target="http://phpjavascriptroom.com/?t=html5&amp;p=deprecate#a_u" TargetMode="External"/><Relationship Id="rId1" Type="http://schemas.openxmlformats.org/officeDocument/2006/relationships/slideLayout" Target="../slideLayouts/slideLayout2.xml"/><Relationship Id="rId6" Type="http://schemas.openxmlformats.org/officeDocument/2006/relationships/hyperlink" Target="http://phpjavascriptroom.com/?t=html5&amp;p=deprecate#a_center" TargetMode="External"/><Relationship Id="rId11" Type="http://schemas.openxmlformats.org/officeDocument/2006/relationships/hyperlink" Target="http://phpjavascriptroom.com/?t=html5&amp;p=deprecate#a_isindex" TargetMode="External"/><Relationship Id="rId5" Type="http://schemas.openxmlformats.org/officeDocument/2006/relationships/hyperlink" Target="http://phpjavascriptroom.com/?t=html5&amp;p=deprecate#a_big" TargetMode="External"/><Relationship Id="rId15" Type="http://schemas.openxmlformats.org/officeDocument/2006/relationships/hyperlink" Target="http://phpjavascriptroom.com/?t=html5&amp;p=deprecate#a_tt" TargetMode="External"/><Relationship Id="rId10" Type="http://schemas.openxmlformats.org/officeDocument/2006/relationships/hyperlink" Target="http://phpjavascriptroom.com/?t=html5&amp;p=deprecate#a_frameset" TargetMode="External"/><Relationship Id="rId4" Type="http://schemas.openxmlformats.org/officeDocument/2006/relationships/hyperlink" Target="http://phpjavascriptroom.com/?t=html5&amp;p=deprecate#a_basefont" TargetMode="External"/><Relationship Id="rId9" Type="http://schemas.openxmlformats.org/officeDocument/2006/relationships/hyperlink" Target="http://phpjavascriptroom.com/?t=html5&amp;p=deprecate#a_frame" TargetMode="External"/><Relationship Id="rId14" Type="http://schemas.openxmlformats.org/officeDocument/2006/relationships/hyperlink" Target="http://phpjavascriptroom.com/?t=html5&amp;p=deprecate#a_strik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baike.baidu.com/link?url=iJcwE_6cV0xNM1dQPOO5p6MYYr91CwKmCcRicPhBUet1BiSNml8gnRjM-8WmBYN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aike.baidu.com/link?url=kexrxEJSi9uVcSwLxX4lDYm15kVUkvnv-6GOZPjtOM1k1P1H7NX7owx6p2vhFiZ1zqvccgEtyErnDRh7o8-JE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zh.wikipedia.org/zh-cn/ACID" TargetMode="External"/><Relationship Id="rId2" Type="http://schemas.openxmlformats.org/officeDocument/2006/relationships/hyperlink" Target="http://baike.baidu.com/subview/600227/5926023.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zh.wikipedia.org/zh-cn/Active_Direc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開発</a:t>
            </a:r>
            <a:r>
              <a:rPr lang="ja-JP" altLang="en-US" dirty="0"/>
              <a:t>・システム知識</a:t>
            </a:r>
            <a:endParaRPr kumimoji="1" lang="ja-JP" altLang="en-US" dirty="0"/>
          </a:p>
        </p:txBody>
      </p:sp>
    </p:spTree>
    <p:extLst>
      <p:ext uri="{BB962C8B-B14F-4D97-AF65-F5344CB8AC3E}">
        <p14:creationId xmlns:p14="http://schemas.microsoft.com/office/powerpoint/2010/main" val="427525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bash</a:t>
            </a:r>
            <a:r>
              <a:rPr lang="ja-JP" altLang="en-US" dirty="0"/>
              <a:t>のコマンドやオプションを理解している</a:t>
            </a:r>
            <a:endParaRPr kumimoji="1" lang="ja-JP" altLang="en-US" dirty="0"/>
          </a:p>
        </p:txBody>
      </p:sp>
      <p:sp>
        <p:nvSpPr>
          <p:cNvPr id="3" name="コンテンツ プレースホルダー 2"/>
          <p:cNvSpPr>
            <a:spLocks noGrp="1"/>
          </p:cNvSpPr>
          <p:nvPr>
            <p:ph sz="quarter" idx="1"/>
          </p:nvPr>
        </p:nvSpPr>
        <p:spPr/>
        <p:txBody>
          <a:bodyPr>
            <a:normAutofit fontScale="77500" lnSpcReduction="20000"/>
          </a:bodyPr>
          <a:lstStyle/>
          <a:p>
            <a:r>
              <a:rPr lang="en-US" altLang="zh-CN" dirty="0"/>
              <a:t>bash</a:t>
            </a:r>
            <a:r>
              <a:rPr lang="zh-CN" altLang="en-US" dirty="0"/>
              <a:t>是一个为</a:t>
            </a:r>
            <a:r>
              <a:rPr lang="en-US" altLang="zh-CN" dirty="0"/>
              <a:t>GNU</a:t>
            </a:r>
            <a:r>
              <a:rPr lang="zh-CN" altLang="en-US" dirty="0"/>
              <a:t>计划编写的</a:t>
            </a:r>
            <a:r>
              <a:rPr lang="en-US" altLang="zh-CN" dirty="0"/>
              <a:t>Unix </a:t>
            </a:r>
            <a:r>
              <a:rPr lang="en-US" altLang="zh-CN" dirty="0" smtClean="0"/>
              <a:t>shell</a:t>
            </a:r>
          </a:p>
          <a:p>
            <a:r>
              <a:rPr lang="zh-CN" altLang="en-US" dirty="0" smtClean="0"/>
              <a:t>第一行必须是</a:t>
            </a:r>
            <a:r>
              <a:rPr lang="en-US" altLang="ja-JP" b="1" dirty="0"/>
              <a:t>#!/</a:t>
            </a:r>
            <a:r>
              <a:rPr lang="en-US" altLang="ja-JP" b="1" dirty="0" smtClean="0"/>
              <a:t>bin/bash</a:t>
            </a:r>
          </a:p>
          <a:p>
            <a:r>
              <a:rPr lang="zh-CN" altLang="en-US" b="1" dirty="0" smtClean="0"/>
              <a:t>自带参数</a:t>
            </a:r>
            <a:endParaRPr lang="en-US" altLang="ja-JP" b="1" dirty="0" smtClean="0"/>
          </a:p>
          <a:p>
            <a:endParaRPr lang="en-US" altLang="zh-CN" dirty="0" smtClean="0"/>
          </a:p>
          <a:p>
            <a:endParaRPr kumimoji="1" lang="en-US" altLang="ja-JP" dirty="0" smtClean="0"/>
          </a:p>
          <a:p>
            <a:endParaRPr lang="en-US" altLang="ja-JP" dirty="0"/>
          </a:p>
          <a:p>
            <a:endParaRPr kumimoji="1" lang="en-US" altLang="ja-JP" dirty="0" smtClean="0"/>
          </a:p>
          <a:p>
            <a:endParaRPr kumimoji="1" lang="en-US" altLang="ja-JP" dirty="0" smtClean="0"/>
          </a:p>
          <a:p>
            <a:endParaRPr lang="en-US" altLang="ja-JP" dirty="0"/>
          </a:p>
          <a:p>
            <a:endParaRPr kumimoji="1" lang="en-US" altLang="ja-JP" dirty="0" smtClean="0"/>
          </a:p>
          <a:p>
            <a:endParaRPr kumimoji="1" lang="en-US" altLang="ja-JP" dirty="0"/>
          </a:p>
          <a:p>
            <a:r>
              <a:rPr lang="zh-CN" altLang="en-US" dirty="0" smtClean="0"/>
              <a:t>参考</a:t>
            </a:r>
            <a:endParaRPr lang="en-US" altLang="zh-CN" dirty="0" smtClean="0"/>
          </a:p>
          <a:p>
            <a:pPr lvl="1"/>
            <a:r>
              <a:rPr lang="en-US" altLang="ja-JP" dirty="0">
                <a:hlinkClick r:id="rId2"/>
              </a:rPr>
              <a:t>http://</a:t>
            </a:r>
            <a:r>
              <a:rPr lang="en-US" altLang="ja-JP" dirty="0" smtClean="0">
                <a:hlinkClick r:id="rId2"/>
              </a:rPr>
              <a:t>zh.wikipedia.org/zh-cn/Bash</a:t>
            </a:r>
            <a:endParaRPr lang="en-US" altLang="ja-JP" dirty="0" smtClean="0"/>
          </a:p>
          <a:p>
            <a:pPr lvl="1"/>
            <a:r>
              <a:rPr lang="en-US" altLang="ja-JP" dirty="0">
                <a:hlinkClick r:id="rId3"/>
              </a:rPr>
              <a:t>http://</a:t>
            </a:r>
            <a:r>
              <a:rPr lang="en-US" altLang="ja-JP" dirty="0" smtClean="0">
                <a:hlinkClick r:id="rId3"/>
              </a:rPr>
              <a:t>www.ibm.com/developerworks/cn/linux/l-bash-parameters.html</a:t>
            </a:r>
            <a:endParaRPr lang="en-US" altLang="ja-JP" dirty="0" smtClean="0"/>
          </a:p>
          <a:p>
            <a:pPr lvl="1"/>
            <a:r>
              <a:rPr lang="en-US" altLang="ja-JP" dirty="0"/>
              <a:t>http://</a:t>
            </a:r>
            <a:r>
              <a:rPr lang="en-US" altLang="ja-JP" dirty="0" smtClean="0"/>
              <a:t>www.cnblogs.com/skywang12345/archive/2013/05/30/3106570.html</a:t>
            </a:r>
            <a:endParaRPr lang="en-US" altLang="ja-JP" dirty="0" smtClean="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04864"/>
            <a:ext cx="5838825" cy="2057400"/>
          </a:xfrm>
          <a:prstGeom prst="rect">
            <a:avLst/>
          </a:prstGeom>
        </p:spPr>
      </p:pic>
    </p:spTree>
    <p:extLst>
      <p:ext uri="{BB962C8B-B14F-4D97-AF65-F5344CB8AC3E}">
        <p14:creationId xmlns:p14="http://schemas.microsoft.com/office/powerpoint/2010/main" val="90904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ファイル共有の仕組みやプロトコルを理解している</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Windows</a:t>
            </a:r>
            <a:r>
              <a:rPr kumimoji="1" lang="en-US" altLang="zh-CN" dirty="0" smtClean="0"/>
              <a:t>: </a:t>
            </a:r>
            <a:r>
              <a:rPr kumimoji="1" lang="en-US" altLang="ja-JP" dirty="0" smtClean="0"/>
              <a:t>SMB</a:t>
            </a:r>
          </a:p>
          <a:p>
            <a:r>
              <a:rPr lang="en-US" altLang="zh-CN" dirty="0" smtClean="0"/>
              <a:t>Unix/Linux: NFS</a:t>
            </a:r>
            <a:endParaRPr kumimoji="1" lang="en-US" altLang="ja-JP" dirty="0" smtClean="0"/>
          </a:p>
          <a:p>
            <a:endParaRPr lang="en-US" altLang="ja-JP" dirty="0"/>
          </a:p>
          <a:p>
            <a:r>
              <a:rPr kumimoji="1" lang="zh-CN" altLang="en-US" dirty="0" smtClean="0"/>
              <a:t>参考</a:t>
            </a:r>
            <a:endParaRPr kumimoji="1" lang="en-US" altLang="zh-CN" dirty="0" smtClean="0"/>
          </a:p>
          <a:p>
            <a:pPr lvl="1"/>
            <a:r>
              <a:rPr lang="en-US" altLang="ja-JP" dirty="0">
                <a:hlinkClick r:id="rId2"/>
              </a:rPr>
              <a:t>https://</a:t>
            </a:r>
            <a:r>
              <a:rPr lang="en-US" altLang="ja-JP" dirty="0" smtClean="0">
                <a:hlinkClick r:id="rId2"/>
              </a:rPr>
              <a:t>blogs.technet.com/b/jpntsblog/archive/2013/05/08/server-workstation.aspx</a:t>
            </a:r>
            <a:endParaRPr lang="en-US" altLang="ja-JP" dirty="0" smtClean="0"/>
          </a:p>
          <a:p>
            <a:pPr lvl="1"/>
            <a:r>
              <a:rPr lang="en-US" altLang="ja-JP" dirty="0"/>
              <a:t>http://ja.wikipedia.org/wiki/%E3%83%95%E3%82%A1%E3%82%A4%E3%83%AB%E5%85%B1%E6%9C%89</a:t>
            </a:r>
            <a:endParaRPr kumimoji="1" lang="ja-JP" altLang="en-US" dirty="0"/>
          </a:p>
        </p:txBody>
      </p:sp>
    </p:spTree>
    <p:extLst>
      <p:ext uri="{BB962C8B-B14F-4D97-AF65-F5344CB8AC3E}">
        <p14:creationId xmlns:p14="http://schemas.microsoft.com/office/powerpoint/2010/main" val="145051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仮想化の概要を理解している</a:t>
            </a:r>
            <a:endParaRPr kumimoji="1" lang="ja-JP" altLang="en-US" dirty="0"/>
          </a:p>
        </p:txBody>
      </p:sp>
      <p:sp>
        <p:nvSpPr>
          <p:cNvPr id="3" name="コンテンツ プレースホルダー 2"/>
          <p:cNvSpPr>
            <a:spLocks noGrp="1"/>
          </p:cNvSpPr>
          <p:nvPr>
            <p:ph sz="quarter" idx="1"/>
          </p:nvPr>
        </p:nvSpPr>
        <p:spPr/>
        <p:txBody>
          <a:bodyPr>
            <a:normAutofit fontScale="62500" lnSpcReduction="20000"/>
          </a:bodyPr>
          <a:lstStyle/>
          <a:p>
            <a:r>
              <a:rPr lang="zh-CN" altLang="en-US" dirty="0"/>
              <a:t>硬件虚拟化是一种对计算机或操作系统的虚拟。虚拟化对用户隐藏了真实的计算机硬件，表现出另一个抽象计算平台</a:t>
            </a:r>
            <a:r>
              <a:rPr lang="zh-CN" altLang="en-US" dirty="0" smtClean="0"/>
              <a:t>。</a:t>
            </a:r>
            <a:endParaRPr lang="en-US" altLang="zh-CN" dirty="0" smtClean="0"/>
          </a:p>
          <a:p>
            <a:r>
              <a:rPr lang="zh-CN" altLang="en-US" dirty="0"/>
              <a:t>虚拟机比真实的机器可以被更容易从外部被控制和检查，并且可以配置更灵活</a:t>
            </a:r>
            <a:r>
              <a:rPr lang="zh-CN" altLang="en-US" dirty="0" smtClean="0"/>
              <a:t>。</a:t>
            </a:r>
            <a:endParaRPr lang="en-US" altLang="zh-CN" dirty="0" smtClean="0"/>
          </a:p>
          <a:p>
            <a:r>
              <a:rPr lang="zh-CN" altLang="en-US" dirty="0"/>
              <a:t>创建一个新的虚拟机不需要预先购买硬</a:t>
            </a:r>
            <a:r>
              <a:rPr lang="zh-CN" altLang="en-US" dirty="0" smtClean="0"/>
              <a:t>件</a:t>
            </a:r>
            <a:endParaRPr lang="en-US" altLang="zh-CN" dirty="0" smtClean="0"/>
          </a:p>
          <a:p>
            <a:r>
              <a:rPr lang="zh-CN" altLang="en-US" dirty="0"/>
              <a:t>一个新的虚拟机可以容易地从一台计算机转移到另一台</a:t>
            </a:r>
            <a:r>
              <a:rPr lang="zh-CN" altLang="en-US" dirty="0" smtClean="0"/>
              <a:t>上</a:t>
            </a:r>
            <a:endParaRPr lang="en-US" altLang="zh-CN" dirty="0" smtClean="0"/>
          </a:p>
          <a:p>
            <a:r>
              <a:rPr lang="zh-CN" altLang="en-US" dirty="0"/>
              <a:t>虚拟机中的</a:t>
            </a:r>
            <a:r>
              <a:rPr lang="zh-CN" altLang="en-US" dirty="0" smtClean="0"/>
              <a:t>故障不会对宿主机产生损害</a:t>
            </a:r>
            <a:endParaRPr lang="en-US" altLang="zh-CN" dirty="0" smtClean="0"/>
          </a:p>
          <a:p>
            <a:r>
              <a:rPr lang="zh-CN" altLang="en-US" dirty="0" smtClean="0"/>
              <a:t>虚拟方案</a:t>
            </a:r>
            <a:endParaRPr lang="en-US" altLang="zh-CN" dirty="0" smtClean="0"/>
          </a:p>
          <a:p>
            <a:r>
              <a:rPr lang="ja-JP" altLang="en-US" b="1" dirty="0" smtClean="0"/>
              <a:t>完全虚拟化</a:t>
            </a:r>
            <a:r>
              <a:rPr lang="en-US" altLang="ja-JP" dirty="0" smtClean="0"/>
              <a:t>(full virtualization</a:t>
            </a:r>
            <a:r>
              <a:rPr lang="en-US" altLang="ja-JP" dirty="0"/>
              <a:t>)</a:t>
            </a:r>
            <a:r>
              <a:rPr lang="zh-CN" altLang="en-US" b="1" dirty="0" smtClean="0"/>
              <a:t>：</a:t>
            </a:r>
            <a:r>
              <a:rPr lang="zh-CN" altLang="en-US" dirty="0"/>
              <a:t>虚拟机模拟一个足够强大的硬件使客户机操作系统独立运</a:t>
            </a:r>
            <a:r>
              <a:rPr lang="zh-CN" altLang="en-US" dirty="0" smtClean="0"/>
              <a:t>行</a:t>
            </a:r>
            <a:endParaRPr lang="en-US" altLang="zh-CN" dirty="0" smtClean="0"/>
          </a:p>
          <a:p>
            <a:r>
              <a:rPr lang="ja-JP" altLang="en-US" b="1" dirty="0" smtClean="0"/>
              <a:t>部分虚拟化</a:t>
            </a:r>
            <a:r>
              <a:rPr lang="en-US" altLang="ja-JP" dirty="0" smtClean="0"/>
              <a:t>(partial virtualization)</a:t>
            </a:r>
            <a:r>
              <a:rPr lang="zh-CN" altLang="en-US" b="1" dirty="0" smtClean="0"/>
              <a:t>：</a:t>
            </a:r>
            <a:r>
              <a:rPr lang="zh-CN" altLang="en-US" dirty="0"/>
              <a:t>环境支持资源共享和线程独立，但是不允许独立的客户机操作系统。虽然这并不被视为一般意义上的虚拟机，但这在历史上是非常重要的一页</a:t>
            </a:r>
            <a:endParaRPr lang="ja-JP" altLang="en-US" b="1" dirty="0"/>
          </a:p>
          <a:p>
            <a:r>
              <a:rPr lang="ja-JP" altLang="en-US" b="1" dirty="0" smtClean="0"/>
              <a:t>平行虚拟化</a:t>
            </a:r>
            <a:r>
              <a:rPr lang="en-US" altLang="zh-CN" dirty="0"/>
              <a:t>(</a:t>
            </a:r>
            <a:r>
              <a:rPr lang="en-US" altLang="zh-CN" dirty="0" err="1"/>
              <a:t>paravirtualization</a:t>
            </a:r>
            <a:r>
              <a:rPr lang="en-US" altLang="zh-CN" dirty="0"/>
              <a:t>) </a:t>
            </a:r>
            <a:r>
              <a:rPr lang="zh-CN" altLang="en-US" b="1" dirty="0" smtClean="0"/>
              <a:t>：</a:t>
            </a:r>
            <a:r>
              <a:rPr lang="zh-CN" altLang="en-US" dirty="0" smtClean="0"/>
              <a:t>虚拟</a:t>
            </a:r>
            <a:r>
              <a:rPr lang="zh-CN" altLang="en-US" dirty="0"/>
              <a:t>机不需要模拟硬件，而是提供一个特殊的</a:t>
            </a:r>
            <a:r>
              <a:rPr lang="en-US" altLang="zh-CN" dirty="0"/>
              <a:t>API</a:t>
            </a:r>
            <a:r>
              <a:rPr lang="zh-CN" altLang="en-US" dirty="0"/>
              <a:t>只能被特制的客户机操作系统使用。</a:t>
            </a:r>
            <a:endParaRPr lang="en-US" altLang="zh-CN" dirty="0" smtClean="0"/>
          </a:p>
          <a:p>
            <a:endParaRPr lang="en-US" altLang="zh-CN" dirty="0"/>
          </a:p>
          <a:p>
            <a:endParaRPr lang="en-US" altLang="zh-CN" dirty="0" smtClean="0"/>
          </a:p>
          <a:p>
            <a:endParaRPr lang="en-US" altLang="zh-CN" dirty="0"/>
          </a:p>
          <a:p>
            <a:r>
              <a:rPr lang="zh-CN" altLang="en-US" dirty="0" smtClean="0"/>
              <a:t>参考</a:t>
            </a:r>
            <a:endParaRPr lang="en-US" altLang="zh-CN" dirty="0" smtClean="0"/>
          </a:p>
          <a:p>
            <a:pPr lvl="1"/>
            <a:r>
              <a:rPr lang="en-US" altLang="ja-JP" dirty="0"/>
              <a:t>http://zh.wikipedia.org/zh-cn/%E7%A1%AC%E4%BB%B6%E8%99%9A%E6%8B%9F%E5%8C%96</a:t>
            </a:r>
            <a:endParaRPr kumimoji="1" lang="ja-JP" altLang="en-US" dirty="0"/>
          </a:p>
        </p:txBody>
      </p:sp>
    </p:spTree>
    <p:extLst>
      <p:ext uri="{BB962C8B-B14F-4D97-AF65-F5344CB8AC3E}">
        <p14:creationId xmlns:p14="http://schemas.microsoft.com/office/powerpoint/2010/main" val="418236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IP</a:t>
            </a:r>
            <a:r>
              <a:rPr lang="ja-JP" altLang="en-US" dirty="0"/>
              <a:t>のプロトコルを理解している（</a:t>
            </a:r>
            <a:r>
              <a:rPr lang="en-US" altLang="ja-JP" dirty="0"/>
              <a:t>IPv6</a:t>
            </a:r>
            <a:r>
              <a:rPr lang="ja-JP" altLang="en-US" dirty="0"/>
              <a:t>含む）</a:t>
            </a:r>
            <a:endParaRPr kumimoji="1" lang="ja-JP" altLang="en-US" dirty="0"/>
          </a:p>
        </p:txBody>
      </p:sp>
      <p:sp>
        <p:nvSpPr>
          <p:cNvPr id="3" name="コンテンツ プレースホルダー 2"/>
          <p:cNvSpPr>
            <a:spLocks noGrp="1"/>
          </p:cNvSpPr>
          <p:nvPr>
            <p:ph sz="quarter" idx="1"/>
          </p:nvPr>
        </p:nvSpPr>
        <p:spPr/>
        <p:txBody>
          <a:bodyPr/>
          <a:lstStyle/>
          <a:p>
            <a:r>
              <a:rPr lang="zh-CN" altLang="en-US" dirty="0" smtClean="0"/>
              <a:t>参考</a:t>
            </a:r>
            <a:endParaRPr lang="en-US" altLang="zh-CN" dirty="0" smtClean="0"/>
          </a:p>
          <a:p>
            <a:pPr lvl="1"/>
            <a:r>
              <a:rPr lang="en-US" altLang="zh-CN" dirty="0"/>
              <a:t>http://baike.baidu.com/view/8370.htm</a:t>
            </a:r>
            <a:endParaRPr lang="en-US" altLang="zh-CN" dirty="0" smtClean="0"/>
          </a:p>
          <a:p>
            <a:pPr lvl="1"/>
            <a:r>
              <a:rPr lang="en-US" altLang="zh-CN" dirty="0"/>
              <a:t>http://zh.wikipedia.org/wiki/TCP/IP%E5%8D%8F%E8%AE%AE</a:t>
            </a:r>
            <a:endParaRPr lang="en-US" altLang="zh-CN" dirty="0" smtClean="0"/>
          </a:p>
          <a:p>
            <a:pPr lvl="1"/>
            <a:r>
              <a:rPr lang="en-US" altLang="ja-JP" dirty="0"/>
              <a:t>http://zh.wikipedia.org/zh-cn/IPv6</a:t>
            </a:r>
            <a:endParaRPr kumimoji="1" lang="ja-JP" altLang="en-US" dirty="0"/>
          </a:p>
        </p:txBody>
      </p:sp>
    </p:spTree>
    <p:extLst>
      <p:ext uri="{BB962C8B-B14F-4D97-AF65-F5344CB8AC3E}">
        <p14:creationId xmlns:p14="http://schemas.microsoft.com/office/powerpoint/2010/main" val="219699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暗号化プロトコルを理解している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SSL(Secure Sockets Layer </a:t>
            </a:r>
            <a:r>
              <a:rPr lang="ja-JP" altLang="en-US" dirty="0"/>
              <a:t>安全套接层</a:t>
            </a:r>
            <a:r>
              <a:rPr lang="en-US" altLang="ja-JP" dirty="0" smtClean="0"/>
              <a:t>)</a:t>
            </a:r>
          </a:p>
          <a:p>
            <a:r>
              <a:rPr lang="ja-JP" altLang="en-US" dirty="0"/>
              <a:t>传输层安全（</a:t>
            </a:r>
            <a:r>
              <a:rPr lang="en-US" altLang="ja-JP" dirty="0"/>
              <a:t>Transport Layer Security</a:t>
            </a:r>
            <a:r>
              <a:rPr lang="ja-JP" altLang="en-US" dirty="0" err="1"/>
              <a:t>，</a:t>
            </a:r>
            <a:r>
              <a:rPr lang="en-US" altLang="ja-JP" dirty="0"/>
              <a:t>TLS</a:t>
            </a:r>
            <a:r>
              <a:rPr lang="ja-JP" altLang="en-US" dirty="0" smtClean="0"/>
              <a:t>）</a:t>
            </a:r>
            <a:endParaRPr lang="en-US" altLang="ja-JP" dirty="0" smtClean="0"/>
          </a:p>
          <a:p>
            <a:endParaRPr kumimoji="1" lang="en-US" altLang="ja-JP" dirty="0" smtClean="0"/>
          </a:p>
          <a:p>
            <a:endParaRPr lang="en-US" altLang="ja-JP" dirty="0"/>
          </a:p>
          <a:p>
            <a:r>
              <a:rPr kumimoji="1" lang="zh-CN" altLang="en-US" dirty="0" smtClean="0"/>
              <a:t>参考</a:t>
            </a:r>
            <a:endParaRPr kumimoji="1" lang="en-US" altLang="zh-CN" dirty="0" smtClean="0"/>
          </a:p>
          <a:p>
            <a:pPr lvl="1"/>
            <a:r>
              <a:rPr lang="en-US" altLang="ja-JP" dirty="0"/>
              <a:t>http://zh.wikipedia.org/wiki/TLS</a:t>
            </a:r>
            <a:endParaRPr kumimoji="1" lang="en-US" altLang="ja-JP" dirty="0"/>
          </a:p>
          <a:p>
            <a:pPr lvl="1"/>
            <a:r>
              <a:rPr lang="en-US" altLang="ja-JP" dirty="0"/>
              <a:t>http://zh.wikipedia.org/zh-cn/HTTPS</a:t>
            </a:r>
            <a:endParaRPr kumimoji="1" lang="ja-JP" altLang="en-US" dirty="0"/>
          </a:p>
        </p:txBody>
      </p:sp>
    </p:spTree>
    <p:extLst>
      <p:ext uri="{BB962C8B-B14F-4D97-AF65-F5344CB8AC3E}">
        <p14:creationId xmlns:p14="http://schemas.microsoft.com/office/powerpoint/2010/main" val="384220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IPS/IDS</a:t>
            </a:r>
            <a:r>
              <a:rPr lang="ja-JP" altLang="en-US" dirty="0" err="1"/>
              <a:t>、</a:t>
            </a:r>
            <a:r>
              <a:rPr lang="en-US" altLang="ja-JP" dirty="0"/>
              <a:t>WAF</a:t>
            </a:r>
            <a:r>
              <a:rPr lang="ja-JP" altLang="en-US" dirty="0"/>
              <a:t>の役割を理解している</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IPS:</a:t>
            </a:r>
            <a:r>
              <a:rPr lang="ja-JP" altLang="en-US" dirty="0"/>
              <a:t>入侵预防系统</a:t>
            </a:r>
            <a:r>
              <a:rPr lang="en-US" altLang="ja-JP" dirty="0"/>
              <a:t>(IPS: Intrusion Prevention System</a:t>
            </a:r>
            <a:r>
              <a:rPr lang="en-US" altLang="ja-JP" dirty="0" smtClean="0"/>
              <a:t>)</a:t>
            </a:r>
          </a:p>
          <a:p>
            <a:r>
              <a:rPr kumimoji="1" lang="en-US" altLang="ja-JP" dirty="0" smtClean="0"/>
              <a:t>IDS</a:t>
            </a:r>
            <a:r>
              <a:rPr lang="en-US" altLang="ja-JP" dirty="0" smtClean="0"/>
              <a:t>:</a:t>
            </a:r>
            <a:r>
              <a:rPr lang="ja-JP" altLang="en-US" dirty="0" smtClean="0"/>
              <a:t>入侵检测系统</a:t>
            </a:r>
            <a:r>
              <a:rPr lang="en-US" altLang="ja-JP" dirty="0" smtClean="0"/>
              <a:t>(IDS: Intrusion </a:t>
            </a:r>
            <a:r>
              <a:rPr lang="en-US" altLang="ja-JP" dirty="0"/>
              <a:t>Detection </a:t>
            </a:r>
            <a:r>
              <a:rPr lang="en-US" altLang="ja-JP" dirty="0" smtClean="0"/>
              <a:t>Systems)</a:t>
            </a:r>
          </a:p>
          <a:p>
            <a:r>
              <a:rPr kumimoji="1" lang="en-US" altLang="ja-JP" dirty="0" smtClean="0"/>
              <a:t>WAF</a:t>
            </a:r>
            <a:r>
              <a:rPr lang="en-US" altLang="ja-JP" dirty="0"/>
              <a:t>: Web</a:t>
            </a:r>
            <a:r>
              <a:rPr lang="ja-JP" altLang="en-US" dirty="0" smtClean="0"/>
              <a:t>应用防火墙</a:t>
            </a:r>
            <a:r>
              <a:rPr lang="en-US" altLang="ja-JP" dirty="0" smtClean="0"/>
              <a:t>(</a:t>
            </a:r>
            <a:r>
              <a:rPr lang="en-US" altLang="ja-JP" dirty="0"/>
              <a:t>WAF: </a:t>
            </a:r>
            <a:r>
              <a:rPr lang="en-US" altLang="ja-JP" dirty="0" smtClean="0"/>
              <a:t> Web </a:t>
            </a:r>
            <a:r>
              <a:rPr lang="en-US" altLang="ja-JP" dirty="0"/>
              <a:t>Application Firewall)</a:t>
            </a:r>
            <a:endParaRPr kumimoji="1" lang="en-US" altLang="ja-JP" dirty="0" smtClean="0"/>
          </a:p>
          <a:p>
            <a:endParaRPr lang="en-US" altLang="ja-JP" dirty="0"/>
          </a:p>
          <a:p>
            <a:endParaRPr kumimoji="1" lang="en-US" altLang="ja-JP" dirty="0" smtClean="0"/>
          </a:p>
          <a:p>
            <a:r>
              <a:rPr lang="zh-CN" altLang="en-US" dirty="0" smtClean="0"/>
              <a:t>参考</a:t>
            </a:r>
            <a:endParaRPr lang="en-US" altLang="zh-CN" dirty="0" smtClean="0"/>
          </a:p>
          <a:p>
            <a:pPr lvl="1"/>
            <a:r>
              <a:rPr lang="en-US" altLang="ja-JP" dirty="0">
                <a:hlinkClick r:id="rId2"/>
              </a:rPr>
              <a:t>http://</a:t>
            </a:r>
            <a:r>
              <a:rPr lang="en-US" altLang="ja-JP" dirty="0" smtClean="0">
                <a:hlinkClick r:id="rId2"/>
              </a:rPr>
              <a:t>baike.baidu.com/subview/34066/6727817.htm</a:t>
            </a:r>
            <a:endParaRPr lang="en-US" altLang="ja-JP" dirty="0" smtClean="0"/>
          </a:p>
          <a:p>
            <a:pPr lvl="1"/>
            <a:r>
              <a:rPr lang="en-US" altLang="ja-JP" dirty="0">
                <a:hlinkClick r:id="rId3"/>
              </a:rPr>
              <a:t>http://</a:t>
            </a:r>
            <a:r>
              <a:rPr lang="en-US" altLang="ja-JP" dirty="0" smtClean="0">
                <a:hlinkClick r:id="rId3"/>
              </a:rPr>
              <a:t>baike.baidu.com/subview/116656/5032972.htm</a:t>
            </a:r>
            <a:endParaRPr lang="en-US" altLang="ja-JP" dirty="0" smtClean="0"/>
          </a:p>
          <a:p>
            <a:pPr lvl="1"/>
            <a:r>
              <a:rPr lang="en-US" altLang="ja-JP" dirty="0">
                <a:hlinkClick r:id="rId4"/>
              </a:rPr>
              <a:t>http://</a:t>
            </a:r>
            <a:r>
              <a:rPr lang="en-US" altLang="ja-JP" dirty="0" smtClean="0">
                <a:hlinkClick r:id="rId4"/>
              </a:rPr>
              <a:t>baike.baidu.com/view/891181.htm</a:t>
            </a:r>
            <a:endParaRPr lang="en-US" altLang="ja-JP" dirty="0" smtClean="0"/>
          </a:p>
          <a:p>
            <a:pPr lvl="1"/>
            <a:r>
              <a:rPr lang="en-US" altLang="ja-JP" dirty="0"/>
              <a:t>http://www.infraexpert.com/study/security17.html</a:t>
            </a:r>
            <a:endParaRPr kumimoji="1" lang="ja-JP" altLang="en-US" dirty="0"/>
          </a:p>
        </p:txBody>
      </p:sp>
    </p:spTree>
    <p:extLst>
      <p:ext uri="{BB962C8B-B14F-4D97-AF65-F5344CB8AC3E}">
        <p14:creationId xmlns:p14="http://schemas.microsoft.com/office/powerpoint/2010/main" val="162615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シンクライアントの仕組みを理解している</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lang="ja-JP" altLang="en-US" dirty="0"/>
              <a:t>瘦客户端（</a:t>
            </a:r>
            <a:r>
              <a:rPr lang="en-US" altLang="ja-JP" dirty="0"/>
              <a:t>Thin Client</a:t>
            </a:r>
            <a:r>
              <a:rPr lang="ja-JP" altLang="en-US" dirty="0" smtClean="0"/>
              <a:t>）</a:t>
            </a:r>
            <a:endParaRPr lang="en-US" altLang="ja-JP" dirty="0" smtClean="0"/>
          </a:p>
          <a:p>
            <a:r>
              <a:rPr lang="zh-CN" altLang="en-US" dirty="0"/>
              <a:t>瘦客户端（</a:t>
            </a:r>
            <a:r>
              <a:rPr lang="en-US" altLang="zh-CN" dirty="0"/>
              <a:t>Thin Client</a:t>
            </a:r>
            <a:r>
              <a:rPr lang="zh-CN" altLang="en-US" dirty="0"/>
              <a:t>）指的是在客户端</a:t>
            </a:r>
            <a:r>
              <a:rPr lang="en-US" altLang="zh-CN" dirty="0"/>
              <a:t>-</a:t>
            </a:r>
            <a:r>
              <a:rPr lang="zh-CN" altLang="en-US" dirty="0"/>
              <a:t>服务器网络体系中的一个基本无需应用程序</a:t>
            </a:r>
            <a:r>
              <a:rPr lang="zh-CN" altLang="en-US" dirty="0" smtClean="0"/>
              <a:t>的计算机终端</a:t>
            </a:r>
            <a:endParaRPr lang="en-US" altLang="zh-CN" dirty="0" smtClean="0"/>
          </a:p>
          <a:p>
            <a:r>
              <a:rPr lang="zh-CN" altLang="en-US" dirty="0"/>
              <a:t>瘦客户端将其鼠标、键盘等输入传送到服务器处理，服务器再把处理结果回传至客户端显示。不同的客户端可以同时登录到服务器上，模拟出一个相互独立又在服务器上的工作环境。</a:t>
            </a:r>
            <a:endParaRPr lang="en-US" altLang="ja-JP" dirty="0" smtClean="0"/>
          </a:p>
          <a:p>
            <a:endParaRPr kumimoji="1" lang="en-US" altLang="ja-JP" dirty="0" smtClean="0"/>
          </a:p>
          <a:p>
            <a:r>
              <a:rPr lang="zh-CN" altLang="en-US" dirty="0" smtClean="0"/>
              <a:t>参考</a:t>
            </a:r>
            <a:endParaRPr lang="en-US" altLang="zh-CN" dirty="0" smtClean="0"/>
          </a:p>
          <a:p>
            <a:pPr lvl="1"/>
            <a:r>
              <a:rPr lang="en-US" altLang="ja-JP" dirty="0">
                <a:hlinkClick r:id="rId2"/>
              </a:rPr>
              <a:t>http://</a:t>
            </a:r>
            <a:r>
              <a:rPr lang="en-US" altLang="ja-JP" dirty="0" smtClean="0">
                <a:hlinkClick r:id="rId2"/>
              </a:rPr>
              <a:t>baike.baidu.com/link?url=z0xxqr98KgsipOxEmj-TjZn2yIlFkwZcQuBE0eZMAp_2Yit2fhPSlfWLwG52ZLWa</a:t>
            </a:r>
            <a:endParaRPr lang="en-US" altLang="ja-JP" dirty="0" smtClean="0"/>
          </a:p>
          <a:p>
            <a:pPr lvl="1"/>
            <a:r>
              <a:rPr lang="en-US" altLang="ja-JP" dirty="0">
                <a:hlinkClick r:id="rId3"/>
              </a:rPr>
              <a:t>http://japan.zdnet.com/security/sp_netsecurity1/20087694</a:t>
            </a:r>
            <a:r>
              <a:rPr lang="en-US" altLang="ja-JP" dirty="0" smtClean="0">
                <a:hlinkClick r:id="rId3"/>
              </a:rPr>
              <a:t>/</a:t>
            </a:r>
            <a:endParaRPr lang="en-US" altLang="ja-JP" dirty="0" smtClean="0"/>
          </a:p>
          <a:p>
            <a:pPr lvl="1"/>
            <a:r>
              <a:rPr lang="en-US" altLang="ja-JP" dirty="0">
                <a:hlinkClick r:id="rId4"/>
              </a:rPr>
              <a:t>http://zh.wikipedia.org/zh-cn/%</a:t>
            </a:r>
            <a:r>
              <a:rPr lang="en-US" altLang="ja-JP" dirty="0" smtClean="0">
                <a:hlinkClick r:id="rId4"/>
              </a:rPr>
              <a:t>E7%98%A6%E5%AE%A2%E6%88%B7%E7%AB%AF</a:t>
            </a:r>
            <a:endParaRPr lang="en-US" altLang="ja-JP" dirty="0" smtClean="0"/>
          </a:p>
          <a:p>
            <a:pPr lvl="1"/>
            <a:endParaRPr kumimoji="1" lang="ja-JP" altLang="en-US" dirty="0"/>
          </a:p>
        </p:txBody>
      </p:sp>
    </p:spTree>
    <p:extLst>
      <p:ext uri="{BB962C8B-B14F-4D97-AF65-F5344CB8AC3E}">
        <p14:creationId xmlns:p14="http://schemas.microsoft.com/office/powerpoint/2010/main" val="161736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a:t>独立硬盘冗余阵列（</a:t>
            </a:r>
            <a:r>
              <a:rPr lang="en-US" altLang="ja-JP" dirty="0"/>
              <a:t>RAID, Redundant Array of Independent Disks</a:t>
            </a:r>
            <a:r>
              <a:rPr lang="ja-JP" altLang="en-US" dirty="0"/>
              <a:t>），旧称廉价磁盘冗余阵列（</a:t>
            </a:r>
            <a:r>
              <a:rPr lang="en-US" altLang="ja-JP" dirty="0"/>
              <a:t>RAID, Redundant Array of Inexpensive Disks</a:t>
            </a:r>
            <a:r>
              <a:rPr lang="ja-JP" altLang="en-US" dirty="0"/>
              <a:t>），</a:t>
            </a:r>
            <a:r>
              <a:rPr lang="ja-JP" altLang="en-US" dirty="0" smtClean="0"/>
              <a:t>简称硬盘阵列</a:t>
            </a:r>
            <a:endParaRPr lang="en-US" altLang="ja-JP" dirty="0" smtClean="0"/>
          </a:p>
          <a:p>
            <a:r>
              <a:rPr lang="zh-CN" altLang="en-US" dirty="0"/>
              <a:t>简单来说，</a:t>
            </a:r>
            <a:r>
              <a:rPr lang="en-US" altLang="zh-CN" dirty="0"/>
              <a:t>RAID</a:t>
            </a:r>
            <a:r>
              <a:rPr lang="zh-CN" altLang="en-US" dirty="0"/>
              <a:t>把多个硬盘组合成为一个逻辑扇区，因此，</a:t>
            </a:r>
            <a:r>
              <a:rPr lang="zh-CN" altLang="en-US" dirty="0" smtClean="0"/>
              <a:t>操作系统只会把它当作一个硬盘</a:t>
            </a:r>
            <a:endParaRPr lang="en-US" altLang="ja-JP" dirty="0" smtClean="0"/>
          </a:p>
        </p:txBody>
      </p:sp>
    </p:spTree>
    <p:extLst>
      <p:ext uri="{BB962C8B-B14F-4D97-AF65-F5344CB8AC3E}">
        <p14:creationId xmlns:p14="http://schemas.microsoft.com/office/powerpoint/2010/main" val="316013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ja-JP" dirty="0" smtClean="0"/>
              <a:t>0</a:t>
            </a:r>
          </a:p>
          <a:p>
            <a:endParaRPr lang="en-US" altLang="ja-JP" dirty="0"/>
          </a:p>
          <a:p>
            <a:endParaRPr lang="en-US" altLang="ja-JP" dirty="0" smtClean="0"/>
          </a:p>
          <a:p>
            <a:endParaRPr lang="en-US" altLang="ja-JP" dirty="0"/>
          </a:p>
          <a:p>
            <a:endParaRPr lang="en-US" altLang="ja-JP" dirty="0" smtClean="0"/>
          </a:p>
          <a:p>
            <a:r>
              <a:rPr lang="en-US" altLang="ja-JP" dirty="0"/>
              <a:t>RAID 1</a:t>
            </a:r>
            <a:endParaRPr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1268760"/>
            <a:ext cx="1238250" cy="1905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5" y="3933056"/>
            <a:ext cx="1238250" cy="1905000"/>
          </a:xfrm>
          <a:prstGeom prst="rect">
            <a:avLst/>
          </a:prstGeom>
        </p:spPr>
      </p:pic>
    </p:spTree>
    <p:extLst>
      <p:ext uri="{BB962C8B-B14F-4D97-AF65-F5344CB8AC3E}">
        <p14:creationId xmlns:p14="http://schemas.microsoft.com/office/powerpoint/2010/main" val="309369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ja-JP" dirty="0" smtClean="0"/>
              <a:t>2</a:t>
            </a:r>
          </a:p>
          <a:p>
            <a:r>
              <a:rPr lang="zh-CN" altLang="en-US" dirty="0"/>
              <a:t>这是</a:t>
            </a:r>
            <a:r>
              <a:rPr lang="en-US" altLang="zh-CN" dirty="0"/>
              <a:t>RAID 0</a:t>
            </a:r>
            <a:r>
              <a:rPr lang="zh-CN" altLang="en-US" dirty="0"/>
              <a:t>的改良版，以汉明码（</a:t>
            </a:r>
            <a:r>
              <a:rPr lang="en-US" altLang="zh-CN" dirty="0"/>
              <a:t>Hamming Code</a:t>
            </a:r>
            <a:r>
              <a:rPr lang="zh-CN" altLang="en-US" dirty="0"/>
              <a:t>）的方式将数据进行编码后分区为独立的比特，并将数据分别写入硬盘中。因为在数据中加入了错误修正码（</a:t>
            </a:r>
            <a:r>
              <a:rPr lang="en-US" altLang="zh-CN" dirty="0"/>
              <a:t>ECC</a:t>
            </a:r>
            <a:r>
              <a:rPr lang="zh-CN" altLang="en-US" dirty="0"/>
              <a:t>，</a:t>
            </a:r>
            <a:r>
              <a:rPr lang="en-US" altLang="zh-CN" dirty="0"/>
              <a:t>Error Correction Code</a:t>
            </a:r>
            <a:r>
              <a:rPr lang="zh-CN" altLang="en-US" dirty="0"/>
              <a:t>），所以数据整体的容量会比原始数据大一些，</a:t>
            </a:r>
            <a:r>
              <a:rPr lang="en-US" altLang="zh-CN" dirty="0"/>
              <a:t>RAID2</a:t>
            </a:r>
            <a:r>
              <a:rPr lang="zh-CN" altLang="en-US" dirty="0" smtClean="0"/>
              <a:t>最少要三台磁盘驱动器方能运作。</a:t>
            </a:r>
            <a:endParaRPr lang="en-US" altLang="zh-CN"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4221088"/>
            <a:ext cx="2857500" cy="1428750"/>
          </a:xfrm>
          <a:prstGeom prst="rect">
            <a:avLst/>
          </a:prstGeom>
        </p:spPr>
      </p:pic>
    </p:spTree>
    <p:extLst>
      <p:ext uri="{BB962C8B-B14F-4D97-AF65-F5344CB8AC3E}">
        <p14:creationId xmlns:p14="http://schemas.microsoft.com/office/powerpoint/2010/main" val="402263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err="1"/>
              <a:t>DevOps</a:t>
            </a:r>
            <a:r>
              <a:rPr lang="ja-JP" altLang="en-US" dirty="0"/>
              <a:t>の概要を理解している</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r>
              <a:rPr lang="en-US" altLang="zh-CN" b="1" dirty="0" err="1"/>
              <a:t>DevOps</a:t>
            </a:r>
            <a:r>
              <a:rPr lang="zh-CN" altLang="en-US" dirty="0"/>
              <a:t>是一组过程、方法与系统</a:t>
            </a:r>
            <a:r>
              <a:rPr lang="zh-CN" altLang="en-US" dirty="0" smtClean="0"/>
              <a:t>的统称</a:t>
            </a:r>
            <a:endParaRPr lang="en-US" altLang="zh-CN" dirty="0" smtClean="0"/>
          </a:p>
          <a:p>
            <a:r>
              <a:rPr lang="zh-CN" altLang="en-US" dirty="0"/>
              <a:t>促进开发（</a:t>
            </a:r>
            <a:r>
              <a:rPr lang="zh-CN" altLang="en-US" dirty="0">
                <a:hlinkClick r:id="rId2" tooltip="应用程序"/>
              </a:rPr>
              <a:t>应用程序</a:t>
            </a:r>
            <a:r>
              <a:rPr lang="en-US" altLang="zh-CN" dirty="0"/>
              <a:t>/</a:t>
            </a:r>
            <a:r>
              <a:rPr lang="zh-CN" altLang="en-US" dirty="0">
                <a:hlinkClick r:id="rId3" tooltip="软件工程"/>
              </a:rPr>
              <a:t>软件工程</a:t>
            </a:r>
            <a:r>
              <a:rPr lang="zh-CN" altLang="en-US" dirty="0"/>
              <a:t>）、技术运营和</a:t>
            </a:r>
            <a:r>
              <a:rPr lang="zh-CN" altLang="en-US" dirty="0">
                <a:hlinkClick r:id="rId4" tooltip="质量保障"/>
              </a:rPr>
              <a:t>质量保障</a:t>
            </a:r>
            <a:r>
              <a:rPr lang="zh-CN" altLang="en-US" dirty="0"/>
              <a:t>（</a:t>
            </a:r>
            <a:r>
              <a:rPr lang="en-US" altLang="zh-CN" dirty="0"/>
              <a:t>QA</a:t>
            </a:r>
            <a:r>
              <a:rPr lang="zh-CN" altLang="en-US" dirty="0"/>
              <a:t>）部门之间的沟通、协作与</a:t>
            </a:r>
            <a:r>
              <a:rPr lang="zh-CN" altLang="en-US" dirty="0" smtClean="0"/>
              <a:t>整合</a:t>
            </a:r>
            <a:endParaRPr lang="en-US" altLang="zh-CN" dirty="0" smtClean="0"/>
          </a:p>
          <a:p>
            <a:r>
              <a:rPr lang="zh-CN" altLang="en-US" dirty="0"/>
              <a:t>它的出现是由于软件行业日益清晰地认识到：为了按时交付</a:t>
            </a:r>
            <a:r>
              <a:rPr lang="zh-CN" altLang="en-US" dirty="0">
                <a:hlinkClick r:id="rId5" tooltip="软件"/>
              </a:rPr>
              <a:t>软件</a:t>
            </a:r>
            <a:r>
              <a:rPr lang="zh-CN" altLang="en-US" dirty="0"/>
              <a:t>产品和服务，</a:t>
            </a:r>
            <a:r>
              <a:rPr lang="zh-CN" altLang="en-US" dirty="0">
                <a:hlinkClick r:id="rId6" tooltip="開發"/>
              </a:rPr>
              <a:t>开发</a:t>
            </a:r>
            <a:r>
              <a:rPr lang="zh-CN" altLang="en-US" dirty="0"/>
              <a:t>和运营工作必须紧密</a:t>
            </a:r>
            <a:r>
              <a:rPr lang="zh-CN" altLang="en-US" dirty="0" smtClean="0"/>
              <a:t>合作</a:t>
            </a:r>
            <a:endParaRPr lang="en-US" altLang="zh-CN" dirty="0" smtClean="0"/>
          </a:p>
          <a:p>
            <a:endParaRPr lang="en-US" altLang="zh-CN" dirty="0" smtClean="0"/>
          </a:p>
          <a:p>
            <a:r>
              <a:rPr lang="zh-CN" altLang="en-US" dirty="0" smtClean="0"/>
              <a:t>参考</a:t>
            </a:r>
            <a:endParaRPr lang="en-US" altLang="zh-CN" dirty="0" smtClean="0"/>
          </a:p>
          <a:p>
            <a:pPr lvl="1"/>
            <a:r>
              <a:rPr lang="en-US" altLang="zh-CN" dirty="0"/>
              <a:t>http://baike.baidu.com/link?url=nkzn_OIjHleMNQEQu2YUhAN9mxo7J9GIQUmXH2q2MvqyNUPb04H2_SfciI-8xWNY1tnvTB5VodPBU00uokwiTK</a:t>
            </a:r>
            <a:endParaRPr lang="en-US" altLang="zh-CN" dirty="0" smtClean="0"/>
          </a:p>
          <a:p>
            <a:pPr lvl="1"/>
            <a:r>
              <a:rPr lang="en-US" altLang="ja-JP" dirty="0">
                <a:hlinkClick r:id="rId7"/>
              </a:rPr>
              <a:t>http://</a:t>
            </a:r>
            <a:r>
              <a:rPr lang="en-US" altLang="ja-JP" dirty="0" smtClean="0">
                <a:hlinkClick r:id="rId7"/>
              </a:rPr>
              <a:t>zh.wikipedia.org/wiki/DevOps</a:t>
            </a:r>
            <a:endParaRPr lang="en-US" altLang="ja-JP" dirty="0" smtClean="0"/>
          </a:p>
          <a:p>
            <a:pPr lvl="1"/>
            <a:r>
              <a:rPr lang="en-US" altLang="ja-JP" dirty="0"/>
              <a:t>http://os.51cto.com/art/201009/223199.htm</a:t>
            </a:r>
            <a:endParaRPr kumimoji="1" lang="ja-JP" altLang="en-US" dirty="0"/>
          </a:p>
        </p:txBody>
      </p:sp>
    </p:spTree>
    <p:extLst>
      <p:ext uri="{BB962C8B-B14F-4D97-AF65-F5344CB8AC3E}">
        <p14:creationId xmlns:p14="http://schemas.microsoft.com/office/powerpoint/2010/main" val="35324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zh-CN" dirty="0" smtClean="0"/>
              <a:t>3</a:t>
            </a:r>
            <a:endParaRPr lang="en-US" altLang="ja-JP" dirty="0" smtClean="0"/>
          </a:p>
          <a:p>
            <a:r>
              <a:rPr lang="zh-CN" altLang="en-US" dirty="0"/>
              <a:t>采用</a:t>
            </a:r>
            <a:r>
              <a:rPr lang="en-US" altLang="zh-CN" dirty="0"/>
              <a:t>Bit</a:t>
            </a:r>
            <a:r>
              <a:rPr lang="zh-CN" altLang="en-US" dirty="0"/>
              <a:t>－</a:t>
            </a:r>
            <a:r>
              <a:rPr lang="en-US" altLang="zh-CN" dirty="0"/>
              <a:t>interleaving</a:t>
            </a:r>
            <a:r>
              <a:rPr lang="zh-CN" altLang="en-US" dirty="0"/>
              <a:t>（数据交错存储）技术，它需要通过编码再将数据比特分区后分别存在硬盘中，而将同比特检查后单独存在一个硬盘中，但由于数据内的比特分散在不同的硬盘上，因此就算要读取一小段数据资料都可能需要所有的硬盘进行工作，所以这种规格比较适于读取大量数据时使用。</a:t>
            </a:r>
            <a:endParaRPr lang="en-US" altLang="zh-CN"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2095500" cy="1552575"/>
          </a:xfrm>
          <a:prstGeom prst="rect">
            <a:avLst/>
          </a:prstGeom>
        </p:spPr>
      </p:pic>
    </p:spTree>
    <p:extLst>
      <p:ext uri="{BB962C8B-B14F-4D97-AF65-F5344CB8AC3E}">
        <p14:creationId xmlns:p14="http://schemas.microsoft.com/office/powerpoint/2010/main" val="149055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zh-CN" dirty="0" smtClean="0"/>
              <a:t>4</a:t>
            </a:r>
            <a:endParaRPr lang="en-US" altLang="ja-JP" dirty="0" smtClean="0"/>
          </a:p>
          <a:p>
            <a:r>
              <a:rPr lang="zh-CN" altLang="en-US" dirty="0"/>
              <a:t>它与</a:t>
            </a:r>
            <a:r>
              <a:rPr lang="en-US" altLang="zh-CN" dirty="0"/>
              <a:t>RAID 3</a:t>
            </a:r>
            <a:r>
              <a:rPr lang="zh-CN" altLang="en-US" dirty="0"/>
              <a:t>不同的是它在分区时是以区块为单位分别存在硬盘中，但每次的数据访问都必须从同比特检查的那个硬盘中取出对应的同比特数据进行核对，由于过于频繁的使用，所以对硬盘的损耗可能会提高。（</a:t>
            </a:r>
            <a:r>
              <a:rPr lang="en-US" altLang="zh-CN" dirty="0"/>
              <a:t>Block interleaving</a:t>
            </a:r>
            <a:r>
              <a:rPr lang="zh-CN" altLang="en-US" dirty="0"/>
              <a:t>）</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4205287"/>
            <a:ext cx="2095500" cy="1552575"/>
          </a:xfrm>
          <a:prstGeom prst="rect">
            <a:avLst/>
          </a:prstGeom>
        </p:spPr>
      </p:pic>
    </p:spTree>
    <p:extLst>
      <p:ext uri="{BB962C8B-B14F-4D97-AF65-F5344CB8AC3E}">
        <p14:creationId xmlns:p14="http://schemas.microsoft.com/office/powerpoint/2010/main" val="335726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zh-CN" dirty="0" smtClean="0"/>
              <a:t>5</a:t>
            </a:r>
          </a:p>
          <a:p>
            <a:r>
              <a:rPr lang="en-US" altLang="zh-CN" dirty="0"/>
              <a:t>RAID Level 5</a:t>
            </a:r>
            <a:r>
              <a:rPr lang="zh-CN" altLang="en-US" dirty="0"/>
              <a:t>是一种储存性能、数据安全和存储成本兼顾的存储解决方案。它使用的是</a:t>
            </a:r>
            <a:r>
              <a:rPr lang="en-US" altLang="zh-CN" dirty="0"/>
              <a:t>Disk Striping</a:t>
            </a:r>
            <a:r>
              <a:rPr lang="zh-CN" altLang="en-US" dirty="0"/>
              <a:t>（硬盘分区）技术。</a:t>
            </a:r>
            <a:r>
              <a:rPr lang="en-US" altLang="zh-CN" dirty="0"/>
              <a:t>RAID 5</a:t>
            </a:r>
            <a:r>
              <a:rPr lang="zh-CN" altLang="en-US" dirty="0"/>
              <a:t>至少需要三颗硬盘，</a:t>
            </a:r>
            <a:r>
              <a:rPr lang="en-US" altLang="zh-CN" dirty="0"/>
              <a:t>RAID 5</a:t>
            </a:r>
            <a:r>
              <a:rPr lang="zh-CN" altLang="en-US" dirty="0"/>
              <a:t>不是对存储的数据进行备份，而是把数据和相对应的奇偶校验信息存储到组成</a:t>
            </a:r>
            <a:r>
              <a:rPr lang="en-US" altLang="zh-CN" dirty="0"/>
              <a:t>RAID5</a:t>
            </a:r>
            <a:r>
              <a:rPr lang="zh-CN" altLang="en-US" dirty="0"/>
              <a:t>的各个磁盘上，并且奇偶校验信息和相对应的数据分别存储于不同的磁盘上。当</a:t>
            </a:r>
            <a:r>
              <a:rPr lang="en-US" altLang="zh-CN" dirty="0"/>
              <a:t>RAID5</a:t>
            </a:r>
            <a:r>
              <a:rPr lang="zh-CN" altLang="en-US" dirty="0"/>
              <a:t>的一个磁盘数据发生损坏后，可以利用剩下的数据和相应的奇偶校验信息去恢复被损坏的数据。</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4869160"/>
            <a:ext cx="2095500" cy="1552575"/>
          </a:xfrm>
          <a:prstGeom prst="rect">
            <a:avLst/>
          </a:prstGeom>
        </p:spPr>
      </p:pic>
    </p:spTree>
    <p:extLst>
      <p:ext uri="{BB962C8B-B14F-4D97-AF65-F5344CB8AC3E}">
        <p14:creationId xmlns:p14="http://schemas.microsoft.com/office/powerpoint/2010/main" val="98400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RAID </a:t>
            </a:r>
            <a:r>
              <a:rPr lang="en-US" altLang="zh-CN" dirty="0" smtClean="0"/>
              <a:t>6</a:t>
            </a:r>
          </a:p>
          <a:p>
            <a:r>
              <a:rPr lang="zh-CN" altLang="en-US" dirty="0"/>
              <a:t>与</a:t>
            </a:r>
            <a:r>
              <a:rPr lang="en-US" altLang="zh-CN" dirty="0"/>
              <a:t>RAID 5</a:t>
            </a:r>
            <a:r>
              <a:rPr lang="zh-CN" altLang="en-US" dirty="0"/>
              <a:t>相比，</a:t>
            </a:r>
            <a:r>
              <a:rPr lang="en-US" altLang="zh-CN" dirty="0"/>
              <a:t>RAID 6</a:t>
            </a:r>
            <a:r>
              <a:rPr lang="zh-CN" altLang="en-US" dirty="0"/>
              <a:t>增加了第二个独立的奇偶校验信息块。两个独立的奇偶系统使用不同的算法，数据的可靠性非常高，即使两块磁盘同时失效也不会影响数据的使用。但</a:t>
            </a:r>
            <a:r>
              <a:rPr lang="en-US" altLang="zh-CN" dirty="0"/>
              <a:t>RAID 6</a:t>
            </a:r>
            <a:r>
              <a:rPr lang="zh-CN" altLang="en-US" dirty="0"/>
              <a:t>需要分配给奇偶校验信息更大的磁盘空间，相对于</a:t>
            </a:r>
            <a:r>
              <a:rPr lang="en-US" altLang="zh-CN" dirty="0"/>
              <a:t>RAID 5</a:t>
            </a:r>
            <a:r>
              <a:rPr lang="zh-CN" altLang="en-US" dirty="0"/>
              <a:t>有更大的“写损失”，因此“写性能”非常差。较差的性能和复杂的实作方式使得</a:t>
            </a:r>
            <a:r>
              <a:rPr lang="en-US" altLang="zh-CN" dirty="0"/>
              <a:t>RAID 6</a:t>
            </a:r>
            <a:r>
              <a:rPr lang="zh-CN" altLang="en-US" dirty="0"/>
              <a:t>很少得到实际应用。</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5" y="4581128"/>
            <a:ext cx="2571750" cy="1514475"/>
          </a:xfrm>
          <a:prstGeom prst="rect">
            <a:avLst/>
          </a:prstGeom>
        </p:spPr>
      </p:pic>
    </p:spTree>
    <p:extLst>
      <p:ext uri="{BB962C8B-B14F-4D97-AF65-F5344CB8AC3E}">
        <p14:creationId xmlns:p14="http://schemas.microsoft.com/office/powerpoint/2010/main" val="370252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zh-CN" dirty="0"/>
              <a:t>RAID </a:t>
            </a:r>
            <a:r>
              <a:rPr lang="en-US" altLang="zh-CN" dirty="0" smtClean="0"/>
              <a:t>10/01</a:t>
            </a:r>
          </a:p>
          <a:p>
            <a:r>
              <a:rPr lang="en-US" altLang="zh-CN" dirty="0"/>
              <a:t>RAID 10</a:t>
            </a:r>
            <a:r>
              <a:rPr lang="zh-CN" altLang="en-US" dirty="0"/>
              <a:t>是先镜</a:t>
            </a:r>
            <a:r>
              <a:rPr lang="zh-CN" altLang="en-US" dirty="0" smtClean="0"/>
              <a:t>射再分区数据</a:t>
            </a:r>
            <a:endParaRPr lang="en-US" altLang="zh-CN" dirty="0" smtClean="0"/>
          </a:p>
          <a:p>
            <a:r>
              <a:rPr lang="en-US" altLang="zh-CN" dirty="0"/>
              <a:t>RAID 01</a:t>
            </a:r>
            <a:r>
              <a:rPr lang="zh-CN" altLang="en-US" dirty="0"/>
              <a:t>则是跟</a:t>
            </a:r>
            <a:r>
              <a:rPr lang="en-US" altLang="zh-CN" dirty="0"/>
              <a:t>RAID 10</a:t>
            </a:r>
            <a:r>
              <a:rPr lang="zh-CN" altLang="en-US" dirty="0"/>
              <a:t>的程序相反，是先分</a:t>
            </a:r>
            <a:r>
              <a:rPr lang="zh-CN" altLang="en-US" dirty="0" smtClean="0"/>
              <a:t>区再将数据镜射到两组硬盘</a:t>
            </a:r>
            <a:endParaRPr lang="en-US" altLang="zh-CN" dirty="0" smtClean="0"/>
          </a:p>
          <a:p>
            <a:endParaRPr lang="en-US" altLang="zh-CN"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3429000"/>
            <a:ext cx="2095500" cy="20955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429000"/>
            <a:ext cx="2095500" cy="2095500"/>
          </a:xfrm>
          <a:prstGeom prst="rect">
            <a:avLst/>
          </a:prstGeom>
        </p:spPr>
      </p:pic>
    </p:spTree>
    <p:extLst>
      <p:ext uri="{BB962C8B-B14F-4D97-AF65-F5344CB8AC3E}">
        <p14:creationId xmlns:p14="http://schemas.microsoft.com/office/powerpoint/2010/main" val="216795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zh-CN" dirty="0"/>
              <a:t>RAID </a:t>
            </a:r>
            <a:r>
              <a:rPr lang="en-US" altLang="zh-CN" dirty="0" smtClean="0"/>
              <a:t>50</a:t>
            </a:r>
          </a:p>
          <a:p>
            <a:r>
              <a:rPr lang="en-US" altLang="zh-CN" dirty="0"/>
              <a:t>RAID 5</a:t>
            </a:r>
            <a:r>
              <a:rPr lang="ja-JP" altLang="en-US" dirty="0"/>
              <a:t>与</a:t>
            </a:r>
            <a:r>
              <a:rPr lang="en-US" altLang="zh-CN" dirty="0"/>
              <a:t>RAID 0</a:t>
            </a:r>
            <a:r>
              <a:rPr lang="ja-JP" altLang="en-US" dirty="0"/>
              <a:t>的组合，先作</a:t>
            </a:r>
            <a:r>
              <a:rPr lang="en-US" altLang="zh-CN" dirty="0"/>
              <a:t>RAID 5</a:t>
            </a:r>
            <a:r>
              <a:rPr lang="zh-CN" altLang="en-US" dirty="0"/>
              <a:t>，</a:t>
            </a:r>
            <a:r>
              <a:rPr lang="ja-JP" altLang="en-US" dirty="0"/>
              <a:t>再作</a:t>
            </a:r>
            <a:r>
              <a:rPr lang="en-US" altLang="zh-CN" dirty="0"/>
              <a:t>RAID 0</a:t>
            </a:r>
            <a:r>
              <a:rPr lang="zh-CN" altLang="en-US" dirty="0"/>
              <a:t>，</a:t>
            </a:r>
            <a:r>
              <a:rPr lang="ja-JP" altLang="en-US" dirty="0"/>
              <a:t>也就是对多组</a:t>
            </a:r>
            <a:r>
              <a:rPr lang="en-US" altLang="zh-CN" dirty="0"/>
              <a:t>RAID 5</a:t>
            </a:r>
            <a:r>
              <a:rPr lang="ja-JP" altLang="en-US" dirty="0"/>
              <a:t>彼此构成</a:t>
            </a:r>
            <a:r>
              <a:rPr lang="en-US" altLang="zh-CN" dirty="0"/>
              <a:t>Stripe</a:t>
            </a:r>
            <a:r>
              <a:rPr lang="ja-JP" altLang="en-US" dirty="0"/>
              <a:t>访问。由于</a:t>
            </a:r>
            <a:r>
              <a:rPr lang="en-US" altLang="zh-CN" dirty="0"/>
              <a:t>RAID 50</a:t>
            </a:r>
            <a:r>
              <a:rPr lang="ja-JP" altLang="en-US" dirty="0"/>
              <a:t>是以</a:t>
            </a:r>
            <a:r>
              <a:rPr lang="en-US" altLang="zh-CN" dirty="0"/>
              <a:t>RAID 5</a:t>
            </a:r>
            <a:r>
              <a:rPr lang="ja-JP" altLang="en-US" dirty="0"/>
              <a:t>为基础，而</a:t>
            </a:r>
            <a:r>
              <a:rPr lang="en-US" altLang="zh-CN" dirty="0"/>
              <a:t>RAID 5</a:t>
            </a:r>
            <a:r>
              <a:rPr lang="ja-JP" altLang="en-US" dirty="0"/>
              <a:t>至少需要</a:t>
            </a:r>
            <a:r>
              <a:rPr lang="en-US" altLang="ja-JP" dirty="0"/>
              <a:t>3</a:t>
            </a:r>
            <a:r>
              <a:rPr lang="ja-JP" altLang="en-US" dirty="0"/>
              <a:t>台硬盘，因此要以多组</a:t>
            </a:r>
            <a:r>
              <a:rPr lang="en-US" altLang="zh-CN" dirty="0"/>
              <a:t>RAID 5</a:t>
            </a:r>
            <a:r>
              <a:rPr lang="ja-JP" altLang="en-US" dirty="0"/>
              <a:t>构成</a:t>
            </a:r>
            <a:r>
              <a:rPr lang="en-US" altLang="zh-CN" dirty="0"/>
              <a:t>RAID 50</a:t>
            </a:r>
            <a:r>
              <a:rPr lang="zh-CN" altLang="en-US" dirty="0"/>
              <a:t>，</a:t>
            </a:r>
            <a:r>
              <a:rPr lang="ja-JP" altLang="en-US" dirty="0"/>
              <a:t>至少需要</a:t>
            </a:r>
            <a:r>
              <a:rPr lang="en-US" altLang="ja-JP" dirty="0"/>
              <a:t>6</a:t>
            </a:r>
            <a:r>
              <a:rPr lang="ja-JP" altLang="en-US" dirty="0"/>
              <a:t>台硬盘。以</a:t>
            </a:r>
            <a:r>
              <a:rPr lang="en-US" altLang="zh-CN" dirty="0"/>
              <a:t>RAID 50</a:t>
            </a:r>
            <a:r>
              <a:rPr lang="ja-JP" altLang="en-US" dirty="0"/>
              <a:t>最小的</a:t>
            </a:r>
            <a:r>
              <a:rPr lang="en-US" altLang="ja-JP" dirty="0"/>
              <a:t>6</a:t>
            </a:r>
            <a:r>
              <a:rPr lang="ja-JP" altLang="en-US" dirty="0"/>
              <a:t>台硬盘组态为例，先把</a:t>
            </a:r>
            <a:r>
              <a:rPr lang="en-US" altLang="ja-JP" dirty="0"/>
              <a:t>6</a:t>
            </a:r>
            <a:r>
              <a:rPr lang="ja-JP" altLang="en-US" dirty="0"/>
              <a:t>台硬盘分为</a:t>
            </a:r>
            <a:r>
              <a:rPr lang="en-US" altLang="ja-JP" dirty="0"/>
              <a:t>2</a:t>
            </a:r>
            <a:r>
              <a:rPr lang="ja-JP" altLang="en-US" dirty="0"/>
              <a:t>组，每组</a:t>
            </a:r>
            <a:r>
              <a:rPr lang="en-US" altLang="ja-JP" dirty="0"/>
              <a:t>3</a:t>
            </a:r>
            <a:r>
              <a:rPr lang="ja-JP" altLang="en-US" dirty="0"/>
              <a:t>台构成</a:t>
            </a:r>
            <a:r>
              <a:rPr lang="en-US" altLang="zh-CN" dirty="0"/>
              <a:t>RAID 5</a:t>
            </a:r>
            <a:r>
              <a:rPr lang="zh-CN" altLang="en-US" dirty="0"/>
              <a:t>，</a:t>
            </a:r>
            <a:r>
              <a:rPr lang="ja-JP" altLang="en-US" dirty="0"/>
              <a:t>如此就得到两组</a:t>
            </a:r>
            <a:r>
              <a:rPr lang="en-US" altLang="zh-CN" dirty="0"/>
              <a:t>RAID 5</a:t>
            </a:r>
            <a:r>
              <a:rPr lang="zh-CN" altLang="en-US" dirty="0"/>
              <a:t>，</a:t>
            </a:r>
            <a:r>
              <a:rPr lang="ja-JP" altLang="en-US" dirty="0"/>
              <a:t>然后再把两组</a:t>
            </a:r>
            <a:r>
              <a:rPr lang="en-US" altLang="zh-CN" dirty="0"/>
              <a:t>RAID 5</a:t>
            </a:r>
            <a:r>
              <a:rPr lang="ja-JP" altLang="en-US" dirty="0"/>
              <a:t>构成</a:t>
            </a:r>
            <a:r>
              <a:rPr lang="en-US" altLang="zh-CN" dirty="0"/>
              <a:t>RAID 0</a:t>
            </a:r>
            <a:r>
              <a:rPr lang="zh-CN" altLang="en-US" dirty="0"/>
              <a:t>。</a:t>
            </a:r>
            <a:endParaRPr lang="en-US" altLang="zh-CN"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653134"/>
            <a:ext cx="4752528" cy="1620179"/>
          </a:xfrm>
          <a:prstGeom prst="rect">
            <a:avLst/>
          </a:prstGeom>
        </p:spPr>
      </p:pic>
    </p:spTree>
    <p:extLst>
      <p:ext uri="{BB962C8B-B14F-4D97-AF65-F5344CB8AC3E}">
        <p14:creationId xmlns:p14="http://schemas.microsoft.com/office/powerpoint/2010/main" val="2901433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RAID</a:t>
            </a:r>
            <a:r>
              <a:rPr lang="ja-JP" altLang="en-US" dirty="0"/>
              <a:t>（</a:t>
            </a:r>
            <a:r>
              <a:rPr lang="en-US" altLang="ja-JP" dirty="0"/>
              <a:t>0/1/2/3/4/5/6/10/50</a:t>
            </a:r>
            <a:r>
              <a:rPr lang="ja-JP" altLang="en-US" dirty="0"/>
              <a:t>）の特徴を理解している</a:t>
            </a:r>
            <a:endParaRPr kumimoji="1" lang="ja-JP" altLang="en-US" dirty="0"/>
          </a:p>
        </p:txBody>
      </p:sp>
      <p:graphicFrame>
        <p:nvGraphicFramePr>
          <p:cNvPr id="5" name="コンテンツ プレースホルダー 4"/>
          <p:cNvGraphicFramePr>
            <a:graphicFrameLocks noGrp="1"/>
          </p:cNvGraphicFramePr>
          <p:nvPr>
            <p:ph sz="quarter" idx="1"/>
            <p:extLst>
              <p:ext uri="{D42A27DB-BD31-4B8C-83A1-F6EECF244321}">
                <p14:modId xmlns:p14="http://schemas.microsoft.com/office/powerpoint/2010/main" val="2266469866"/>
              </p:ext>
            </p:extLst>
          </p:nvPr>
        </p:nvGraphicFramePr>
        <p:xfrm>
          <a:off x="467545" y="1219200"/>
          <a:ext cx="8496942" cy="3987679"/>
        </p:xfrm>
        <a:graphic>
          <a:graphicData uri="http://schemas.openxmlformats.org/drawingml/2006/table">
            <a:tbl>
              <a:tblPr>
                <a:tableStyleId>{284E427A-3D55-4303-BF80-6455036E1DE7}</a:tableStyleId>
              </a:tblPr>
              <a:tblGrid>
                <a:gridCol w="944102"/>
                <a:gridCol w="944105"/>
                <a:gridCol w="944105"/>
                <a:gridCol w="944105"/>
                <a:gridCol w="944105"/>
                <a:gridCol w="944105"/>
                <a:gridCol w="944105"/>
                <a:gridCol w="944105"/>
                <a:gridCol w="944105"/>
              </a:tblGrid>
              <a:tr h="332306">
                <a:tc>
                  <a:txBody>
                    <a:bodyPr/>
                    <a:lstStyle/>
                    <a:p>
                      <a:r>
                        <a:rPr lang="en-US" sz="900" dirty="0"/>
                        <a:t>RAID</a:t>
                      </a:r>
                      <a:r>
                        <a:rPr lang="ja-JP" altLang="en-US" sz="900" dirty="0"/>
                        <a:t>等级</a:t>
                      </a:r>
                    </a:p>
                  </a:txBody>
                  <a:tcPr marL="47472" marR="47472" marT="23736" marB="23736" anchor="ctr"/>
                </a:tc>
                <a:tc>
                  <a:txBody>
                    <a:bodyPr/>
                    <a:lstStyle/>
                    <a:p>
                      <a:r>
                        <a:rPr lang="ja-JP" altLang="en-US" sz="900"/>
                        <a:t>最少硬盘</a:t>
                      </a:r>
                    </a:p>
                  </a:txBody>
                  <a:tcPr marL="47472" marR="47472" marT="23736" marB="23736" anchor="ctr"/>
                </a:tc>
                <a:tc>
                  <a:txBody>
                    <a:bodyPr/>
                    <a:lstStyle/>
                    <a:p>
                      <a:r>
                        <a:rPr lang="ja-JP" altLang="en-US" sz="900"/>
                        <a:t>最大容错</a:t>
                      </a:r>
                    </a:p>
                  </a:txBody>
                  <a:tcPr marL="47472" marR="47472" marT="23736" marB="23736" anchor="ctr"/>
                </a:tc>
                <a:tc>
                  <a:txBody>
                    <a:bodyPr/>
                    <a:lstStyle/>
                    <a:p>
                      <a:r>
                        <a:rPr lang="ja-JP" altLang="en-US" sz="900"/>
                        <a:t>可用容量</a:t>
                      </a:r>
                    </a:p>
                  </a:txBody>
                  <a:tcPr marL="47472" marR="47472" marT="23736" marB="23736" anchor="ctr"/>
                </a:tc>
                <a:tc>
                  <a:txBody>
                    <a:bodyPr/>
                    <a:lstStyle/>
                    <a:p>
                      <a:r>
                        <a:rPr lang="ja-JP" altLang="en-US" sz="900"/>
                        <a:t>读取性能</a:t>
                      </a:r>
                    </a:p>
                  </a:txBody>
                  <a:tcPr marL="47472" marR="47472" marT="23736" marB="23736" anchor="ctr"/>
                </a:tc>
                <a:tc>
                  <a:txBody>
                    <a:bodyPr/>
                    <a:lstStyle/>
                    <a:p>
                      <a:r>
                        <a:rPr lang="ja-JP" altLang="en-US" sz="900"/>
                        <a:t>写入性能</a:t>
                      </a:r>
                    </a:p>
                  </a:txBody>
                  <a:tcPr marL="47472" marR="47472" marT="23736" marB="23736" anchor="ctr"/>
                </a:tc>
                <a:tc>
                  <a:txBody>
                    <a:bodyPr/>
                    <a:lstStyle/>
                    <a:p>
                      <a:r>
                        <a:rPr lang="ja-JP" altLang="en-US" sz="900"/>
                        <a:t>安全性</a:t>
                      </a:r>
                    </a:p>
                  </a:txBody>
                  <a:tcPr marL="47472" marR="47472" marT="23736" marB="23736" anchor="ctr"/>
                </a:tc>
                <a:tc>
                  <a:txBody>
                    <a:bodyPr/>
                    <a:lstStyle/>
                    <a:p>
                      <a:r>
                        <a:rPr lang="ja-JP" altLang="en-US" sz="900"/>
                        <a:t>目的</a:t>
                      </a:r>
                    </a:p>
                  </a:txBody>
                  <a:tcPr marL="47472" marR="47472" marT="23736" marB="23736" anchor="ctr"/>
                </a:tc>
                <a:tc>
                  <a:txBody>
                    <a:bodyPr/>
                    <a:lstStyle/>
                    <a:p>
                      <a:r>
                        <a:rPr lang="ja-JP" altLang="en-US" sz="900" dirty="0"/>
                        <a:t>应用产业</a:t>
                      </a:r>
                    </a:p>
                  </a:txBody>
                  <a:tcPr marL="47472" marR="47472" marT="23736" marB="23736" anchor="ctr"/>
                </a:tc>
              </a:tr>
              <a:tr h="1044392">
                <a:tc>
                  <a:txBody>
                    <a:bodyPr/>
                    <a:lstStyle/>
                    <a:p>
                      <a:r>
                        <a:rPr lang="en-US" altLang="ja-JP" sz="900" dirty="0"/>
                        <a:t>0</a:t>
                      </a:r>
                    </a:p>
                  </a:txBody>
                  <a:tcPr marL="47472" marR="47472" marT="23736" marB="23736" anchor="ctr"/>
                </a:tc>
                <a:tc>
                  <a:txBody>
                    <a:bodyPr/>
                    <a:lstStyle/>
                    <a:p>
                      <a:r>
                        <a:rPr lang="en-US" altLang="ja-JP" sz="900" dirty="0"/>
                        <a:t>2</a:t>
                      </a:r>
                    </a:p>
                  </a:txBody>
                  <a:tcPr marL="47472" marR="47472" marT="23736" marB="23736" anchor="ctr"/>
                </a:tc>
                <a:tc>
                  <a:txBody>
                    <a:bodyPr/>
                    <a:lstStyle/>
                    <a:p>
                      <a:r>
                        <a:rPr lang="en-US" altLang="ja-JP" sz="900" dirty="0"/>
                        <a:t>0</a:t>
                      </a:r>
                    </a:p>
                  </a:txBody>
                  <a:tcPr marL="47472" marR="47472" marT="23736" marB="23736" anchor="ctr"/>
                </a:tc>
                <a:tc>
                  <a:txBody>
                    <a:bodyPr/>
                    <a:lstStyle/>
                    <a:p>
                      <a:r>
                        <a:rPr lang="en-US" sz="900" dirty="0"/>
                        <a:t>n</a:t>
                      </a:r>
                    </a:p>
                  </a:txBody>
                  <a:tcPr marL="47472" marR="47472" marT="23736" marB="23736" anchor="ctr"/>
                </a:tc>
                <a:tc>
                  <a:txBody>
                    <a:bodyPr/>
                    <a:lstStyle/>
                    <a:p>
                      <a:r>
                        <a:rPr lang="en-US" sz="900"/>
                        <a:t>n</a:t>
                      </a:r>
                    </a:p>
                  </a:txBody>
                  <a:tcPr marL="47472" marR="47472" marT="23736" marB="23736" anchor="ctr"/>
                </a:tc>
                <a:tc>
                  <a:txBody>
                    <a:bodyPr/>
                    <a:lstStyle/>
                    <a:p>
                      <a:r>
                        <a:rPr lang="en-US" sz="900"/>
                        <a:t>n</a:t>
                      </a:r>
                    </a:p>
                  </a:txBody>
                  <a:tcPr marL="47472" marR="47472" marT="23736" marB="23736" anchor="ctr"/>
                </a:tc>
                <a:tc>
                  <a:txBody>
                    <a:bodyPr/>
                    <a:lstStyle/>
                    <a:p>
                      <a:r>
                        <a:rPr lang="zh-CN" altLang="en-US" sz="900"/>
                        <a:t>一个硬盘异常，全部硬盘都会异常</a:t>
                      </a:r>
                    </a:p>
                  </a:txBody>
                  <a:tcPr marL="47472" marR="47472" marT="23736" marB="23736" anchor="ctr"/>
                </a:tc>
                <a:tc>
                  <a:txBody>
                    <a:bodyPr/>
                    <a:lstStyle/>
                    <a:p>
                      <a:r>
                        <a:rPr lang="ja-JP" altLang="en-US" sz="900"/>
                        <a:t>追求最大容量、速度</a:t>
                      </a:r>
                    </a:p>
                  </a:txBody>
                  <a:tcPr marL="47472" marR="47472" marT="23736" marB="23736" anchor="ctr"/>
                </a:tc>
                <a:tc>
                  <a:txBody>
                    <a:bodyPr/>
                    <a:lstStyle/>
                    <a:p>
                      <a:r>
                        <a:rPr lang="en-US" altLang="zh-CN" sz="900"/>
                        <a:t>3D</a:t>
                      </a:r>
                      <a:r>
                        <a:rPr lang="zh-CN" altLang="en-US" sz="900"/>
                        <a:t>产业实时渲染、视频剪接高速缓存用途</a:t>
                      </a:r>
                    </a:p>
                  </a:txBody>
                  <a:tcPr marL="47472" marR="47472" marT="23736" marB="23736" anchor="ctr"/>
                </a:tc>
              </a:tr>
              <a:tr h="474724">
                <a:tc>
                  <a:txBody>
                    <a:bodyPr/>
                    <a:lstStyle/>
                    <a:p>
                      <a:r>
                        <a:rPr lang="en-US" altLang="ja-JP" sz="900"/>
                        <a:t>1</a:t>
                      </a:r>
                    </a:p>
                  </a:txBody>
                  <a:tcPr marL="47472" marR="47472" marT="23736" marB="23736" anchor="ctr"/>
                </a:tc>
                <a:tc>
                  <a:txBody>
                    <a:bodyPr/>
                    <a:lstStyle/>
                    <a:p>
                      <a:r>
                        <a:rPr lang="en-US" altLang="ja-JP" sz="900"/>
                        <a:t>2</a:t>
                      </a:r>
                    </a:p>
                  </a:txBody>
                  <a:tcPr marL="47472" marR="47472" marT="23736" marB="23736" anchor="ctr"/>
                </a:tc>
                <a:tc>
                  <a:txBody>
                    <a:bodyPr/>
                    <a:lstStyle/>
                    <a:p>
                      <a:r>
                        <a:rPr lang="en-US" sz="900"/>
                        <a:t>n-1</a:t>
                      </a:r>
                    </a:p>
                  </a:txBody>
                  <a:tcPr marL="47472" marR="47472" marT="23736" marB="23736" anchor="ctr"/>
                </a:tc>
                <a:tc>
                  <a:txBody>
                    <a:bodyPr/>
                    <a:lstStyle/>
                    <a:p>
                      <a:r>
                        <a:rPr lang="en-US" sz="900"/>
                        <a:t>n/2</a:t>
                      </a:r>
                    </a:p>
                  </a:txBody>
                  <a:tcPr marL="47472" marR="47472" marT="23736" marB="23736" anchor="ctr"/>
                </a:tc>
                <a:tc>
                  <a:txBody>
                    <a:bodyPr/>
                    <a:lstStyle/>
                    <a:p>
                      <a:r>
                        <a:rPr lang="en-US" sz="900"/>
                        <a:t>n</a:t>
                      </a:r>
                    </a:p>
                  </a:txBody>
                  <a:tcPr marL="47472" marR="47472" marT="23736" marB="23736" anchor="ctr"/>
                </a:tc>
                <a:tc>
                  <a:txBody>
                    <a:bodyPr/>
                    <a:lstStyle/>
                    <a:p>
                      <a:r>
                        <a:rPr lang="en-US" altLang="ja-JP" sz="900"/>
                        <a:t>1</a:t>
                      </a:r>
                    </a:p>
                  </a:txBody>
                  <a:tcPr marL="47472" marR="47472" marT="23736" marB="23736" anchor="ctr"/>
                </a:tc>
                <a:tc>
                  <a:txBody>
                    <a:bodyPr/>
                    <a:lstStyle/>
                    <a:p>
                      <a:r>
                        <a:rPr lang="zh-CN" altLang="en-US" sz="900"/>
                        <a:t>最高，一个正常即可</a:t>
                      </a:r>
                    </a:p>
                  </a:txBody>
                  <a:tcPr marL="47472" marR="47472" marT="23736" marB="23736" anchor="ctr"/>
                </a:tc>
                <a:tc>
                  <a:txBody>
                    <a:bodyPr/>
                    <a:lstStyle/>
                    <a:p>
                      <a:r>
                        <a:rPr lang="ja-JP" altLang="en-US" sz="900"/>
                        <a:t>追求最大安全性</a:t>
                      </a:r>
                    </a:p>
                  </a:txBody>
                  <a:tcPr marL="47472" marR="47472" marT="23736" marB="23736" anchor="ctr"/>
                </a:tc>
                <a:tc>
                  <a:txBody>
                    <a:bodyPr/>
                    <a:lstStyle/>
                    <a:p>
                      <a:r>
                        <a:rPr lang="zh-CN" altLang="en-US" sz="900"/>
                        <a:t>个人、企业备份</a:t>
                      </a:r>
                    </a:p>
                  </a:txBody>
                  <a:tcPr marL="47472" marR="47472" marT="23736" marB="23736" anchor="ctr"/>
                </a:tc>
              </a:tr>
              <a:tr h="617141">
                <a:tc>
                  <a:txBody>
                    <a:bodyPr/>
                    <a:lstStyle/>
                    <a:p>
                      <a:r>
                        <a:rPr lang="en-US" altLang="ja-JP" sz="900"/>
                        <a:t>5</a:t>
                      </a:r>
                    </a:p>
                  </a:txBody>
                  <a:tcPr marL="47472" marR="47472" marT="23736" marB="23736" anchor="ctr"/>
                </a:tc>
                <a:tc>
                  <a:txBody>
                    <a:bodyPr/>
                    <a:lstStyle/>
                    <a:p>
                      <a:r>
                        <a:rPr lang="en-US" altLang="ja-JP" sz="900"/>
                        <a:t>3</a:t>
                      </a:r>
                    </a:p>
                  </a:txBody>
                  <a:tcPr marL="47472" marR="47472" marT="23736" marB="23736" anchor="ctr"/>
                </a:tc>
                <a:tc>
                  <a:txBody>
                    <a:bodyPr/>
                    <a:lstStyle/>
                    <a:p>
                      <a:r>
                        <a:rPr lang="en-US" altLang="ja-JP" sz="900"/>
                        <a:t>1</a:t>
                      </a:r>
                    </a:p>
                  </a:txBody>
                  <a:tcPr marL="47472" marR="47472" marT="23736" marB="23736" anchor="ctr"/>
                </a:tc>
                <a:tc>
                  <a:txBody>
                    <a:bodyPr/>
                    <a:lstStyle/>
                    <a:p>
                      <a:r>
                        <a:rPr lang="en-US" sz="900"/>
                        <a:t>n-1</a:t>
                      </a:r>
                    </a:p>
                  </a:txBody>
                  <a:tcPr marL="47472" marR="47472" marT="23736" marB="23736" anchor="ctr"/>
                </a:tc>
                <a:tc>
                  <a:txBody>
                    <a:bodyPr/>
                    <a:lstStyle/>
                    <a:p>
                      <a:r>
                        <a:rPr lang="en-US" sz="900"/>
                        <a:t>n-1</a:t>
                      </a:r>
                    </a:p>
                  </a:txBody>
                  <a:tcPr marL="47472" marR="47472" marT="23736" marB="23736" anchor="ctr"/>
                </a:tc>
                <a:tc>
                  <a:txBody>
                    <a:bodyPr/>
                    <a:lstStyle/>
                    <a:p>
                      <a:r>
                        <a:rPr lang="en-US" sz="900"/>
                        <a:t>n-1</a:t>
                      </a:r>
                    </a:p>
                  </a:txBody>
                  <a:tcPr marL="47472" marR="47472" marT="23736" marB="23736" anchor="ctr"/>
                </a:tc>
                <a:tc>
                  <a:txBody>
                    <a:bodyPr/>
                    <a:lstStyle/>
                    <a:p>
                      <a:r>
                        <a:rPr lang="ja-JP" altLang="en-US" sz="900"/>
                        <a:t>高</a:t>
                      </a:r>
                    </a:p>
                  </a:txBody>
                  <a:tcPr marL="47472" marR="47472" marT="23736" marB="23736" anchor="ctr"/>
                </a:tc>
                <a:tc>
                  <a:txBody>
                    <a:bodyPr/>
                    <a:lstStyle/>
                    <a:p>
                      <a:r>
                        <a:rPr lang="zh-CN" altLang="en-US" sz="900"/>
                        <a:t>追求最大容量、最小预算</a:t>
                      </a:r>
                    </a:p>
                  </a:txBody>
                  <a:tcPr marL="47472" marR="47472" marT="23736" marB="23736" anchor="ctr"/>
                </a:tc>
                <a:tc>
                  <a:txBody>
                    <a:bodyPr/>
                    <a:lstStyle/>
                    <a:p>
                      <a:r>
                        <a:rPr lang="zh-CN" altLang="en-US" sz="900"/>
                        <a:t>个人、企业备份</a:t>
                      </a:r>
                    </a:p>
                  </a:txBody>
                  <a:tcPr marL="47472" marR="47472" marT="23736" marB="23736" anchor="ctr"/>
                </a:tc>
              </a:tr>
              <a:tr h="617141">
                <a:tc>
                  <a:txBody>
                    <a:bodyPr/>
                    <a:lstStyle/>
                    <a:p>
                      <a:r>
                        <a:rPr lang="en-US" altLang="ja-JP" sz="900"/>
                        <a:t>6</a:t>
                      </a:r>
                    </a:p>
                  </a:txBody>
                  <a:tcPr marL="47472" marR="47472" marT="23736" marB="23736" anchor="ctr"/>
                </a:tc>
                <a:tc>
                  <a:txBody>
                    <a:bodyPr/>
                    <a:lstStyle/>
                    <a:p>
                      <a:r>
                        <a:rPr lang="en-US" altLang="ja-JP" sz="900"/>
                        <a:t>4</a:t>
                      </a:r>
                    </a:p>
                  </a:txBody>
                  <a:tcPr marL="47472" marR="47472" marT="23736" marB="23736" anchor="ctr"/>
                </a:tc>
                <a:tc>
                  <a:txBody>
                    <a:bodyPr/>
                    <a:lstStyle/>
                    <a:p>
                      <a:r>
                        <a:rPr lang="en-US" altLang="ja-JP" sz="900"/>
                        <a:t>2</a:t>
                      </a:r>
                    </a:p>
                  </a:txBody>
                  <a:tcPr marL="47472" marR="47472" marT="23736" marB="23736" anchor="ctr"/>
                </a:tc>
                <a:tc>
                  <a:txBody>
                    <a:bodyPr/>
                    <a:lstStyle/>
                    <a:p>
                      <a:r>
                        <a:rPr lang="en-US" sz="900"/>
                        <a:t>n-2</a:t>
                      </a:r>
                    </a:p>
                  </a:txBody>
                  <a:tcPr marL="47472" marR="47472" marT="23736" marB="23736" anchor="ctr"/>
                </a:tc>
                <a:tc>
                  <a:txBody>
                    <a:bodyPr/>
                    <a:lstStyle/>
                    <a:p>
                      <a:r>
                        <a:rPr lang="en-US" sz="900"/>
                        <a:t>n-2</a:t>
                      </a:r>
                    </a:p>
                  </a:txBody>
                  <a:tcPr marL="47472" marR="47472" marT="23736" marB="23736" anchor="ctr"/>
                </a:tc>
                <a:tc>
                  <a:txBody>
                    <a:bodyPr/>
                    <a:lstStyle/>
                    <a:p>
                      <a:r>
                        <a:rPr lang="en-US" sz="900"/>
                        <a:t>n-2</a:t>
                      </a:r>
                    </a:p>
                  </a:txBody>
                  <a:tcPr marL="47472" marR="47472" marT="23736" marB="23736" anchor="ctr"/>
                </a:tc>
                <a:tc>
                  <a:txBody>
                    <a:bodyPr/>
                    <a:lstStyle/>
                    <a:p>
                      <a:r>
                        <a:rPr lang="ja-JP" altLang="en-US" sz="900"/>
                        <a:t>安全性较</a:t>
                      </a:r>
                      <a:r>
                        <a:rPr lang="en-US" sz="900"/>
                        <a:t>RAID 5</a:t>
                      </a:r>
                      <a:r>
                        <a:rPr lang="ja-JP" altLang="en-US" sz="900"/>
                        <a:t>高</a:t>
                      </a:r>
                    </a:p>
                  </a:txBody>
                  <a:tcPr marL="47472" marR="47472" marT="23736" marB="23736" anchor="ctr"/>
                </a:tc>
                <a:tc>
                  <a:txBody>
                    <a:bodyPr/>
                    <a:lstStyle/>
                    <a:p>
                      <a:r>
                        <a:rPr lang="ja-JP" altLang="en-US" sz="900"/>
                        <a:t>同</a:t>
                      </a:r>
                      <a:r>
                        <a:rPr lang="en-US" sz="900"/>
                        <a:t>RAID 5，</a:t>
                      </a:r>
                      <a:r>
                        <a:rPr lang="ja-JP" altLang="en-US" sz="900"/>
                        <a:t>但较安全</a:t>
                      </a:r>
                    </a:p>
                  </a:txBody>
                  <a:tcPr marL="47472" marR="47472" marT="23736" marB="23736" anchor="ctr"/>
                </a:tc>
                <a:tc>
                  <a:txBody>
                    <a:bodyPr/>
                    <a:lstStyle/>
                    <a:p>
                      <a:r>
                        <a:rPr lang="zh-CN" altLang="en-US" sz="900"/>
                        <a:t>个人、企业备份</a:t>
                      </a:r>
                    </a:p>
                  </a:txBody>
                  <a:tcPr marL="47472" marR="47472" marT="23736" marB="23736" anchor="ctr"/>
                </a:tc>
              </a:tr>
              <a:tr h="901975">
                <a:tc>
                  <a:txBody>
                    <a:bodyPr/>
                    <a:lstStyle/>
                    <a:p>
                      <a:r>
                        <a:rPr lang="en-US" altLang="ja-JP" sz="900"/>
                        <a:t>10</a:t>
                      </a:r>
                    </a:p>
                  </a:txBody>
                  <a:tcPr marL="47472" marR="47472" marT="23736" marB="23736" anchor="ctr"/>
                </a:tc>
                <a:tc>
                  <a:txBody>
                    <a:bodyPr/>
                    <a:lstStyle/>
                    <a:p>
                      <a:r>
                        <a:rPr lang="en-US" altLang="ja-JP" sz="900"/>
                        <a:t>4</a:t>
                      </a:r>
                    </a:p>
                  </a:txBody>
                  <a:tcPr marL="47472" marR="47472" marT="23736" marB="23736" anchor="ctr"/>
                </a:tc>
                <a:tc>
                  <a:txBody>
                    <a:bodyPr/>
                    <a:lstStyle/>
                    <a:p>
                      <a:r>
                        <a:rPr lang="en-US" sz="900" dirty="0"/>
                        <a:t>n/2</a:t>
                      </a:r>
                    </a:p>
                  </a:txBody>
                  <a:tcPr marL="47472" marR="47472" marT="23736" marB="23736" anchor="ctr"/>
                </a:tc>
                <a:tc>
                  <a:txBody>
                    <a:bodyPr/>
                    <a:lstStyle/>
                    <a:p>
                      <a:r>
                        <a:rPr lang="en-US" sz="900"/>
                        <a:t>n/2</a:t>
                      </a:r>
                    </a:p>
                  </a:txBody>
                  <a:tcPr marL="47472" marR="47472" marT="23736" marB="23736" anchor="ctr"/>
                </a:tc>
                <a:tc>
                  <a:txBody>
                    <a:bodyPr/>
                    <a:lstStyle/>
                    <a:p>
                      <a:r>
                        <a:rPr lang="en-US" sz="900"/>
                        <a:t>n</a:t>
                      </a:r>
                    </a:p>
                  </a:txBody>
                  <a:tcPr marL="47472" marR="47472" marT="23736" marB="23736" anchor="ctr"/>
                </a:tc>
                <a:tc>
                  <a:txBody>
                    <a:bodyPr/>
                    <a:lstStyle/>
                    <a:p>
                      <a:r>
                        <a:rPr lang="en-US" sz="900"/>
                        <a:t>n/2</a:t>
                      </a:r>
                    </a:p>
                  </a:txBody>
                  <a:tcPr marL="47472" marR="47472" marT="23736" marB="23736" anchor="ctr"/>
                </a:tc>
                <a:tc>
                  <a:txBody>
                    <a:bodyPr/>
                    <a:lstStyle/>
                    <a:p>
                      <a:r>
                        <a:rPr lang="ja-JP" altLang="en-US" sz="900"/>
                        <a:t>安全性高</a:t>
                      </a:r>
                    </a:p>
                  </a:txBody>
                  <a:tcPr marL="47472" marR="47472" marT="23736" marB="23736" anchor="ctr"/>
                </a:tc>
                <a:tc>
                  <a:txBody>
                    <a:bodyPr/>
                    <a:lstStyle/>
                    <a:p>
                      <a:r>
                        <a:rPr lang="zh-CN" altLang="en-US" sz="900"/>
                        <a:t>综合</a:t>
                      </a:r>
                      <a:r>
                        <a:rPr lang="en-US" altLang="zh-CN" sz="900"/>
                        <a:t>RAID 0/1</a:t>
                      </a:r>
                      <a:r>
                        <a:rPr lang="zh-CN" altLang="en-US" sz="900"/>
                        <a:t>优点，理论速度较快</a:t>
                      </a:r>
                    </a:p>
                  </a:txBody>
                  <a:tcPr marL="47472" marR="47472" marT="23736" marB="23736" anchor="ctr"/>
                </a:tc>
                <a:tc>
                  <a:txBody>
                    <a:bodyPr/>
                    <a:lstStyle/>
                    <a:p>
                      <a:r>
                        <a:rPr lang="zh-CN" altLang="en-US" sz="900" dirty="0"/>
                        <a:t>大型数据库、服务器</a:t>
                      </a:r>
                    </a:p>
                  </a:txBody>
                  <a:tcPr marL="47472" marR="47472" marT="23736" marB="23736" anchor="ctr"/>
                </a:tc>
              </a:tr>
            </a:tbl>
          </a:graphicData>
        </a:graphic>
      </p:graphicFrame>
      <p:sp>
        <p:nvSpPr>
          <p:cNvPr id="6" name="テキスト ボックス 5"/>
          <p:cNvSpPr txBox="1"/>
          <p:nvPr/>
        </p:nvSpPr>
        <p:spPr>
          <a:xfrm>
            <a:off x="467544" y="5373216"/>
            <a:ext cx="8496944" cy="646331"/>
          </a:xfrm>
          <a:prstGeom prst="rect">
            <a:avLst/>
          </a:prstGeom>
          <a:noFill/>
        </p:spPr>
        <p:txBody>
          <a:bodyPr wrap="square" rtlCol="0">
            <a:spAutoFit/>
          </a:bodyPr>
          <a:lstStyle/>
          <a:p>
            <a:r>
              <a:rPr kumimoji="1" lang="zh-CN" altLang="en-US" dirty="0" smtClean="0"/>
              <a:t>参考：</a:t>
            </a:r>
            <a:endParaRPr kumimoji="1" lang="en-US" altLang="zh-CN" dirty="0" smtClean="0"/>
          </a:p>
          <a:p>
            <a:r>
              <a:rPr lang="en-US" altLang="ja-JP" dirty="0"/>
              <a:t>http://zh.wikipedia.org/zh-cn/RAID</a:t>
            </a:r>
            <a:endParaRPr kumimoji="1" lang="ja-JP" altLang="en-US" dirty="0"/>
          </a:p>
        </p:txBody>
      </p:sp>
    </p:spTree>
    <p:extLst>
      <p:ext uri="{BB962C8B-B14F-4D97-AF65-F5344CB8AC3E}">
        <p14:creationId xmlns:p14="http://schemas.microsoft.com/office/powerpoint/2010/main" val="538343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クラウドコンピューティングの概要を理解している</a:t>
            </a:r>
            <a:endParaRPr kumimoji="1" lang="ja-JP" altLang="en-US" dirty="0"/>
          </a:p>
        </p:txBody>
      </p:sp>
      <p:sp>
        <p:nvSpPr>
          <p:cNvPr id="3" name="コンテンツ プレースホルダー 2"/>
          <p:cNvSpPr>
            <a:spLocks noGrp="1"/>
          </p:cNvSpPr>
          <p:nvPr>
            <p:ph sz="quarter" idx="1"/>
          </p:nvPr>
        </p:nvSpPr>
        <p:spPr/>
        <p:txBody>
          <a:bodyPr>
            <a:normAutofit fontScale="70000" lnSpcReduction="20000"/>
          </a:bodyPr>
          <a:lstStyle/>
          <a:p>
            <a:r>
              <a:rPr lang="zh-CN" altLang="en-US" dirty="0"/>
              <a:t>云计算（英语：</a:t>
            </a:r>
            <a:r>
              <a:rPr lang="en-US" altLang="zh-CN" dirty="0"/>
              <a:t>Cloud Computing</a:t>
            </a:r>
            <a:r>
              <a:rPr lang="zh-CN" altLang="en-US" dirty="0"/>
              <a:t>），是一种基于互联网的计算方式，通过这种方式，共享的软硬件资源和信息可以按需求提供给计算机和其他设备</a:t>
            </a:r>
            <a:r>
              <a:rPr lang="zh-CN" altLang="en-US" dirty="0" smtClean="0"/>
              <a:t>。</a:t>
            </a:r>
            <a:endParaRPr lang="en-US" altLang="zh-CN" dirty="0" smtClean="0"/>
          </a:p>
          <a:p>
            <a:r>
              <a:rPr lang="zh-CN" altLang="en-US" dirty="0"/>
              <a:t>软件即服务（</a:t>
            </a:r>
            <a:r>
              <a:rPr lang="en-US" altLang="zh-CN" dirty="0"/>
              <a:t>SaaS</a:t>
            </a:r>
            <a:r>
              <a:rPr lang="zh-CN" altLang="en-US" dirty="0"/>
              <a:t>）：消费者使用应用程序，但并不掌控操作系统、硬件或运作的网络基础架构。是一种服务观念的基础，软件服务供应商，以租赁的概念提供客户服务，而非购买，比较常见的模式是提供一组账号密码。例如：</a:t>
            </a:r>
            <a:r>
              <a:rPr lang="en-US" altLang="zh-CN" dirty="0"/>
              <a:t>Microsoft CRM</a:t>
            </a:r>
            <a:r>
              <a:rPr lang="zh-CN" altLang="en-US" dirty="0"/>
              <a:t>与</a:t>
            </a:r>
            <a:r>
              <a:rPr lang="en-US" altLang="zh-CN" dirty="0" smtClean="0"/>
              <a:t>Salesforce.com</a:t>
            </a:r>
          </a:p>
          <a:p>
            <a:r>
              <a:rPr lang="zh-CN" altLang="en-US" dirty="0"/>
              <a:t>平台即服务（</a:t>
            </a:r>
            <a:r>
              <a:rPr lang="en-US" altLang="zh-CN" dirty="0" err="1"/>
              <a:t>PaaS</a:t>
            </a:r>
            <a:r>
              <a:rPr lang="zh-CN" altLang="en-US" dirty="0"/>
              <a:t>）：消费者使用主机操作应用程序。消费者掌控运作应用程序的环境（也拥有主机部分掌控权），但并不掌控操作系统、硬件或运作的网络基础架构。平台通常是应用程序基础架构。例如：</a:t>
            </a:r>
            <a:r>
              <a:rPr lang="en-US" altLang="zh-CN" dirty="0"/>
              <a:t>Google App Engine</a:t>
            </a:r>
            <a:r>
              <a:rPr lang="zh-CN" altLang="en-US" dirty="0" smtClean="0"/>
              <a:t>。</a:t>
            </a:r>
            <a:endParaRPr lang="en-US" altLang="zh-CN" dirty="0" smtClean="0"/>
          </a:p>
          <a:p>
            <a:r>
              <a:rPr lang="zh-CN" altLang="en-US" dirty="0"/>
              <a:t>基础架构即服务（</a:t>
            </a:r>
            <a:r>
              <a:rPr lang="en-US" altLang="zh-CN" dirty="0" err="1"/>
              <a:t>IaaS</a:t>
            </a:r>
            <a:r>
              <a:rPr lang="zh-CN" altLang="en-US" dirty="0"/>
              <a:t>）：消费者使用“基础计算资源”，如处理能力、存储空间、网络组件或中间件。消费者能掌控操作系统、存储空间、已部署的应用程序及网络组件（如防火墙、负载平衡器等），但并不掌控云基础架构。例如：</a:t>
            </a:r>
            <a:r>
              <a:rPr lang="en-US" altLang="zh-CN" dirty="0"/>
              <a:t>Amazon AWS</a:t>
            </a:r>
            <a:r>
              <a:rPr lang="zh-CN" altLang="en-US" dirty="0"/>
              <a:t>、</a:t>
            </a:r>
            <a:r>
              <a:rPr lang="en-US" altLang="zh-CN" dirty="0"/>
              <a:t>Rackspace</a:t>
            </a:r>
            <a:r>
              <a:rPr lang="zh-CN" altLang="en-US" dirty="0"/>
              <a:t>。</a:t>
            </a:r>
            <a:endParaRPr kumimoji="1" lang="en-US" altLang="ja-JP" dirty="0" smtClean="0"/>
          </a:p>
          <a:p>
            <a:endParaRPr lang="en-US" altLang="ja-JP" dirty="0"/>
          </a:p>
          <a:p>
            <a:endParaRPr kumimoji="1" lang="en-US" altLang="ja-JP" dirty="0" smtClean="0"/>
          </a:p>
          <a:p>
            <a:r>
              <a:rPr lang="zh-CN" altLang="en-US" dirty="0" smtClean="0"/>
              <a:t>参考</a:t>
            </a:r>
            <a:endParaRPr lang="en-US" altLang="zh-CN" dirty="0" smtClean="0"/>
          </a:p>
          <a:p>
            <a:pPr lvl="1"/>
            <a:r>
              <a:rPr lang="en-US" altLang="ja-JP" dirty="0">
                <a:hlinkClick r:id="rId2"/>
              </a:rPr>
              <a:t>http://zh.wikipedia.org/zh-cn/%</a:t>
            </a:r>
            <a:r>
              <a:rPr lang="en-US" altLang="ja-JP" dirty="0" smtClean="0">
                <a:hlinkClick r:id="rId2"/>
              </a:rPr>
              <a:t>E4%BA%91%E8%AE%A1%E7%AE%97</a:t>
            </a:r>
            <a:endParaRPr lang="en-US" altLang="ja-JP" dirty="0" smtClean="0"/>
          </a:p>
          <a:p>
            <a:pPr lvl="1"/>
            <a:r>
              <a:rPr lang="en-US" altLang="ja-JP" dirty="0">
                <a:hlinkClick r:id="rId3"/>
              </a:rPr>
              <a:t>http://</a:t>
            </a:r>
            <a:r>
              <a:rPr lang="en-US" altLang="ja-JP" dirty="0" smtClean="0">
                <a:hlinkClick r:id="rId3"/>
              </a:rPr>
              <a:t>www.skyarch.net/support/qa/managed/faq04.html</a:t>
            </a:r>
            <a:endParaRPr lang="en-US" altLang="ja-JP" dirty="0" smtClean="0"/>
          </a:p>
          <a:p>
            <a:pPr lvl="1"/>
            <a:r>
              <a:rPr lang="en-US" altLang="ja-JP" dirty="0"/>
              <a:t>http://www.crowd-cloud.net/cloud/merit_demerit.html</a:t>
            </a:r>
            <a:endParaRPr kumimoji="1" lang="ja-JP" altLang="en-US" dirty="0"/>
          </a:p>
        </p:txBody>
      </p:sp>
    </p:spTree>
    <p:extLst>
      <p:ext uri="{BB962C8B-B14F-4D97-AF65-F5344CB8AC3E}">
        <p14:creationId xmlns:p14="http://schemas.microsoft.com/office/powerpoint/2010/main" val="59927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クラウドコンピューティングの概要を理解している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a:t>公用云（</a:t>
            </a:r>
            <a:r>
              <a:rPr lang="en-US" altLang="ja-JP" dirty="0"/>
              <a:t>Public Cloud</a:t>
            </a:r>
            <a:r>
              <a:rPr lang="ja-JP" altLang="en-US" dirty="0" smtClean="0"/>
              <a:t>）</a:t>
            </a:r>
            <a:endParaRPr lang="en-US" altLang="ja-JP" dirty="0" smtClean="0"/>
          </a:p>
          <a:p>
            <a:pPr lvl="1"/>
            <a:r>
              <a:rPr lang="zh-CN" altLang="en-US" dirty="0"/>
              <a:t>简而言之，公用云服务可通过网络及第三方服务供应者，开放给客户</a:t>
            </a:r>
            <a:r>
              <a:rPr lang="zh-CN" altLang="en-US" dirty="0" smtClean="0"/>
              <a:t>使用</a:t>
            </a:r>
            <a:endParaRPr lang="en-US" altLang="zh-CN" dirty="0" smtClean="0"/>
          </a:p>
          <a:p>
            <a:r>
              <a:rPr lang="ja-JP" altLang="en-US" dirty="0"/>
              <a:t>私有云（</a:t>
            </a:r>
            <a:r>
              <a:rPr lang="en-US" altLang="ja-JP" dirty="0"/>
              <a:t>Private Cloud</a:t>
            </a:r>
            <a:r>
              <a:rPr lang="ja-JP" altLang="en-US" dirty="0" smtClean="0"/>
              <a:t>）</a:t>
            </a:r>
            <a:endParaRPr lang="en-US" altLang="ja-JP" dirty="0" smtClean="0"/>
          </a:p>
          <a:p>
            <a:pPr marL="548640" lvl="3" indent="-274320">
              <a:spcBef>
                <a:spcPts val="600"/>
              </a:spcBef>
              <a:buClr>
                <a:schemeClr val="accent1"/>
              </a:buClr>
            </a:pPr>
            <a:r>
              <a:rPr lang="zh-CN" altLang="en-US" dirty="0"/>
              <a:t>私有云服务中，数据与程序皆在组织内管理，且与公用云服务不同，不会受到网络带宽、安全疑虑、</a:t>
            </a:r>
            <a:r>
              <a:rPr lang="zh-CN" altLang="en-US" dirty="0" smtClean="0"/>
              <a:t>法规限制影响</a:t>
            </a:r>
            <a:endParaRPr lang="en-US" altLang="zh-CN" dirty="0" smtClean="0"/>
          </a:p>
          <a:p>
            <a:pPr marL="274320" lvl="2" indent="-274320">
              <a:spcBef>
                <a:spcPts val="600"/>
              </a:spcBef>
              <a:buClr>
                <a:schemeClr val="accent1"/>
              </a:buClr>
            </a:pPr>
            <a:r>
              <a:rPr lang="ja-JP" altLang="en-US" dirty="0"/>
              <a:t>混合云（</a:t>
            </a:r>
            <a:r>
              <a:rPr lang="en-US" altLang="ja-JP" dirty="0"/>
              <a:t>Hybrid Cloud</a:t>
            </a:r>
            <a:r>
              <a:rPr lang="ja-JP" altLang="en-US" dirty="0" smtClean="0"/>
              <a:t>）</a:t>
            </a:r>
            <a:endParaRPr lang="en-US" altLang="ja-JP" dirty="0" smtClean="0"/>
          </a:p>
          <a:p>
            <a:pPr marL="548640" lvl="3" indent="-274320">
              <a:spcBef>
                <a:spcPts val="600"/>
              </a:spcBef>
              <a:buClr>
                <a:schemeClr val="accent1"/>
              </a:buClr>
            </a:pPr>
            <a:r>
              <a:rPr lang="zh-CN" altLang="en-US" dirty="0"/>
              <a:t>混合云结合公用云及私有云，这个模式中，用户通常将非企业关键信息外包，并在公用云上处理，但同时掌控企业关键服务及数据。</a:t>
            </a:r>
            <a:endParaRPr lang="ja-JP" altLang="en-US" dirty="0"/>
          </a:p>
          <a:p>
            <a:endParaRPr lang="en-US" altLang="ja-JP" dirty="0"/>
          </a:p>
        </p:txBody>
      </p:sp>
    </p:spTree>
    <p:extLst>
      <p:ext uri="{BB962C8B-B14F-4D97-AF65-F5344CB8AC3E}">
        <p14:creationId xmlns:p14="http://schemas.microsoft.com/office/powerpoint/2010/main" val="3628874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クラウドコンピューティングの概要を理解している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zh-CN" altLang="en-US" dirty="0" smtClean="0"/>
              <a:t>优点</a:t>
            </a:r>
            <a:endParaRPr lang="en-US" altLang="zh-CN" dirty="0" smtClean="0"/>
          </a:p>
          <a:p>
            <a:pPr lvl="1"/>
            <a:r>
              <a:rPr lang="zh-CN" altLang="en-US" dirty="0" smtClean="0"/>
              <a:t>初期投入小</a:t>
            </a:r>
            <a:endParaRPr lang="en-US" altLang="zh-CN" dirty="0" smtClean="0"/>
          </a:p>
          <a:p>
            <a:pPr lvl="1"/>
            <a:r>
              <a:rPr lang="zh-CN" altLang="en-US" dirty="0" smtClean="0"/>
              <a:t>可以随时扩展</a:t>
            </a:r>
            <a:endParaRPr lang="en-US" altLang="zh-CN" dirty="0" smtClean="0"/>
          </a:p>
          <a:p>
            <a:pPr lvl="1"/>
            <a:r>
              <a:rPr lang="zh-CN" altLang="en-US" dirty="0" smtClean="0"/>
              <a:t>资源很容易进行调配</a:t>
            </a:r>
            <a:endParaRPr lang="en-US" altLang="zh-CN" dirty="0" smtClean="0"/>
          </a:p>
          <a:p>
            <a:endParaRPr lang="en-US" altLang="zh-CN" dirty="0"/>
          </a:p>
          <a:p>
            <a:r>
              <a:rPr lang="zh-CN" altLang="en-US" dirty="0" smtClean="0"/>
              <a:t>缺点</a:t>
            </a:r>
            <a:endParaRPr lang="en-US" altLang="zh-CN" dirty="0" smtClean="0"/>
          </a:p>
          <a:p>
            <a:pPr lvl="1"/>
            <a:r>
              <a:rPr lang="zh-CN" altLang="en-US" dirty="0"/>
              <a:t>信赖</a:t>
            </a:r>
            <a:r>
              <a:rPr lang="zh-CN" altLang="en-US" dirty="0" smtClean="0"/>
              <a:t>性</a:t>
            </a:r>
            <a:endParaRPr lang="en-US" altLang="zh-CN" dirty="0" smtClean="0"/>
          </a:p>
          <a:p>
            <a:pPr lvl="1"/>
            <a:r>
              <a:rPr lang="zh-CN" altLang="en-US" dirty="0" smtClean="0"/>
              <a:t>长时间使用后成本会提高</a:t>
            </a:r>
            <a:endParaRPr lang="en-US" altLang="zh-CN" dirty="0" smtClean="0"/>
          </a:p>
          <a:p>
            <a:endParaRPr lang="en-US" altLang="ja-JP" dirty="0"/>
          </a:p>
        </p:txBody>
      </p:sp>
    </p:spTree>
    <p:extLst>
      <p:ext uri="{BB962C8B-B14F-4D97-AF65-F5344CB8AC3E}">
        <p14:creationId xmlns:p14="http://schemas.microsoft.com/office/powerpoint/2010/main" val="347834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改行コード（</a:t>
            </a:r>
            <a:r>
              <a:rPr lang="en-US" altLang="ja-JP" dirty="0"/>
              <a:t>CR/LF/CR+LF</a:t>
            </a:r>
            <a:r>
              <a:rPr lang="ja-JP" altLang="en-US" dirty="0"/>
              <a:t>など）を理解している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LF (Line feed, '\n', </a:t>
            </a:r>
            <a:r>
              <a:rPr lang="en-US" altLang="ja-JP" dirty="0">
                <a:hlinkClick r:id="rId2" tooltip="Hexadecimal"/>
              </a:rPr>
              <a:t>0x</a:t>
            </a:r>
            <a:r>
              <a:rPr lang="en-US" altLang="ja-JP" dirty="0"/>
              <a:t>0A, 10 in decimal</a:t>
            </a:r>
            <a:r>
              <a:rPr lang="en-US" altLang="ja-JP" dirty="0" smtClean="0"/>
              <a:t>)</a:t>
            </a:r>
          </a:p>
          <a:p>
            <a:pPr lvl="1"/>
            <a:r>
              <a:rPr lang="en-US" altLang="ja-JP" dirty="0" smtClean="0">
                <a:hlinkClick r:id="rId3" tooltip="Unix"/>
              </a:rPr>
              <a:t>Unix</a:t>
            </a:r>
            <a:r>
              <a:rPr lang="en-US" altLang="ja-JP" dirty="0" smtClean="0"/>
              <a:t> </a:t>
            </a:r>
            <a:r>
              <a:rPr lang="en-US" altLang="ja-JP" dirty="0"/>
              <a:t>and </a:t>
            </a:r>
            <a:r>
              <a:rPr lang="en-US" altLang="ja-JP" dirty="0">
                <a:hlinkClick r:id="rId4" tooltip="Unix-like"/>
              </a:rPr>
              <a:t>Unix-like</a:t>
            </a:r>
            <a:r>
              <a:rPr lang="en-US" altLang="ja-JP" dirty="0"/>
              <a:t> systems (</a:t>
            </a:r>
            <a:r>
              <a:rPr lang="en-US" altLang="ja-JP" dirty="0">
                <a:hlinkClick r:id="rId5" tooltip="GNU"/>
              </a:rPr>
              <a:t>GNU</a:t>
            </a:r>
            <a:r>
              <a:rPr lang="en-US" altLang="ja-JP" dirty="0"/>
              <a:t>/</a:t>
            </a:r>
            <a:r>
              <a:rPr lang="en-US" altLang="ja-JP" dirty="0">
                <a:hlinkClick r:id="rId6" tooltip="Linux"/>
              </a:rPr>
              <a:t>Linux</a:t>
            </a:r>
            <a:r>
              <a:rPr lang="en-US" altLang="ja-JP" dirty="0"/>
              <a:t>, </a:t>
            </a:r>
            <a:r>
              <a:rPr lang="en-US" altLang="ja-JP" dirty="0">
                <a:hlinkClick r:id="rId7" tooltip="OS X"/>
              </a:rPr>
              <a:t>OS X</a:t>
            </a:r>
            <a:r>
              <a:rPr lang="en-US" altLang="ja-JP" dirty="0"/>
              <a:t>, </a:t>
            </a:r>
            <a:r>
              <a:rPr lang="en-US" altLang="ja-JP" dirty="0" smtClean="0">
                <a:hlinkClick r:id="rId8" tooltip="FreeBSD"/>
              </a:rPr>
              <a:t>FreeBSD</a:t>
            </a:r>
            <a:r>
              <a:rPr lang="en-US" altLang="ja-JP" dirty="0" smtClean="0"/>
              <a:t> etc.)</a:t>
            </a:r>
          </a:p>
          <a:p>
            <a:r>
              <a:rPr lang="en-US" altLang="ja-JP" dirty="0" smtClean="0"/>
              <a:t>CR (</a:t>
            </a:r>
            <a:r>
              <a:rPr lang="en-US" altLang="ja-JP" dirty="0" smtClean="0">
                <a:hlinkClick r:id="rId9" tooltip="Carriage return"/>
              </a:rPr>
              <a:t>Carriage return</a:t>
            </a:r>
            <a:r>
              <a:rPr lang="en-US" altLang="ja-JP" dirty="0" smtClean="0"/>
              <a:t>, '\r', 0x0D, 13 in decimal)</a:t>
            </a:r>
          </a:p>
          <a:p>
            <a:pPr lvl="1"/>
            <a:r>
              <a:rPr lang="en-US" altLang="ja-JP" dirty="0" smtClean="0">
                <a:hlinkClick r:id="rId10" tooltip="Apple II family"/>
              </a:rPr>
              <a:t>Apple </a:t>
            </a:r>
            <a:r>
              <a:rPr lang="en-US" altLang="ja-JP" dirty="0">
                <a:hlinkClick r:id="rId10" tooltip="Apple II family"/>
              </a:rPr>
              <a:t>II family</a:t>
            </a:r>
            <a:r>
              <a:rPr lang="en-US" altLang="ja-JP" dirty="0"/>
              <a:t>, </a:t>
            </a:r>
            <a:r>
              <a:rPr lang="en-US" altLang="ja-JP" dirty="0">
                <a:hlinkClick r:id="rId11" tooltip="Mac OS history"/>
              </a:rPr>
              <a:t>Mac OS</a:t>
            </a:r>
            <a:r>
              <a:rPr lang="en-US" altLang="ja-JP" dirty="0"/>
              <a:t> up to </a:t>
            </a:r>
            <a:r>
              <a:rPr lang="en-US" altLang="ja-JP" dirty="0">
                <a:hlinkClick r:id="rId12" tooltip="Mac OS 9"/>
              </a:rPr>
              <a:t>version 9</a:t>
            </a:r>
            <a:r>
              <a:rPr lang="en-US" altLang="ja-JP" dirty="0"/>
              <a:t> and </a:t>
            </a:r>
            <a:r>
              <a:rPr lang="en-US" altLang="ja-JP" dirty="0">
                <a:hlinkClick r:id="rId13" tooltip="OS-9"/>
              </a:rPr>
              <a:t>OS-9</a:t>
            </a:r>
            <a:endParaRPr lang="en-US" altLang="ja-JP" dirty="0" smtClean="0"/>
          </a:p>
          <a:p>
            <a:r>
              <a:rPr lang="en-US" altLang="ja-JP" dirty="0"/>
              <a:t>CR+LF</a:t>
            </a:r>
            <a:r>
              <a:rPr lang="en-US" altLang="ja-JP" dirty="0" smtClean="0"/>
              <a:t> ('\</a:t>
            </a:r>
            <a:r>
              <a:rPr lang="en-US" altLang="ja-JP" dirty="0"/>
              <a:t>r\n', 0x0D0A</a:t>
            </a:r>
            <a:r>
              <a:rPr lang="en-US" altLang="ja-JP" dirty="0" smtClean="0"/>
              <a:t>)</a:t>
            </a:r>
          </a:p>
          <a:p>
            <a:pPr lvl="1"/>
            <a:r>
              <a:rPr lang="en-US" altLang="ja-JP" dirty="0">
                <a:hlinkClick r:id="rId14" tooltip="Microsoft Windows"/>
              </a:rPr>
              <a:t>Microsoft Windows</a:t>
            </a:r>
            <a:endParaRPr lang="en-US" altLang="ja-JP" dirty="0" smtClean="0"/>
          </a:p>
          <a:p>
            <a:endParaRPr kumimoji="1" lang="en-US" altLang="ja-JP" dirty="0" smtClean="0"/>
          </a:p>
          <a:p>
            <a:r>
              <a:rPr lang="zh-CN" altLang="en-US" dirty="0" smtClean="0"/>
              <a:t>参考</a:t>
            </a:r>
            <a:endParaRPr lang="en-US" altLang="zh-CN" dirty="0" smtClean="0"/>
          </a:p>
          <a:p>
            <a:pPr lvl="1"/>
            <a:r>
              <a:rPr lang="en-US" altLang="ja-JP" dirty="0"/>
              <a:t>http://zh.wikipedia.org/wiki/%E6%8F%9B%E8%A1%8C</a:t>
            </a:r>
            <a:endParaRPr kumimoji="1" lang="ja-JP" altLang="en-US" dirty="0"/>
          </a:p>
        </p:txBody>
      </p:sp>
    </p:spTree>
    <p:extLst>
      <p:ext uri="{BB962C8B-B14F-4D97-AF65-F5344CB8AC3E}">
        <p14:creationId xmlns:p14="http://schemas.microsoft.com/office/powerpoint/2010/main" val="4222753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暗号学的ハッシュ関数の概要を理解している</a:t>
            </a:r>
            <a:endParaRPr kumimoji="1" lang="ja-JP" altLang="en-US" dirty="0"/>
          </a:p>
        </p:txBody>
      </p:sp>
      <p:sp>
        <p:nvSpPr>
          <p:cNvPr id="3" name="コンテンツ プレースホルダー 2"/>
          <p:cNvSpPr>
            <a:spLocks noGrp="1"/>
          </p:cNvSpPr>
          <p:nvPr>
            <p:ph sz="quarter" idx="1"/>
          </p:nvPr>
        </p:nvSpPr>
        <p:spPr/>
        <p:txBody>
          <a:bodyPr>
            <a:normAutofit fontScale="92500" lnSpcReduction="10000"/>
          </a:bodyPr>
          <a:lstStyle/>
          <a:p>
            <a:r>
              <a:rPr kumimoji="1" lang="zh-CN" altLang="en-US" dirty="0" smtClean="0"/>
              <a:t>常见算法</a:t>
            </a:r>
            <a:endParaRPr kumimoji="1" lang="en-US" altLang="zh-CN" dirty="0" smtClean="0"/>
          </a:p>
          <a:p>
            <a:pPr lvl="1"/>
            <a:r>
              <a:rPr lang="en-US" altLang="ja-JP" dirty="0" smtClean="0"/>
              <a:t>MD4</a:t>
            </a:r>
            <a:r>
              <a:rPr lang="zh-CN" altLang="en-US" dirty="0" smtClean="0"/>
              <a:t>、</a:t>
            </a:r>
            <a:r>
              <a:rPr lang="en-US" altLang="zh-CN" dirty="0" smtClean="0"/>
              <a:t>MD5</a:t>
            </a:r>
            <a:r>
              <a:rPr lang="zh-CN" altLang="en-US" dirty="0" smtClean="0"/>
              <a:t>、</a:t>
            </a:r>
            <a:r>
              <a:rPr lang="en-US" altLang="zh-CN" dirty="0" smtClean="0"/>
              <a:t>SHA-1</a:t>
            </a:r>
            <a:endParaRPr kumimoji="1" lang="en-US" altLang="ja-JP" dirty="0" smtClean="0"/>
          </a:p>
          <a:p>
            <a:r>
              <a:rPr lang="en-US" altLang="zh-CN" dirty="0"/>
              <a:t>Hash</a:t>
            </a:r>
            <a:r>
              <a:rPr lang="zh-CN" altLang="en-US" dirty="0"/>
              <a:t>算法在信息安全方面的应用主要体现在以下的</a:t>
            </a:r>
            <a:r>
              <a:rPr lang="en-US" altLang="zh-CN" dirty="0"/>
              <a:t>3</a:t>
            </a:r>
            <a:r>
              <a:rPr lang="zh-CN" altLang="en-US" dirty="0"/>
              <a:t>个</a:t>
            </a:r>
            <a:r>
              <a:rPr lang="zh-CN" altLang="en-US" dirty="0" smtClean="0"/>
              <a:t>方面</a:t>
            </a:r>
            <a:endParaRPr lang="en-US" altLang="zh-CN" dirty="0" smtClean="0"/>
          </a:p>
          <a:p>
            <a:pPr lvl="1"/>
            <a:r>
              <a:rPr lang="ja-JP" altLang="en-US" dirty="0" smtClean="0"/>
              <a:t>文件校验</a:t>
            </a:r>
            <a:endParaRPr lang="en-US" altLang="ja-JP" dirty="0" smtClean="0"/>
          </a:p>
          <a:p>
            <a:pPr lvl="1"/>
            <a:r>
              <a:rPr lang="ja-JP" altLang="en-US" dirty="0" smtClean="0"/>
              <a:t>数字签名</a:t>
            </a:r>
            <a:endParaRPr lang="en-US" altLang="ja-JP" dirty="0" smtClean="0"/>
          </a:p>
          <a:p>
            <a:pPr lvl="1"/>
            <a:r>
              <a:rPr lang="ja-JP" altLang="en-US" dirty="0"/>
              <a:t>鉴权协议</a:t>
            </a:r>
            <a:endParaRPr lang="en-US" altLang="ja-JP" dirty="0"/>
          </a:p>
          <a:p>
            <a:endParaRPr kumimoji="1" lang="en-US" altLang="ja-JP" dirty="0" smtClean="0"/>
          </a:p>
          <a:p>
            <a:endParaRPr lang="en-US" altLang="ja-JP" dirty="0"/>
          </a:p>
          <a:p>
            <a:r>
              <a:rPr kumimoji="1" lang="zh-CN" altLang="en-US" dirty="0" smtClean="0"/>
              <a:t>参考</a:t>
            </a:r>
            <a:endParaRPr kumimoji="1" lang="en-US" altLang="zh-CN" dirty="0" smtClean="0"/>
          </a:p>
          <a:p>
            <a:pPr lvl="1"/>
            <a:r>
              <a:rPr lang="en-US" altLang="ja-JP" dirty="0"/>
              <a:t>http://ja.wikipedia.org/wiki/%E6%9A%97%E5%8F%B7%E5%AD%A6%E7%9A%84%E3%83%8F%E3%83%83%E3%82%B7%E3%83%A5%E9%96%A2%E6%95%B0</a:t>
            </a:r>
            <a:endParaRPr kumimoji="1" lang="ja-JP" altLang="en-US" dirty="0"/>
          </a:p>
        </p:txBody>
      </p:sp>
    </p:spTree>
    <p:extLst>
      <p:ext uri="{BB962C8B-B14F-4D97-AF65-F5344CB8AC3E}">
        <p14:creationId xmlns:p14="http://schemas.microsoft.com/office/powerpoint/2010/main" val="3356187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ITIL</a:t>
            </a:r>
            <a:r>
              <a:rPr lang="ja-JP" altLang="en-US" dirty="0"/>
              <a:t>の概要と導入目的を理解している</a:t>
            </a:r>
            <a:endParaRPr kumimoji="1" lang="ja-JP" altLang="en-US" dirty="0"/>
          </a:p>
        </p:txBody>
      </p:sp>
      <p:sp>
        <p:nvSpPr>
          <p:cNvPr id="3" name="コンテンツ プレースホルダー 2"/>
          <p:cNvSpPr>
            <a:spLocks noGrp="1"/>
          </p:cNvSpPr>
          <p:nvPr>
            <p:ph sz="quarter" idx="1"/>
          </p:nvPr>
        </p:nvSpPr>
        <p:spPr/>
        <p:txBody>
          <a:bodyPr/>
          <a:lstStyle/>
          <a:p>
            <a:r>
              <a:rPr lang="en-US" altLang="zh-CN" dirty="0"/>
              <a:t>Information Technology Infrastructure Library</a:t>
            </a:r>
            <a:endParaRPr lang="en-US" altLang="zh-CN" dirty="0" smtClean="0"/>
          </a:p>
          <a:p>
            <a:r>
              <a:rPr lang="en-US" altLang="zh-CN" dirty="0" smtClean="0"/>
              <a:t>ITIL</a:t>
            </a:r>
            <a:r>
              <a:rPr lang="zh-CN" altLang="en-US" dirty="0"/>
              <a:t>是用来管理信息技术 </a:t>
            </a:r>
            <a:r>
              <a:rPr lang="en-US" altLang="zh-CN" dirty="0"/>
              <a:t>(IT) </a:t>
            </a:r>
            <a:r>
              <a:rPr lang="zh-CN" altLang="en-US" dirty="0"/>
              <a:t>的架构设计，研发和操作的一整套概念和思想</a:t>
            </a:r>
            <a:r>
              <a:rPr lang="zh-CN" altLang="en-US" dirty="0" smtClean="0"/>
              <a:t>。</a:t>
            </a:r>
            <a:endParaRPr lang="en-US" altLang="zh-CN" dirty="0" smtClean="0"/>
          </a:p>
          <a:p>
            <a:endParaRPr kumimoji="1" lang="en-US" altLang="ja-JP" dirty="0" smtClean="0"/>
          </a:p>
          <a:p>
            <a:endParaRPr lang="en-US" altLang="ja-JP" dirty="0"/>
          </a:p>
          <a:p>
            <a:r>
              <a:rPr kumimoji="1" lang="zh-CN" altLang="en-US" dirty="0" smtClean="0"/>
              <a:t>参考</a:t>
            </a:r>
            <a:endParaRPr kumimoji="1" lang="en-US" altLang="zh-CN" dirty="0" smtClean="0"/>
          </a:p>
          <a:p>
            <a:pPr lvl="1"/>
            <a:r>
              <a:rPr lang="en-US" altLang="ja-JP" dirty="0"/>
              <a:t>http://zh.wikipedia.org/zh-cn/ITIL</a:t>
            </a:r>
            <a:endParaRPr kumimoji="1" lang="ja-JP" altLang="en-US" dirty="0"/>
          </a:p>
        </p:txBody>
      </p:sp>
    </p:spTree>
    <p:extLst>
      <p:ext uri="{BB962C8B-B14F-4D97-AF65-F5344CB8AC3E}">
        <p14:creationId xmlns:p14="http://schemas.microsoft.com/office/powerpoint/2010/main" val="405062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スマートフォンのタッチパネル上の操作方法を知っている</a:t>
            </a:r>
            <a:endParaRPr kumimoji="1" lang="ja-JP" altLang="en-US" dirty="0"/>
          </a:p>
        </p:txBody>
      </p:sp>
      <p:pic>
        <p:nvPicPr>
          <p:cNvPr id="4" name="コンテンツ プレースホルダー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15616" y="1484783"/>
            <a:ext cx="5976664" cy="4836117"/>
          </a:xfrm>
        </p:spPr>
      </p:pic>
    </p:spTree>
    <p:extLst>
      <p:ext uri="{BB962C8B-B14F-4D97-AF65-F5344CB8AC3E}">
        <p14:creationId xmlns:p14="http://schemas.microsoft.com/office/powerpoint/2010/main" val="52209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HTML5</a:t>
            </a:r>
            <a:r>
              <a:rPr lang="ja-JP" altLang="en-US" dirty="0" err="1"/>
              <a:t>で廃</a:t>
            </a:r>
            <a:r>
              <a:rPr lang="ja-JP" altLang="en-US" dirty="0"/>
              <a:t>止された要素を知っている</a:t>
            </a:r>
            <a:endParaRPr kumimoji="1" lang="ja-JP" altLang="en-US" dirty="0"/>
          </a:p>
        </p:txBody>
      </p:sp>
      <p:sp>
        <p:nvSpPr>
          <p:cNvPr id="3" name="コンテンツ プレースホルダー 2"/>
          <p:cNvSpPr>
            <a:spLocks noGrp="1"/>
          </p:cNvSpPr>
          <p:nvPr>
            <p:ph sz="quarter" idx="1"/>
          </p:nvPr>
        </p:nvSpPr>
        <p:spPr/>
        <p:txBody>
          <a:bodyPr>
            <a:normAutofit fontScale="62500" lnSpcReduction="20000"/>
          </a:bodyPr>
          <a:lstStyle/>
          <a:p>
            <a:r>
              <a:rPr lang="en-US" altLang="ja-JP" dirty="0">
                <a:hlinkClick r:id="rId2"/>
              </a:rPr>
              <a:t>acronym</a:t>
            </a:r>
            <a:r>
              <a:rPr lang="en-US" altLang="ja-JP" dirty="0"/>
              <a:t>〔</a:t>
            </a:r>
            <a:r>
              <a:rPr lang="ja-JP" altLang="en-US" dirty="0"/>
              <a:t>頭字語</a:t>
            </a:r>
            <a:r>
              <a:rPr lang="en-US" altLang="ja-JP" dirty="0"/>
              <a:t>〕</a:t>
            </a:r>
          </a:p>
          <a:p>
            <a:r>
              <a:rPr lang="en-US" altLang="ja-JP" dirty="0" err="1">
                <a:hlinkClick r:id="rId3"/>
              </a:rPr>
              <a:t>applet</a:t>
            </a:r>
            <a:r>
              <a:rPr lang="en-US" altLang="ja-JP" dirty="0" err="1"/>
              <a:t>〔Java</a:t>
            </a:r>
            <a:r>
              <a:rPr lang="ja-JP" altLang="en-US" dirty="0"/>
              <a:t>アプレットの埋め込み</a:t>
            </a:r>
            <a:r>
              <a:rPr lang="en-US" altLang="ja-JP" dirty="0"/>
              <a:t>〕</a:t>
            </a:r>
          </a:p>
          <a:p>
            <a:r>
              <a:rPr lang="en-US" altLang="ja-JP" dirty="0" err="1">
                <a:hlinkClick r:id="rId4"/>
              </a:rPr>
              <a:t>basefont</a:t>
            </a:r>
            <a:r>
              <a:rPr lang="en-US" altLang="ja-JP" dirty="0"/>
              <a:t>〔</a:t>
            </a:r>
            <a:r>
              <a:rPr lang="ja-JP" altLang="en-US" dirty="0"/>
              <a:t>ページの基準フォントサイズ</a:t>
            </a:r>
            <a:r>
              <a:rPr lang="en-US" altLang="ja-JP" dirty="0"/>
              <a:t>〕</a:t>
            </a:r>
          </a:p>
          <a:p>
            <a:r>
              <a:rPr lang="en-US" altLang="ja-JP" dirty="0">
                <a:hlinkClick r:id="rId5"/>
              </a:rPr>
              <a:t>big</a:t>
            </a:r>
            <a:r>
              <a:rPr lang="en-US" altLang="ja-JP" dirty="0"/>
              <a:t>〔</a:t>
            </a:r>
            <a:r>
              <a:rPr lang="ja-JP" altLang="en-US" dirty="0"/>
              <a:t>フォントを大きく表示</a:t>
            </a:r>
            <a:r>
              <a:rPr lang="en-US" altLang="ja-JP" dirty="0"/>
              <a:t>〕</a:t>
            </a:r>
          </a:p>
          <a:p>
            <a:r>
              <a:rPr lang="en-US" altLang="ja-JP" dirty="0">
                <a:hlinkClick r:id="rId6"/>
              </a:rPr>
              <a:t>center</a:t>
            </a:r>
            <a:r>
              <a:rPr lang="en-US" altLang="ja-JP" dirty="0"/>
              <a:t>〔</a:t>
            </a:r>
            <a:r>
              <a:rPr lang="ja-JP" altLang="en-US" dirty="0"/>
              <a:t>要素の左右中央揃え</a:t>
            </a:r>
            <a:r>
              <a:rPr lang="en-US" altLang="ja-JP" dirty="0"/>
              <a:t>〕</a:t>
            </a:r>
          </a:p>
          <a:p>
            <a:r>
              <a:rPr lang="en-US" altLang="ja-JP" dirty="0" err="1">
                <a:hlinkClick r:id="rId7"/>
              </a:rPr>
              <a:t>dir</a:t>
            </a:r>
            <a:r>
              <a:rPr lang="en-US" altLang="ja-JP" dirty="0"/>
              <a:t>〔</a:t>
            </a:r>
            <a:r>
              <a:rPr lang="ja-JP" altLang="en-US" dirty="0"/>
              <a:t>ディレクトリ型リスト</a:t>
            </a:r>
            <a:r>
              <a:rPr lang="en-US" altLang="ja-JP" dirty="0"/>
              <a:t>〕</a:t>
            </a:r>
          </a:p>
          <a:p>
            <a:r>
              <a:rPr lang="en-US" altLang="ja-JP" dirty="0">
                <a:hlinkClick r:id="rId8"/>
              </a:rPr>
              <a:t>font</a:t>
            </a:r>
            <a:r>
              <a:rPr lang="en-US" altLang="ja-JP" dirty="0"/>
              <a:t>〔</a:t>
            </a:r>
            <a:r>
              <a:rPr lang="ja-JP" altLang="en-US" dirty="0"/>
              <a:t>フォント装飾（色・サイズ・種類）</a:t>
            </a:r>
            <a:r>
              <a:rPr lang="en-US" altLang="ja-JP" dirty="0"/>
              <a:t>〕</a:t>
            </a:r>
          </a:p>
          <a:p>
            <a:r>
              <a:rPr lang="en-US" altLang="ja-JP" dirty="0">
                <a:hlinkClick r:id="rId9"/>
              </a:rPr>
              <a:t>frame</a:t>
            </a:r>
            <a:r>
              <a:rPr lang="en-US" altLang="ja-JP" dirty="0"/>
              <a:t>〔</a:t>
            </a:r>
            <a:r>
              <a:rPr lang="ja-JP" altLang="en-US" dirty="0"/>
              <a:t>フレームの定義</a:t>
            </a:r>
            <a:r>
              <a:rPr lang="en-US" altLang="ja-JP" dirty="0"/>
              <a:t>〕</a:t>
            </a:r>
          </a:p>
          <a:p>
            <a:r>
              <a:rPr lang="en-US" altLang="ja-JP" dirty="0">
                <a:hlinkClick r:id="rId10"/>
              </a:rPr>
              <a:t>frameset</a:t>
            </a:r>
            <a:r>
              <a:rPr lang="en-US" altLang="ja-JP" dirty="0"/>
              <a:t>〔</a:t>
            </a:r>
            <a:r>
              <a:rPr lang="ja-JP" altLang="en-US" dirty="0"/>
              <a:t>フレーム（</a:t>
            </a:r>
            <a:r>
              <a:rPr lang="en-US" altLang="ja-JP" dirty="0"/>
              <a:t>frame</a:t>
            </a:r>
            <a:r>
              <a:rPr lang="ja-JP" altLang="en-US" dirty="0"/>
              <a:t>要素）の構成</a:t>
            </a:r>
            <a:r>
              <a:rPr lang="en-US" altLang="ja-JP" dirty="0"/>
              <a:t>〕</a:t>
            </a:r>
          </a:p>
          <a:p>
            <a:r>
              <a:rPr lang="en-US" altLang="ja-JP" dirty="0" err="1">
                <a:hlinkClick r:id="rId11"/>
              </a:rPr>
              <a:t>isindex</a:t>
            </a:r>
            <a:r>
              <a:rPr lang="en-US" altLang="ja-JP" dirty="0"/>
              <a:t>〔</a:t>
            </a:r>
            <a:r>
              <a:rPr lang="ja-JP" altLang="en-US" dirty="0"/>
              <a:t>キーワード検索入力欄の埋め込み</a:t>
            </a:r>
            <a:r>
              <a:rPr lang="en-US" altLang="ja-JP" dirty="0"/>
              <a:t>〕</a:t>
            </a:r>
          </a:p>
          <a:p>
            <a:r>
              <a:rPr lang="en-US" altLang="ja-JP" dirty="0" err="1">
                <a:hlinkClick r:id="rId12"/>
              </a:rPr>
              <a:t>noframes</a:t>
            </a:r>
            <a:r>
              <a:rPr lang="en-US" altLang="ja-JP" dirty="0"/>
              <a:t>〔</a:t>
            </a:r>
            <a:r>
              <a:rPr lang="ja-JP" altLang="en-US" dirty="0"/>
              <a:t>フレーム未対応ユーザー向けの代替テキスト</a:t>
            </a:r>
            <a:r>
              <a:rPr lang="en-US" altLang="ja-JP" dirty="0"/>
              <a:t>〕</a:t>
            </a:r>
          </a:p>
          <a:p>
            <a:r>
              <a:rPr lang="en-US" altLang="ja-JP" dirty="0">
                <a:hlinkClick r:id="rId13"/>
              </a:rPr>
              <a:t>s</a:t>
            </a:r>
            <a:r>
              <a:rPr lang="en-US" altLang="ja-JP" dirty="0"/>
              <a:t>〔</a:t>
            </a:r>
            <a:r>
              <a:rPr lang="ja-JP" altLang="en-US" dirty="0"/>
              <a:t>テキストに取消線を引く</a:t>
            </a:r>
            <a:r>
              <a:rPr lang="en-US" altLang="ja-JP" dirty="0"/>
              <a:t>〕</a:t>
            </a:r>
          </a:p>
          <a:p>
            <a:r>
              <a:rPr lang="en-US" altLang="ja-JP" dirty="0">
                <a:hlinkClick r:id="rId14"/>
              </a:rPr>
              <a:t>strike</a:t>
            </a:r>
            <a:r>
              <a:rPr lang="en-US" altLang="ja-JP" dirty="0"/>
              <a:t>〔</a:t>
            </a:r>
            <a:r>
              <a:rPr lang="ja-JP" altLang="en-US" dirty="0"/>
              <a:t>テキストに取消線を引く</a:t>
            </a:r>
            <a:r>
              <a:rPr lang="en-US" altLang="ja-JP" dirty="0"/>
              <a:t>〕</a:t>
            </a:r>
          </a:p>
          <a:p>
            <a:r>
              <a:rPr lang="en-US" altLang="ja-JP" dirty="0" err="1">
                <a:hlinkClick r:id="rId15"/>
              </a:rPr>
              <a:t>tt</a:t>
            </a:r>
            <a:r>
              <a:rPr lang="en-US" altLang="ja-JP" dirty="0"/>
              <a:t>〔</a:t>
            </a:r>
            <a:r>
              <a:rPr lang="ja-JP" altLang="en-US" dirty="0"/>
              <a:t>テキストを等幅フォントにする</a:t>
            </a:r>
            <a:r>
              <a:rPr lang="en-US" altLang="ja-JP" dirty="0"/>
              <a:t>〕</a:t>
            </a:r>
          </a:p>
          <a:p>
            <a:r>
              <a:rPr lang="en-US" altLang="ja-JP" dirty="0">
                <a:hlinkClick r:id="rId16"/>
              </a:rPr>
              <a:t>u</a:t>
            </a:r>
            <a:r>
              <a:rPr lang="en-US" altLang="ja-JP" dirty="0"/>
              <a:t>〔</a:t>
            </a:r>
            <a:r>
              <a:rPr lang="ja-JP" altLang="en-US" dirty="0"/>
              <a:t>テキストに下線を引く</a:t>
            </a:r>
            <a:r>
              <a:rPr lang="en-US" altLang="ja-JP" dirty="0"/>
              <a:t>〕</a:t>
            </a:r>
          </a:p>
          <a:p>
            <a:endParaRPr kumimoji="1" lang="en-US" altLang="ja-JP" dirty="0" smtClean="0"/>
          </a:p>
          <a:p>
            <a:r>
              <a:rPr lang="zh-CN" altLang="en-US" dirty="0" smtClean="0"/>
              <a:t>参考</a:t>
            </a:r>
            <a:endParaRPr lang="en-US" altLang="zh-CN" dirty="0" smtClean="0"/>
          </a:p>
          <a:p>
            <a:pPr lvl="1"/>
            <a:r>
              <a:rPr lang="en-US" altLang="ja-JP" dirty="0"/>
              <a:t>http://phpjavascriptroom.com/?t=html5&amp;p=deprecate</a:t>
            </a:r>
            <a:endParaRPr kumimoji="1" lang="ja-JP" altLang="en-US" dirty="0"/>
          </a:p>
        </p:txBody>
      </p:sp>
    </p:spTree>
    <p:extLst>
      <p:ext uri="{BB962C8B-B14F-4D97-AF65-F5344CB8AC3E}">
        <p14:creationId xmlns:p14="http://schemas.microsoft.com/office/powerpoint/2010/main" val="188509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JSON</a:t>
            </a:r>
            <a:r>
              <a:rPr lang="ja-JP" altLang="en-US" dirty="0"/>
              <a:t>のデータ形式及び利用方法を理解している</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lang="en-US" altLang="ja-JP" dirty="0"/>
              <a:t>JSON(JavaScript Object Notation) </a:t>
            </a:r>
            <a:r>
              <a:rPr lang="ja-JP" altLang="en-US" dirty="0"/>
              <a:t>是一种轻量级的数据交换</a:t>
            </a:r>
            <a:r>
              <a:rPr lang="ja-JP" altLang="en-US" dirty="0" smtClean="0"/>
              <a:t>格式</a:t>
            </a:r>
            <a:endParaRPr lang="en-US" altLang="ja-JP" dirty="0" smtClean="0"/>
          </a:p>
          <a:p>
            <a:r>
              <a:rPr lang="ja-JP" altLang="en-US" dirty="0"/>
              <a:t>它基于</a:t>
            </a:r>
            <a:r>
              <a:rPr lang="en-US" altLang="ja-JP" dirty="0"/>
              <a:t>JavaScript</a:t>
            </a:r>
            <a:r>
              <a:rPr lang="ja-JP" altLang="en-US" dirty="0"/>
              <a:t>（</a:t>
            </a:r>
            <a:r>
              <a:rPr lang="en-US" altLang="ja-JP" dirty="0"/>
              <a:t>Standard ECMA-262 3rd Edition - December 1999</a:t>
            </a:r>
            <a:r>
              <a:rPr lang="ja-JP" altLang="en-US" dirty="0"/>
              <a:t>）</a:t>
            </a:r>
            <a:r>
              <a:rPr lang="ja-JP" altLang="en-US" dirty="0" smtClean="0"/>
              <a:t>的一个子集</a:t>
            </a:r>
            <a:endParaRPr lang="en-US" altLang="ja-JP" dirty="0"/>
          </a:p>
          <a:p>
            <a:r>
              <a:rPr lang="en-US" altLang="zh-CN" dirty="0"/>
              <a:t>JSON </a:t>
            </a:r>
            <a:r>
              <a:rPr lang="zh-CN" altLang="en-US" dirty="0"/>
              <a:t>语法是 </a:t>
            </a:r>
            <a:r>
              <a:rPr lang="en-US" altLang="zh-CN" dirty="0"/>
              <a:t>JavaScript </a:t>
            </a:r>
            <a:r>
              <a:rPr lang="zh-CN" altLang="en-US" dirty="0"/>
              <a:t>对象表示法语法的子集。</a:t>
            </a:r>
          </a:p>
          <a:p>
            <a:pPr lvl="1"/>
            <a:r>
              <a:rPr lang="zh-CN" altLang="en-US" dirty="0"/>
              <a:t>数据在名称</a:t>
            </a:r>
            <a:r>
              <a:rPr lang="en-US" altLang="zh-CN" dirty="0"/>
              <a:t>/</a:t>
            </a:r>
            <a:r>
              <a:rPr lang="zh-CN" altLang="en-US" dirty="0"/>
              <a:t>值对中</a:t>
            </a:r>
          </a:p>
          <a:p>
            <a:pPr lvl="1"/>
            <a:r>
              <a:rPr lang="zh-CN" altLang="en-US" dirty="0"/>
              <a:t>数据由逗号分隔</a:t>
            </a:r>
          </a:p>
          <a:p>
            <a:pPr lvl="1"/>
            <a:r>
              <a:rPr lang="zh-CN" altLang="en-US" dirty="0"/>
              <a:t>花括号保存对象</a:t>
            </a:r>
          </a:p>
          <a:p>
            <a:pPr lvl="1"/>
            <a:r>
              <a:rPr lang="zh-CN" altLang="en-US" dirty="0" smtClean="0"/>
              <a:t>方括号保存数组</a:t>
            </a:r>
            <a:endParaRPr lang="zh-CN" altLang="en-US" dirty="0"/>
          </a:p>
          <a:p>
            <a:endParaRPr kumimoji="1" lang="en-US" altLang="ja-JP" dirty="0" smtClean="0"/>
          </a:p>
          <a:p>
            <a:r>
              <a:rPr lang="zh-CN" altLang="en-US" dirty="0" smtClean="0"/>
              <a:t>参考</a:t>
            </a:r>
            <a:endParaRPr lang="en-US" altLang="zh-CN" dirty="0" smtClean="0"/>
          </a:p>
          <a:p>
            <a:pPr lvl="1"/>
            <a:r>
              <a:rPr lang="en-US" altLang="ja-JP" dirty="0">
                <a:hlinkClick r:id="rId2"/>
              </a:rPr>
              <a:t>http://</a:t>
            </a:r>
            <a:r>
              <a:rPr lang="en-US" altLang="ja-JP" dirty="0" smtClean="0">
                <a:hlinkClick r:id="rId2"/>
              </a:rPr>
              <a:t>baike.baidu.com/link?url=iJcwE_6cV0xNM1dQPOO5p6MYYr91CwKmCcRicPhBUet1BiSNml8gnRjM-8WmBYNA</a:t>
            </a:r>
            <a:endParaRPr lang="en-US" altLang="ja-JP" dirty="0" smtClean="0"/>
          </a:p>
          <a:p>
            <a:pPr lvl="1"/>
            <a:r>
              <a:rPr lang="en-US" altLang="ja-JP" dirty="0"/>
              <a:t>http://en.wikipedia.org/wiki/JSON</a:t>
            </a:r>
            <a:endParaRPr kumimoji="1" lang="ja-JP" altLang="en-US" dirty="0"/>
          </a:p>
        </p:txBody>
      </p:sp>
    </p:spTree>
    <p:extLst>
      <p:ext uri="{BB962C8B-B14F-4D97-AF65-F5344CB8AC3E}">
        <p14:creationId xmlns:p14="http://schemas.microsoft.com/office/powerpoint/2010/main" val="336445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Oauth</a:t>
            </a:r>
            <a:r>
              <a:rPr lang="ja-JP" altLang="en-US" dirty="0"/>
              <a:t>の仕様を理解している</a:t>
            </a:r>
            <a:endParaRPr kumimoji="1" lang="ja-JP" altLang="en-US" dirty="0"/>
          </a:p>
        </p:txBody>
      </p:sp>
      <p:sp>
        <p:nvSpPr>
          <p:cNvPr id="3" name="コンテンツ プレースホルダー 2"/>
          <p:cNvSpPr>
            <a:spLocks noGrp="1"/>
          </p:cNvSpPr>
          <p:nvPr>
            <p:ph sz="quarter" idx="1"/>
          </p:nvPr>
        </p:nvSpPr>
        <p:spPr/>
        <p:txBody>
          <a:bodyPr>
            <a:normAutofit fontScale="77500" lnSpcReduction="20000"/>
          </a:bodyPr>
          <a:lstStyle/>
          <a:p>
            <a:r>
              <a:rPr lang="en-US" altLang="zh-CN" dirty="0" smtClean="0"/>
              <a:t>OAUTH</a:t>
            </a:r>
            <a:r>
              <a:rPr lang="zh-CN" altLang="en-US" dirty="0"/>
              <a:t>的授权不会使第三方触及到用户的帐号信</a:t>
            </a:r>
            <a:r>
              <a:rPr lang="zh-CN" altLang="en-US" dirty="0" smtClean="0"/>
              <a:t>息因</a:t>
            </a:r>
            <a:r>
              <a:rPr lang="zh-CN" altLang="en-US" dirty="0"/>
              <a:t>此</a:t>
            </a:r>
            <a:r>
              <a:rPr lang="en-US" altLang="zh-CN" dirty="0"/>
              <a:t>OAUTH</a:t>
            </a:r>
            <a:r>
              <a:rPr lang="zh-CN" altLang="en-US" dirty="0"/>
              <a:t>是安全的</a:t>
            </a:r>
            <a:r>
              <a:rPr lang="zh-CN" altLang="en-US" dirty="0" smtClean="0"/>
              <a:t>。</a:t>
            </a:r>
            <a:endParaRPr lang="en-US" altLang="zh-CN" dirty="0" smtClean="0"/>
          </a:p>
          <a:p>
            <a:r>
              <a:rPr lang="zh-CN" altLang="en-US" dirty="0" smtClean="0"/>
              <a:t>特点</a:t>
            </a:r>
            <a:endParaRPr lang="en-US" altLang="zh-CN" dirty="0" smtClean="0"/>
          </a:p>
          <a:p>
            <a:pPr lvl="1"/>
            <a:r>
              <a:rPr lang="zh-CN" altLang="en-US" dirty="0" smtClean="0"/>
              <a:t>简单</a:t>
            </a:r>
            <a:endParaRPr lang="en-US" altLang="zh-CN" dirty="0" smtClean="0"/>
          </a:p>
          <a:p>
            <a:pPr lvl="1"/>
            <a:r>
              <a:rPr lang="zh-CN" altLang="en-US" dirty="0" smtClean="0"/>
              <a:t>安全</a:t>
            </a:r>
            <a:r>
              <a:rPr lang="zh-CN" altLang="en-US" dirty="0"/>
              <a:t>：没有涉及到用户密钥等信息，更安全更灵</a:t>
            </a:r>
            <a:r>
              <a:rPr lang="zh-CN" altLang="en-US" dirty="0" smtClean="0"/>
              <a:t>活</a:t>
            </a:r>
            <a:endParaRPr lang="zh-CN" altLang="en-US" dirty="0"/>
          </a:p>
          <a:p>
            <a:pPr lvl="1"/>
            <a:r>
              <a:rPr lang="zh-CN" altLang="en-US" dirty="0" smtClean="0"/>
              <a:t>开</a:t>
            </a:r>
            <a:r>
              <a:rPr lang="zh-CN" altLang="en-US" dirty="0"/>
              <a:t>放：任何服务提供商都可以实现</a:t>
            </a:r>
            <a:r>
              <a:rPr lang="en-US" altLang="zh-CN" dirty="0"/>
              <a:t>OAUTH</a:t>
            </a:r>
            <a:r>
              <a:rPr lang="zh-CN" altLang="en-US" dirty="0"/>
              <a:t>，任何软件开发商都可以使用</a:t>
            </a:r>
            <a:r>
              <a:rPr lang="en-US" altLang="zh-CN" dirty="0" smtClean="0"/>
              <a:t>OAUTH</a:t>
            </a:r>
          </a:p>
          <a:p>
            <a:r>
              <a:rPr lang="ja-JP" altLang="en-US" b="1" dirty="0"/>
              <a:t>三个</a:t>
            </a:r>
            <a:r>
              <a:rPr lang="en-US" altLang="ja-JP" b="1" dirty="0"/>
              <a:t>URL</a:t>
            </a:r>
            <a:r>
              <a:rPr lang="ja-JP" altLang="en-US" b="1" dirty="0"/>
              <a:t>：</a:t>
            </a:r>
          </a:p>
          <a:p>
            <a:pPr lvl="1"/>
            <a:r>
              <a:rPr lang="en-US" altLang="ja-JP" dirty="0"/>
              <a:t>Request Token URL: </a:t>
            </a:r>
            <a:r>
              <a:rPr lang="ja-JP" altLang="en-US" dirty="0"/>
              <a:t>获取未授权的</a:t>
            </a:r>
            <a:r>
              <a:rPr lang="en-US" altLang="ja-JP" dirty="0"/>
              <a:t>Request Token</a:t>
            </a:r>
            <a:r>
              <a:rPr lang="ja-JP" altLang="en-US" dirty="0"/>
              <a:t>服务地</a:t>
            </a:r>
            <a:r>
              <a:rPr lang="ja-JP" altLang="en-US" dirty="0" smtClean="0"/>
              <a:t>址</a:t>
            </a:r>
            <a:endParaRPr lang="ja-JP" altLang="en-US" dirty="0"/>
          </a:p>
          <a:p>
            <a:pPr lvl="1"/>
            <a:r>
              <a:rPr lang="en-US" altLang="ja-JP" dirty="0"/>
              <a:t>User Authorization URL: </a:t>
            </a:r>
            <a:r>
              <a:rPr lang="ja-JP" altLang="en-US" dirty="0"/>
              <a:t>获取用户授权的</a:t>
            </a:r>
            <a:r>
              <a:rPr lang="en-US" altLang="ja-JP" dirty="0"/>
              <a:t>Request Token</a:t>
            </a:r>
            <a:r>
              <a:rPr lang="ja-JP" altLang="en-US" dirty="0"/>
              <a:t>服务地</a:t>
            </a:r>
            <a:r>
              <a:rPr lang="ja-JP" altLang="en-US" dirty="0" smtClean="0"/>
              <a:t>址</a:t>
            </a:r>
            <a:endParaRPr lang="ja-JP" altLang="en-US" dirty="0"/>
          </a:p>
          <a:p>
            <a:pPr lvl="1"/>
            <a:r>
              <a:rPr lang="en-US" altLang="ja-JP" dirty="0"/>
              <a:t>Access Token URL: </a:t>
            </a:r>
            <a:r>
              <a:rPr lang="ja-JP" altLang="en-US" dirty="0"/>
              <a:t>用授权的</a:t>
            </a:r>
            <a:r>
              <a:rPr lang="en-US" altLang="ja-JP" dirty="0"/>
              <a:t>Request Token</a:t>
            </a:r>
            <a:r>
              <a:rPr lang="ja-JP" altLang="en-US" dirty="0"/>
              <a:t>换取</a:t>
            </a:r>
            <a:r>
              <a:rPr lang="en-US" altLang="ja-JP" dirty="0"/>
              <a:t>Access Token</a:t>
            </a:r>
            <a:r>
              <a:rPr lang="ja-JP" altLang="en-US" dirty="0"/>
              <a:t>的服务地</a:t>
            </a:r>
            <a:r>
              <a:rPr lang="ja-JP" altLang="en-US" dirty="0" smtClean="0"/>
              <a:t>址</a:t>
            </a:r>
            <a:endParaRPr lang="en-US" altLang="ja-JP" dirty="0" smtClean="0"/>
          </a:p>
          <a:p>
            <a:pPr marL="274320" lvl="1" indent="0">
              <a:buNone/>
            </a:pPr>
            <a:endParaRPr lang="en-US" altLang="zh-CN" dirty="0"/>
          </a:p>
          <a:p>
            <a:pPr marL="274320" lvl="1" indent="0">
              <a:buNone/>
            </a:pPr>
            <a:r>
              <a:rPr lang="zh-CN" altLang="en-US" dirty="0" smtClean="0"/>
              <a:t>参考</a:t>
            </a:r>
            <a:endParaRPr lang="en-US" altLang="zh-CN" dirty="0" smtClean="0"/>
          </a:p>
          <a:p>
            <a:pPr marL="548640" lvl="2" indent="0">
              <a:buNone/>
            </a:pPr>
            <a:r>
              <a:rPr lang="en-US" altLang="ja-JP" dirty="0">
                <a:hlinkClick r:id="rId2"/>
              </a:rPr>
              <a:t>http://</a:t>
            </a:r>
            <a:r>
              <a:rPr lang="en-US" altLang="ja-JP" dirty="0" smtClean="0">
                <a:hlinkClick r:id="rId2"/>
              </a:rPr>
              <a:t>baike.baidu.com/link?url=kexrxEJSi9uVcSwLxX4lDYm15kVUkvnv-6GOZPjtOM1k1P1H7NX7owx6p2vhFiZ1zqvccgEtyErnDRh7o8-JEa</a:t>
            </a:r>
            <a:endParaRPr lang="en-US" altLang="ja-JP" dirty="0" smtClean="0"/>
          </a:p>
          <a:p>
            <a:pPr marL="548640" lvl="2" indent="0">
              <a:buNone/>
            </a:pPr>
            <a:r>
              <a:rPr lang="en-US" altLang="ja-JP" dirty="0"/>
              <a:t>http://</a:t>
            </a:r>
            <a:r>
              <a:rPr lang="en-US" altLang="ja-JP" dirty="0" smtClean="0"/>
              <a:t>zh.wikipedia.org/wiki/OAuth</a:t>
            </a:r>
            <a:endParaRPr lang="ja-JP" altLang="en-US" dirty="0"/>
          </a:p>
        </p:txBody>
      </p:sp>
    </p:spTree>
    <p:extLst>
      <p:ext uri="{BB962C8B-B14F-4D97-AF65-F5344CB8AC3E}">
        <p14:creationId xmlns:p14="http://schemas.microsoft.com/office/powerpoint/2010/main" val="120668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ACID</a:t>
            </a:r>
            <a:r>
              <a:rPr lang="ja-JP" altLang="en-US" dirty="0"/>
              <a:t>を理解している</a:t>
            </a:r>
            <a:endParaRPr kumimoji="1" lang="ja-JP" altLang="en-US" dirty="0"/>
          </a:p>
        </p:txBody>
      </p:sp>
      <p:sp>
        <p:nvSpPr>
          <p:cNvPr id="3" name="コンテンツ プレースホルダー 2"/>
          <p:cNvSpPr>
            <a:spLocks noGrp="1"/>
          </p:cNvSpPr>
          <p:nvPr>
            <p:ph sz="quarter" idx="1"/>
          </p:nvPr>
        </p:nvSpPr>
        <p:spPr/>
        <p:txBody>
          <a:bodyPr>
            <a:normAutofit fontScale="77500" lnSpcReduction="20000"/>
          </a:bodyPr>
          <a:lstStyle/>
          <a:p>
            <a:r>
              <a:rPr lang="ja-JP" altLang="en-US" dirty="0"/>
              <a:t>原子性（</a:t>
            </a:r>
            <a:r>
              <a:rPr lang="en-US" altLang="ja-JP" dirty="0" smtClean="0"/>
              <a:t>atomicity</a:t>
            </a:r>
            <a:r>
              <a:rPr lang="ja-JP" altLang="en-US" dirty="0" err="1"/>
              <a:t>，</a:t>
            </a:r>
            <a:r>
              <a:rPr lang="ja-JP" altLang="en-US" dirty="0"/>
              <a:t>或称不可分割性</a:t>
            </a:r>
            <a:r>
              <a:rPr lang="ja-JP" altLang="en-US" dirty="0" smtClean="0"/>
              <a:t>）</a:t>
            </a:r>
            <a:endParaRPr lang="en-US" altLang="ja-JP" dirty="0" smtClean="0"/>
          </a:p>
          <a:p>
            <a:r>
              <a:rPr lang="ja-JP" altLang="en-US" dirty="0"/>
              <a:t>一致性（</a:t>
            </a:r>
            <a:r>
              <a:rPr lang="en-US" altLang="ja-JP" dirty="0"/>
              <a:t>consistency</a:t>
            </a:r>
            <a:r>
              <a:rPr lang="ja-JP" altLang="en-US" dirty="0"/>
              <a:t>）</a:t>
            </a:r>
          </a:p>
          <a:p>
            <a:r>
              <a:rPr lang="ja-JP" altLang="en-US" dirty="0"/>
              <a:t>隔离性（</a:t>
            </a:r>
            <a:r>
              <a:rPr lang="en-US" altLang="ja-JP" dirty="0" smtClean="0"/>
              <a:t>isolation</a:t>
            </a:r>
            <a:r>
              <a:rPr lang="ja-JP" altLang="en-US" dirty="0" err="1"/>
              <a:t>，</a:t>
            </a:r>
            <a:r>
              <a:rPr lang="ja-JP" altLang="en-US" dirty="0"/>
              <a:t>又称独立性</a:t>
            </a:r>
            <a:r>
              <a:rPr lang="ja-JP" altLang="en-US" dirty="0" smtClean="0"/>
              <a:t>）</a:t>
            </a:r>
            <a:endParaRPr lang="en-US" altLang="ja-JP" dirty="0" smtClean="0"/>
          </a:p>
          <a:p>
            <a:pPr lvl="1"/>
            <a:r>
              <a:rPr lang="ja-JP" altLang="en-US" dirty="0"/>
              <a:t>隔离级别</a:t>
            </a:r>
            <a:r>
              <a:rPr lang="en-US" altLang="ja-JP" dirty="0"/>
              <a:t>(Isolation levels</a:t>
            </a:r>
            <a:r>
              <a:rPr lang="en-US" altLang="ja-JP" dirty="0" smtClean="0"/>
              <a:t>)</a:t>
            </a:r>
          </a:p>
          <a:p>
            <a:pPr lvl="2"/>
            <a:r>
              <a:rPr lang="ja-JP" altLang="en-US" dirty="0"/>
              <a:t>可序列化</a:t>
            </a:r>
            <a:r>
              <a:rPr lang="en-US" altLang="ja-JP" dirty="0"/>
              <a:t>(</a:t>
            </a:r>
            <a:r>
              <a:rPr lang="en-US" altLang="ja-JP" dirty="0" err="1"/>
              <a:t>Serializable</a:t>
            </a:r>
            <a:r>
              <a:rPr lang="en-US" altLang="ja-JP" dirty="0" smtClean="0"/>
              <a:t>)</a:t>
            </a:r>
          </a:p>
          <a:p>
            <a:pPr lvl="2"/>
            <a:r>
              <a:rPr lang="ja-JP" altLang="en-US" dirty="0"/>
              <a:t>可重复读</a:t>
            </a:r>
            <a:r>
              <a:rPr lang="en-US" altLang="ja-JP" dirty="0"/>
              <a:t>(Repeatable reads</a:t>
            </a:r>
            <a:r>
              <a:rPr lang="en-US" altLang="ja-JP" dirty="0" smtClean="0"/>
              <a:t>)</a:t>
            </a:r>
          </a:p>
          <a:p>
            <a:pPr lvl="2"/>
            <a:r>
              <a:rPr lang="ja-JP" altLang="en-US" dirty="0"/>
              <a:t>授权读</a:t>
            </a:r>
            <a:r>
              <a:rPr lang="en-US" altLang="ja-JP" dirty="0"/>
              <a:t>(Read committed</a:t>
            </a:r>
            <a:r>
              <a:rPr lang="en-US" altLang="ja-JP" dirty="0" smtClean="0"/>
              <a:t>)</a:t>
            </a:r>
          </a:p>
          <a:p>
            <a:pPr lvl="2"/>
            <a:r>
              <a:rPr lang="ja-JP" altLang="en-US" dirty="0"/>
              <a:t>未授权读</a:t>
            </a:r>
            <a:r>
              <a:rPr lang="en-US" altLang="ja-JP" dirty="0"/>
              <a:t>(Read uncommitted)</a:t>
            </a:r>
            <a:endParaRPr lang="en-US" altLang="ja-JP" dirty="0" smtClean="0"/>
          </a:p>
          <a:p>
            <a:r>
              <a:rPr lang="ja-JP" altLang="en-US" dirty="0" smtClean="0"/>
              <a:t>持久性</a:t>
            </a:r>
            <a:r>
              <a:rPr lang="ja-JP" altLang="en-US" dirty="0"/>
              <a:t>（</a:t>
            </a:r>
            <a:r>
              <a:rPr lang="en-US" altLang="ja-JP" dirty="0"/>
              <a:t>durability</a:t>
            </a:r>
            <a:r>
              <a:rPr lang="ja-JP" altLang="en-US" dirty="0" smtClean="0"/>
              <a:t>）</a:t>
            </a:r>
            <a:endParaRPr lang="en-US" altLang="ja-JP" dirty="0" smtClean="0"/>
          </a:p>
          <a:p>
            <a:endParaRPr kumimoji="1" lang="en-US" altLang="ja-JP" dirty="0"/>
          </a:p>
          <a:p>
            <a:r>
              <a:rPr lang="zh-CN" altLang="en-US" dirty="0" smtClean="0"/>
              <a:t>参考</a:t>
            </a:r>
            <a:endParaRPr lang="en-US" altLang="zh-CN" dirty="0" smtClean="0"/>
          </a:p>
          <a:p>
            <a:pPr lvl="1"/>
            <a:r>
              <a:rPr lang="en-US" altLang="zh-CN" dirty="0">
                <a:hlinkClick r:id="rId2"/>
              </a:rPr>
              <a:t>http://</a:t>
            </a:r>
            <a:r>
              <a:rPr lang="en-US" altLang="zh-CN" dirty="0" smtClean="0">
                <a:hlinkClick r:id="rId2"/>
              </a:rPr>
              <a:t>baike.baidu.com/subview/600227/5926023.htm</a:t>
            </a:r>
            <a:endParaRPr lang="en-US" altLang="zh-CN" dirty="0" smtClean="0"/>
          </a:p>
          <a:p>
            <a:pPr lvl="1"/>
            <a:r>
              <a:rPr lang="en-US" altLang="zh-CN" dirty="0"/>
              <a:t>http://baike.baidu.com/view/2943500.htm</a:t>
            </a:r>
            <a:endParaRPr lang="en-US" altLang="zh-CN" dirty="0" smtClean="0"/>
          </a:p>
          <a:p>
            <a:pPr lvl="1"/>
            <a:r>
              <a:rPr lang="en-US" altLang="ja-JP" dirty="0">
                <a:hlinkClick r:id="rId3"/>
              </a:rPr>
              <a:t>http://</a:t>
            </a:r>
            <a:r>
              <a:rPr lang="en-US" altLang="ja-JP" dirty="0" smtClean="0">
                <a:hlinkClick r:id="rId3"/>
              </a:rPr>
              <a:t>zh.wikipedia.org/zh-cn/ACID</a:t>
            </a:r>
            <a:endParaRPr lang="en-US" altLang="ja-JP" dirty="0" smtClean="0"/>
          </a:p>
          <a:p>
            <a:pPr lvl="1"/>
            <a:r>
              <a:rPr lang="en-US" altLang="ja-JP" dirty="0"/>
              <a:t>http://zh.wikipedia.org/zh-cn/%E4%BA%8B%E5%8A%A1%E9%9A%94%E7%A6%BB</a:t>
            </a:r>
            <a:endParaRPr kumimoji="1" lang="ja-JP" altLang="en-US" dirty="0"/>
          </a:p>
        </p:txBody>
      </p:sp>
    </p:spTree>
    <p:extLst>
      <p:ext uri="{BB962C8B-B14F-4D97-AF65-F5344CB8AC3E}">
        <p14:creationId xmlns:p14="http://schemas.microsoft.com/office/powerpoint/2010/main" val="117840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Active Directory</a:t>
            </a:r>
            <a:r>
              <a:rPr lang="ja-JP" altLang="en-US" dirty="0"/>
              <a:t>の概要を理解している</a:t>
            </a:r>
            <a:endParaRPr kumimoji="1" lang="ja-JP" altLang="en-US" dirty="0"/>
          </a:p>
        </p:txBody>
      </p:sp>
      <p:sp>
        <p:nvSpPr>
          <p:cNvPr id="3" name="コンテンツ プレースホルダー 2"/>
          <p:cNvSpPr>
            <a:spLocks noGrp="1"/>
          </p:cNvSpPr>
          <p:nvPr>
            <p:ph sz="quarter" idx="1"/>
          </p:nvPr>
        </p:nvSpPr>
        <p:spPr/>
        <p:txBody>
          <a:bodyPr>
            <a:normAutofit fontScale="92500"/>
          </a:bodyPr>
          <a:lstStyle/>
          <a:p>
            <a:r>
              <a:rPr lang="zh-CN" altLang="en-US" dirty="0"/>
              <a:t>活动</a:t>
            </a:r>
            <a:r>
              <a:rPr lang="zh-CN" altLang="en-US" dirty="0" smtClean="0"/>
              <a:t>目录是微软</a:t>
            </a:r>
            <a:r>
              <a:rPr lang="en-US" altLang="zh-CN" dirty="0"/>
              <a:t>Windows Server</a:t>
            </a:r>
            <a:r>
              <a:rPr lang="zh-CN" altLang="en-US" dirty="0"/>
              <a:t>中，负责架构中大型网络环境的集中式目录管理服务（</a:t>
            </a:r>
            <a:r>
              <a:rPr lang="en-US" altLang="zh-CN" dirty="0"/>
              <a:t>Directory Services</a:t>
            </a:r>
            <a:r>
              <a:rPr lang="zh-CN" altLang="en-US" dirty="0" smtClean="0"/>
              <a:t>）</a:t>
            </a:r>
            <a:endParaRPr lang="en-US" altLang="zh-CN" dirty="0" smtClean="0"/>
          </a:p>
          <a:p>
            <a:r>
              <a:rPr lang="ja-JP" altLang="en-US" dirty="0"/>
              <a:t>在</a:t>
            </a:r>
            <a:r>
              <a:rPr lang="en-US" altLang="ja-JP" dirty="0"/>
              <a:t>Windows 2000 Server</a:t>
            </a:r>
            <a:r>
              <a:rPr lang="ja-JP" altLang="en-US" dirty="0"/>
              <a:t>开始内置于</a:t>
            </a:r>
            <a:r>
              <a:rPr lang="en-US" altLang="ja-JP" dirty="0"/>
              <a:t>Windows Server</a:t>
            </a:r>
            <a:r>
              <a:rPr lang="ja-JP" altLang="en-US" dirty="0" smtClean="0"/>
              <a:t>产品中</a:t>
            </a:r>
            <a:endParaRPr lang="en-US" altLang="ja-JP" dirty="0" smtClean="0"/>
          </a:p>
          <a:p>
            <a:r>
              <a:rPr lang="zh-CN" altLang="en-US" dirty="0"/>
              <a:t>活动目录</a:t>
            </a:r>
            <a:r>
              <a:rPr lang="en-US" altLang="zh-CN" dirty="0"/>
              <a:t>(AD)</a:t>
            </a:r>
            <a:r>
              <a:rPr lang="zh-CN" altLang="en-US" dirty="0"/>
              <a:t>以树状的数据结构来组成网络服务的信</a:t>
            </a:r>
            <a:r>
              <a:rPr lang="zh-CN" altLang="en-US" dirty="0" smtClean="0"/>
              <a:t>息</a:t>
            </a:r>
            <a:endParaRPr lang="en-US" altLang="zh-CN" dirty="0" smtClean="0"/>
          </a:p>
          <a:p>
            <a:r>
              <a:rPr lang="en-US" altLang="zh-CN" dirty="0"/>
              <a:t>AD</a:t>
            </a:r>
            <a:r>
              <a:rPr lang="zh-CN" altLang="en-US" dirty="0"/>
              <a:t>网域底下的基本对</a:t>
            </a:r>
            <a:r>
              <a:rPr lang="zh-CN" altLang="en-US" dirty="0" smtClean="0"/>
              <a:t>象包括：</a:t>
            </a:r>
            <a:r>
              <a:rPr lang="en-US" altLang="ja-JP" dirty="0"/>
              <a:t>Domain </a:t>
            </a:r>
            <a:r>
              <a:rPr lang="en-US" altLang="ja-JP" dirty="0" smtClean="0"/>
              <a:t>Controllers</a:t>
            </a:r>
            <a:r>
              <a:rPr lang="zh-CN" altLang="en-US" dirty="0" smtClean="0"/>
              <a:t>，</a:t>
            </a:r>
            <a:r>
              <a:rPr lang="en-US" altLang="ja-JP" dirty="0" smtClean="0"/>
              <a:t>Computers</a:t>
            </a:r>
            <a:r>
              <a:rPr lang="zh-CN" altLang="en-US" dirty="0" smtClean="0"/>
              <a:t>，</a:t>
            </a:r>
            <a:r>
              <a:rPr lang="en-US" altLang="ja-JP" dirty="0" err="1" smtClean="0"/>
              <a:t>Builtin</a:t>
            </a:r>
            <a:r>
              <a:rPr lang="zh-CN" altLang="en-US" dirty="0" smtClean="0"/>
              <a:t>，</a:t>
            </a:r>
            <a:r>
              <a:rPr lang="en-US" altLang="ja-JP" dirty="0" smtClean="0"/>
              <a:t>Users</a:t>
            </a:r>
          </a:p>
          <a:p>
            <a:endParaRPr kumimoji="1" lang="en-US" altLang="ja-JP" dirty="0"/>
          </a:p>
          <a:p>
            <a:r>
              <a:rPr lang="zh-CN" altLang="en-US" dirty="0" smtClean="0"/>
              <a:t>参考</a:t>
            </a:r>
            <a:endParaRPr lang="en-US" altLang="zh-CN" dirty="0" smtClean="0"/>
          </a:p>
          <a:p>
            <a:pPr lvl="1"/>
            <a:r>
              <a:rPr lang="en-US" altLang="ja-JP" dirty="0">
                <a:hlinkClick r:id="rId2"/>
              </a:rPr>
              <a:t>http://</a:t>
            </a:r>
            <a:r>
              <a:rPr lang="en-US" altLang="ja-JP" dirty="0" smtClean="0">
                <a:hlinkClick r:id="rId2"/>
              </a:rPr>
              <a:t>zh.wikipedia.org/zh-cn/Active_Directory</a:t>
            </a:r>
            <a:endParaRPr lang="en-US" altLang="ja-JP" dirty="0" smtClean="0"/>
          </a:p>
          <a:p>
            <a:pPr lvl="1"/>
            <a:r>
              <a:rPr lang="en-US" altLang="ja-JP" dirty="0"/>
              <a:t>http://www.cnblogs.com/kscnchina/archive/2012/12/25/2832987.html</a:t>
            </a:r>
            <a:endParaRPr kumimoji="1" lang="ja-JP" altLang="en-US" dirty="0"/>
          </a:p>
        </p:txBody>
      </p:sp>
    </p:spTree>
    <p:extLst>
      <p:ext uri="{BB962C8B-B14F-4D97-AF65-F5344CB8AC3E}">
        <p14:creationId xmlns:p14="http://schemas.microsoft.com/office/powerpoint/2010/main" val="1662610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1865</TotalTime>
  <Words>1704</Words>
  <Application>Microsoft Office PowerPoint</Application>
  <PresentationFormat>画面に合わせる (4:3)</PresentationFormat>
  <Paragraphs>296</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アース</vt:lpstr>
      <vt:lpstr>開発・システム知識</vt:lpstr>
      <vt:lpstr>DevOpsの概要を理解している</vt:lpstr>
      <vt:lpstr>改行コード（CR/LF/CR+LFなど）を理解している</vt:lpstr>
      <vt:lpstr>スマートフォンのタッチパネル上の操作方法を知っている</vt:lpstr>
      <vt:lpstr>HTML5で廃止された要素を知っている</vt:lpstr>
      <vt:lpstr>JSONのデータ形式及び利用方法を理解している</vt:lpstr>
      <vt:lpstr>Oauthの仕様を理解している</vt:lpstr>
      <vt:lpstr>ACIDを理解している</vt:lpstr>
      <vt:lpstr>Active Directoryの概要を理解している</vt:lpstr>
      <vt:lpstr>bashのコマンドやオプションを理解している</vt:lpstr>
      <vt:lpstr>ファイル共有の仕組みやプロトコルを理解している</vt:lpstr>
      <vt:lpstr>仮想化の概要を理解している</vt:lpstr>
      <vt:lpstr>IPのプロトコルを理解している（IPv6含む）</vt:lpstr>
      <vt:lpstr>暗号化プロトコルを理解している</vt:lpstr>
      <vt:lpstr>IPS/IDS、WAFの役割を理解している</vt:lpstr>
      <vt:lpstr>シンクライアントの仕組みを理解している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RAID（0/1/2/3/4/5/6/10/50）の特徴を理解している</vt:lpstr>
      <vt:lpstr>クラウドコンピューティングの概要を理解している</vt:lpstr>
      <vt:lpstr>クラウドコンピューティングの概要を理解している</vt:lpstr>
      <vt:lpstr>クラウドコンピューティングの概要を理解している</vt:lpstr>
      <vt:lpstr>暗号学的ハッシュ関数の概要を理解している</vt:lpstr>
      <vt:lpstr>ITILの概要と導入目的を理解している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開発・システム知識</dc:title>
  <dc:creator>周谊</dc:creator>
  <cp:lastModifiedBy>Zhou Yi</cp:lastModifiedBy>
  <cp:revision>62</cp:revision>
  <dcterms:created xsi:type="dcterms:W3CDTF">2014-02-25T11:43:36Z</dcterms:created>
  <dcterms:modified xsi:type="dcterms:W3CDTF">2014-02-27T08:44:20Z</dcterms:modified>
</cp:coreProperties>
</file>