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63" r:id="rId4"/>
    <p:sldId id="264" r:id="rId5"/>
    <p:sldId id="265" r:id="rId6"/>
    <p:sldId id="266" r:id="rId7"/>
    <p:sldId id="258" r:id="rId8"/>
    <p:sldId id="275" r:id="rId9"/>
    <p:sldId id="268" r:id="rId10"/>
    <p:sldId id="259" r:id="rId11"/>
    <p:sldId id="276" r:id="rId12"/>
    <p:sldId id="269" r:id="rId13"/>
    <p:sldId id="274" r:id="rId14"/>
    <p:sldId id="272" r:id="rId15"/>
    <p:sldId id="277" r:id="rId16"/>
    <p:sldId id="279" r:id="rId17"/>
    <p:sldId id="278" r:id="rId18"/>
    <p:sldId id="267" r:id="rId19"/>
    <p:sldId id="273" r:id="rId20"/>
    <p:sldId id="280" r:id="rId21"/>
    <p:sldId id="281" r:id="rId22"/>
    <p:sldId id="282" r:id="rId23"/>
    <p:sldId id="296" r:id="rId24"/>
    <p:sldId id="283" r:id="rId25"/>
    <p:sldId id="285" r:id="rId26"/>
    <p:sldId id="271" r:id="rId27"/>
    <p:sldId id="284" r:id="rId28"/>
    <p:sldId id="270" r:id="rId29"/>
    <p:sldId id="261" r:id="rId30"/>
  </p:sldIdLst>
  <p:sldSz cx="9144000" cy="6858000" type="screen4x3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8" autoAdjust="0"/>
    <p:restoredTop sz="94660"/>
  </p:normalViewPr>
  <p:slideViewPr>
    <p:cSldViewPr>
      <p:cViewPr>
        <p:scale>
          <a:sx n="75" d="100"/>
          <a:sy n="75" d="100"/>
        </p:scale>
        <p:origin x="-1242" y="216"/>
      </p:cViewPr>
      <p:guideLst>
        <p:guide orient="horz" pos="2885"/>
        <p:guide pos="21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745101" y="1330325"/>
            <a:ext cx="4103624" cy="4175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954150"/>
            <a:ext cx="6202299" cy="4543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542" y="573151"/>
            <a:ext cx="772891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7542" y="1666532"/>
            <a:ext cx="7728915" cy="2920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5.png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2413" cy="686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670" y="2392045"/>
            <a:ext cx="410527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bject 3"/>
          <p:cNvSpPr/>
          <p:nvPr/>
        </p:nvSpPr>
        <p:spPr>
          <a:xfrm>
            <a:off x="-1270" y="1391285"/>
            <a:ext cx="9144000" cy="1402080"/>
          </a:xfrm>
          <a:custGeom>
            <a:avLst/>
            <a:gdLst/>
            <a:ahLst/>
            <a:cxnLst/>
            <a:rect l="l" t="t" r="r" b="b"/>
            <a:pathLst>
              <a:path w="9144000" h="1402079">
                <a:moveTo>
                  <a:pt x="0" y="1401826"/>
                </a:moveTo>
                <a:lnTo>
                  <a:pt x="9144000" y="1401826"/>
                </a:lnTo>
                <a:lnTo>
                  <a:pt x="9144000" y="0"/>
                </a:lnTo>
                <a:lnTo>
                  <a:pt x="0" y="0"/>
                </a:lnTo>
                <a:lnTo>
                  <a:pt x="0" y="1401826"/>
                </a:lnTo>
                <a:close/>
              </a:path>
            </a:pathLst>
          </a:custGeom>
          <a:solidFill>
            <a:srgbClr val="000000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39214" y="1778507"/>
            <a:ext cx="662305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zh-CN" altLang="en-US" sz="4000" spc="-5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全国高校大数据应用创新大赛</a:t>
            </a:r>
            <a:endParaRPr sz="4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800" y="4343400"/>
            <a:ext cx="3199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城建追梦队</a:t>
            </a:r>
            <a:endParaRPr lang="zh-CN" altLang="en-US" sz="3200" dirty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542" y="533400"/>
            <a:ext cx="3635858" cy="574040"/>
          </a:xfrm>
        </p:spPr>
        <p:txBody>
          <a:bodyPr/>
          <a:lstStyle/>
          <a:p>
            <a:r>
              <a:rPr lang="zh-CN" altLang="en-US" dirty="0" smtClean="0"/>
              <a:t>分析数据关系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1295400"/>
            <a:ext cx="2003269" cy="23621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3873500"/>
            <a:ext cx="2003269" cy="2425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81400" y="2971800"/>
            <a:ext cx="4102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得出</a:t>
            </a:r>
            <a:r>
              <a:rPr lang="zh-CN" altLang="en-US" dirty="0" smtClean="0"/>
              <a:t>的结论是：</a:t>
            </a:r>
            <a:endParaRPr lang="en-US" altLang="zh-CN" dirty="0" smtClean="0"/>
          </a:p>
          <a:p>
            <a:r>
              <a:rPr lang="en-US" altLang="zh-CN" dirty="0" smtClean="0"/>
              <a:t>         5</a:t>
            </a:r>
            <a:r>
              <a:rPr lang="zh-CN" altLang="en-US" dirty="0" smtClean="0"/>
              <a:t>张牌的花色和面值的组合与优化等级标注有关系。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3365210"/>
            <a:ext cx="2525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……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6006811"/>
            <a:ext cx="2525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……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543" y="573151"/>
            <a:ext cx="2111858" cy="574040"/>
          </a:xfrm>
        </p:spPr>
        <p:txBody>
          <a:bodyPr/>
          <a:lstStyle/>
          <a:p>
            <a:r>
              <a:rPr lang="zh-CN" altLang="en-US" dirty="0" smtClean="0"/>
              <a:t>特征提取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3956263" y="2416676"/>
            <a:ext cx="792088" cy="792088"/>
            <a:chOff x="3996217" y="1730743"/>
            <a:chExt cx="792088" cy="792088"/>
          </a:xfrm>
        </p:grpSpPr>
        <p:sp>
          <p:nvSpPr>
            <p:cNvPr id="28" name="椭圆 27"/>
            <p:cNvSpPr/>
            <p:nvPr/>
          </p:nvSpPr>
          <p:spPr>
            <a:xfrm>
              <a:off x="3996217" y="1730743"/>
              <a:ext cx="792088" cy="792088"/>
            </a:xfrm>
            <a:prstGeom prst="ellipse">
              <a:avLst/>
            </a:prstGeom>
            <a:gradFill>
              <a:gsLst>
                <a:gs pos="100000">
                  <a:sysClr val="window" lastClr="FFFFFF"/>
                </a:gs>
                <a:gs pos="0">
                  <a:sysClr val="window" lastClr="FFFFFF">
                    <a:lumMod val="85000"/>
                  </a:sysClr>
                </a:gs>
              </a:gsLst>
              <a:lin ang="2700000" scaled="1"/>
            </a:gradFill>
            <a:ln w="3175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68580" tIns="34290" rIns="68580" bIns="34290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" name="矩形 28"/>
            <p:cNvSpPr>
              <a:spLocks noChangeArrowheads="1"/>
            </p:cNvSpPr>
            <p:nvPr/>
          </p:nvSpPr>
          <p:spPr bwMode="auto">
            <a:xfrm>
              <a:off x="4094744" y="1779662"/>
              <a:ext cx="595035" cy="7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阶段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三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492281" y="2375306"/>
            <a:ext cx="900100" cy="900100"/>
            <a:chOff x="5532235" y="1689373"/>
            <a:chExt cx="900100" cy="900100"/>
          </a:xfrm>
        </p:grpSpPr>
        <p:sp>
          <p:nvSpPr>
            <p:cNvPr id="26" name="椭圆 25"/>
            <p:cNvSpPr/>
            <p:nvPr/>
          </p:nvSpPr>
          <p:spPr>
            <a:xfrm>
              <a:off x="5532235" y="1689373"/>
              <a:ext cx="900100" cy="900100"/>
            </a:xfrm>
            <a:prstGeom prst="ellipse">
              <a:avLst/>
            </a:prstGeom>
            <a:gradFill>
              <a:gsLst>
                <a:gs pos="100000">
                  <a:sysClr val="window" lastClr="FFFFFF"/>
                </a:gs>
                <a:gs pos="0">
                  <a:sysClr val="window" lastClr="FFFFFF">
                    <a:lumMod val="85000"/>
                  </a:sysClr>
                </a:gs>
              </a:gsLst>
              <a:lin ang="2700000" scaled="1"/>
            </a:gradFill>
            <a:ln w="3175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68580" tIns="34290" rIns="68580" bIns="34290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" name="矩形 26"/>
            <p:cNvSpPr>
              <a:spLocks noChangeArrowheads="1"/>
            </p:cNvSpPr>
            <p:nvPr/>
          </p:nvSpPr>
          <p:spPr bwMode="auto">
            <a:xfrm>
              <a:off x="5688563" y="1779662"/>
              <a:ext cx="595035" cy="7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阶段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四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268350" y="2308664"/>
            <a:ext cx="1008112" cy="1008112"/>
            <a:chOff x="7308304" y="1622731"/>
            <a:chExt cx="1008112" cy="1008112"/>
          </a:xfrm>
        </p:grpSpPr>
        <p:sp>
          <p:nvSpPr>
            <p:cNvPr id="24" name="椭圆 23"/>
            <p:cNvSpPr/>
            <p:nvPr/>
          </p:nvSpPr>
          <p:spPr>
            <a:xfrm>
              <a:off x="7308304" y="1622731"/>
              <a:ext cx="1008112" cy="1008112"/>
            </a:xfrm>
            <a:prstGeom prst="ellipse">
              <a:avLst/>
            </a:prstGeom>
            <a:gradFill>
              <a:gsLst>
                <a:gs pos="100000">
                  <a:sysClr val="window" lastClr="FFFFFF"/>
                </a:gs>
                <a:gs pos="0">
                  <a:sysClr val="window" lastClr="FFFFFF">
                    <a:lumMod val="85000"/>
                  </a:sysClr>
                </a:gs>
              </a:gsLst>
              <a:lin ang="2700000" scaled="1"/>
            </a:gradFill>
            <a:ln w="3175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68580" tIns="34290" rIns="68580" bIns="34290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" name="矩形 24"/>
            <p:cNvSpPr>
              <a:spLocks noChangeArrowheads="1"/>
            </p:cNvSpPr>
            <p:nvPr/>
          </p:nvSpPr>
          <p:spPr bwMode="auto">
            <a:xfrm>
              <a:off x="7489195" y="1779662"/>
              <a:ext cx="646331" cy="812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阶段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五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04201" y="2587998"/>
            <a:ext cx="496705" cy="574596"/>
            <a:chOff x="1244155" y="1902065"/>
            <a:chExt cx="496705" cy="574596"/>
          </a:xfrm>
        </p:grpSpPr>
        <p:sp>
          <p:nvSpPr>
            <p:cNvPr id="22" name="椭圆 21"/>
            <p:cNvSpPr/>
            <p:nvPr/>
          </p:nvSpPr>
          <p:spPr>
            <a:xfrm>
              <a:off x="1244155" y="1902065"/>
              <a:ext cx="496705" cy="496705"/>
            </a:xfrm>
            <a:prstGeom prst="ellipse">
              <a:avLst/>
            </a:prstGeom>
            <a:gradFill>
              <a:gsLst>
                <a:gs pos="100000">
                  <a:sysClr val="window" lastClr="FFFFFF"/>
                </a:gs>
                <a:gs pos="0">
                  <a:sysClr val="window" lastClr="FFFFFF">
                    <a:lumMod val="85000"/>
                  </a:sysClr>
                </a:gs>
              </a:gsLst>
              <a:lin ang="2700000" scaled="1"/>
            </a:gradFill>
            <a:ln w="3175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68580" tIns="34290" rIns="68580" bIns="34290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矩形 22"/>
            <p:cNvSpPr>
              <a:spLocks noChangeArrowheads="1"/>
            </p:cNvSpPr>
            <p:nvPr/>
          </p:nvSpPr>
          <p:spPr bwMode="auto">
            <a:xfrm>
              <a:off x="1255194" y="1944208"/>
              <a:ext cx="466794" cy="532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阶段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一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592292" y="2444994"/>
            <a:ext cx="661063" cy="714910"/>
            <a:chOff x="2632246" y="1759061"/>
            <a:chExt cx="661063" cy="714910"/>
          </a:xfrm>
        </p:grpSpPr>
        <p:sp>
          <p:nvSpPr>
            <p:cNvPr id="20" name="椭圆 19"/>
            <p:cNvSpPr/>
            <p:nvPr/>
          </p:nvSpPr>
          <p:spPr>
            <a:xfrm>
              <a:off x="2632246" y="1759061"/>
              <a:ext cx="661063" cy="661063"/>
            </a:xfrm>
            <a:prstGeom prst="ellipse">
              <a:avLst/>
            </a:prstGeom>
            <a:gradFill>
              <a:gsLst>
                <a:gs pos="100000">
                  <a:sysClr val="window" lastClr="FFFFFF"/>
                </a:gs>
                <a:gs pos="0">
                  <a:sysClr val="window" lastClr="FFFFFF">
                    <a:lumMod val="85000"/>
                  </a:sysClr>
                </a:gs>
              </a:gsLst>
              <a:lin ang="2700000" scaled="1"/>
            </a:gradFill>
            <a:ln w="3175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68580" tIns="34290" rIns="68580" bIns="34290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2709483" y="1821485"/>
              <a:ext cx="543739" cy="65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阶段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二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0" name="TextBox 40"/>
          <p:cNvSpPr txBox="1"/>
          <p:nvPr/>
        </p:nvSpPr>
        <p:spPr>
          <a:xfrm>
            <a:off x="787629" y="4036344"/>
            <a:ext cx="1197579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计算四种花色的数量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409623" y="3476572"/>
            <a:ext cx="0" cy="257394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2" name="TextBox 40"/>
          <p:cNvSpPr txBox="1"/>
          <p:nvPr/>
        </p:nvSpPr>
        <p:spPr>
          <a:xfrm>
            <a:off x="2340080" y="4018421"/>
            <a:ext cx="1197579" cy="807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计算牌的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13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种面值的有无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2962073" y="3476572"/>
            <a:ext cx="0" cy="257394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4" name="TextBox 40"/>
          <p:cNvSpPr txBox="1"/>
          <p:nvPr/>
        </p:nvSpPr>
        <p:spPr>
          <a:xfrm>
            <a:off x="3832517" y="4018421"/>
            <a:ext cx="1197579" cy="807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计算各种牌的面值的种类数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4310365" y="3476572"/>
            <a:ext cx="0" cy="257394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6" name="TextBox 40"/>
          <p:cNvSpPr txBox="1"/>
          <p:nvPr/>
        </p:nvSpPr>
        <p:spPr>
          <a:xfrm>
            <a:off x="5406049" y="4018421"/>
            <a:ext cx="1197579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计算</a:t>
            </a:r>
            <a:r>
              <a:rPr lang="zh-CN" altLang="en-US" sz="1600" noProof="0" dirty="0">
                <a:latin typeface="微软雅黑" panose="020B0503020204020204" charset="-122"/>
                <a:ea typeface="微软雅黑" panose="020B0503020204020204" charset="-122"/>
              </a:rPr>
              <a:t>各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牌之间面值的差值的绝对值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5946127" y="3476572"/>
            <a:ext cx="0" cy="257394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8" name="TextBox 40"/>
          <p:cNvSpPr txBox="1"/>
          <p:nvPr/>
        </p:nvSpPr>
        <p:spPr>
          <a:xfrm>
            <a:off x="7158792" y="4018421"/>
            <a:ext cx="1197579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删除原始的特征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7780785" y="3476572"/>
            <a:ext cx="0" cy="257394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35" name="右箭头 34"/>
          <p:cNvSpPr/>
          <p:nvPr/>
        </p:nvSpPr>
        <p:spPr>
          <a:xfrm>
            <a:off x="1969968" y="2714449"/>
            <a:ext cx="511280" cy="264437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3432732" y="2714449"/>
            <a:ext cx="511280" cy="264437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4894311" y="2699630"/>
            <a:ext cx="511280" cy="264437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>
            <a:off x="6647512" y="2734630"/>
            <a:ext cx="511280" cy="264437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18" grpId="0"/>
      <p:bldP spid="35" grpId="0" animBg="1"/>
      <p:bldP spid="36" grpId="0" animBg="1"/>
      <p:bldP spid="37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543" y="573151"/>
            <a:ext cx="2035658" cy="574040"/>
          </a:xfrm>
        </p:spPr>
        <p:txBody>
          <a:bodyPr/>
          <a:lstStyle/>
          <a:p>
            <a:r>
              <a:rPr lang="zh-CN" altLang="en-US" dirty="0" smtClean="0"/>
              <a:t>特征提取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364" y="1209040"/>
            <a:ext cx="2505075" cy="4867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20896" y="5737572"/>
            <a:ext cx="25255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……</a:t>
            </a:r>
            <a:endParaRPr lang="zh-CN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795655" y="1209040"/>
            <a:ext cx="504571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特征：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四种花色的数量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十三种牌面值的有无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各种牌面值的个数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相邻牌的面值的差值的绝对值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间隔为一位</a:t>
            </a:r>
            <a:r>
              <a:rPr lang="zh-CN" altLang="en-US" dirty="0" smtClean="0">
                <a:sym typeface="+mn-ea"/>
              </a:rPr>
              <a:t>牌的面值的</a:t>
            </a:r>
            <a:r>
              <a:rPr lang="zh-CN" altLang="en-US" dirty="0" smtClean="0"/>
              <a:t>差值</a:t>
            </a:r>
            <a:r>
              <a:rPr lang="zh-CN" altLang="en-US" dirty="0" smtClean="0">
                <a:sym typeface="+mn-ea"/>
              </a:rPr>
              <a:t>的绝对值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间隔为二位</a:t>
            </a:r>
            <a:r>
              <a:rPr lang="zh-CN" altLang="en-US" dirty="0" smtClean="0">
                <a:sym typeface="+mn-ea"/>
              </a:rPr>
              <a:t>牌的面值的差值的绝对值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间隔为三位</a:t>
            </a:r>
            <a:r>
              <a:rPr lang="zh-CN" altLang="en-US" dirty="0" smtClean="0">
                <a:sym typeface="+mn-ea"/>
              </a:rPr>
              <a:t>牌的面值的差值的绝对值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间隔为四位</a:t>
            </a:r>
            <a:r>
              <a:rPr lang="zh-CN" altLang="en-US" dirty="0" smtClean="0">
                <a:sym typeface="+mn-ea"/>
              </a:rPr>
              <a:t>牌的面值的差值的绝对值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间隔为五位</a:t>
            </a:r>
            <a:r>
              <a:rPr lang="zh-CN" altLang="en-US" dirty="0" smtClean="0">
                <a:sym typeface="+mn-ea"/>
              </a:rPr>
              <a:t>牌的面值的差值的绝对值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间隔为六位</a:t>
            </a:r>
            <a:r>
              <a:rPr lang="zh-CN" altLang="en-US" dirty="0" smtClean="0">
                <a:sym typeface="+mn-ea"/>
              </a:rPr>
              <a:t>牌的面值的差值的绝对值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间隔为七位</a:t>
            </a:r>
            <a:r>
              <a:rPr lang="zh-CN" altLang="en-US" dirty="0" smtClean="0">
                <a:sym typeface="+mn-ea"/>
              </a:rPr>
              <a:t>牌的面值的差值的绝对值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间隔为八位</a:t>
            </a:r>
            <a:r>
              <a:rPr lang="zh-CN" altLang="en-US" dirty="0" smtClean="0">
                <a:sym typeface="+mn-ea"/>
              </a:rPr>
              <a:t>牌的面值的差值的绝对值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间隔为九位</a:t>
            </a:r>
            <a:r>
              <a:rPr lang="zh-CN" altLang="en-US" dirty="0" smtClean="0">
                <a:sym typeface="+mn-ea"/>
              </a:rPr>
              <a:t>牌的面值的差值的绝对值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间隔为十位</a:t>
            </a:r>
            <a:r>
              <a:rPr lang="zh-CN" altLang="en-US" dirty="0" smtClean="0">
                <a:sym typeface="+mn-ea"/>
              </a:rPr>
              <a:t>牌的面值的差值的绝对值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间隔为十一位</a:t>
            </a:r>
            <a:r>
              <a:rPr lang="zh-CN" altLang="en-US" dirty="0" smtClean="0">
                <a:sym typeface="+mn-ea"/>
              </a:rPr>
              <a:t>牌的面值的差值的绝对值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间隔为十二位</a:t>
            </a:r>
            <a:r>
              <a:rPr lang="zh-CN" altLang="en-US" dirty="0" smtClean="0">
                <a:sym typeface="+mn-ea"/>
              </a:rPr>
              <a:t>牌的面值的差值的绝对值</a:t>
            </a:r>
            <a:endParaRPr lang="zh-CN" altLang="en-US" dirty="0" smtClean="0"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间隔为十三位</a:t>
            </a:r>
            <a:r>
              <a:rPr lang="zh-CN" altLang="en-US" dirty="0" smtClean="0">
                <a:sym typeface="+mn-ea"/>
              </a:rPr>
              <a:t>牌的面值的差值的绝对值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543" y="573151"/>
            <a:ext cx="2035658" cy="574040"/>
          </a:xfrm>
        </p:spPr>
        <p:txBody>
          <a:bodyPr/>
          <a:lstStyle/>
          <a:p>
            <a:r>
              <a:rPr lang="zh-CN" altLang="en-US" dirty="0" smtClean="0"/>
              <a:t>特征提取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248" y="741216"/>
            <a:ext cx="2590800" cy="25216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250174"/>
            <a:ext cx="2964600" cy="30377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52235"/>
            <a:ext cx="2367343" cy="22106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100" y="3224234"/>
            <a:ext cx="2945096" cy="296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特征筛选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447800" y="2514600"/>
            <a:ext cx="1066800" cy="533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6934200" y="2514600"/>
            <a:ext cx="1066800" cy="533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832100" y="2552700"/>
            <a:ext cx="1066800" cy="533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AdaBoost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486400" y="2552700"/>
            <a:ext cx="1066800" cy="533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114800" y="2552700"/>
            <a:ext cx="1066800" cy="533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extra-trees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524250" y="1066800"/>
            <a:ext cx="22479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特征处理后的数据集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9" idx="2"/>
            <a:endCxn id="4" idx="0"/>
          </p:cNvCxnSpPr>
          <p:nvPr/>
        </p:nvCxnSpPr>
        <p:spPr>
          <a:xfrm flipH="1">
            <a:off x="1981200" y="1409700"/>
            <a:ext cx="1543050" cy="11049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6" idx="0"/>
          </p:cNvCxnSpPr>
          <p:nvPr/>
        </p:nvCxnSpPr>
        <p:spPr>
          <a:xfrm flipH="1">
            <a:off x="3365500" y="1652167"/>
            <a:ext cx="487947" cy="9005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4"/>
            <a:endCxn id="8" idx="0"/>
          </p:cNvCxnSpPr>
          <p:nvPr/>
        </p:nvCxnSpPr>
        <p:spPr>
          <a:xfrm>
            <a:off x="4648200" y="1752600"/>
            <a:ext cx="0" cy="800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5"/>
            <a:endCxn id="7" idx="0"/>
          </p:cNvCxnSpPr>
          <p:nvPr/>
        </p:nvCxnSpPr>
        <p:spPr>
          <a:xfrm>
            <a:off x="5442953" y="1652167"/>
            <a:ext cx="576847" cy="9005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6"/>
            <a:endCxn id="5" idx="0"/>
          </p:cNvCxnSpPr>
          <p:nvPr/>
        </p:nvCxnSpPr>
        <p:spPr>
          <a:xfrm>
            <a:off x="5772150" y="1409700"/>
            <a:ext cx="1695450" cy="11049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509209" y="3771900"/>
            <a:ext cx="22860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融合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408945" y="5029200"/>
            <a:ext cx="2486527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筛选</a:t>
            </a:r>
            <a:r>
              <a:rPr lang="zh-CN" altLang="en-US" dirty="0">
                <a:solidFill>
                  <a:schemeClr val="tx1"/>
                </a:solidFill>
              </a:rPr>
              <a:t>特征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后的数据集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4" idx="4"/>
            <a:endCxn id="26" idx="2"/>
          </p:cNvCxnSpPr>
          <p:nvPr/>
        </p:nvCxnSpPr>
        <p:spPr>
          <a:xfrm>
            <a:off x="1981200" y="3048000"/>
            <a:ext cx="1528009" cy="1066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4"/>
            <a:endCxn id="26" idx="1"/>
          </p:cNvCxnSpPr>
          <p:nvPr/>
        </p:nvCxnSpPr>
        <p:spPr>
          <a:xfrm>
            <a:off x="3365500" y="3086100"/>
            <a:ext cx="478486" cy="7862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4"/>
            <a:endCxn id="26" idx="0"/>
          </p:cNvCxnSpPr>
          <p:nvPr/>
        </p:nvCxnSpPr>
        <p:spPr>
          <a:xfrm>
            <a:off x="4648200" y="3086100"/>
            <a:ext cx="4009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7" idx="4"/>
            <a:endCxn id="26" idx="7"/>
          </p:cNvCxnSpPr>
          <p:nvPr/>
        </p:nvCxnSpPr>
        <p:spPr>
          <a:xfrm flipH="1">
            <a:off x="5460432" y="3086100"/>
            <a:ext cx="559368" cy="7862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5" idx="4"/>
            <a:endCxn id="26" idx="6"/>
          </p:cNvCxnSpPr>
          <p:nvPr/>
        </p:nvCxnSpPr>
        <p:spPr>
          <a:xfrm flipH="1">
            <a:off x="5795209" y="3048000"/>
            <a:ext cx="1672391" cy="1066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6" idx="4"/>
            <a:endCxn id="27" idx="0"/>
          </p:cNvCxnSpPr>
          <p:nvPr/>
        </p:nvCxnSpPr>
        <p:spPr>
          <a:xfrm>
            <a:off x="4652209" y="4457700"/>
            <a:ext cx="0" cy="5715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816100" y="350300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Top N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847473" y="32443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Top N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898900" y="320986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Top N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801226" y="321790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Top N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086600" y="34025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Top N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800600" y="4558784"/>
            <a:ext cx="93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Total 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  <p:bldP spid="27" grpId="0" animBg="1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390" y="573405"/>
            <a:ext cx="3056890" cy="553720"/>
          </a:xfrm>
        </p:spPr>
        <p:txBody>
          <a:bodyPr wrap="square"/>
          <a:lstStyle/>
          <a:p>
            <a:r>
              <a:rPr lang="zh-CN" altLang="en-US" dirty="0" smtClean="0"/>
              <a:t>特征筛选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2" y="1343025"/>
            <a:ext cx="2657475" cy="1771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725" y="1219200"/>
            <a:ext cx="2724150" cy="1762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350" y="3724237"/>
            <a:ext cx="2628900" cy="1819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355975"/>
            <a:ext cx="2647950" cy="1771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50" y="2209800"/>
            <a:ext cx="2657475" cy="1809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特征筛选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7800"/>
            <a:ext cx="8099543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8500" y="4949277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……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3"/>
          <p:cNvSpPr txBox="1"/>
          <p:nvPr/>
        </p:nvSpPr>
        <p:spPr>
          <a:xfrm>
            <a:off x="269819" y="2296671"/>
            <a:ext cx="1641476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11500" dirty="0" smtClean="0">
                <a:solidFill>
                  <a:srgbClr val="F8D3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kumimoji="0" lang="en-US" sz="11500" b="1" i="0" u="none" strike="noStrike" kern="1200" cap="none" spc="0" normalizeH="0" baseline="0" noProof="0" dirty="0" smtClean="0">
              <a:ln>
                <a:noFill/>
              </a:ln>
              <a:solidFill>
                <a:srgbClr val="F8D35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2"/>
          <p:cNvSpPr txBox="1"/>
          <p:nvPr/>
        </p:nvSpPr>
        <p:spPr>
          <a:xfrm>
            <a:off x="1884223" y="3023148"/>
            <a:ext cx="4501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 smtClean="0">
                <a:latin typeface="微软雅黑" panose="020B0503020204020204" charset="-122"/>
                <a:ea typeface="微软雅黑" panose="020B0503020204020204" charset="-122"/>
              </a:rPr>
              <a:t>  算法实现</a:t>
            </a:r>
            <a:endParaRPr lang="zh-CN" altLang="en-US" sz="4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 rot="11891394">
            <a:off x="5776732" y="2409198"/>
            <a:ext cx="3097449" cy="2152130"/>
            <a:chOff x="912737" y="565770"/>
            <a:chExt cx="3097449" cy="2152130"/>
          </a:xfrm>
        </p:grpSpPr>
        <p:sp>
          <p:nvSpPr>
            <p:cNvPr id="22" name="等腰三角形 21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20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20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20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20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 w="12700" cap="flat" cmpd="sng" algn="ctr">
              <a:solidFill>
                <a:srgbClr val="FFC20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20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 rot="8977127">
              <a:off x="3563478" y="1987177"/>
              <a:ext cx="446708" cy="334618"/>
              <a:chOff x="2822785" y="1265179"/>
              <a:chExt cx="930073" cy="696693"/>
            </a:xfrm>
          </p:grpSpPr>
          <p:sp>
            <p:nvSpPr>
              <p:cNvPr id="31" name="等腰三角形 30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C20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C20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基学习器的选择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" y="1309687"/>
            <a:ext cx="4488939" cy="21193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810000"/>
            <a:ext cx="4686300" cy="21031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12105" y="1769110"/>
            <a:ext cx="32143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分析：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从左图中可以得出准确率最好的是</a:t>
            </a:r>
            <a:r>
              <a:rPr lang="en-US" altLang="zh-CN" dirty="0" err="1" smtClean="0"/>
              <a:t>ExtraTrees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zh-CN" altLang="en-US" dirty="0" smtClean="0"/>
              <a:t>最差的是</a:t>
            </a:r>
            <a:r>
              <a:rPr lang="en-US" altLang="zh-CN" dirty="0" err="1" smtClean="0"/>
              <a:t>KNeighbors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8662" y="4261395"/>
            <a:ext cx="369093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分析：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从右图中可以得出运行时间</a:t>
            </a:r>
            <a:endParaRPr lang="en-US" altLang="zh-CN" dirty="0" smtClean="0"/>
          </a:p>
          <a:p>
            <a:r>
              <a:rPr lang="zh-CN" altLang="en-US" dirty="0" smtClean="0"/>
              <a:t>最短的是</a:t>
            </a:r>
            <a:r>
              <a:rPr lang="en-US" altLang="zh-CN" dirty="0" err="1" smtClean="0"/>
              <a:t>RandomForest;</a:t>
            </a:r>
            <a:endParaRPr lang="en-US" altLang="zh-CN" dirty="0" smtClean="0"/>
          </a:p>
          <a:p>
            <a:r>
              <a:rPr lang="zh-CN" altLang="en-US" dirty="0" smtClean="0"/>
              <a:t>最长的是</a:t>
            </a:r>
            <a:r>
              <a:rPr lang="en-US" altLang="zh-CN" dirty="0" err="1"/>
              <a:t>GradientBoosting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基学习器的选择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03253"/>
            <a:ext cx="3057686" cy="21610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37" y="2301766"/>
            <a:ext cx="3164974" cy="21074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49" y="2999491"/>
            <a:ext cx="3152201" cy="2191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1" y="1143001"/>
            <a:ext cx="3134320" cy="21074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463" y="1850288"/>
            <a:ext cx="3080675" cy="214574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389" y="2583789"/>
            <a:ext cx="3210954" cy="21534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88" y="3304514"/>
            <a:ext cx="3210953" cy="2199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7390" y="4890770"/>
            <a:ext cx="7728915" cy="830580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我们是河南城建学院的</a:t>
            </a:r>
            <a:r>
              <a:rPr lang="zh-CN" altLang="en-US" dirty="0"/>
              <a:t>三名数据挖掘爱好者，在数据挖掘之路上一直充满激情，就像队伍的名字一样，在数据探索路上，总是可以找到让我们惊喜的发现！</a:t>
            </a:r>
            <a:endParaRPr lang="zh-CN" altLang="en-US" dirty="0"/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707542" y="573151"/>
            <a:ext cx="195945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 smtClean="0"/>
              <a:t>团队简介</a:t>
            </a:r>
            <a:endParaRPr dirty="0"/>
          </a:p>
        </p:txBody>
      </p:sp>
      <p:pic>
        <p:nvPicPr>
          <p:cNvPr id="1027" name="Picture 3" descr="C:\Users\liulei\Pictures\SelfieCity_20180905135117_save.jpgSelfieCity_20180905135117_save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36035" y="1464627"/>
            <a:ext cx="1428750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Users\liulei\Pictures\TIM图片20180905135828.jpgTIM图片201809051358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6710" y="1514157"/>
            <a:ext cx="1270000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C:\Users\liulei\Pictures\TIM图片20180905135813.jpgTIM图片201809051358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9520" y="1464310"/>
            <a:ext cx="1319530" cy="2639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372870" y="4304030"/>
            <a:ext cx="989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王志强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80840" y="4237990"/>
            <a:ext cx="739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刘磊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940550" y="4237990"/>
            <a:ext cx="947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李瑞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006" y="533400"/>
            <a:ext cx="7728915" cy="574040"/>
          </a:xfrm>
        </p:spPr>
        <p:txBody>
          <a:bodyPr/>
          <a:lstStyle/>
          <a:p>
            <a:r>
              <a:rPr lang="zh-CN" altLang="en-US" dirty="0"/>
              <a:t>基学习</a:t>
            </a:r>
            <a:r>
              <a:rPr lang="zh-CN" altLang="en-US" dirty="0" smtClean="0"/>
              <a:t>器的选择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2881" y="1992170"/>
            <a:ext cx="1118419" cy="4208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AdaBoost</a:t>
            </a:r>
            <a:endParaRPr lang="en-US" altLang="zh-CN" sz="1400" dirty="0" err="1" smtClean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2881" y="2741470"/>
            <a:ext cx="1118419" cy="4208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ExtraTrees</a:t>
            </a:r>
            <a:endParaRPr lang="en-US" altLang="zh-CN" sz="1400" dirty="0" err="1" smtClean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2881" y="3389170"/>
            <a:ext cx="1118419" cy="4208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GBDT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2881" y="3998770"/>
            <a:ext cx="1118419" cy="4208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DecisionTree</a:t>
            </a:r>
            <a:endParaRPr lang="en-US" altLang="zh-CN" sz="1400" dirty="0" err="1" smtClean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0181" y="4684570"/>
            <a:ext cx="1118419" cy="4208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KNN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2881" y="5370370"/>
            <a:ext cx="1118419" cy="4208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SVM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0181" y="1331770"/>
            <a:ext cx="1118419" cy="4208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RandomForest</a:t>
            </a:r>
            <a:endParaRPr lang="en-US" altLang="zh-CN" sz="1400" dirty="0" err="1" smtClean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0181" y="5903770"/>
            <a:ext cx="1118419" cy="4208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MLP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744783" y="3506894"/>
            <a:ext cx="1608017" cy="72220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模型优化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10" idx="3"/>
            <a:endCxn id="13" idx="1"/>
          </p:cNvCxnSpPr>
          <p:nvPr/>
        </p:nvCxnSpPr>
        <p:spPr>
          <a:xfrm>
            <a:off x="1498600" y="1542185"/>
            <a:ext cx="481672" cy="20704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3"/>
            <a:endCxn id="13" idx="1"/>
          </p:cNvCxnSpPr>
          <p:nvPr/>
        </p:nvCxnSpPr>
        <p:spPr>
          <a:xfrm>
            <a:off x="1511300" y="2202585"/>
            <a:ext cx="468972" cy="14100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" idx="3"/>
            <a:endCxn id="13" idx="1"/>
          </p:cNvCxnSpPr>
          <p:nvPr/>
        </p:nvCxnSpPr>
        <p:spPr>
          <a:xfrm>
            <a:off x="1511300" y="2951885"/>
            <a:ext cx="468972" cy="660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3"/>
            <a:endCxn id="13" idx="2"/>
          </p:cNvCxnSpPr>
          <p:nvPr/>
        </p:nvCxnSpPr>
        <p:spPr>
          <a:xfrm>
            <a:off x="1511300" y="3599585"/>
            <a:ext cx="233483" cy="2684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" idx="3"/>
            <a:endCxn id="13" idx="2"/>
          </p:cNvCxnSpPr>
          <p:nvPr/>
        </p:nvCxnSpPr>
        <p:spPr>
          <a:xfrm flipV="1">
            <a:off x="1511300" y="3867997"/>
            <a:ext cx="233483" cy="3411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8" idx="3"/>
            <a:endCxn id="13" idx="3"/>
          </p:cNvCxnSpPr>
          <p:nvPr/>
        </p:nvCxnSpPr>
        <p:spPr>
          <a:xfrm flipV="1">
            <a:off x="1498600" y="4123335"/>
            <a:ext cx="481672" cy="7716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9" idx="3"/>
            <a:endCxn id="13" idx="3"/>
          </p:cNvCxnSpPr>
          <p:nvPr/>
        </p:nvCxnSpPr>
        <p:spPr>
          <a:xfrm flipV="1">
            <a:off x="1511300" y="4123335"/>
            <a:ext cx="468972" cy="14574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1" idx="3"/>
            <a:endCxn id="13" idx="3"/>
          </p:cNvCxnSpPr>
          <p:nvPr/>
        </p:nvCxnSpPr>
        <p:spPr>
          <a:xfrm flipV="1">
            <a:off x="1498600" y="4123335"/>
            <a:ext cx="481672" cy="19908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右箭头 75"/>
          <p:cNvSpPr/>
          <p:nvPr/>
        </p:nvSpPr>
        <p:spPr>
          <a:xfrm>
            <a:off x="3416710" y="3726982"/>
            <a:ext cx="774290" cy="357705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7" name="右箭头 76"/>
          <p:cNvSpPr/>
          <p:nvPr/>
        </p:nvSpPr>
        <p:spPr>
          <a:xfrm>
            <a:off x="5613810" y="3701136"/>
            <a:ext cx="774290" cy="357705"/>
          </a:xfrm>
          <a:prstGeom prst="rightArrow">
            <a:avLst>
              <a:gd name="adj1" fmla="val 50000"/>
              <a:gd name="adj2" fmla="val 108824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4191000" y="3536613"/>
            <a:ext cx="1333500" cy="68078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基</a:t>
            </a:r>
            <a:r>
              <a:rPr lang="zh-CN" altLang="en-US" sz="1400" dirty="0" smtClean="0">
                <a:solidFill>
                  <a:schemeClr val="tx1"/>
                </a:solidFill>
              </a:rPr>
              <a:t>学习器的选择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498895" y="3336222"/>
            <a:ext cx="946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Top 4</a:t>
            </a:r>
            <a:endParaRPr lang="en-US" altLang="zh-CN" sz="1400" dirty="0" smtClean="0"/>
          </a:p>
        </p:txBody>
      </p:sp>
      <p:sp>
        <p:nvSpPr>
          <p:cNvPr id="87" name="椭圆 86"/>
          <p:cNvSpPr/>
          <p:nvPr/>
        </p:nvSpPr>
        <p:spPr>
          <a:xfrm>
            <a:off x="6316202" y="3469952"/>
            <a:ext cx="1462548" cy="70432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最终的基学习器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6728747" y="2049065"/>
            <a:ext cx="1075403" cy="5891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KNN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7918579" y="2745534"/>
            <a:ext cx="1075403" cy="5891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RF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6839872" y="4935339"/>
            <a:ext cx="1075403" cy="5891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MLP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cxnSp>
        <p:nvCxnSpPr>
          <p:cNvPr id="132" name="直接箭头连接符 131"/>
          <p:cNvCxnSpPr>
            <a:stCxn id="87" idx="0"/>
            <a:endCxn id="97" idx="4"/>
          </p:cNvCxnSpPr>
          <p:nvPr/>
        </p:nvCxnSpPr>
        <p:spPr>
          <a:xfrm flipV="1">
            <a:off x="7047476" y="2638227"/>
            <a:ext cx="218973" cy="8317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87" idx="7"/>
            <a:endCxn id="98" idx="2"/>
          </p:cNvCxnSpPr>
          <p:nvPr/>
        </p:nvCxnSpPr>
        <p:spPr>
          <a:xfrm flipV="1">
            <a:off x="7564565" y="3040115"/>
            <a:ext cx="354014" cy="5329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87" idx="4"/>
            <a:endCxn id="99" idx="0"/>
          </p:cNvCxnSpPr>
          <p:nvPr/>
        </p:nvCxnSpPr>
        <p:spPr>
          <a:xfrm>
            <a:off x="7047476" y="4174274"/>
            <a:ext cx="330098" cy="7610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椭圆 143"/>
          <p:cNvSpPr/>
          <p:nvPr/>
        </p:nvSpPr>
        <p:spPr>
          <a:xfrm>
            <a:off x="7943979" y="4028925"/>
            <a:ext cx="1075403" cy="5891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ET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cxnSp>
        <p:nvCxnSpPr>
          <p:cNvPr id="145" name="直接箭头连接符 144"/>
          <p:cNvCxnSpPr>
            <a:stCxn id="87" idx="5"/>
            <a:endCxn id="144" idx="2"/>
          </p:cNvCxnSpPr>
          <p:nvPr/>
        </p:nvCxnSpPr>
        <p:spPr>
          <a:xfrm>
            <a:off x="7564565" y="4071128"/>
            <a:ext cx="379414" cy="2523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76" grpId="0" animBg="1"/>
      <p:bldP spid="77" grpId="0" animBg="1"/>
      <p:bldP spid="78" grpId="0" animBg="1"/>
      <p:bldP spid="86" grpId="0"/>
      <p:bldP spid="87" grpId="0" animBg="1"/>
      <p:bldP spid="97" grpId="0" animBg="1"/>
      <p:bldP spid="98" grpId="0" animBg="1"/>
      <p:bldP spid="99" grpId="0" animBg="1"/>
      <p:bldP spid="1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模型融合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4478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Stacking</a:t>
            </a:r>
            <a:r>
              <a:rPr lang="zh-CN" altLang="en-US" dirty="0" smtClean="0"/>
              <a:t>简介：</a:t>
            </a:r>
            <a:endParaRPr lang="en-US" altLang="zh-CN" dirty="0" smtClean="0"/>
          </a:p>
          <a:p>
            <a:r>
              <a:rPr lang="en-US" altLang="zh-CN" smtClean="0"/>
              <a:t>        Stacking</a:t>
            </a:r>
            <a:r>
              <a:rPr lang="zh-CN" altLang="en-US" dirty="0"/>
              <a:t>是用新的次学习器去学习如何组合上一层的基学习</a:t>
            </a:r>
            <a:r>
              <a:rPr lang="zh-CN" altLang="en-US" dirty="0" smtClean="0"/>
              <a:t>器</a:t>
            </a:r>
            <a:r>
              <a:rPr lang="zh-CN" altLang="en-US" dirty="0"/>
              <a:t>；</a:t>
            </a:r>
            <a:r>
              <a:rPr lang="zh-CN" altLang="en-US" dirty="0" smtClean="0"/>
              <a:t>其是</a:t>
            </a:r>
            <a:r>
              <a:rPr lang="zh-CN" altLang="en-US" dirty="0"/>
              <a:t>多个基分类器的非线性</a:t>
            </a:r>
            <a:r>
              <a:rPr lang="zh-CN" altLang="en-US" dirty="0" smtClean="0"/>
              <a:t>组合</a:t>
            </a:r>
            <a:r>
              <a:rPr lang="zh-CN" altLang="en-US" dirty="0"/>
              <a:t>；</a:t>
            </a:r>
            <a:r>
              <a:rPr lang="zh-CN" altLang="en-US" dirty="0" smtClean="0"/>
              <a:t>它可以</a:t>
            </a:r>
            <a:r>
              <a:rPr lang="zh-CN" altLang="en-US" dirty="0"/>
              <a:t>将学习器一层一层地堆砌起来，形成一个网状的结构。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200400"/>
            <a:ext cx="754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r>
              <a:rPr lang="en-US" altLang="zh-CN" dirty="0"/>
              <a:t>Stacking</a:t>
            </a:r>
            <a:r>
              <a:rPr lang="zh-CN" altLang="en-US" dirty="0"/>
              <a:t>框架融合：这里我们使用了两层的模型</a:t>
            </a:r>
            <a:r>
              <a:rPr lang="zh-CN" altLang="en-US" dirty="0" smtClean="0"/>
              <a:t>融合</a:t>
            </a:r>
            <a:endParaRPr lang="en-US" altLang="zh-CN" dirty="0" smtClean="0"/>
          </a:p>
          <a:p>
            <a:r>
              <a:rPr lang="en-US" altLang="zh-CN" dirty="0"/>
              <a:t>Level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使用了前面基学习器的选择选出的</a:t>
            </a:r>
            <a:r>
              <a:rPr lang="en-US" altLang="zh-CN" dirty="0"/>
              <a:t>4</a:t>
            </a:r>
            <a:r>
              <a:rPr lang="zh-CN" altLang="en-US" dirty="0" smtClean="0"/>
              <a:t>个较优模型。</a:t>
            </a:r>
            <a:endParaRPr lang="en-US" altLang="zh-CN" dirty="0" smtClean="0"/>
          </a:p>
          <a:p>
            <a:r>
              <a:rPr lang="en-US" altLang="zh-CN" dirty="0"/>
              <a:t>Level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</a:t>
            </a:r>
            <a:r>
              <a:rPr lang="zh-CN" altLang="en-US" dirty="0"/>
              <a:t>了</a:t>
            </a:r>
            <a:r>
              <a:rPr lang="en-US" altLang="zh-CN" dirty="0" err="1"/>
              <a:t>XGBoost</a:t>
            </a:r>
            <a:r>
              <a:rPr lang="zh-CN" altLang="en-US" dirty="0"/>
              <a:t>，使用第一层预测的结果作为特征对最终的结果进行预测。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72465" y="454025"/>
            <a:ext cx="7100570" cy="553720"/>
          </a:xfrm>
        </p:spPr>
        <p:txBody>
          <a:bodyPr wrap="square"/>
          <a:lstStyle/>
          <a:p>
            <a:r>
              <a:rPr lang="zh-CN" altLang="en-US" dirty="0" smtClean="0"/>
              <a:t>模型融合</a:t>
            </a:r>
            <a:endParaRPr lang="zh-CN" altLang="en-US" dirty="0"/>
          </a:p>
        </p:txBody>
      </p:sp>
      <p:pic>
        <p:nvPicPr>
          <p:cNvPr id="5" name="图片 4" descr="TIM图片201809112234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465" y="1007110"/>
            <a:ext cx="7851140" cy="54603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模型融合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66800" y="1752600"/>
          <a:ext cx="7315200" cy="281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2270927"/>
                <a:gridCol w="1386673"/>
                <a:gridCol w="1828800"/>
              </a:tblGrid>
              <a:tr h="59022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融合类型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准确率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/>
                </a:tc>
              </a:tr>
              <a:tr h="598427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CatBoost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99.6820%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76.592s</a:t>
                      </a:r>
                      <a:endParaRPr lang="zh-CN" altLang="en-US" dirty="0"/>
                    </a:p>
                  </a:txBody>
                  <a:tcPr/>
                </a:tc>
              </a:tr>
              <a:tr h="5984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MLP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99.84820%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7.473s</a:t>
                      </a:r>
                      <a:endParaRPr lang="zh-CN" altLang="en-US" dirty="0"/>
                    </a:p>
                  </a:txBody>
                  <a:tcPr/>
                </a:tc>
              </a:tr>
              <a:tr h="10329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XGBoost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融合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Stacking+XGBoost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99.88300%</a:t>
                      </a: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16.976s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实验概览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81200"/>
            <a:ext cx="2133600" cy="3200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981200"/>
            <a:ext cx="1981200" cy="2857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7800" y="1447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实验过程代码：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62500" y="1447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封装整理代码：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3"/>
          <p:cNvSpPr txBox="1"/>
          <p:nvPr/>
        </p:nvSpPr>
        <p:spPr>
          <a:xfrm>
            <a:off x="269819" y="2296671"/>
            <a:ext cx="1641476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11500" dirty="0" smtClean="0">
                <a:solidFill>
                  <a:srgbClr val="F8D3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kumimoji="0" lang="en-US" sz="11500" b="1" i="0" u="none" strike="noStrike" kern="1200" cap="none" spc="0" normalizeH="0" baseline="0" noProof="0" dirty="0" smtClean="0">
              <a:ln>
                <a:noFill/>
              </a:ln>
              <a:solidFill>
                <a:srgbClr val="F8D35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2"/>
          <p:cNvSpPr txBox="1"/>
          <p:nvPr/>
        </p:nvSpPr>
        <p:spPr>
          <a:xfrm>
            <a:off x="1884223" y="3023148"/>
            <a:ext cx="4501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 smtClean="0">
                <a:latin typeface="微软雅黑" panose="020B0503020204020204" charset="-122"/>
                <a:ea typeface="微软雅黑" panose="020B0503020204020204" charset="-122"/>
              </a:rPr>
              <a:t>  总结思考</a:t>
            </a:r>
            <a:endParaRPr lang="zh-CN" altLang="en-US" sz="4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 rot="11891394">
            <a:off x="5776732" y="2409198"/>
            <a:ext cx="3097449" cy="2152130"/>
            <a:chOff x="912737" y="565770"/>
            <a:chExt cx="3097449" cy="2152130"/>
          </a:xfrm>
        </p:grpSpPr>
        <p:sp>
          <p:nvSpPr>
            <p:cNvPr id="22" name="等腰三角形 21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20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20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20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20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 w="12700" cap="flat" cmpd="sng" algn="ctr">
              <a:solidFill>
                <a:srgbClr val="FFC20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20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 rot="8977127">
              <a:off x="3563478" y="1987177"/>
              <a:ext cx="446708" cy="334618"/>
              <a:chOff x="2822785" y="1265179"/>
              <a:chExt cx="930073" cy="696693"/>
            </a:xfrm>
          </p:grpSpPr>
          <p:sp>
            <p:nvSpPr>
              <p:cNvPr id="31" name="等腰三角形 30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C20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C20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模型改进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7728915" cy="1938992"/>
          </a:xfrm>
        </p:spPr>
        <p:txBody>
          <a:bodyPr/>
          <a:lstStyle/>
          <a:p>
            <a:r>
              <a:rPr lang="zh-CN" altLang="en-US" dirty="0" smtClean="0"/>
              <a:t>该</a:t>
            </a:r>
            <a:r>
              <a:rPr lang="en-US" altLang="zh-CN" dirty="0" smtClean="0"/>
              <a:t>stacking</a:t>
            </a:r>
            <a:r>
              <a:rPr lang="zh-CN" altLang="en-US" dirty="0"/>
              <a:t>模型还有很大的改进空间</a:t>
            </a:r>
            <a:r>
              <a:rPr lang="zh-CN" altLang="en-US" dirty="0" smtClean="0"/>
              <a:t>。可以</a:t>
            </a:r>
            <a:r>
              <a:rPr lang="zh-CN" altLang="en-US" dirty="0"/>
              <a:t>在以下几个方面进行改进，提高模型预测的精度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 smtClean="0"/>
              <a:t>特征</a:t>
            </a:r>
            <a:r>
              <a:rPr lang="zh-CN" altLang="en-US" dirty="0"/>
              <a:t>工程：寻找更好的特征、删去影响较大的冗余特征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模型超参数调试：改进欠拟合或者过拟合的状态</a:t>
            </a:r>
            <a:r>
              <a:rPr lang="zh-CN" altLang="en-US" dirty="0" smtClean="0"/>
              <a:t>；其中包括特征选择模型的参数调试、基学习器模型的参数调试、用于预测的</a:t>
            </a:r>
            <a:r>
              <a:rPr lang="en-US" altLang="zh-CN" dirty="0" err="1" smtClean="0"/>
              <a:t>XGBoost</a:t>
            </a:r>
            <a:r>
              <a:rPr lang="zh-CN" altLang="en-US" dirty="0" smtClean="0"/>
              <a:t>模型参数调试。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改进模型框架：对于</a:t>
            </a:r>
            <a:r>
              <a:rPr lang="en-US" altLang="zh-CN" dirty="0"/>
              <a:t>stacking</a:t>
            </a:r>
            <a:r>
              <a:rPr lang="zh-CN" altLang="en-US" dirty="0"/>
              <a:t>框架的各层模型进行更好的选择；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参赛收获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676400"/>
            <a:ext cx="7728915" cy="92329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真正接触大数据，特征提取技能</a:t>
            </a:r>
            <a:r>
              <a:rPr lang="en-US" altLang="zh-CN" sz="2000" dirty="0" smtClean="0"/>
              <a:t>get </a:t>
            </a:r>
            <a:r>
              <a:rPr lang="zh-CN" altLang="en-US" sz="2000" dirty="0" smtClean="0"/>
              <a:t>√</a:t>
            </a:r>
            <a:endParaRPr lang="en-US" altLang="zh-CN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学习了数据挖掘相关算法</a:t>
            </a:r>
            <a:endParaRPr lang="en-US" altLang="zh-CN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认识了很多志同道合的人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333625"/>
            <a:ext cx="9144000" cy="1402080"/>
          </a:xfrm>
          <a:custGeom>
            <a:avLst/>
            <a:gdLst/>
            <a:ahLst/>
            <a:cxnLst/>
            <a:rect l="l" t="t" r="r" b="b"/>
            <a:pathLst>
              <a:path w="9144000" h="1402079">
                <a:moveTo>
                  <a:pt x="0" y="1401826"/>
                </a:moveTo>
                <a:lnTo>
                  <a:pt x="9144000" y="1401826"/>
                </a:lnTo>
                <a:lnTo>
                  <a:pt x="9144000" y="0"/>
                </a:lnTo>
                <a:lnTo>
                  <a:pt x="0" y="0"/>
                </a:lnTo>
                <a:lnTo>
                  <a:pt x="0" y="1401826"/>
                </a:lnTo>
                <a:close/>
              </a:path>
            </a:pathLst>
          </a:custGeom>
          <a:solidFill>
            <a:srgbClr val="000000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55992" y="2593848"/>
            <a:ext cx="818388" cy="819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59839" y="2725927"/>
            <a:ext cx="6623050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zh-CN" altLang="en-US" sz="6000" spc="-5" dirty="0" smtClean="0">
                <a:solidFill>
                  <a:srgbClr val="FFFFFF"/>
                </a:solidFill>
              </a:rPr>
              <a:t>谢谢！</a:t>
            </a:r>
            <a:endParaRPr sz="6000" spc="-5" dirty="0">
              <a:solidFill>
                <a:srgbClr val="FFFFFF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59679" y="4000500"/>
            <a:ext cx="580644" cy="583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91100" y="4809744"/>
            <a:ext cx="498348" cy="5013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2310725"/>
            <a:ext cx="268605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25"/>
          <p:cNvSpPr txBox="1"/>
          <p:nvPr/>
        </p:nvSpPr>
        <p:spPr>
          <a:xfrm>
            <a:off x="4150571" y="736600"/>
            <a:ext cx="948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01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6" name="文本框 26"/>
          <p:cNvSpPr txBox="1"/>
          <p:nvPr/>
        </p:nvSpPr>
        <p:spPr>
          <a:xfrm>
            <a:off x="5524654" y="901392"/>
            <a:ext cx="3931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赛</a:t>
            </a:r>
            <a:r>
              <a:rPr lang="zh-CN" altLang="en-US" sz="280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题分析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7" name="矩形 10"/>
          <p:cNvSpPr/>
          <p:nvPr/>
        </p:nvSpPr>
        <p:spPr>
          <a:xfrm rot="7109354" flipV="1">
            <a:off x="5086687" y="1143108"/>
            <a:ext cx="450405" cy="94869"/>
          </a:xfrm>
          <a:custGeom>
            <a:avLst/>
            <a:gdLst>
              <a:gd name="connsiteX0" fmla="*/ 0 w 6578600"/>
              <a:gd name="connsiteY0" fmla="*/ 0 h 2438400"/>
              <a:gd name="connsiteX1" fmla="*/ 6578600 w 6578600"/>
              <a:gd name="connsiteY1" fmla="*/ 0 h 2438400"/>
              <a:gd name="connsiteX2" fmla="*/ 6578600 w 6578600"/>
              <a:gd name="connsiteY2" fmla="*/ 2438400 h 2438400"/>
              <a:gd name="connsiteX3" fmla="*/ 0 w 6578600"/>
              <a:gd name="connsiteY3" fmla="*/ 2438400 h 2438400"/>
              <a:gd name="connsiteX4" fmla="*/ 0 w 6578600"/>
              <a:gd name="connsiteY4" fmla="*/ 0 h 2438400"/>
              <a:gd name="connsiteX0-1" fmla="*/ 0 w 6578600"/>
              <a:gd name="connsiteY0-2" fmla="*/ 0 h 2438400"/>
              <a:gd name="connsiteX1-3" fmla="*/ 6578600 w 6578600"/>
              <a:gd name="connsiteY1-4" fmla="*/ 0 h 2438400"/>
              <a:gd name="connsiteX2-5" fmla="*/ 0 w 6578600"/>
              <a:gd name="connsiteY2-6" fmla="*/ 2438400 h 2438400"/>
              <a:gd name="connsiteX3-7" fmla="*/ 0 w 6578600"/>
              <a:gd name="connsiteY3-8" fmla="*/ 0 h 2438400"/>
              <a:gd name="connsiteX0-9" fmla="*/ 0 w 6578600"/>
              <a:gd name="connsiteY0-10" fmla="*/ 0 h 0"/>
              <a:gd name="connsiteX1-11" fmla="*/ 6578600 w 6578600"/>
              <a:gd name="connsiteY1-12" fmla="*/ 0 h 0"/>
              <a:gd name="connsiteX2-13" fmla="*/ 0 w 6578600"/>
              <a:gd name="connsiteY2-1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578600">
                <a:moveTo>
                  <a:pt x="0" y="0"/>
                </a:moveTo>
                <a:lnTo>
                  <a:pt x="6578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C8D86"/>
          </a:solidFill>
          <a:ln w="25400" cap="flat" cmpd="sng" algn="in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8" name="文本框 28"/>
          <p:cNvSpPr txBox="1"/>
          <p:nvPr/>
        </p:nvSpPr>
        <p:spPr>
          <a:xfrm>
            <a:off x="4125171" y="3030026"/>
            <a:ext cx="948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03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9" name="文本框 29"/>
          <p:cNvSpPr txBox="1"/>
          <p:nvPr/>
        </p:nvSpPr>
        <p:spPr>
          <a:xfrm>
            <a:off x="5514002" y="3180070"/>
            <a:ext cx="3975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算法实现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10" name="矩形 10"/>
          <p:cNvSpPr/>
          <p:nvPr/>
        </p:nvSpPr>
        <p:spPr>
          <a:xfrm rot="7109354" flipV="1">
            <a:off x="5061287" y="3436534"/>
            <a:ext cx="450405" cy="94869"/>
          </a:xfrm>
          <a:custGeom>
            <a:avLst/>
            <a:gdLst>
              <a:gd name="connsiteX0" fmla="*/ 0 w 6578600"/>
              <a:gd name="connsiteY0" fmla="*/ 0 h 2438400"/>
              <a:gd name="connsiteX1" fmla="*/ 6578600 w 6578600"/>
              <a:gd name="connsiteY1" fmla="*/ 0 h 2438400"/>
              <a:gd name="connsiteX2" fmla="*/ 6578600 w 6578600"/>
              <a:gd name="connsiteY2" fmla="*/ 2438400 h 2438400"/>
              <a:gd name="connsiteX3" fmla="*/ 0 w 6578600"/>
              <a:gd name="connsiteY3" fmla="*/ 2438400 h 2438400"/>
              <a:gd name="connsiteX4" fmla="*/ 0 w 6578600"/>
              <a:gd name="connsiteY4" fmla="*/ 0 h 2438400"/>
              <a:gd name="connsiteX0-1" fmla="*/ 0 w 6578600"/>
              <a:gd name="connsiteY0-2" fmla="*/ 0 h 2438400"/>
              <a:gd name="connsiteX1-3" fmla="*/ 6578600 w 6578600"/>
              <a:gd name="connsiteY1-4" fmla="*/ 0 h 2438400"/>
              <a:gd name="connsiteX2-5" fmla="*/ 0 w 6578600"/>
              <a:gd name="connsiteY2-6" fmla="*/ 2438400 h 2438400"/>
              <a:gd name="connsiteX3-7" fmla="*/ 0 w 6578600"/>
              <a:gd name="connsiteY3-8" fmla="*/ 0 h 2438400"/>
              <a:gd name="connsiteX0-9" fmla="*/ 0 w 6578600"/>
              <a:gd name="connsiteY0-10" fmla="*/ 0 h 0"/>
              <a:gd name="connsiteX1-11" fmla="*/ 6578600 w 6578600"/>
              <a:gd name="connsiteY1-12" fmla="*/ 0 h 0"/>
              <a:gd name="connsiteX2-13" fmla="*/ 0 w 6578600"/>
              <a:gd name="connsiteY2-1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578600">
                <a:moveTo>
                  <a:pt x="0" y="0"/>
                </a:moveTo>
                <a:lnTo>
                  <a:pt x="6578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C8D86"/>
          </a:solidFill>
          <a:ln w="25400" cap="flat" cmpd="sng" algn="in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1" name="文本框 31"/>
          <p:cNvSpPr txBox="1"/>
          <p:nvPr/>
        </p:nvSpPr>
        <p:spPr>
          <a:xfrm>
            <a:off x="4125171" y="4301543"/>
            <a:ext cx="948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04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12" name="文本框 32"/>
          <p:cNvSpPr txBox="1"/>
          <p:nvPr/>
        </p:nvSpPr>
        <p:spPr>
          <a:xfrm>
            <a:off x="5499254" y="4436839"/>
            <a:ext cx="3990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总结思考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13" name="矩形 10"/>
          <p:cNvSpPr/>
          <p:nvPr/>
        </p:nvSpPr>
        <p:spPr>
          <a:xfrm rot="7109354" flipV="1">
            <a:off x="5061287" y="4708051"/>
            <a:ext cx="450405" cy="94869"/>
          </a:xfrm>
          <a:custGeom>
            <a:avLst/>
            <a:gdLst>
              <a:gd name="connsiteX0" fmla="*/ 0 w 6578600"/>
              <a:gd name="connsiteY0" fmla="*/ 0 h 2438400"/>
              <a:gd name="connsiteX1" fmla="*/ 6578600 w 6578600"/>
              <a:gd name="connsiteY1" fmla="*/ 0 h 2438400"/>
              <a:gd name="connsiteX2" fmla="*/ 6578600 w 6578600"/>
              <a:gd name="connsiteY2" fmla="*/ 2438400 h 2438400"/>
              <a:gd name="connsiteX3" fmla="*/ 0 w 6578600"/>
              <a:gd name="connsiteY3" fmla="*/ 2438400 h 2438400"/>
              <a:gd name="connsiteX4" fmla="*/ 0 w 6578600"/>
              <a:gd name="connsiteY4" fmla="*/ 0 h 2438400"/>
              <a:gd name="connsiteX0-1" fmla="*/ 0 w 6578600"/>
              <a:gd name="connsiteY0-2" fmla="*/ 0 h 2438400"/>
              <a:gd name="connsiteX1-3" fmla="*/ 6578600 w 6578600"/>
              <a:gd name="connsiteY1-4" fmla="*/ 0 h 2438400"/>
              <a:gd name="connsiteX2-5" fmla="*/ 0 w 6578600"/>
              <a:gd name="connsiteY2-6" fmla="*/ 2438400 h 2438400"/>
              <a:gd name="connsiteX3-7" fmla="*/ 0 w 6578600"/>
              <a:gd name="connsiteY3-8" fmla="*/ 0 h 2438400"/>
              <a:gd name="connsiteX0-9" fmla="*/ 0 w 6578600"/>
              <a:gd name="connsiteY0-10" fmla="*/ 0 h 0"/>
              <a:gd name="connsiteX1-11" fmla="*/ 6578600 w 6578600"/>
              <a:gd name="connsiteY1-12" fmla="*/ 0 h 0"/>
              <a:gd name="connsiteX2-13" fmla="*/ 0 w 6578600"/>
              <a:gd name="connsiteY2-1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578600">
                <a:moveTo>
                  <a:pt x="0" y="0"/>
                </a:moveTo>
                <a:lnTo>
                  <a:pt x="6578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C8D86"/>
          </a:solidFill>
          <a:ln w="25400" cap="flat" cmpd="sng" algn="in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0" name="文本框 31"/>
          <p:cNvSpPr txBox="1"/>
          <p:nvPr/>
        </p:nvSpPr>
        <p:spPr>
          <a:xfrm>
            <a:off x="4150571" y="1926267"/>
            <a:ext cx="948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02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21" name="文本框 32"/>
          <p:cNvSpPr txBox="1"/>
          <p:nvPr/>
        </p:nvSpPr>
        <p:spPr>
          <a:xfrm>
            <a:off x="5524654" y="2061563"/>
            <a:ext cx="3990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特征处理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22" name="矩形 10"/>
          <p:cNvSpPr/>
          <p:nvPr/>
        </p:nvSpPr>
        <p:spPr>
          <a:xfrm rot="7109354" flipV="1">
            <a:off x="5086687" y="2332775"/>
            <a:ext cx="450405" cy="94869"/>
          </a:xfrm>
          <a:custGeom>
            <a:avLst/>
            <a:gdLst>
              <a:gd name="connsiteX0" fmla="*/ 0 w 6578600"/>
              <a:gd name="connsiteY0" fmla="*/ 0 h 2438400"/>
              <a:gd name="connsiteX1" fmla="*/ 6578600 w 6578600"/>
              <a:gd name="connsiteY1" fmla="*/ 0 h 2438400"/>
              <a:gd name="connsiteX2" fmla="*/ 6578600 w 6578600"/>
              <a:gd name="connsiteY2" fmla="*/ 2438400 h 2438400"/>
              <a:gd name="connsiteX3" fmla="*/ 0 w 6578600"/>
              <a:gd name="connsiteY3" fmla="*/ 2438400 h 2438400"/>
              <a:gd name="connsiteX4" fmla="*/ 0 w 6578600"/>
              <a:gd name="connsiteY4" fmla="*/ 0 h 2438400"/>
              <a:gd name="connsiteX0-1" fmla="*/ 0 w 6578600"/>
              <a:gd name="connsiteY0-2" fmla="*/ 0 h 2438400"/>
              <a:gd name="connsiteX1-3" fmla="*/ 6578600 w 6578600"/>
              <a:gd name="connsiteY1-4" fmla="*/ 0 h 2438400"/>
              <a:gd name="connsiteX2-5" fmla="*/ 0 w 6578600"/>
              <a:gd name="connsiteY2-6" fmla="*/ 2438400 h 2438400"/>
              <a:gd name="connsiteX3-7" fmla="*/ 0 w 6578600"/>
              <a:gd name="connsiteY3-8" fmla="*/ 0 h 2438400"/>
              <a:gd name="connsiteX0-9" fmla="*/ 0 w 6578600"/>
              <a:gd name="connsiteY0-10" fmla="*/ 0 h 0"/>
              <a:gd name="connsiteX1-11" fmla="*/ 6578600 w 6578600"/>
              <a:gd name="connsiteY1-12" fmla="*/ 0 h 0"/>
              <a:gd name="connsiteX2-13" fmla="*/ 0 w 6578600"/>
              <a:gd name="connsiteY2-1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578600">
                <a:moveTo>
                  <a:pt x="0" y="0"/>
                </a:moveTo>
                <a:lnTo>
                  <a:pt x="6578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C8D86"/>
          </a:solidFill>
          <a:ln w="25400" cap="flat" cmpd="sng" algn="in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/>
      <p:bldP spid="10" grpId="0" animBg="1"/>
      <p:bldP spid="11" grpId="0"/>
      <p:bldP spid="12" grpId="0"/>
      <p:bldP spid="13" grpId="0" animBg="1"/>
      <p:bldP spid="20" grpId="0"/>
      <p:bldP spid="21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3"/>
          <p:cNvSpPr txBox="1"/>
          <p:nvPr/>
        </p:nvSpPr>
        <p:spPr>
          <a:xfrm>
            <a:off x="269819" y="2296671"/>
            <a:ext cx="1641476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11500" dirty="0" smtClean="0">
                <a:solidFill>
                  <a:srgbClr val="F8D3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kumimoji="0" lang="en-US" sz="11500" b="1" i="0" u="none" strike="noStrike" kern="1200" cap="none" spc="0" normalizeH="0" baseline="0" noProof="0" dirty="0" smtClean="0">
              <a:ln>
                <a:noFill/>
              </a:ln>
              <a:solidFill>
                <a:srgbClr val="F8D35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2"/>
          <p:cNvSpPr txBox="1"/>
          <p:nvPr/>
        </p:nvSpPr>
        <p:spPr>
          <a:xfrm>
            <a:off x="1884223" y="3023148"/>
            <a:ext cx="4501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 smtClean="0">
                <a:latin typeface="微软雅黑" panose="020B0503020204020204" charset="-122"/>
                <a:ea typeface="微软雅黑" panose="020B0503020204020204" charset="-122"/>
              </a:rPr>
              <a:t>  赛题分析</a:t>
            </a:r>
            <a:endParaRPr lang="zh-CN" altLang="en-US" sz="4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 rot="11891394">
            <a:off x="5776732" y="2409198"/>
            <a:ext cx="3097449" cy="2152130"/>
            <a:chOff x="912737" y="565770"/>
            <a:chExt cx="3097449" cy="2152130"/>
          </a:xfrm>
        </p:grpSpPr>
        <p:sp>
          <p:nvSpPr>
            <p:cNvPr id="22" name="等腰三角形 21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20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20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20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20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 w="12700" cap="flat" cmpd="sng" algn="ctr">
              <a:solidFill>
                <a:srgbClr val="FFC20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20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 rot="8977127">
              <a:off x="3563478" y="1987177"/>
              <a:ext cx="446708" cy="334618"/>
              <a:chOff x="2822785" y="1265179"/>
              <a:chExt cx="930073" cy="696693"/>
            </a:xfrm>
          </p:grpSpPr>
          <p:sp>
            <p:nvSpPr>
              <p:cNvPr id="31" name="等腰三角形 30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C20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C20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543" y="573151"/>
            <a:ext cx="2035658" cy="574040"/>
          </a:xfrm>
        </p:spPr>
        <p:txBody>
          <a:bodyPr/>
          <a:lstStyle/>
          <a:p>
            <a:r>
              <a:rPr lang="zh-CN" altLang="en-US" dirty="0" smtClean="0"/>
              <a:t>问题描述</a:t>
            </a:r>
            <a:endParaRPr lang="zh-CN" altLang="en-US" dirty="0"/>
          </a:p>
        </p:txBody>
      </p:sp>
      <p:sp>
        <p:nvSpPr>
          <p:cNvPr id="4" name="文本框 4"/>
          <p:cNvSpPr txBox="1"/>
          <p:nvPr/>
        </p:nvSpPr>
        <p:spPr>
          <a:xfrm>
            <a:off x="4153189" y="35725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762000" y="163068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目的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设计算法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，根据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6000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条内测数据及其优化等级标注，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找出内在规律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，为剩余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100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万条随机组合方案进行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优化等级标注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7240" y="2514600"/>
            <a:ext cx="7391400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已知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6000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条内测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数据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，数据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集包括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个字段，字段的含义如下所示，牌面花色用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C,D,H,S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表示，分表代表梅花、方块、红桃和黑桃，牌面大小用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1-10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以及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J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Q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K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来表示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。字段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是每条数据的优化等级标注。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70492"/>
            <a:ext cx="7543800" cy="24150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1" y="573151"/>
            <a:ext cx="188213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/>
              <a:t>解题思路</a:t>
            </a:r>
            <a:endParaRPr dirty="0"/>
          </a:p>
        </p:txBody>
      </p:sp>
      <p:sp>
        <p:nvSpPr>
          <p:cNvPr id="4" name="椭圆 3"/>
          <p:cNvSpPr/>
          <p:nvPr/>
        </p:nvSpPr>
        <p:spPr>
          <a:xfrm>
            <a:off x="1923387" y="1295400"/>
            <a:ext cx="824669" cy="1373461"/>
          </a:xfrm>
          <a:prstGeom prst="ellipse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变量转换及分析数据关系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776957" y="4158769"/>
            <a:ext cx="876336" cy="869740"/>
          </a:xfrm>
          <a:prstGeom prst="ellipse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提取新特征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1717860" y="2911951"/>
            <a:ext cx="116107" cy="116938"/>
          </a:xfrm>
          <a:prstGeom prst="flowChartConnector">
            <a:avLst/>
          </a:prstGeom>
          <a:solidFill>
            <a:srgbClr val="E7E6E6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1819774" y="2682666"/>
            <a:ext cx="185770" cy="188239"/>
          </a:xfrm>
          <a:prstGeom prst="flowChartConnector">
            <a:avLst/>
          </a:prstGeom>
          <a:solidFill>
            <a:srgbClr val="E7E6E6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1660850" y="3797249"/>
            <a:ext cx="116107" cy="116938"/>
          </a:xfrm>
          <a:prstGeom prst="flowChartConnector">
            <a:avLst/>
          </a:prstGeom>
          <a:solidFill>
            <a:srgbClr val="E7E6E6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1737618" y="4027317"/>
            <a:ext cx="185770" cy="188239"/>
          </a:xfrm>
          <a:prstGeom prst="flowChartConnector">
            <a:avLst/>
          </a:prstGeom>
          <a:solidFill>
            <a:srgbClr val="E7E6E6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流程图: 联系 13"/>
          <p:cNvSpPr/>
          <p:nvPr/>
        </p:nvSpPr>
        <p:spPr>
          <a:xfrm>
            <a:off x="6658711" y="2668861"/>
            <a:ext cx="185770" cy="188239"/>
          </a:xfrm>
          <a:prstGeom prst="flowChartConnector">
            <a:avLst/>
          </a:prstGeom>
          <a:solidFill>
            <a:srgbClr val="E7E6E6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流程图: 联系 15"/>
          <p:cNvSpPr/>
          <p:nvPr/>
        </p:nvSpPr>
        <p:spPr>
          <a:xfrm rot="2100000">
            <a:off x="6645656" y="2970420"/>
            <a:ext cx="116106" cy="116938"/>
          </a:xfrm>
          <a:prstGeom prst="flowChartConnector">
            <a:avLst/>
          </a:prstGeom>
          <a:solidFill>
            <a:srgbClr val="E7E6E6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流程图: 联系 17"/>
          <p:cNvSpPr/>
          <p:nvPr/>
        </p:nvSpPr>
        <p:spPr>
          <a:xfrm>
            <a:off x="7921323" y="4027394"/>
            <a:ext cx="185770" cy="188239"/>
          </a:xfrm>
          <a:prstGeom prst="flowChartConnector">
            <a:avLst/>
          </a:prstGeom>
          <a:solidFill>
            <a:srgbClr val="E7E6E6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流程图: 联系 18"/>
          <p:cNvSpPr/>
          <p:nvPr/>
        </p:nvSpPr>
        <p:spPr>
          <a:xfrm>
            <a:off x="7820753" y="3895973"/>
            <a:ext cx="116107" cy="116938"/>
          </a:xfrm>
          <a:prstGeom prst="flowChartConnector">
            <a:avLst/>
          </a:prstGeom>
          <a:solidFill>
            <a:srgbClr val="E7E6E6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878806" y="4221080"/>
            <a:ext cx="947330" cy="940937"/>
          </a:xfrm>
          <a:prstGeom prst="ellipse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使用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GBDT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模型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678007" y="1756728"/>
            <a:ext cx="930161" cy="923886"/>
            <a:chOff x="10222776" y="2504742"/>
            <a:chExt cx="1260389" cy="1227438"/>
          </a:xfrm>
        </p:grpSpPr>
        <p:sp>
          <p:nvSpPr>
            <p:cNvPr id="24" name="椭圆 23"/>
            <p:cNvSpPr/>
            <p:nvPr/>
          </p:nvSpPr>
          <p:spPr>
            <a:xfrm>
              <a:off x="10222776" y="2504742"/>
              <a:ext cx="1260389" cy="1227438"/>
            </a:xfrm>
            <a:prstGeom prst="ellipse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dk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" name="文本框 2"/>
            <p:cNvSpPr txBox="1"/>
            <p:nvPr/>
          </p:nvSpPr>
          <p:spPr>
            <a:xfrm>
              <a:off x="10321628" y="2936539"/>
              <a:ext cx="1004806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Stacking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6" name="平行四边形 25"/>
          <p:cNvSpPr/>
          <p:nvPr/>
        </p:nvSpPr>
        <p:spPr>
          <a:xfrm>
            <a:off x="314215" y="3133222"/>
            <a:ext cx="1032549" cy="494862"/>
          </a:xfrm>
          <a:prstGeom prst="parallelogram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原始数据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538547" y="3087117"/>
            <a:ext cx="894603" cy="5631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数据处理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720657" y="3080609"/>
            <a:ext cx="894603" cy="5631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特征筛选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084332" y="3080609"/>
            <a:ext cx="894603" cy="5631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</a:t>
            </a: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学习器的选择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05759" y="3131044"/>
            <a:ext cx="894603" cy="5631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模型融合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1" name="直接箭头连接符 40"/>
          <p:cNvCxnSpPr>
            <a:stCxn id="82" idx="2"/>
            <a:endCxn id="31" idx="1"/>
          </p:cNvCxnSpPr>
          <p:nvPr/>
        </p:nvCxnSpPr>
        <p:spPr>
          <a:xfrm>
            <a:off x="3510735" y="2695570"/>
            <a:ext cx="573597" cy="6666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1" idx="3"/>
            <a:endCxn id="28" idx="1"/>
          </p:cNvCxnSpPr>
          <p:nvPr/>
        </p:nvCxnSpPr>
        <p:spPr>
          <a:xfrm flipV="1">
            <a:off x="4978935" y="1950146"/>
            <a:ext cx="175363" cy="1412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6" idx="2"/>
            <a:endCxn id="27" idx="1"/>
          </p:cNvCxnSpPr>
          <p:nvPr/>
        </p:nvCxnSpPr>
        <p:spPr>
          <a:xfrm flipV="1">
            <a:off x="1284906" y="3368716"/>
            <a:ext cx="253641" cy="119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7" idx="3"/>
            <a:endCxn id="30" idx="1"/>
          </p:cNvCxnSpPr>
          <p:nvPr/>
        </p:nvCxnSpPr>
        <p:spPr>
          <a:xfrm flipV="1">
            <a:off x="2433150" y="3362208"/>
            <a:ext cx="287507" cy="65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7578843" y="3138164"/>
            <a:ext cx="894603" cy="5631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预测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8" name="直接箭头连接符 67"/>
          <p:cNvCxnSpPr>
            <a:stCxn id="34" idx="3"/>
            <a:endCxn id="67" idx="1"/>
          </p:cNvCxnSpPr>
          <p:nvPr/>
        </p:nvCxnSpPr>
        <p:spPr>
          <a:xfrm>
            <a:off x="7300362" y="3412643"/>
            <a:ext cx="278481" cy="71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154298" y="1668547"/>
            <a:ext cx="894603" cy="5631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</a:t>
            </a: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</a:t>
            </a:r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器</a:t>
            </a: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154297" y="2636293"/>
            <a:ext cx="894603" cy="5631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基学习器</a:t>
            </a:r>
            <a:r>
              <a:rPr lang="en-US" altLang="zh-CN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03196" y="4907476"/>
            <a:ext cx="894603" cy="5631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</a:t>
            </a: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</a:t>
            </a:r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器</a:t>
            </a:r>
            <a:r>
              <a:rPr lang="en-US" altLang="zh-CN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3" name="直接箭头连接符 32"/>
          <p:cNvCxnSpPr>
            <a:stCxn id="31" idx="3"/>
            <a:endCxn id="29" idx="1"/>
          </p:cNvCxnSpPr>
          <p:nvPr/>
        </p:nvCxnSpPr>
        <p:spPr>
          <a:xfrm flipV="1">
            <a:off x="4978935" y="2917892"/>
            <a:ext cx="175362" cy="4443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1" idx="3"/>
            <a:endCxn id="32" idx="1"/>
          </p:cNvCxnSpPr>
          <p:nvPr/>
        </p:nvCxnSpPr>
        <p:spPr>
          <a:xfrm>
            <a:off x="4978935" y="3362208"/>
            <a:ext cx="224261" cy="18268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3"/>
            <a:endCxn id="34" idx="1"/>
          </p:cNvCxnSpPr>
          <p:nvPr/>
        </p:nvCxnSpPr>
        <p:spPr>
          <a:xfrm>
            <a:off x="6048901" y="1950146"/>
            <a:ext cx="356858" cy="14624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9" idx="3"/>
            <a:endCxn id="34" idx="1"/>
          </p:cNvCxnSpPr>
          <p:nvPr/>
        </p:nvCxnSpPr>
        <p:spPr>
          <a:xfrm>
            <a:off x="6048900" y="2917892"/>
            <a:ext cx="356859" cy="4947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2" idx="3"/>
            <a:endCxn id="34" idx="1"/>
          </p:cNvCxnSpPr>
          <p:nvPr/>
        </p:nvCxnSpPr>
        <p:spPr>
          <a:xfrm flipV="1">
            <a:off x="6097799" y="3412643"/>
            <a:ext cx="307960" cy="17764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5203196" y="3701355"/>
            <a:ext cx="894603" cy="5631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基学习器</a:t>
            </a:r>
            <a:r>
              <a:rPr lang="en-US" altLang="zh-CN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4" name="直接箭头连接符 73"/>
          <p:cNvCxnSpPr>
            <a:stCxn id="31" idx="3"/>
            <a:endCxn id="73" idx="1"/>
          </p:cNvCxnSpPr>
          <p:nvPr/>
        </p:nvCxnSpPr>
        <p:spPr>
          <a:xfrm>
            <a:off x="4978935" y="3362208"/>
            <a:ext cx="224261" cy="6207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3" idx="3"/>
            <a:endCxn id="34" idx="1"/>
          </p:cNvCxnSpPr>
          <p:nvPr/>
        </p:nvCxnSpPr>
        <p:spPr>
          <a:xfrm flipV="1">
            <a:off x="6097799" y="3412643"/>
            <a:ext cx="307960" cy="5703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3028872" y="2132372"/>
            <a:ext cx="963725" cy="5631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构建训练集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095790" y="4305104"/>
            <a:ext cx="1021105" cy="5631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构建测试集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7" name="直接箭头连接符 86"/>
          <p:cNvCxnSpPr>
            <a:stCxn id="83" idx="0"/>
            <a:endCxn id="31" idx="1"/>
          </p:cNvCxnSpPr>
          <p:nvPr/>
        </p:nvCxnSpPr>
        <p:spPr>
          <a:xfrm flipV="1">
            <a:off x="3606343" y="3362208"/>
            <a:ext cx="477989" cy="9428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30" idx="0"/>
            <a:endCxn id="82" idx="2"/>
          </p:cNvCxnSpPr>
          <p:nvPr/>
        </p:nvCxnSpPr>
        <p:spPr>
          <a:xfrm flipV="1">
            <a:off x="3167959" y="2695570"/>
            <a:ext cx="342776" cy="385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30" idx="2"/>
            <a:endCxn id="83" idx="0"/>
          </p:cNvCxnSpPr>
          <p:nvPr/>
        </p:nvCxnSpPr>
        <p:spPr>
          <a:xfrm>
            <a:off x="3167959" y="3643807"/>
            <a:ext cx="438384" cy="6612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3"/>
          <p:cNvSpPr txBox="1"/>
          <p:nvPr/>
        </p:nvSpPr>
        <p:spPr>
          <a:xfrm>
            <a:off x="269819" y="2296671"/>
            <a:ext cx="1641476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11500" dirty="0" smtClean="0">
                <a:solidFill>
                  <a:srgbClr val="F8D3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kumimoji="0" lang="en-US" sz="11500" b="1" i="0" u="none" strike="noStrike" kern="1200" cap="none" spc="0" normalizeH="0" baseline="0" noProof="0" dirty="0" smtClean="0">
              <a:ln>
                <a:noFill/>
              </a:ln>
              <a:solidFill>
                <a:srgbClr val="F8D35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2"/>
          <p:cNvSpPr txBox="1"/>
          <p:nvPr/>
        </p:nvSpPr>
        <p:spPr>
          <a:xfrm>
            <a:off x="1884223" y="3023148"/>
            <a:ext cx="4501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 smtClean="0">
                <a:latin typeface="微软雅黑" panose="020B0503020204020204" charset="-122"/>
                <a:ea typeface="微软雅黑" panose="020B0503020204020204" charset="-122"/>
              </a:rPr>
              <a:t>  特征</a:t>
            </a:r>
            <a:r>
              <a:rPr lang="zh-CN" altLang="en-US" sz="4000" b="1" dirty="0">
                <a:latin typeface="微软雅黑" panose="020B0503020204020204" charset="-122"/>
                <a:ea typeface="微软雅黑" panose="020B0503020204020204" charset="-122"/>
              </a:rPr>
              <a:t>处理</a:t>
            </a:r>
            <a:endParaRPr lang="zh-CN" altLang="en-US" sz="4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 rot="11891394">
            <a:off x="5776732" y="2409198"/>
            <a:ext cx="3097449" cy="2152130"/>
            <a:chOff x="912737" y="565770"/>
            <a:chExt cx="3097449" cy="2152130"/>
          </a:xfrm>
        </p:grpSpPr>
        <p:sp>
          <p:nvSpPr>
            <p:cNvPr id="22" name="等腰三角形 21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20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20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20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20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 w="12700" cap="flat" cmpd="sng" algn="ctr">
              <a:solidFill>
                <a:srgbClr val="FFC20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20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 rot="8977127">
              <a:off x="3563478" y="1987177"/>
              <a:ext cx="446708" cy="334618"/>
              <a:chOff x="2822785" y="1265179"/>
              <a:chExt cx="930073" cy="696693"/>
            </a:xfrm>
          </p:grpSpPr>
          <p:sp>
            <p:nvSpPr>
              <p:cNvPr id="31" name="等腰三角形 30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C20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C20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542" y="573151"/>
            <a:ext cx="7250197" cy="574040"/>
          </a:xfrm>
        </p:spPr>
        <p:txBody>
          <a:bodyPr/>
          <a:lstStyle/>
          <a:p>
            <a:r>
              <a:rPr lang="zh-CN" altLang="en-US" dirty="0" smtClean="0"/>
              <a:t>数据处理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849714" y="2021205"/>
            <a:ext cx="2191346" cy="834383"/>
            <a:chOff x="4468416" y="1529423"/>
            <a:chExt cx="1918097" cy="681038"/>
          </a:xfrm>
        </p:grpSpPr>
        <p:sp>
          <p:nvSpPr>
            <p:cNvPr id="17" name="任意多边形 16"/>
            <p:cNvSpPr>
              <a:spLocks noChangeArrowheads="1"/>
            </p:cNvSpPr>
            <p:nvPr/>
          </p:nvSpPr>
          <p:spPr bwMode="auto">
            <a:xfrm>
              <a:off x="4468416" y="1529423"/>
              <a:ext cx="1918097" cy="681038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ysClr val="window" lastClr="FFFFFF"/>
                </a:gs>
                <a:gs pos="0">
                  <a:sysClr val="window" lastClr="FFFFFF">
                    <a:lumMod val="85000"/>
                  </a:sysClr>
                </a:gs>
              </a:gsLst>
              <a:lin ang="2700000" scaled="1"/>
            </a:gradFill>
            <a:ln w="3175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68580" tIns="34290" rIns="68580" bIns="34290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" name="文本框 27"/>
            <p:cNvSpPr>
              <a:spLocks noChangeArrowheads="1"/>
            </p:cNvSpPr>
            <p:nvPr/>
          </p:nvSpPr>
          <p:spPr bwMode="auto">
            <a:xfrm>
              <a:off x="4708945" y="1654756"/>
              <a:ext cx="1604638" cy="430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3000" b="1" i="0" u="none" strike="noStrike" kern="0" cap="none" spc="0" normalizeH="0" baseline="-300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Step 3</a:t>
              </a:r>
              <a:endParaRPr kumimoji="0" lang="zh-CN" altLang="en-US" sz="3000" b="1" i="0" u="none" strike="noStrike" kern="0" cap="none" spc="0" normalizeH="0" baseline="-3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415821" y="2021206"/>
            <a:ext cx="2191346" cy="834383"/>
            <a:chOff x="2864644" y="1529423"/>
            <a:chExt cx="1918097" cy="681038"/>
          </a:xfrm>
        </p:grpSpPr>
        <p:sp>
          <p:nvSpPr>
            <p:cNvPr id="15" name="任意多边形 14"/>
            <p:cNvSpPr>
              <a:spLocks noChangeArrowheads="1"/>
            </p:cNvSpPr>
            <p:nvPr/>
          </p:nvSpPr>
          <p:spPr bwMode="auto">
            <a:xfrm>
              <a:off x="2864644" y="1529423"/>
              <a:ext cx="1918097" cy="681038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ysClr val="window" lastClr="FFFFFF"/>
                </a:gs>
                <a:gs pos="0">
                  <a:sysClr val="window" lastClr="FFFFFF">
                    <a:lumMod val="85000"/>
                  </a:sysClr>
                </a:gs>
              </a:gsLst>
              <a:lin ang="2700000" scaled="1"/>
            </a:gradFill>
            <a:ln w="3175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68580" tIns="34290" rIns="68580" bIns="34290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文本框 24"/>
            <p:cNvSpPr>
              <a:spLocks noChangeArrowheads="1"/>
            </p:cNvSpPr>
            <p:nvPr/>
          </p:nvSpPr>
          <p:spPr bwMode="auto">
            <a:xfrm>
              <a:off x="3086531" y="1669888"/>
              <a:ext cx="16226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3000" b="1" i="0" u="none" strike="noStrike" kern="0" cap="none" spc="0" normalizeH="0" baseline="-300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Step 2</a:t>
              </a:r>
              <a:endParaRPr kumimoji="0" lang="zh-CN" altLang="en-US" sz="3000" b="1" i="0" u="none" strike="noStrike" kern="0" cap="none" spc="0" normalizeH="0" baseline="-3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99108" y="2021204"/>
            <a:ext cx="2191346" cy="834383"/>
            <a:chOff x="1262063" y="1529423"/>
            <a:chExt cx="1918097" cy="681038"/>
          </a:xfrm>
        </p:grpSpPr>
        <p:sp>
          <p:nvSpPr>
            <p:cNvPr id="13" name="任意多边形 12"/>
            <p:cNvSpPr>
              <a:spLocks noChangeArrowheads="1"/>
            </p:cNvSpPr>
            <p:nvPr/>
          </p:nvSpPr>
          <p:spPr bwMode="auto">
            <a:xfrm>
              <a:off x="1262063" y="1529423"/>
              <a:ext cx="1918097" cy="681038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ysClr val="window" lastClr="FFFFFF"/>
                </a:gs>
                <a:gs pos="0">
                  <a:sysClr val="window" lastClr="FFFFFF">
                    <a:lumMod val="85000"/>
                  </a:sysClr>
                </a:gs>
              </a:gsLst>
              <a:lin ang="2700000" scaled="1"/>
            </a:gradFill>
            <a:ln w="3175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68580" tIns="34290" rIns="68580" bIns="34290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" name="文本框 25"/>
            <p:cNvSpPr>
              <a:spLocks noChangeArrowheads="1"/>
            </p:cNvSpPr>
            <p:nvPr/>
          </p:nvSpPr>
          <p:spPr bwMode="auto">
            <a:xfrm>
              <a:off x="1460556" y="1654753"/>
              <a:ext cx="1668881" cy="430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3000" b="1" i="0" u="none" strike="noStrike" kern="0" cap="none" spc="0" normalizeH="0" baseline="-300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Step 1</a:t>
              </a:r>
              <a:endParaRPr kumimoji="0" lang="zh-CN" altLang="en-US" sz="3000" b="1" i="0" u="none" strike="noStrike" kern="0" cap="none" spc="0" normalizeH="0" baseline="-3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196302" y="3476564"/>
            <a:ext cx="1760293" cy="31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1" tIns="34270" rIns="68541" bIns="3427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方正兰亭黑_GBK" panose="02000000000000000000" pitchFamily="2" charset="-122"/>
              </a:rPr>
              <a:t>转换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方正兰亭黑_GBK" panose="02000000000000000000" pitchFamily="2" charset="-122"/>
              </a:rPr>
              <a:t>J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方正兰亭黑_GBK" panose="02000000000000000000" pitchFamily="2" charset="-122"/>
              </a:rPr>
              <a:t>、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方正兰亭黑_GBK" panose="02000000000000000000" pitchFamily="2" charset="-122"/>
              </a:rPr>
              <a:t>K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方正兰亭黑_GBK" panose="02000000000000000000" pitchFamily="2" charset="-122"/>
              </a:rPr>
              <a:t>、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方正兰亭黑_GBK" panose="02000000000000000000" pitchFamily="2" charset="-122"/>
              </a:rPr>
              <a:t>Q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方正兰亭黑_GBK" panose="02000000000000000000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52444" y="3836134"/>
            <a:ext cx="1883568" cy="66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68541" tIns="34270" rIns="68541" bIns="3427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将数据中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J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、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Q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、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K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映射成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11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、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12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、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13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。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625368" y="3471986"/>
            <a:ext cx="2285628" cy="31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1" tIns="34270" rIns="68541" bIns="3427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方正兰亭黑_GBK" panose="02000000000000000000" pitchFamily="2" charset="-122"/>
              </a:rPr>
              <a:t>转换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方正兰亭黑_GBK" panose="02000000000000000000" pitchFamily="2" charset="-122"/>
              </a:rPr>
              <a:t>C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方正兰亭黑_GBK" panose="02000000000000000000" pitchFamily="2" charset="-122"/>
              </a:rPr>
              <a:t>、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方正兰亭黑_GBK" panose="02000000000000000000" pitchFamily="2" charset="-122"/>
              </a:rPr>
              <a:t>D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方正兰亭黑_GBK" panose="02000000000000000000" pitchFamily="2" charset="-122"/>
              </a:rPr>
              <a:t>、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方正兰亭黑_GBK" panose="02000000000000000000" pitchFamily="2" charset="-122"/>
              </a:rPr>
              <a:t>H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方正兰亭黑_GBK" panose="02000000000000000000" pitchFamily="2" charset="-122"/>
              </a:rPr>
              <a:t>、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方正兰亭黑_GBK" panose="02000000000000000000" pitchFamily="2" charset="-122"/>
              </a:rPr>
              <a:t>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方正兰亭黑_GBK" panose="02000000000000000000" pitchFamily="2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640012" y="3823135"/>
            <a:ext cx="1967155" cy="66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68541" tIns="34270" rIns="68541" bIns="3427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将数据中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C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、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D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、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H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、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S 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映射为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1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、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2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、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3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、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4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。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968521" y="3505439"/>
            <a:ext cx="2072539" cy="31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1" tIns="34270" rIns="68541" bIns="3427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方正兰亭黑_GBK" panose="02000000000000000000" pitchFamily="2" charset="-122"/>
              </a:rPr>
              <a:t>处理不均衡数据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方正兰亭黑_GBK" panose="02000000000000000000" pitchFamily="2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968521" y="3823135"/>
            <a:ext cx="1867898" cy="66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68541" tIns="34270" rIns="68541" bIns="3427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kern="0" dirty="0" smtClean="0">
                <a:solidFill>
                  <a:sysClr val="windowText" lastClr="000000"/>
                </a:solidFill>
                <a:sym typeface="方正兰亭黑_GBK" panose="02000000000000000000" pitchFamily="2" charset="-122"/>
              </a:rPr>
              <a:t>将</a:t>
            </a:r>
            <a:r>
              <a:rPr lang="zh-CN" altLang="en-US" sz="1600" kern="0" dirty="0">
                <a:solidFill>
                  <a:sysClr val="windowText" lastClr="000000"/>
                </a:solidFill>
                <a:sym typeface="方正兰亭黑_GBK" panose="02000000000000000000" pitchFamily="2" charset="-122"/>
              </a:rPr>
              <a:t>不均衡数据</a:t>
            </a:r>
            <a:r>
              <a:rPr lang="zh-CN" altLang="en-US" sz="1600" kern="0" dirty="0" smtClean="0">
                <a:solidFill>
                  <a:sysClr val="windowText" lastClr="000000"/>
                </a:solidFill>
                <a:sym typeface="方正兰亭黑_GBK" panose="02000000000000000000" pitchFamily="2" charset="-122"/>
              </a:rPr>
              <a:t>转化为</a:t>
            </a:r>
            <a:r>
              <a:rPr lang="zh-CN" altLang="en-US" sz="1600" kern="0" dirty="0">
                <a:solidFill>
                  <a:sysClr val="windowText" lastClr="000000"/>
                </a:solidFill>
                <a:sym typeface="方正兰亭黑_GBK" panose="02000000000000000000" pitchFamily="2" charset="-122"/>
              </a:rPr>
              <a:t>均衡数据</a:t>
            </a:r>
            <a:endParaRPr lang="zh-CN" altLang="en-US" sz="1600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573151"/>
            <a:ext cx="462645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 smtClean="0"/>
              <a:t>数据不均衡处理</a:t>
            </a:r>
            <a:endParaRPr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4038600" cy="22302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806213"/>
            <a:ext cx="4460544" cy="2230272"/>
          </a:xfrm>
          <a:prstGeom prst="rect">
            <a:avLst/>
          </a:prstGeom>
        </p:spPr>
      </p:pic>
      <p:sp>
        <p:nvSpPr>
          <p:cNvPr id="8" name="TextBox 24"/>
          <p:cNvSpPr txBox="1"/>
          <p:nvPr/>
        </p:nvSpPr>
        <p:spPr>
          <a:xfrm>
            <a:off x="685800" y="4271253"/>
            <a:ext cx="229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不均衡处理后：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25"/>
          <p:cNvSpPr txBox="1"/>
          <p:nvPr/>
        </p:nvSpPr>
        <p:spPr>
          <a:xfrm>
            <a:off x="605613" y="4644350"/>
            <a:ext cx="337204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从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右图可以看出，经过对不平衡数据的处理后，用于训练模型的数据基本趋于平衡。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TextBox 27"/>
          <p:cNvSpPr txBox="1"/>
          <p:nvPr/>
        </p:nvSpPr>
        <p:spPr>
          <a:xfrm>
            <a:off x="4708856" y="1752600"/>
            <a:ext cx="2262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不均衡处理前：</a:t>
            </a:r>
            <a:endParaRPr lang="zh-CN" altLang="en-US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extBox 28"/>
          <p:cNvSpPr txBox="1"/>
          <p:nvPr/>
        </p:nvSpPr>
        <p:spPr>
          <a:xfrm>
            <a:off x="4708856" y="2240574"/>
            <a:ext cx="3325459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从左图中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可以看出，训练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数据极度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不平衡，其中标签为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5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的数据数量不足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10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条，这对模型的影响是非常大的，所以需要进行不平衡数据的相关处理。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1904</Words>
  <Application>WPS 演示</Application>
  <PresentationFormat>全屏显示(4:3)</PresentationFormat>
  <Paragraphs>332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华文琥珀</vt:lpstr>
      <vt:lpstr>华文细黑</vt:lpstr>
      <vt:lpstr>Franklin Gothic Book</vt:lpstr>
      <vt:lpstr>Calibri</vt:lpstr>
      <vt:lpstr>黑体</vt:lpstr>
      <vt:lpstr>方正兰亭黑_GBK</vt:lpstr>
      <vt:lpstr>Calibri</vt:lpstr>
      <vt:lpstr>Arial Unicode MS</vt:lpstr>
      <vt:lpstr>Office Theme</vt:lpstr>
      <vt:lpstr>全国高校大数据应用创新大赛</vt:lpstr>
      <vt:lpstr>团队简介</vt:lpstr>
      <vt:lpstr>PowerPoint 演示文稿</vt:lpstr>
      <vt:lpstr>PowerPoint 演示文稿</vt:lpstr>
      <vt:lpstr>问题描述</vt:lpstr>
      <vt:lpstr>解题思路</vt:lpstr>
      <vt:lpstr>PowerPoint 演示文稿</vt:lpstr>
      <vt:lpstr>数据处理</vt:lpstr>
      <vt:lpstr>数据不均衡处理</vt:lpstr>
      <vt:lpstr>分析数据关系</vt:lpstr>
      <vt:lpstr>特征提取</vt:lpstr>
      <vt:lpstr>特征提取</vt:lpstr>
      <vt:lpstr>特征提取</vt:lpstr>
      <vt:lpstr>特征筛选</vt:lpstr>
      <vt:lpstr>特征筛选</vt:lpstr>
      <vt:lpstr>特征筛选</vt:lpstr>
      <vt:lpstr>PowerPoint 演示文稿</vt:lpstr>
      <vt:lpstr>基学习器的选择</vt:lpstr>
      <vt:lpstr>基学习器的选择</vt:lpstr>
      <vt:lpstr>基学习器的选择</vt:lpstr>
      <vt:lpstr>模型融合</vt:lpstr>
      <vt:lpstr>模型融合</vt:lpstr>
      <vt:lpstr>模型融合</vt:lpstr>
      <vt:lpstr>实验概览</vt:lpstr>
      <vt:lpstr>PowerPoint 演示文稿</vt:lpstr>
      <vt:lpstr>模型改进</vt:lpstr>
      <vt:lpstr>参赛收获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数据心跳-技术分享</dc:title>
  <dc:creator>Guolin Ke</dc:creator>
  <cp:lastModifiedBy>《crazy stone》o(≧v≦)o</cp:lastModifiedBy>
  <cp:revision>160</cp:revision>
  <dcterms:created xsi:type="dcterms:W3CDTF">2018-08-31T02:38:00Z</dcterms:created>
  <dcterms:modified xsi:type="dcterms:W3CDTF">2018-09-12T01:55:35Z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2014-09-01T00:00:00Z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2018-08-31T00:00:00Z</vt:filetime>
  </property>
  <property fmtid="{D5CDD505-2E9C-101B-9397-08002B2CF9AE}" pid="5" name="KSOProductBuildVer">
    <vt:lpwstr>2052-10.1.0.7520</vt:lpwstr>
  </property>
  <property fmtid="{D5CDD505-2E9C-101B-9397-08002B2CF9AE}" pid="6" name="KSORubyTemplateID">
    <vt:lpwstr>8</vt:lpwstr>
  </property>
</Properties>
</file>