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Cab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bold.fntdata"/><Relationship Id="rId10" Type="http://schemas.openxmlformats.org/officeDocument/2006/relationships/font" Target="fonts/Cabin-regular.fntdata"/><Relationship Id="rId13" Type="http://schemas.openxmlformats.org/officeDocument/2006/relationships/font" Target="fonts/Cabin-boldItalic.fntdata"/><Relationship Id="rId12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FFFFFF"/>
            </a:gs>
            <a:gs pos="30000">
              <a:srgbClr val="FFFFFF"/>
            </a:gs>
            <a:gs pos="100000">
              <a:srgbClr val="BBC6C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826659"/>
            <a:ext cx="7772400" cy="260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6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1371600" y="4618275"/>
            <a:ext cx="6400799" cy="1220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Gill Sans"/>
              <a:buNone/>
              <a:defRPr b="0" i="0" sz="3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Gill Sans"/>
              <a:buNone/>
              <a:defRPr b="0" i="0" sz="2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Gill Sans"/>
              <a:buNone/>
              <a:defRPr b="0" i="0" sz="2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Gill Sans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Gill Sans"/>
              <a:buNone/>
              <a:defRPr b="0" i="0" sz="2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531" y="5792548"/>
            <a:ext cx="1187278" cy="79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1633066" y="6260332"/>
            <a:ext cx="5943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272727"/>
                </a:solidFill>
                <a:latin typeface="Cabin"/>
                <a:ea typeface="Cabin"/>
                <a:cs typeface="Cabin"/>
                <a:sym typeface="Cabin"/>
              </a:rPr>
              <a:t>CS-570 </a:t>
            </a:r>
            <a:r>
              <a:rPr b="0" i="0" lang="en-US" sz="16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INTRODUCTION TO HUMAN-COMPUTER INTERACTION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500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272727"/>
              </a:buClr>
              <a:buFont typeface="Gill Sans"/>
              <a:buNone/>
              <a:defRPr b="0" i="0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272727"/>
              </a:buClr>
              <a:buFont typeface="Gill Sans"/>
              <a:buNone/>
              <a:defRPr b="0" i="0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272727"/>
              </a:buClr>
              <a:buFont typeface="Gill Sans"/>
              <a:buNone/>
              <a:defRPr b="0" i="0" sz="2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rgbClr val="BBC6C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72727"/>
              </a:buClr>
              <a:buFont typeface="Gill Sans"/>
              <a:buNone/>
              <a:defRPr b="0" i="0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272727"/>
              </a:buClr>
              <a:buFont typeface="Gill Sans"/>
              <a:buNone/>
              <a:defRPr b="0" i="0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272727"/>
              </a:buClr>
              <a:buFont typeface="Gill Sans"/>
              <a:buNone/>
              <a:defRPr b="0" i="0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272727"/>
              </a:buClr>
              <a:buFont typeface="Gill Sans"/>
              <a:buNone/>
              <a:defRPr b="0" i="0" sz="24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272727"/>
              </a:buClr>
              <a:buFont typeface="Gill Sans"/>
              <a:buNone/>
              <a:defRPr b="0" i="0" sz="2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826659"/>
            <a:ext cx="7772400" cy="260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lang="en-US"/>
              <a:t>Contextual Inquiry on Student Center of wisc.edu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4618275"/>
            <a:ext cx="6400799" cy="122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Gill Sans"/>
              <a:buNone/>
            </a:pPr>
            <a:r>
              <a:rPr lang="en-US"/>
              <a:t>By:  Ambur, Chang and Wang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lang="en-US"/>
              <a:t>Activity you choose?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5002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/>
              <a:t>Add a new class in student center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2560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b="0" i="0" lang="en-US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Why?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3733800"/>
            <a:ext cx="8229600" cy="5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Used by every UW student</a:t>
            </a: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But…</a:t>
            </a:r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2727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Slow</a:t>
            </a:r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2727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Hundreds of clicks</a:t>
            </a:r>
          </a:p>
          <a:p>
            <a:pPr indent="-457200" lvl="1" marL="914400" marR="0" rtl="0" algn="l">
              <a:spcBef>
                <a:spcPts val="560"/>
              </a:spcBef>
              <a:buClr>
                <a:srgbClr val="272727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And more…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b="0" i="0" lang="en-US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Summary of the contextual inquiry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8229600" cy="5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25000"/>
              <a:buFont typeface="Gill Sans"/>
              <a:buNone/>
            </a:pPr>
            <a:r>
              <a:rPr b="0" i="1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Describe whom you interviewed?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i="1" lang="en-US"/>
              <a:t>3 UW undergrads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ct val="25000"/>
              <a:buFont typeface="Gill Sans"/>
              <a:buNone/>
            </a:pPr>
            <a:r>
              <a:rPr b="0" i="1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What process did you follow?</a:t>
            </a:r>
          </a:p>
          <a:p>
            <a:pPr indent="-228600" lvl="0" marL="457200" marR="0" rtl="0" algn="l">
              <a:spcBef>
                <a:spcPts val="640"/>
              </a:spcBef>
              <a:spcAft>
                <a:spcPts val="0"/>
              </a:spcAft>
              <a:buChar char="-"/>
            </a:pPr>
            <a:r>
              <a:rPr i="1" lang="en-US"/>
              <a:t>Combination of </a:t>
            </a:r>
            <a:r>
              <a:rPr i="1" lang="en-US">
                <a:solidFill>
                  <a:schemeClr val="dk1"/>
                </a:solidFill>
              </a:rPr>
              <a:t>Ethnography and Think-aloud</a:t>
            </a:r>
          </a:p>
          <a:p>
            <a:pPr indent="0" lvl="0" marL="0" marR="0" rtl="0" algn="l">
              <a:spcBef>
                <a:spcPts val="64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b="0" i="1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What tasks did they do?</a:t>
            </a:r>
          </a:p>
          <a:p>
            <a:pPr indent="-228600" lvl="0" marL="457200" marR="0" rtl="0" algn="l">
              <a:spcBef>
                <a:spcPts val="640"/>
              </a:spcBef>
              <a:buChar char="-"/>
            </a:pPr>
            <a:r>
              <a:rPr i="1" lang="en-US"/>
              <a:t>Jump into student center</a:t>
            </a:r>
          </a:p>
          <a:p>
            <a:pPr indent="-228600" lvl="0" marL="457200" marR="0" rtl="0" algn="l">
              <a:spcBef>
                <a:spcPts val="640"/>
              </a:spcBef>
              <a:buChar char="-"/>
            </a:pPr>
            <a:r>
              <a:rPr i="1" lang="en-US"/>
              <a:t>Search for the class</a:t>
            </a:r>
          </a:p>
          <a:p>
            <a:pPr indent="-228600" lvl="0" marL="457200" marR="0" rtl="0" algn="l">
              <a:spcBef>
                <a:spcPts val="640"/>
              </a:spcBef>
              <a:buChar char="-"/>
            </a:pPr>
            <a:r>
              <a:rPr i="1" lang="en-US"/>
              <a:t>Search information about the class</a:t>
            </a:r>
          </a:p>
          <a:p>
            <a:pPr indent="-228600" lvl="0" marL="457200" marR="0" rtl="0" algn="l">
              <a:spcBef>
                <a:spcPts val="640"/>
              </a:spcBef>
              <a:buChar char="-"/>
            </a:pPr>
            <a:r>
              <a:rPr i="1" lang="en-US"/>
              <a:t>Add the class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lang="en-US"/>
              <a:t>Findings from data analysis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0200"/>
            <a:ext cx="8229600" cy="5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640"/>
              </a:spcBef>
              <a:buChar char="-"/>
            </a:pPr>
            <a:r>
              <a:rPr i="1" lang="en-US"/>
              <a:t>Breakdowns/workaround/opportunity:</a:t>
            </a:r>
          </a:p>
          <a:p>
            <a:pPr indent="-228600" lvl="1" marL="914400" rtl="0">
              <a:spcBef>
                <a:spcPts val="640"/>
              </a:spcBef>
              <a:buChar char="-"/>
            </a:pPr>
            <a:r>
              <a:rPr i="1" lang="en-US"/>
              <a:t>No back button</a:t>
            </a:r>
          </a:p>
          <a:p>
            <a:pPr indent="-228600" lvl="1" marL="914400" marR="0" rtl="0" algn="l">
              <a:spcBef>
                <a:spcPts val="640"/>
              </a:spcBef>
              <a:buChar char="-"/>
            </a:pPr>
            <a:r>
              <a:rPr i="1" lang="en-US"/>
              <a:t>Multiple clicks</a:t>
            </a:r>
          </a:p>
          <a:p>
            <a:pPr indent="-228600" lvl="1" marL="914400" rtl="0">
              <a:spcBef>
                <a:spcPts val="640"/>
              </a:spcBef>
              <a:buChar char="-"/>
            </a:pPr>
            <a:r>
              <a:rPr i="1" lang="en-US"/>
              <a:t>Slow</a:t>
            </a:r>
          </a:p>
          <a:p>
            <a:pPr indent="-228600" lvl="1" marL="914400" rtl="0">
              <a:spcBef>
                <a:spcPts val="640"/>
              </a:spcBef>
              <a:buChar char="-"/>
            </a:pPr>
            <a:r>
              <a:rPr i="1" lang="en-US"/>
              <a:t>Poor search function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2727"/>
              </a:buClr>
              <a:buSzPct val="25000"/>
              <a:buFont typeface="Gill Sans"/>
              <a:buNone/>
            </a:pPr>
            <a:r>
              <a:rPr b="0" i="0" lang="en-US" sz="40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Preliminary design ideas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5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-"/>
            </a:pPr>
            <a:r>
              <a:rPr i="1" lang="en-US"/>
              <a:t>T</a:t>
            </a:r>
            <a:r>
              <a:rPr b="0" i="1" lang="en-US" sz="3200" u="none" cap="none" strike="noStrike">
                <a:solidFill>
                  <a:srgbClr val="272727"/>
                </a:solidFill>
                <a:latin typeface="Gill Sans"/>
                <a:ea typeface="Gill Sans"/>
                <a:cs typeface="Gill Sans"/>
                <a:sym typeface="Gill Sans"/>
              </a:rPr>
              <a:t>wo design ideas</a:t>
            </a:r>
          </a:p>
          <a:p>
            <a:pPr indent="-228600" lvl="0" marL="914400" marR="0" rtl="0" algn="l">
              <a:spcBef>
                <a:spcPts val="0"/>
              </a:spcBef>
              <a:buChar char="-"/>
            </a:pPr>
            <a:r>
              <a:rPr i="1" lang="en-US"/>
              <a:t>Decrease the number of paging by deleting, automizing certain task (wait list, etc.)</a:t>
            </a:r>
          </a:p>
          <a:p>
            <a:pPr indent="-228600" lvl="0" marL="914400" marR="0" rtl="0" algn="l">
              <a:spcBef>
                <a:spcPts val="0"/>
              </a:spcBef>
              <a:buChar char="-"/>
            </a:pPr>
            <a:r>
              <a:rPr i="1" lang="en-US"/>
              <a:t>More organized navigation menu</a:t>
            </a:r>
          </a:p>
          <a:p>
            <a:pPr indent="-228600" lvl="1" marL="1371600" marR="0" rtl="0" algn="l">
              <a:spcBef>
                <a:spcPts val="0"/>
              </a:spcBef>
              <a:buChar char="-"/>
            </a:pPr>
            <a:r>
              <a:rPr i="1" lang="en-US"/>
              <a:t>Including links to external websites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