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Cabin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bold.fntdata"/><Relationship Id="rId10" Type="http://schemas.openxmlformats.org/officeDocument/2006/relationships/font" Target="fonts/Cabin-regular.fntdata"/><Relationship Id="rId13" Type="http://schemas.openxmlformats.org/officeDocument/2006/relationships/font" Target="fonts/Cabin-boldItalic.fntdata"/><Relationship Id="rId12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FFFFFF"/>
            </a:gs>
            <a:gs pos="30000">
              <a:srgbClr val="FFFFFF"/>
            </a:gs>
            <a:gs pos="100000">
              <a:srgbClr val="BBC6C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826659"/>
            <a:ext cx="7772400" cy="2600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72727"/>
              </a:buClr>
              <a:buFont typeface="Gill Sans"/>
              <a:buNone/>
              <a:defRPr b="0" i="0" sz="64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1371600" y="4618275"/>
            <a:ext cx="6400799" cy="1220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Gill Sans"/>
              <a:buNone/>
              <a:defRPr b="0" i="0" sz="3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Gill Sans"/>
              <a:buNone/>
              <a:defRPr b="0" i="0" sz="2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Gill Sans"/>
              <a:buNone/>
              <a:defRPr b="0" i="0" sz="2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Gill Sans"/>
              <a:buNone/>
              <a:defRPr b="0" i="0" sz="2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Gill Sans"/>
              <a:buNone/>
              <a:defRPr b="0" i="0" sz="2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531" y="5792548"/>
            <a:ext cx="1187278" cy="797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1633066" y="6260332"/>
            <a:ext cx="5943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272727"/>
                </a:solidFill>
                <a:latin typeface="Cabin"/>
                <a:ea typeface="Cabin"/>
                <a:cs typeface="Cabin"/>
                <a:sym typeface="Cabin"/>
              </a:rPr>
              <a:t>CS-570 </a:t>
            </a:r>
            <a:r>
              <a:rPr b="0" i="0" lang="en-US" sz="16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INTRODUCTION TO HUMAN-COMPUTER INTERACTION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72727"/>
              </a:buClr>
              <a:buFont typeface="Gill Sans"/>
              <a:buNone/>
              <a:defRPr b="0" i="0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500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272727"/>
              </a:buClr>
              <a:buFont typeface="Gill Sans"/>
              <a:buNone/>
              <a:defRPr b="0" i="0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272727"/>
              </a:buClr>
              <a:buFont typeface="Gill Sans"/>
              <a:buNone/>
              <a:defRPr b="0" i="0" sz="28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272727"/>
              </a:buClr>
              <a:buFont typeface="Gill Sans"/>
              <a:buNone/>
              <a:defRPr b="0" i="0" sz="24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272727"/>
              </a:buClr>
              <a:buFont typeface="Gill Sans"/>
              <a:buNone/>
              <a:defRPr b="0" i="0" sz="2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272727"/>
              </a:buClr>
              <a:buFont typeface="Gill Sans"/>
              <a:buNone/>
              <a:defRPr b="0" i="0" sz="2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72727"/>
              </a:buClr>
              <a:buFont typeface="Gill Sans"/>
              <a:buNone/>
              <a:defRPr b="0" i="0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rgbClr val="BBC6C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72727"/>
              </a:buClr>
              <a:buFont typeface="Gill Sans"/>
              <a:buNone/>
              <a:defRPr b="0" i="0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92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272727"/>
              </a:buClr>
              <a:buFont typeface="Gill Sans"/>
              <a:buNone/>
              <a:defRPr b="0" i="0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272727"/>
              </a:buClr>
              <a:buFont typeface="Gill Sans"/>
              <a:buNone/>
              <a:defRPr b="0" i="0" sz="28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272727"/>
              </a:buClr>
              <a:buFont typeface="Gill Sans"/>
              <a:buNone/>
              <a:defRPr b="0" i="0" sz="24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272727"/>
              </a:buClr>
              <a:buFont typeface="Gill Sans"/>
              <a:buNone/>
              <a:defRPr b="0" i="0" sz="2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272727"/>
              </a:buClr>
              <a:buFont typeface="Gill Sans"/>
              <a:buNone/>
              <a:defRPr b="0" i="0" sz="2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826659"/>
            <a:ext cx="7772400" cy="2600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72727"/>
              </a:buClr>
              <a:buSzPct val="25000"/>
              <a:buFont typeface="Gill Sans"/>
              <a:buNone/>
            </a:pPr>
            <a:r>
              <a:rPr lang="en-US"/>
              <a:t>SyNERGY 2.0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4618275"/>
            <a:ext cx="6400799" cy="1220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Gill Sans"/>
              <a:buNone/>
            </a:pPr>
            <a:r>
              <a:rPr lang="en-US"/>
              <a:t>AMBUR, LACEK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09750"/>
            <a:ext cx="8229600" cy="5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/>
              <a:t>The Problem: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Users struggle splitting bills for large groups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Divide multiple items on the bill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Sales tax can be hard to divide evenly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en-US" sz="4000"/>
              <a:t>Our Application: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Enables user to easily split bills through a centralized payment service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App will read receipt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Users choose items they bought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Payment distribution through prefered method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Diary Studies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043800"/>
            <a:ext cx="8229600" cy="550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Participants: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 sz="3000"/>
              <a:t>3 user that frequently are eating out, going out, and splitting various bills with others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Probe: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 sz="3000"/>
              <a:t>Easy and un-intrusive as possible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Ask right after bill split occurs</a:t>
            </a:r>
            <a:r>
              <a:rPr lang="en-US" sz="2800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 sz="3000"/>
              <a:t>Asking “background info” questions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Location, number of people, how they divided bill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 sz="3000"/>
              <a:t>Asking more in depth questions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Any frustrations when dividing the bill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Analysis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341425"/>
            <a:ext cx="8458200" cy="500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Breakdowns: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Many different forms of payment methods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Frustrations when not everyone has the same 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Difficulties when forced to pay in cash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No one has the right amount, result in overpaying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Forced to seek out friends later for money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New Interface Design: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Include options for not just Venmo payments but other payment methods as well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Ideas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5249400" cy="500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Prototype: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Enable users to choose their prefered method of payment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Users can select things they bought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Invite friends to split tab with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324" y="1333299"/>
            <a:ext cx="2986200" cy="531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