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2" r:id="rId4"/>
    <p:sldId id="256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AE4-C221-4DBE-B706-FB50866A7F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26C3-E559-41A2-B727-6F4C3564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8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AE4-C221-4DBE-B706-FB50866A7F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26C3-E559-41A2-B727-6F4C3564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AE4-C221-4DBE-B706-FB50866A7F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26C3-E559-41A2-B727-6F4C3564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AE4-C221-4DBE-B706-FB50866A7F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26C3-E559-41A2-B727-6F4C3564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5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AE4-C221-4DBE-B706-FB50866A7F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26C3-E559-41A2-B727-6F4C3564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5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AE4-C221-4DBE-B706-FB50866A7F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26C3-E559-41A2-B727-6F4C3564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2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AE4-C221-4DBE-B706-FB50866A7F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26C3-E559-41A2-B727-6F4C3564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0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AE4-C221-4DBE-B706-FB50866A7F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26C3-E559-41A2-B727-6F4C3564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8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AE4-C221-4DBE-B706-FB50866A7F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26C3-E559-41A2-B727-6F4C3564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5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AE4-C221-4DBE-B706-FB50866A7F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26C3-E559-41A2-B727-6F4C3564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1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AE4-C221-4DBE-B706-FB50866A7F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26C3-E559-41A2-B727-6F4C3564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2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C3AE4-C221-4DBE-B706-FB50866A7F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226C3-E559-41A2-B727-6F4C3564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480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5800" y="514350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Eurostile" panose="020B0604020202020204" charset="0"/>
              </a:rPr>
              <a:t>UE4 Twitch Stream 5/5/2016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Eurostile" panose="020B060402020202020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62000" y="1657350"/>
            <a:ext cx="7696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Eurostile" panose="020B0604020202020204" charset="0"/>
              </a:rPr>
              <a:t>Unreal Message Bus Overview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Eurostile" panose="020B060402020202020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5086350"/>
            <a:ext cx="8077200" cy="933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>
                    <a:lumMod val="85000"/>
                  </a:schemeClr>
                </a:solidFill>
                <a:latin typeface="Eurostile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urostile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urostile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urostile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urostile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Gerke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Max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Preussner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max.preussner@epicgames.com</a:t>
            </a:r>
          </a:p>
          <a:p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@gmpreussner</a:t>
            </a:r>
          </a:p>
          <a:p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9144000" cy="762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http://images.thisisxbox.com/2015/03/1425334231-unreal-engine-logo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320057"/>
            <a:ext cx="1304926" cy="46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81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34528" y="1281112"/>
            <a:ext cx="1981200" cy="1004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600" dirty="0" smtClean="0"/>
              <a:t>User PC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234528" y="2652711"/>
            <a:ext cx="1981200" cy="106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600" dirty="0" smtClean="0"/>
              <a:t>Host PC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767928" y="3324223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ITargetDevice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67928" y="2790823"/>
            <a:ext cx="1219200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ITargetDeviceService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67928" y="1890712"/>
            <a:ext cx="1219200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ITargetDeviceProxy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28" idx="2"/>
            <a:endCxn id="27" idx="0"/>
          </p:cNvCxnSpPr>
          <p:nvPr/>
        </p:nvCxnSpPr>
        <p:spPr>
          <a:xfrm>
            <a:off x="2377528" y="2119312"/>
            <a:ext cx="0" cy="671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2"/>
            <a:endCxn id="26" idx="0"/>
          </p:cNvCxnSpPr>
          <p:nvPr/>
        </p:nvCxnSpPr>
        <p:spPr>
          <a:xfrm>
            <a:off x="2377528" y="3019423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34528" y="4100512"/>
            <a:ext cx="1981200" cy="700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600" dirty="0" smtClean="0"/>
              <a:t>Device</a:t>
            </a:r>
            <a:endParaRPr lang="en-US" sz="1600" dirty="0"/>
          </a:p>
        </p:txBody>
      </p:sp>
      <p:cxnSp>
        <p:nvCxnSpPr>
          <p:cNvPr id="32" name="Straight Connector 31"/>
          <p:cNvCxnSpPr>
            <a:stCxn id="26" idx="2"/>
          </p:cNvCxnSpPr>
          <p:nvPr/>
        </p:nvCxnSpPr>
        <p:spPr>
          <a:xfrm>
            <a:off x="2377528" y="3552823"/>
            <a:ext cx="1" cy="54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767927" y="1433512"/>
            <a:ext cx="1219200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Application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35" idx="2"/>
            <a:endCxn id="28" idx="0"/>
          </p:cNvCxnSpPr>
          <p:nvPr/>
        </p:nvCxnSpPr>
        <p:spPr>
          <a:xfrm>
            <a:off x="2377527" y="1662112"/>
            <a:ext cx="1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17019" y="2018582"/>
            <a:ext cx="152400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17019" y="1791098"/>
            <a:ext cx="152400" cy="1143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69419" y="1960316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Platform specific interfaces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3963557" y="1732832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Platform agnostic interfaces</a:t>
            </a:r>
            <a:endParaRPr lang="en-US" sz="800" dirty="0"/>
          </a:p>
        </p:txBody>
      </p:sp>
      <p:sp>
        <p:nvSpPr>
          <p:cNvPr id="42" name="Rectangle 41"/>
          <p:cNvSpPr/>
          <p:nvPr/>
        </p:nvSpPr>
        <p:spPr>
          <a:xfrm>
            <a:off x="3817019" y="1559016"/>
            <a:ext cx="152400" cy="1190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63557" y="1503116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Physical Tier</a:t>
            </a:r>
            <a:endParaRPr 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3658757" y="1278512"/>
            <a:ext cx="673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 smtClean="0"/>
              <a:t>Legend:</a:t>
            </a:r>
            <a:endParaRPr lang="en-US" sz="800" u="sng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339427" y="2434936"/>
            <a:ext cx="76200" cy="545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324773" y="3868447"/>
            <a:ext cx="76200" cy="545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loud Callout 50"/>
          <p:cNvSpPr/>
          <p:nvPr/>
        </p:nvSpPr>
        <p:spPr>
          <a:xfrm>
            <a:off x="4572000" y="2743200"/>
            <a:ext cx="4343400" cy="1479368"/>
          </a:xfrm>
          <a:prstGeom prst="cloudCallout">
            <a:avLst>
              <a:gd name="adj1" fmla="val -26927"/>
              <a:gd name="adj2" fmla="val -6844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Target Device Management</a:t>
            </a:r>
          </a:p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Uses a multi-layered multi-tier architecture instead of having the application talk directly to the devices</a:t>
            </a:r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2201" y="2348674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MessageBus</a:t>
            </a:r>
            <a:endParaRPr 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2362199" y="3782185"/>
            <a:ext cx="838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Platform SDK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7495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730328" y="1281112"/>
            <a:ext cx="2423072" cy="3503326"/>
            <a:chOff x="753883" y="1159668"/>
            <a:chExt cx="2423072" cy="3503326"/>
          </a:xfrm>
        </p:grpSpPr>
        <p:grpSp>
          <p:nvGrpSpPr>
            <p:cNvPr id="43" name="Group 42"/>
            <p:cNvGrpSpPr/>
            <p:nvPr/>
          </p:nvGrpSpPr>
          <p:grpSpPr>
            <a:xfrm>
              <a:off x="753883" y="1159668"/>
              <a:ext cx="2423072" cy="3503326"/>
              <a:chOff x="762000" y="1159668"/>
              <a:chExt cx="2423072" cy="350332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62001" y="3962906"/>
                <a:ext cx="1981200" cy="7000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600" dirty="0" smtClean="0"/>
                  <a:t>Device</a:t>
                </a:r>
                <a:endParaRPr lang="en-US" sz="16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95400" y="4191000"/>
                <a:ext cx="1219199" cy="24696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900" dirty="0" smtClean="0">
                    <a:solidFill>
                      <a:schemeClr val="tx1"/>
                    </a:solidFill>
                  </a:rPr>
                  <a:t>Daemon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762000" y="1159668"/>
                <a:ext cx="1981200" cy="10048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600" dirty="0" smtClean="0"/>
                  <a:t>User PC</a:t>
                </a:r>
                <a:endParaRPr lang="en-US" sz="16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62000" y="2531267"/>
                <a:ext cx="1981200" cy="1066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600" dirty="0" smtClean="0"/>
                  <a:t>Host PC</a:t>
                </a:r>
                <a:endParaRPr lang="en-US" sz="16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95400" y="3202779"/>
                <a:ext cx="12192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solidFill>
                      <a:schemeClr val="tx1"/>
                    </a:solidFill>
                  </a:rPr>
                  <a:t>ITargetDevice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295400" y="2669379"/>
                <a:ext cx="1219200" cy="2286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solidFill>
                      <a:schemeClr val="tx1"/>
                    </a:solidFill>
                  </a:rPr>
                  <a:t>ITargetDeviceService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95400" y="1769268"/>
                <a:ext cx="1219200" cy="2286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solidFill>
                      <a:schemeClr val="tx1"/>
                    </a:solidFill>
                  </a:rPr>
                  <a:t>ITargetDeviceProxy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Connector 8"/>
              <p:cNvCxnSpPr>
                <a:stCxn id="8" idx="2"/>
                <a:endCxn id="7" idx="0"/>
              </p:cNvCxnSpPr>
              <p:nvPr/>
            </p:nvCxnSpPr>
            <p:spPr>
              <a:xfrm>
                <a:off x="1905000" y="1997868"/>
                <a:ext cx="0" cy="6715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7" idx="2"/>
                <a:endCxn id="6" idx="0"/>
              </p:cNvCxnSpPr>
              <p:nvPr/>
            </p:nvCxnSpPr>
            <p:spPr>
              <a:xfrm>
                <a:off x="1905000" y="2897979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346872" y="3431379"/>
                <a:ext cx="1" cy="547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905001" y="2240756"/>
                <a:ext cx="838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 smtClean="0"/>
                  <a:t>MessageBus</a:t>
                </a:r>
                <a:endParaRPr lang="en-US" sz="9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346871" y="3674267"/>
                <a:ext cx="8382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IPP</a:t>
                </a:r>
                <a:endParaRPr lang="en-US" sz="9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95399" y="1312068"/>
                <a:ext cx="1219200" cy="2286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Application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5" idx="2"/>
                <a:endCxn id="8" idx="0"/>
              </p:cNvCxnSpPr>
              <p:nvPr/>
            </p:nvCxnSpPr>
            <p:spPr>
              <a:xfrm>
                <a:off x="1904999" y="1540668"/>
                <a:ext cx="1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1866899" y="2313492"/>
                <a:ext cx="76200" cy="5458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2294117" y="3747003"/>
                <a:ext cx="76200" cy="5458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/>
            <p:nvPr/>
          </p:nvCxnSpPr>
          <p:spPr>
            <a:xfrm flipH="1">
              <a:off x="1417818" y="3433242"/>
              <a:ext cx="14656" cy="757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432472" y="3676130"/>
              <a:ext cx="9824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Message Bus</a:t>
              </a:r>
              <a:endParaRPr lang="en-US" sz="900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1379718" y="3748866"/>
              <a:ext cx="76200" cy="545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234528" y="1281112"/>
            <a:ext cx="1981200" cy="1004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600" dirty="0" smtClean="0"/>
              <a:t>User PC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1234528" y="2652711"/>
            <a:ext cx="1981200" cy="106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600" dirty="0" smtClean="0"/>
              <a:t>Host PC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1767928" y="3324223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ITargetDevice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67928" y="2790823"/>
            <a:ext cx="1219200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ITargetDeviceService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67928" y="1890712"/>
            <a:ext cx="1219200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ITargetDeviceProxy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4" idx="2"/>
            <a:endCxn id="41" idx="0"/>
          </p:cNvCxnSpPr>
          <p:nvPr/>
        </p:nvCxnSpPr>
        <p:spPr>
          <a:xfrm>
            <a:off x="2377528" y="2119312"/>
            <a:ext cx="0" cy="671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1" idx="2"/>
            <a:endCxn id="40" idx="0"/>
          </p:cNvCxnSpPr>
          <p:nvPr/>
        </p:nvCxnSpPr>
        <p:spPr>
          <a:xfrm>
            <a:off x="2377528" y="3019423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234528" y="4100512"/>
            <a:ext cx="1981200" cy="700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600" dirty="0" smtClean="0"/>
              <a:t>Device</a:t>
            </a:r>
            <a:endParaRPr lang="en-US" sz="1600" dirty="0"/>
          </a:p>
        </p:txBody>
      </p:sp>
      <p:cxnSp>
        <p:nvCxnSpPr>
          <p:cNvPr id="52" name="Straight Connector 51"/>
          <p:cNvCxnSpPr>
            <a:stCxn id="40" idx="2"/>
          </p:cNvCxnSpPr>
          <p:nvPr/>
        </p:nvCxnSpPr>
        <p:spPr>
          <a:xfrm>
            <a:off x="2377528" y="3552823"/>
            <a:ext cx="1" cy="54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767927" y="1433512"/>
            <a:ext cx="1219200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Application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5" idx="2"/>
            <a:endCxn id="44" idx="0"/>
          </p:cNvCxnSpPr>
          <p:nvPr/>
        </p:nvCxnSpPr>
        <p:spPr>
          <a:xfrm>
            <a:off x="2377527" y="1662112"/>
            <a:ext cx="1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817019" y="2018582"/>
            <a:ext cx="152400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817019" y="1791098"/>
            <a:ext cx="152400" cy="1143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69419" y="1960316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Platform specific interfaces</a:t>
            </a:r>
            <a:endParaRPr 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63557" y="1732832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Platform agnostic interfaces</a:t>
            </a:r>
            <a:endParaRPr lang="en-US" sz="800" dirty="0"/>
          </a:p>
        </p:txBody>
      </p:sp>
      <p:sp>
        <p:nvSpPr>
          <p:cNvPr id="61" name="Rectangle 60"/>
          <p:cNvSpPr/>
          <p:nvPr/>
        </p:nvSpPr>
        <p:spPr>
          <a:xfrm>
            <a:off x="3817019" y="1559016"/>
            <a:ext cx="152400" cy="1190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963557" y="1503116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Physical Tier</a:t>
            </a:r>
            <a:endParaRPr 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3658757" y="1278512"/>
            <a:ext cx="673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 smtClean="0"/>
              <a:t>Legend:</a:t>
            </a:r>
            <a:endParaRPr lang="en-US" sz="800" u="sng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339427" y="2434936"/>
            <a:ext cx="76200" cy="545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324773" y="3868447"/>
            <a:ext cx="76200" cy="545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57853" y="5181600"/>
            <a:ext cx="275267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smtClean="0"/>
              <a:t>Target devices are usually connected</a:t>
            </a:r>
            <a:br>
              <a:rPr lang="en-US" sz="1100" smtClean="0"/>
            </a:br>
            <a:r>
              <a:rPr lang="en-US" sz="1100" smtClean="0"/>
              <a:t>to some host computer and communicate</a:t>
            </a:r>
            <a:br>
              <a:rPr lang="en-US" sz="1100" smtClean="0"/>
            </a:br>
            <a:r>
              <a:rPr lang="en-US" sz="1100" smtClean="0"/>
              <a:t>via some platform SDK</a:t>
            </a:r>
            <a:br>
              <a:rPr lang="en-US" sz="1100" smtClean="0"/>
            </a:br>
            <a:r>
              <a:rPr lang="en-US" sz="1100" smtClean="0"/>
              <a:t/>
            </a:r>
            <a:br>
              <a:rPr lang="en-US" sz="1100" smtClean="0"/>
            </a:br>
            <a:r>
              <a:rPr lang="en-US" sz="1100" smtClean="0"/>
              <a:t>Example: XBoxOne, PS4</a:t>
            </a:r>
            <a:endParaRPr lang="en-US" sz="1100"/>
          </a:p>
        </p:txBody>
      </p:sp>
      <p:sp>
        <p:nvSpPr>
          <p:cNvPr id="67" name="TextBox 66"/>
          <p:cNvSpPr txBox="1"/>
          <p:nvPr/>
        </p:nvSpPr>
        <p:spPr>
          <a:xfrm>
            <a:off x="5730329" y="5216152"/>
            <a:ext cx="263886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smtClean="0"/>
              <a:t>Some target devices can be deployed to</a:t>
            </a:r>
            <a:br>
              <a:rPr lang="en-US" sz="1100" smtClean="0"/>
            </a:br>
            <a:r>
              <a:rPr lang="en-US" sz="1100" smtClean="0"/>
              <a:t>without a host computer if they have a</a:t>
            </a:r>
            <a:br>
              <a:rPr lang="en-US" sz="1100" smtClean="0"/>
            </a:br>
            <a:r>
              <a:rPr lang="en-US" sz="1100" smtClean="0"/>
              <a:t>network connection</a:t>
            </a:r>
            <a:br>
              <a:rPr lang="en-US" sz="1100" smtClean="0"/>
            </a:br>
            <a:r>
              <a:rPr lang="en-US" sz="1100" smtClean="0"/>
              <a:t/>
            </a:r>
            <a:br>
              <a:rPr lang="en-US" sz="1100" smtClean="0"/>
            </a:br>
            <a:r>
              <a:rPr lang="en-US" sz="1100" smtClean="0"/>
              <a:t>Example: Windows, Mac, iPad, iPhone</a:t>
            </a:r>
            <a:endParaRPr lang="en-US" sz="1100"/>
          </a:p>
        </p:txBody>
      </p:sp>
      <p:sp>
        <p:nvSpPr>
          <p:cNvPr id="68" name="TextBox 67"/>
          <p:cNvSpPr txBox="1"/>
          <p:nvPr/>
        </p:nvSpPr>
        <p:spPr>
          <a:xfrm>
            <a:off x="2362201" y="2348674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MessageBus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2362199" y="3782185"/>
            <a:ext cx="838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Platform SDK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234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52399" y="1357310"/>
            <a:ext cx="8686800" cy="3519490"/>
            <a:chOff x="152399" y="1357310"/>
            <a:chExt cx="8686800" cy="3519490"/>
          </a:xfrm>
        </p:grpSpPr>
        <p:sp>
          <p:nvSpPr>
            <p:cNvPr id="4" name="Rectangle 3"/>
            <p:cNvSpPr/>
            <p:nvPr/>
          </p:nvSpPr>
          <p:spPr>
            <a:xfrm>
              <a:off x="2368444" y="1357310"/>
              <a:ext cx="1981200" cy="24383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 smtClean="0"/>
                <a:t>User / Host PC</a:t>
              </a:r>
              <a:endParaRPr lang="en-US" sz="1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01844" y="3400422"/>
              <a:ext cx="1219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ITargetDevice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01844" y="2867022"/>
              <a:ext cx="1219200" cy="2286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ITargetDeviceService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01844" y="1966911"/>
              <a:ext cx="1219200" cy="2286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ITargetDeviceProxy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7" idx="2"/>
              <a:endCxn id="6" idx="0"/>
            </p:cNvCxnSpPr>
            <p:nvPr/>
          </p:nvCxnSpPr>
          <p:spPr>
            <a:xfrm>
              <a:off x="3511444" y="2195511"/>
              <a:ext cx="0" cy="671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2"/>
              <a:endCxn id="5" idx="0"/>
            </p:cNvCxnSpPr>
            <p:nvPr/>
          </p:nvCxnSpPr>
          <p:spPr>
            <a:xfrm>
              <a:off x="3511444" y="3095622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368444" y="4176711"/>
              <a:ext cx="1981200" cy="7000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 smtClean="0"/>
                <a:t>Device</a:t>
              </a:r>
              <a:endParaRPr lang="en-US" sz="1600" dirty="0"/>
            </a:p>
          </p:txBody>
        </p:sp>
        <p:cxnSp>
          <p:nvCxnSpPr>
            <p:cNvPr id="11" name="Straight Connector 10"/>
            <p:cNvCxnSpPr>
              <a:stCxn id="5" idx="2"/>
            </p:cNvCxnSpPr>
            <p:nvPr/>
          </p:nvCxnSpPr>
          <p:spPr>
            <a:xfrm>
              <a:off x="3511444" y="3629022"/>
              <a:ext cx="1" cy="547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493860" y="2423008"/>
              <a:ext cx="838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MessageBus</a:t>
              </a:r>
              <a:endParaRPr lang="en-US" sz="9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3858" y="3856519"/>
              <a:ext cx="8382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Platform SDK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01843" y="1509711"/>
              <a:ext cx="1219200" cy="2286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Application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stCxn id="14" idx="2"/>
              <a:endCxn id="7" idx="0"/>
            </p:cNvCxnSpPr>
            <p:nvPr/>
          </p:nvCxnSpPr>
          <p:spPr>
            <a:xfrm>
              <a:off x="3511443" y="1738311"/>
              <a:ext cx="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473343" y="2511135"/>
              <a:ext cx="76200" cy="545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458689" y="3944646"/>
              <a:ext cx="76200" cy="545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578244" y="1357311"/>
              <a:ext cx="1981200" cy="10048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 smtClean="0"/>
                <a:t>User PC</a:t>
              </a:r>
              <a:endParaRPr lang="en-US" sz="16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78244" y="2728909"/>
              <a:ext cx="1981200" cy="214788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 smtClean="0"/>
                <a:t>Host PC / Device</a:t>
              </a:r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11644" y="3400422"/>
              <a:ext cx="1219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ITargetDevice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11644" y="2867022"/>
              <a:ext cx="1219200" cy="2286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ITargetDeviceService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11644" y="1966911"/>
              <a:ext cx="1219200" cy="2286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ITargetDeviceProxy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22" idx="2"/>
              <a:endCxn id="21" idx="0"/>
            </p:cNvCxnSpPr>
            <p:nvPr/>
          </p:nvCxnSpPr>
          <p:spPr>
            <a:xfrm>
              <a:off x="5721244" y="2195511"/>
              <a:ext cx="0" cy="671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2"/>
              <a:endCxn id="20" idx="0"/>
            </p:cNvCxnSpPr>
            <p:nvPr/>
          </p:nvCxnSpPr>
          <p:spPr>
            <a:xfrm>
              <a:off x="5721244" y="3095622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03660" y="2423008"/>
              <a:ext cx="838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MessageBus</a:t>
              </a:r>
              <a:endParaRPr lang="en-US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11643" y="1509711"/>
              <a:ext cx="1219200" cy="2286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Application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26" idx="2"/>
              <a:endCxn id="22" idx="0"/>
            </p:cNvCxnSpPr>
            <p:nvPr/>
          </p:nvCxnSpPr>
          <p:spPr>
            <a:xfrm>
              <a:off x="5721243" y="1738311"/>
              <a:ext cx="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683143" y="2511135"/>
              <a:ext cx="76200" cy="545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857999" y="1357312"/>
              <a:ext cx="1981200" cy="35194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 smtClean="0"/>
                <a:t>User PC / Host PC / Device</a:t>
              </a:r>
              <a:endParaRPr lang="en-US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91399" y="3400423"/>
              <a:ext cx="1219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ITargetDevice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91399" y="2867023"/>
              <a:ext cx="1219200" cy="2286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ITargetDeviceService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91399" y="1966912"/>
              <a:ext cx="1219200" cy="2286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ITargetDeviceProxy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/>
            <p:cNvCxnSpPr>
              <a:stCxn id="33" idx="2"/>
              <a:endCxn id="32" idx="0"/>
            </p:cNvCxnSpPr>
            <p:nvPr/>
          </p:nvCxnSpPr>
          <p:spPr>
            <a:xfrm>
              <a:off x="8000999" y="2195512"/>
              <a:ext cx="0" cy="671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2" idx="2"/>
              <a:endCxn id="31" idx="0"/>
            </p:cNvCxnSpPr>
            <p:nvPr/>
          </p:nvCxnSpPr>
          <p:spPr>
            <a:xfrm>
              <a:off x="8000999" y="309562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983415" y="2423009"/>
              <a:ext cx="838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MessageBus</a:t>
              </a:r>
              <a:endParaRPr lang="en-US" sz="9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91398" y="1509712"/>
              <a:ext cx="1219200" cy="2286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Application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>
              <a:stCxn id="37" idx="2"/>
              <a:endCxn id="33" idx="0"/>
            </p:cNvCxnSpPr>
            <p:nvPr/>
          </p:nvCxnSpPr>
          <p:spPr>
            <a:xfrm>
              <a:off x="8000998" y="1738312"/>
              <a:ext cx="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962898" y="2511136"/>
              <a:ext cx="76200" cy="545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52399" y="1357312"/>
              <a:ext cx="1981200" cy="10048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 smtClean="0"/>
                <a:t>User PC</a:t>
              </a:r>
              <a:endParaRPr lang="en-US" sz="16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2399" y="2728911"/>
              <a:ext cx="1981200" cy="1066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 smtClean="0"/>
                <a:t>Host PC</a:t>
              </a:r>
              <a:endParaRPr lang="en-US" sz="16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5799" y="3400423"/>
              <a:ext cx="1219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ITargetDevice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5799" y="2867023"/>
              <a:ext cx="1219200" cy="2286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ITargetDeviceService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5799" y="1966912"/>
              <a:ext cx="1219200" cy="2286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ITargetDeviceProxy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stCxn id="45" idx="2"/>
              <a:endCxn id="44" idx="0"/>
            </p:cNvCxnSpPr>
            <p:nvPr/>
          </p:nvCxnSpPr>
          <p:spPr>
            <a:xfrm>
              <a:off x="1295399" y="2195512"/>
              <a:ext cx="0" cy="671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2"/>
              <a:endCxn id="43" idx="0"/>
            </p:cNvCxnSpPr>
            <p:nvPr/>
          </p:nvCxnSpPr>
          <p:spPr>
            <a:xfrm>
              <a:off x="1295399" y="309562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152399" y="4176712"/>
              <a:ext cx="1981200" cy="7000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 smtClean="0"/>
                <a:t>Device</a:t>
              </a:r>
              <a:endParaRPr lang="en-US" sz="1600" dirty="0"/>
            </a:p>
          </p:txBody>
        </p:sp>
        <p:cxnSp>
          <p:nvCxnSpPr>
            <p:cNvPr id="49" name="Straight Connector 48"/>
            <p:cNvCxnSpPr>
              <a:stCxn id="43" idx="2"/>
            </p:cNvCxnSpPr>
            <p:nvPr/>
          </p:nvCxnSpPr>
          <p:spPr>
            <a:xfrm>
              <a:off x="1295399" y="3629023"/>
              <a:ext cx="1" cy="547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277815" y="2423009"/>
              <a:ext cx="838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MessageBus</a:t>
              </a:r>
              <a:endParaRPr lang="en-US" sz="9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77813" y="3856520"/>
              <a:ext cx="8382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Platform SDK</a:t>
              </a:r>
              <a:endParaRPr lang="en-US" sz="9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5798" y="1509712"/>
              <a:ext cx="1219200" cy="2286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Application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/>
            <p:cNvCxnSpPr>
              <a:stCxn id="52" idx="2"/>
              <a:endCxn id="45" idx="0"/>
            </p:cNvCxnSpPr>
            <p:nvPr/>
          </p:nvCxnSpPr>
          <p:spPr>
            <a:xfrm>
              <a:off x="1295398" y="1738312"/>
              <a:ext cx="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257298" y="2511136"/>
              <a:ext cx="76200" cy="545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242644" y="3944647"/>
              <a:ext cx="76200" cy="545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495800" y="5105400"/>
            <a:ext cx="23262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smtClean="0"/>
              <a:t>Target device is another computer</a:t>
            </a:r>
            <a:br>
              <a:rPr lang="en-US" sz="1100" smtClean="0"/>
            </a:br>
            <a:r>
              <a:rPr lang="en-US" sz="1100" smtClean="0"/>
              <a:t/>
            </a:r>
            <a:br>
              <a:rPr lang="en-US" sz="1100" smtClean="0"/>
            </a:br>
            <a:r>
              <a:rPr lang="en-US" sz="1100" smtClean="0"/>
              <a:t>Example: Deploying to another PC</a:t>
            </a:r>
            <a:endParaRPr lang="en-US" sz="1100"/>
          </a:p>
        </p:txBody>
      </p:sp>
      <p:sp>
        <p:nvSpPr>
          <p:cNvPr id="57" name="TextBox 56"/>
          <p:cNvSpPr txBox="1"/>
          <p:nvPr/>
        </p:nvSpPr>
        <p:spPr>
          <a:xfrm>
            <a:off x="6757970" y="5105400"/>
            <a:ext cx="23920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smtClean="0"/>
              <a:t>Target device is the local computer</a:t>
            </a:r>
            <a:br>
              <a:rPr lang="en-US" sz="1100" smtClean="0"/>
            </a:br>
            <a:r>
              <a:rPr lang="en-US" sz="1100" smtClean="0"/>
              <a:t/>
            </a:r>
            <a:br>
              <a:rPr lang="en-US" sz="1100" smtClean="0"/>
            </a:br>
            <a:r>
              <a:rPr lang="en-US" sz="1100" smtClean="0"/>
              <a:t>Example: Deploying to your own PC</a:t>
            </a:r>
            <a:endParaRPr lang="en-US" sz="1100"/>
          </a:p>
        </p:txBody>
      </p:sp>
      <p:sp>
        <p:nvSpPr>
          <p:cNvPr id="58" name="TextBox 57"/>
          <p:cNvSpPr txBox="1"/>
          <p:nvPr/>
        </p:nvSpPr>
        <p:spPr>
          <a:xfrm>
            <a:off x="2245722" y="5105400"/>
            <a:ext cx="213712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smtClean="0"/>
              <a:t>Target device is another device</a:t>
            </a:r>
            <a:br>
              <a:rPr lang="en-US" sz="1100" smtClean="0"/>
            </a:br>
            <a:r>
              <a:rPr lang="en-US" sz="1100" smtClean="0"/>
              <a:t>connected to the local PC</a:t>
            </a:r>
            <a:br>
              <a:rPr lang="en-US" sz="1100" smtClean="0"/>
            </a:br>
            <a:r>
              <a:rPr lang="en-US" sz="1100" smtClean="0"/>
              <a:t/>
            </a:r>
            <a:br>
              <a:rPr lang="en-US" sz="1100" smtClean="0"/>
            </a:br>
            <a:r>
              <a:rPr lang="en-US" sz="1100" smtClean="0"/>
              <a:t>Example: iPhone, iPad on your</a:t>
            </a:r>
            <a:br>
              <a:rPr lang="en-US" sz="1100" smtClean="0"/>
            </a:br>
            <a:r>
              <a:rPr lang="en-US" sz="1100" smtClean="0"/>
              <a:t>own computer</a:t>
            </a:r>
            <a:endParaRPr lang="en-US" sz="1100"/>
          </a:p>
        </p:txBody>
      </p:sp>
      <p:sp>
        <p:nvSpPr>
          <p:cNvPr id="59" name="TextBox 58"/>
          <p:cNvSpPr txBox="1"/>
          <p:nvPr/>
        </p:nvSpPr>
        <p:spPr>
          <a:xfrm>
            <a:off x="108598" y="5105400"/>
            <a:ext cx="236314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smtClean="0"/>
              <a:t>Target device is another device</a:t>
            </a:r>
            <a:br>
              <a:rPr lang="en-US" sz="1100" smtClean="0"/>
            </a:br>
            <a:r>
              <a:rPr lang="en-US" sz="1100" smtClean="0"/>
              <a:t>connected to another PC</a:t>
            </a:r>
            <a:br>
              <a:rPr lang="en-US" sz="1100" smtClean="0"/>
            </a:br>
            <a:r>
              <a:rPr lang="en-US" sz="1100" smtClean="0"/>
              <a:t/>
            </a:r>
            <a:br>
              <a:rPr lang="en-US" sz="1100" smtClean="0"/>
            </a:br>
            <a:r>
              <a:rPr lang="en-US" sz="1100" smtClean="0"/>
              <a:t>Example: iPhone, iPad on someone</a:t>
            </a:r>
            <a:br>
              <a:rPr lang="en-US" sz="1100" smtClean="0"/>
            </a:br>
            <a:r>
              <a:rPr lang="en-US" sz="1100" smtClean="0"/>
              <a:t>else’s computer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68472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>
          <a:xfrm>
            <a:off x="392359" y="509572"/>
            <a:ext cx="8238083" cy="5662628"/>
            <a:chOff x="392359" y="509572"/>
            <a:chExt cx="8238083" cy="5662628"/>
          </a:xfrm>
        </p:grpSpPr>
        <p:sp>
          <p:nvSpPr>
            <p:cNvPr id="146" name="Rectangle 145"/>
            <p:cNvSpPr/>
            <p:nvPr/>
          </p:nvSpPr>
          <p:spPr>
            <a:xfrm>
              <a:off x="5486400" y="1072665"/>
              <a:ext cx="2238252" cy="41089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47800" y="1066800"/>
              <a:ext cx="0" cy="4114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209800" y="1066800"/>
              <a:ext cx="0" cy="4114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971800" y="709627"/>
              <a:ext cx="8977" cy="447197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33800" y="1066800"/>
              <a:ext cx="0" cy="4114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95800" y="1066800"/>
              <a:ext cx="0" cy="4114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486400" y="1066800"/>
              <a:ext cx="0" cy="4114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066800"/>
              <a:ext cx="0" cy="4114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10400" y="1066800"/>
              <a:ext cx="0" cy="4114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85800" y="1066800"/>
              <a:ext cx="0" cy="4114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2359" y="866745"/>
              <a:ext cx="59824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Application</a:t>
              </a:r>
              <a:endParaRPr lang="en-US" sz="7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26654" y="866745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 smtClean="0"/>
                <a:t>ILauncher</a:t>
              </a:r>
              <a:endParaRPr lang="en-US" sz="7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5800" y="1371600"/>
              <a:ext cx="762000" cy="114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16988" y="1188441"/>
              <a:ext cx="45397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Launch()</a:t>
              </a:r>
              <a:endParaRPr lang="en-US" sz="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52600" y="866745"/>
              <a:ext cx="8402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 smtClean="0"/>
                <a:t>FLauncherWorker</a:t>
              </a:r>
              <a:endParaRPr lang="en-US" sz="7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447800" y="1485900"/>
              <a:ext cx="762000" cy="114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626616" y="1308561"/>
              <a:ext cx="3545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Run()</a:t>
              </a:r>
              <a:endParaRPr lang="en-US" sz="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0400" y="866744"/>
              <a:ext cx="8915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 smtClean="0"/>
                <a:t>ITargetDeviceProxy</a:t>
              </a:r>
              <a:endParaRPr lang="en-US" sz="7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218432" y="1600200"/>
              <a:ext cx="762000" cy="114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84627" y="1415534"/>
              <a:ext cx="63030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 smtClean="0"/>
                <a:t>PerformTask</a:t>
              </a:r>
              <a:r>
                <a:rPr lang="en-US" sz="600" dirty="0" smtClean="0"/>
                <a:t>()</a:t>
              </a:r>
              <a:endParaRPr lang="en-US" sz="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9416" y="509572"/>
              <a:ext cx="13147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 smtClean="0"/>
                <a:t>FLauncherDeployToDeviceTask</a:t>
              </a:r>
              <a:endParaRPr lang="en-US" sz="7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971800" y="1714500"/>
              <a:ext cx="762000" cy="114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895600" y="1491734"/>
              <a:ext cx="100059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 smtClean="0"/>
                <a:t>DeployApp</a:t>
              </a:r>
              <a:r>
                <a:rPr lang="en-US" sz="600" dirty="0" smtClean="0"/>
                <a:t>(</a:t>
              </a:r>
              <a:r>
                <a:rPr lang="en-US" sz="600" dirty="0" err="1" smtClean="0"/>
                <a:t>TransactionId</a:t>
              </a:r>
              <a:r>
                <a:rPr lang="en-US" sz="600" dirty="0" smtClean="0"/>
                <a:t>)</a:t>
              </a:r>
              <a:endParaRPr lang="en-US" sz="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3701" y="866745"/>
              <a:ext cx="9492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 smtClean="0"/>
                <a:t>ITargetDeviceService</a:t>
              </a:r>
              <a:endParaRPr lang="en-US" sz="7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733800" y="1828800"/>
              <a:ext cx="762000" cy="1143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722947" y="1644134"/>
              <a:ext cx="92525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 smtClean="0"/>
                <a:t>targetdevice.deploy.file</a:t>
              </a:r>
              <a:endParaRPr lang="en-US" sz="600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33800" y="2133600"/>
              <a:ext cx="106471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 smtClean="0"/>
                <a:t>targetdevice.deploy.commit</a:t>
              </a:r>
              <a:endParaRPr lang="en-US" sz="600" dirty="0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80994" y="860882"/>
              <a:ext cx="6864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 smtClean="0"/>
                <a:t>ITargetDevice</a:t>
              </a:r>
              <a:endParaRPr lang="en-US" sz="7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4495800" y="1943100"/>
              <a:ext cx="24544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lowchart: Magnetic Disk 36"/>
            <p:cNvSpPr/>
            <p:nvPr/>
          </p:nvSpPr>
          <p:spPr>
            <a:xfrm>
              <a:off x="4724400" y="1644134"/>
              <a:ext cx="381000" cy="486549"/>
            </a:xfrm>
            <a:prstGeom prst="flowChartMagneticDisk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Local</a:t>
              </a:r>
            </a:p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File</a:t>
              </a:r>
            </a:p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Cache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733800" y="2318266"/>
              <a:ext cx="762000" cy="1143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48200" y="2329934"/>
              <a:ext cx="7441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Deploy(Directory)</a:t>
              </a:r>
              <a:endParaRPr lang="en-US" sz="6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495800" y="2434059"/>
              <a:ext cx="1011553" cy="1567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096000" y="866744"/>
              <a:ext cx="3000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IPP</a:t>
              </a:r>
              <a:endParaRPr lang="en-US" sz="7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05600" y="860881"/>
              <a:ext cx="57099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 smtClean="0"/>
                <a:t>iOS</a:t>
              </a:r>
              <a:r>
                <a:rPr lang="en-US" sz="700" dirty="0" smtClean="0"/>
                <a:t> Device</a:t>
              </a:r>
              <a:endParaRPr lang="en-US" sz="700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486400" y="2589417"/>
              <a:ext cx="762000" cy="114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246041" y="2715522"/>
              <a:ext cx="762000" cy="11430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406719" y="2554234"/>
              <a:ext cx="49885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Copy Files</a:t>
              </a:r>
              <a:endParaRPr lang="en-US" sz="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10828" y="2438400"/>
              <a:ext cx="5613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Deploy Files</a:t>
              </a:r>
              <a:endParaRPr lang="en-US" sz="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75629" y="3084607"/>
              <a:ext cx="132600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 smtClean="0"/>
                <a:t>targetdevice.deploy.finished</a:t>
              </a:r>
              <a:r>
                <a:rPr lang="en-US" sz="600" dirty="0" smtClean="0"/>
                <a:t> (</a:t>
              </a:r>
              <a:r>
                <a:rPr lang="en-US" sz="600" dirty="0" err="1" smtClean="0"/>
                <a:t>AppId</a:t>
              </a:r>
              <a:r>
                <a:rPr lang="en-US" sz="600" dirty="0" smtClean="0"/>
                <a:t>)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67000" y="2863334"/>
              <a:ext cx="153920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 smtClean="0"/>
                <a:t>OnDeployCommitted</a:t>
              </a:r>
              <a:r>
                <a:rPr lang="en-US" sz="600" dirty="0" smtClean="0"/>
                <a:t>(</a:t>
              </a:r>
              <a:r>
                <a:rPr lang="en-US" sz="600" dirty="0" err="1" smtClean="0"/>
                <a:t>TransactionId</a:t>
              </a:r>
              <a:r>
                <a:rPr lang="en-US" sz="600" dirty="0" smtClean="0"/>
                <a:t>, </a:t>
              </a:r>
              <a:r>
                <a:rPr lang="en-US" sz="600" dirty="0" err="1" smtClean="0"/>
                <a:t>AppId</a:t>
              </a:r>
              <a:r>
                <a:rPr lang="en-US" sz="600" dirty="0" smtClean="0"/>
                <a:t>)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2218777" y="3326423"/>
              <a:ext cx="9144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848600" y="1902023"/>
              <a:ext cx="696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</a:rPr>
                <a:t>Deploy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24800" y="4035623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</a:rPr>
                <a:t>Launch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H="1" flipV="1">
              <a:off x="533400" y="3341077"/>
              <a:ext cx="7315200" cy="1172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3733800" y="2983523"/>
              <a:ext cx="762000" cy="1143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>
              <a:off x="2971800" y="3097823"/>
              <a:ext cx="762000" cy="114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2209800" y="3212123"/>
              <a:ext cx="762000" cy="114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024998" y="509572"/>
              <a:ext cx="98456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 smtClean="0"/>
                <a:t>FLauncherLaunchTask</a:t>
              </a:r>
              <a:endParaRPr lang="en-US" sz="70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3124200" y="709627"/>
              <a:ext cx="8977" cy="447197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341499" y="3472961"/>
              <a:ext cx="63030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 smtClean="0"/>
                <a:t>PerformTask</a:t>
              </a:r>
              <a:r>
                <a:rPr lang="en-US" sz="600" dirty="0" smtClean="0"/>
                <a:t>()</a:t>
              </a:r>
              <a:endParaRPr lang="en-US" sz="600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3128688" y="3478823"/>
              <a:ext cx="605112" cy="864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048000" y="3571169"/>
              <a:ext cx="76335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 smtClean="0"/>
                <a:t>LaunchApp</a:t>
              </a:r>
              <a:r>
                <a:rPr lang="en-US" sz="600" dirty="0" smtClean="0"/>
                <a:t>(</a:t>
              </a:r>
              <a:r>
                <a:rPr lang="en-US" sz="600" dirty="0" err="1" smtClean="0"/>
                <a:t>AppId</a:t>
              </a:r>
              <a:r>
                <a:rPr lang="en-US" sz="600" dirty="0" smtClean="0"/>
                <a:t>)</a:t>
              </a:r>
              <a:endParaRPr lang="en-US" sz="600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3733800" y="3571169"/>
              <a:ext cx="762000" cy="1143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733800" y="3681087"/>
              <a:ext cx="80342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 smtClean="0"/>
                <a:t>targetdevice.launch</a:t>
              </a:r>
              <a:endParaRPr lang="en-US" sz="600" dirty="0" smtClean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00600" y="3581400"/>
              <a:ext cx="6383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Launch(</a:t>
              </a:r>
              <a:r>
                <a:rPr lang="en-US" sz="600" dirty="0" err="1" smtClean="0"/>
                <a:t>AppId</a:t>
              </a:r>
              <a:r>
                <a:rPr lang="en-US" sz="600" dirty="0" smtClean="0"/>
                <a:t>)</a:t>
              </a:r>
              <a:endParaRPr lang="en-US" sz="600" dirty="0"/>
            </a:p>
          </p:txBody>
        </p:sp>
        <p:cxnSp>
          <p:nvCxnSpPr>
            <p:cNvPr id="89" name="Straight Arrow Connector 88"/>
            <p:cNvCxnSpPr>
              <a:stCxn id="104" idx="0"/>
            </p:cNvCxnSpPr>
            <p:nvPr/>
          </p:nvCxnSpPr>
          <p:spPr>
            <a:xfrm>
              <a:off x="4518660" y="3681087"/>
              <a:ext cx="988693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724651" y="1072664"/>
              <a:ext cx="0" cy="4114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315200" y="866745"/>
              <a:ext cx="7745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Launch Daemon</a:t>
              </a:r>
              <a:endParaRPr lang="en-US" sz="700" dirty="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5496910" y="3833487"/>
              <a:ext cx="2227741" cy="33715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6197526" y="3775063"/>
              <a:ext cx="91723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i</a:t>
              </a:r>
              <a:r>
                <a:rPr lang="en-US" sz="600" dirty="0" err="1" smtClean="0"/>
                <a:t>osdaemon.launch</a:t>
              </a:r>
              <a:r>
                <a:rPr lang="en-US" sz="600" dirty="0" smtClean="0"/>
                <a:t> [</a:t>
              </a:r>
              <a:r>
                <a:rPr lang="en-US" sz="600" dirty="0" err="1" smtClean="0"/>
                <a:t>Url</a:t>
              </a:r>
              <a:r>
                <a:rPr lang="en-US" sz="600" dirty="0" smtClean="0"/>
                <a:t>]</a:t>
              </a:r>
              <a:endParaRPr lang="en-US" sz="6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5496910" y="4191000"/>
              <a:ext cx="2227741" cy="33715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6248400" y="4387334"/>
              <a:ext cx="10262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i</a:t>
              </a:r>
              <a:r>
                <a:rPr lang="en-US" sz="600" dirty="0" err="1" smtClean="0"/>
                <a:t>osdaemon.launch</a:t>
              </a:r>
              <a:r>
                <a:rPr lang="en-US" sz="600" dirty="0" smtClean="0"/>
                <a:t> .success</a:t>
              </a:r>
              <a:endParaRPr lang="en-US" sz="6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28333" y="4495800"/>
              <a:ext cx="107112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 smtClean="0"/>
                <a:t>targetdevice.launch.finished</a:t>
              </a:r>
              <a:endParaRPr lang="en-US" sz="600" dirty="0" smtClean="0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H="1">
              <a:off x="3728333" y="4696553"/>
              <a:ext cx="767467" cy="11551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4495800" y="3681087"/>
              <a:ext cx="45719" cy="9964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486400" y="2590800"/>
              <a:ext cx="68027" cy="266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733800" y="1828800"/>
              <a:ext cx="68027" cy="48946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>
              <a:off x="4474847" y="2819400"/>
              <a:ext cx="1011553" cy="1567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4728626" y="2703717"/>
              <a:ext cx="58541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return </a:t>
              </a:r>
              <a:r>
                <a:rPr lang="en-US" sz="600" dirty="0" err="1" smtClean="0"/>
                <a:t>AppId</a:t>
              </a:r>
              <a:endParaRPr lang="en-US" sz="600" dirty="0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H="1">
              <a:off x="4508860" y="4523129"/>
              <a:ext cx="1011553" cy="1567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6981522" y="2828363"/>
              <a:ext cx="24544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Flowchart: Magnetic Disk 130"/>
            <p:cNvSpPr/>
            <p:nvPr/>
          </p:nvSpPr>
          <p:spPr>
            <a:xfrm>
              <a:off x="7210122" y="2529397"/>
              <a:ext cx="381000" cy="486549"/>
            </a:xfrm>
            <a:prstGeom prst="flowChartMagneticDisk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Device</a:t>
              </a:r>
            </a:p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File</a:t>
              </a:r>
            </a:p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System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 flipH="1">
              <a:off x="1371600" y="5651956"/>
              <a:ext cx="30753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1371601" y="5867400"/>
              <a:ext cx="3075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676400" y="5544234"/>
              <a:ext cx="7264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Message Bus</a:t>
              </a:r>
              <a:endParaRPr lang="en-US" sz="8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679133" y="5759678"/>
              <a:ext cx="7248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Function Call</a:t>
              </a:r>
              <a:endParaRPr lang="en-US" sz="800" dirty="0"/>
            </a:p>
          </p:txBody>
        </p:sp>
        <p:cxnSp>
          <p:nvCxnSpPr>
            <p:cNvPr id="138" name="Straight Arrow Connector 137"/>
            <p:cNvCxnSpPr/>
            <p:nvPr/>
          </p:nvCxnSpPr>
          <p:spPr>
            <a:xfrm flipH="1">
              <a:off x="1374333" y="6057900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1679133" y="5956756"/>
              <a:ext cx="8338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Vendor Specific</a:t>
              </a:r>
              <a:endParaRPr lang="en-US" sz="8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90080" y="5544234"/>
              <a:ext cx="6731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u="sng" dirty="0" smtClean="0"/>
                <a:t>Legend:</a:t>
              </a:r>
              <a:endParaRPr lang="en-US" sz="800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4239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000626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6011" y="13685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6011" y="17526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89911" y="1122766"/>
            <a:ext cx="0" cy="116323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46" idx="1"/>
          </p:cNvCxnSpPr>
          <p:nvPr/>
        </p:nvCxnSpPr>
        <p:spPr>
          <a:xfrm>
            <a:off x="1219200" y="1109913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47" idx="1"/>
          </p:cNvCxnSpPr>
          <p:nvPr/>
        </p:nvCxnSpPr>
        <p:spPr>
          <a:xfrm>
            <a:off x="1223211" y="1482892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>
            <a:off x="1223211" y="1861887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752600" y="1000626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756611" y="13685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756611" y="17526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533400" y="457200"/>
            <a:ext cx="1905000" cy="1981200"/>
          </a:xfrm>
          <a:prstGeom prst="roundRect">
            <a:avLst>
              <a:gd name="adj" fmla="val 7509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286000" y="1109914"/>
            <a:ext cx="914400" cy="22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286000" y="1368592"/>
            <a:ext cx="914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92379" y="1122766"/>
            <a:ext cx="917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Message</a:t>
            </a:r>
          </a:p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Endpoints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524000" y="2133600"/>
            <a:ext cx="16683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92379" y="1968681"/>
            <a:ext cx="1132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Message Bus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Cloud Callout 36"/>
          <p:cNvSpPr/>
          <p:nvPr/>
        </p:nvSpPr>
        <p:spPr>
          <a:xfrm>
            <a:off x="4572000" y="228600"/>
            <a:ext cx="4343400" cy="1479368"/>
          </a:xfrm>
          <a:prstGeom prst="cloudCallou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Message Bus:</a:t>
            </a:r>
          </a:p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Framework for exchanging commands, events, documents, or any other data inside </a:t>
            </a:r>
            <a:r>
              <a:rPr lang="en-US" sz="1200" u="sng" smtClean="0">
                <a:solidFill>
                  <a:schemeClr val="bg1">
                    <a:lumMod val="50000"/>
                  </a:schemeClr>
                </a:solidFill>
              </a:rPr>
              <a:t>UStructs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 between endpoints</a:t>
            </a:r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400" y="3581400"/>
            <a:ext cx="562205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USTRUCT()</a:t>
            </a:r>
          </a:p>
          <a:p>
            <a:r>
              <a:rPr lang="en-US" sz="11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FHelloMessage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GENERATED_BODY()</a:t>
            </a:r>
          </a:p>
          <a:p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UPROPERTY(EditAnywhere, Category=“Message”)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FString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HelloText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FHelloMessage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FString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10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InText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10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HelloText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InText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0" name="Line Callout 1 39"/>
          <p:cNvSpPr/>
          <p:nvPr/>
        </p:nvSpPr>
        <p:spPr>
          <a:xfrm>
            <a:off x="4495800" y="3747195"/>
            <a:ext cx="4273834" cy="533400"/>
          </a:xfrm>
          <a:prstGeom prst="borderCallout1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2"/>
                </a:solidFill>
              </a:rPr>
              <a:t>Declare a message type </a:t>
            </a:r>
          </a:p>
          <a:p>
            <a:r>
              <a:rPr lang="en-US" sz="1200" smtClean="0">
                <a:solidFill>
                  <a:schemeClr val="tx2"/>
                </a:solidFill>
              </a:rPr>
              <a:t>(you can also use any existing UStruct, such as FVector or FColor)</a:t>
            </a:r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2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000626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6011" y="13685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6011" y="17526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89911" y="1122766"/>
            <a:ext cx="0" cy="116323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46" idx="1"/>
          </p:cNvCxnSpPr>
          <p:nvPr/>
        </p:nvCxnSpPr>
        <p:spPr>
          <a:xfrm>
            <a:off x="1219200" y="1109913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47" idx="1"/>
          </p:cNvCxnSpPr>
          <p:nvPr/>
        </p:nvCxnSpPr>
        <p:spPr>
          <a:xfrm>
            <a:off x="1223211" y="1482892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>
            <a:off x="1223211" y="1861887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752600" y="1000626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756611" y="13685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756611" y="17526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533400" y="457200"/>
            <a:ext cx="1905000" cy="1981200"/>
          </a:xfrm>
          <a:prstGeom prst="roundRect">
            <a:avLst>
              <a:gd name="adj" fmla="val 7509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2806005"/>
            <a:ext cx="621676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SenderEndpoint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FMessageEndpoint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“FMySender”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MessageBus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smtClean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smtClean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ReceiverEndpoint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FMessageEndpoint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“FMyReceiver”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MessageBus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Handling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FHelloMessage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1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FMyReceiver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HandleHelloMessage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0" name="Line Callout 1 29"/>
          <p:cNvSpPr/>
          <p:nvPr/>
        </p:nvSpPr>
        <p:spPr>
          <a:xfrm>
            <a:off x="6839136" y="2438400"/>
            <a:ext cx="1981200" cy="302795"/>
          </a:xfrm>
          <a:prstGeom prst="borderCallout1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2"/>
                </a:solidFill>
              </a:rPr>
              <a:t>Create a sender endpoint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36" name="Line Callout 1 35"/>
          <p:cNvSpPr/>
          <p:nvPr/>
        </p:nvSpPr>
        <p:spPr>
          <a:xfrm>
            <a:off x="6831114" y="2972804"/>
            <a:ext cx="1981200" cy="302795"/>
          </a:xfrm>
          <a:prstGeom prst="borderCallout1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2"/>
                </a:solidFill>
              </a:rPr>
              <a:t>Create a receiver endpoint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37" name="Cloud Callout 36"/>
          <p:cNvSpPr/>
          <p:nvPr/>
        </p:nvSpPr>
        <p:spPr>
          <a:xfrm>
            <a:off x="4572000" y="228600"/>
            <a:ext cx="4343400" cy="1479368"/>
          </a:xfrm>
          <a:prstGeom prst="cloudCallou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Message Endpoints:</a:t>
            </a:r>
          </a:p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Helper classes for sending and receiving messages on the message bus</a:t>
            </a:r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45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6011" y="13685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6011" y="17526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85900" y="1109913"/>
            <a:ext cx="4011" cy="117608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46" idx="1"/>
          </p:cNvCxnSpPr>
          <p:nvPr/>
        </p:nvCxnSpPr>
        <p:spPr>
          <a:xfrm>
            <a:off x="1219200" y="1109913"/>
            <a:ext cx="5334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47" idx="1"/>
          </p:cNvCxnSpPr>
          <p:nvPr/>
        </p:nvCxnSpPr>
        <p:spPr>
          <a:xfrm>
            <a:off x="1223211" y="1482892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>
            <a:off x="1223211" y="1861887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752600" y="1000626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756611" y="13685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756611" y="17526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533400" y="457200"/>
            <a:ext cx="1905000" cy="1981200"/>
          </a:xfrm>
          <a:prstGeom prst="roundRect">
            <a:avLst>
              <a:gd name="adj" fmla="val 7509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Straight Arrow Connector 68"/>
          <p:cNvCxnSpPr>
            <a:stCxn id="4" idx="3"/>
            <a:endCxn id="46" idx="1"/>
          </p:cNvCxnSpPr>
          <p:nvPr/>
        </p:nvCxnSpPr>
        <p:spPr>
          <a:xfrm>
            <a:off x="1219200" y="1109913"/>
            <a:ext cx="533400" cy="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" idx="3"/>
            <a:endCxn id="48" idx="1"/>
          </p:cNvCxnSpPr>
          <p:nvPr/>
        </p:nvCxnSpPr>
        <p:spPr>
          <a:xfrm>
            <a:off x="1219200" y="1109913"/>
            <a:ext cx="537411" cy="751974"/>
          </a:xfrm>
          <a:prstGeom prst="bentConnector3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2286000" y="1524000"/>
            <a:ext cx="906379" cy="317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192378" y="1332011"/>
            <a:ext cx="1019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Subscribers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2286000" y="1109913"/>
            <a:ext cx="906380" cy="337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762000" y="1000626"/>
            <a:ext cx="457200" cy="218574"/>
          </a:xfrm>
          <a:prstGeom prst="round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171938" y="45720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Publisher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2" name="Straight Arrow Connector 81"/>
          <p:cNvCxnSpPr>
            <a:stCxn id="81" idx="1"/>
          </p:cNvCxnSpPr>
          <p:nvPr/>
        </p:nvCxnSpPr>
        <p:spPr>
          <a:xfrm flipH="1">
            <a:off x="1295400" y="611089"/>
            <a:ext cx="1876538" cy="313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33400" y="2806005"/>
            <a:ext cx="6216766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SenderEndpoint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FMessageEndpoint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“FMySender”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MessageBus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smtClean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smtClean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en-US" sz="11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Endpoint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FMessageEndpoint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“FMyReceiver”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MessageBus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Handling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FHelloMessage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1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FMyReceiver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HandleHelloMessage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ReceiverEndpoint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ReceiverEndpoint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FHelloMessage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smtClean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SenderEndpoint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Publish(</a:t>
            </a:r>
            <a:r>
              <a:rPr lang="en-US" sz="11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FHelloMessage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i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“Hey there!”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FMyReceiver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HandleHelloMessage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FHelloMessage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10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10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TSharedRef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IMessageContextRef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110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GLog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10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HelloText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“Hey there!” </a:t>
            </a:r>
            <a:endParaRPr lang="en-US" sz="110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Line Callout 1 87"/>
          <p:cNvSpPr/>
          <p:nvPr/>
        </p:nvSpPr>
        <p:spPr>
          <a:xfrm>
            <a:off x="5486400" y="3964404"/>
            <a:ext cx="3276600" cy="302795"/>
          </a:xfrm>
          <a:prstGeom prst="borderCallout1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2"/>
                </a:solidFill>
              </a:rPr>
              <a:t>Subscribe receiver to </a:t>
            </a:r>
            <a:r>
              <a:rPr lang="en-US" sz="1200" i="1" smtClean="0">
                <a:solidFill>
                  <a:schemeClr val="tx2"/>
                </a:solidFill>
              </a:rPr>
              <a:t>FHelloMessage</a:t>
            </a:r>
            <a:r>
              <a:rPr lang="en-US" sz="1200" smtClean="0">
                <a:solidFill>
                  <a:schemeClr val="tx2"/>
                </a:solidFill>
              </a:rPr>
              <a:t> messages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" y="2733174"/>
            <a:ext cx="8382000" cy="115302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ine Callout 1 88"/>
          <p:cNvSpPr/>
          <p:nvPr/>
        </p:nvSpPr>
        <p:spPr>
          <a:xfrm>
            <a:off x="5486400" y="4574005"/>
            <a:ext cx="3276600" cy="302795"/>
          </a:xfrm>
          <a:prstGeom prst="borderCallout1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2"/>
                </a:solidFill>
              </a:rPr>
              <a:t>Publish a message to all subscribers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90" name="Line Callout 1 89"/>
          <p:cNvSpPr/>
          <p:nvPr/>
        </p:nvSpPr>
        <p:spPr>
          <a:xfrm>
            <a:off x="6553200" y="5183605"/>
            <a:ext cx="2209800" cy="302795"/>
          </a:xfrm>
          <a:prstGeom prst="borderCallout1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2"/>
                </a:solidFill>
              </a:rPr>
              <a:t>Handle received </a:t>
            </a:r>
            <a:r>
              <a:rPr lang="en-US" sz="1200" i="1" smtClean="0">
                <a:solidFill>
                  <a:schemeClr val="tx2"/>
                </a:solidFill>
              </a:rPr>
              <a:t>FHelloMessage</a:t>
            </a:r>
            <a:endParaRPr lang="en-US" sz="1200" i="1">
              <a:solidFill>
                <a:schemeClr val="tx2"/>
              </a:solidFill>
            </a:endParaRPr>
          </a:p>
        </p:txBody>
      </p:sp>
      <p:sp>
        <p:nvSpPr>
          <p:cNvPr id="92" name="Cloud Callout 91"/>
          <p:cNvSpPr/>
          <p:nvPr/>
        </p:nvSpPr>
        <p:spPr>
          <a:xfrm>
            <a:off x="4572000" y="228600"/>
            <a:ext cx="4343400" cy="1479368"/>
          </a:xfrm>
          <a:prstGeom prst="cloudCallou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Publish-Subscribe:</a:t>
            </a:r>
          </a:p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Messages are sent to all endpoints that subscribed to that message type</a:t>
            </a:r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39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6011" y="13685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6011" y="17526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85900" y="1109913"/>
            <a:ext cx="4011" cy="117608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46" idx="1"/>
          </p:cNvCxnSpPr>
          <p:nvPr/>
        </p:nvCxnSpPr>
        <p:spPr>
          <a:xfrm>
            <a:off x="1219200" y="1109913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47" idx="1"/>
          </p:cNvCxnSpPr>
          <p:nvPr/>
        </p:nvCxnSpPr>
        <p:spPr>
          <a:xfrm>
            <a:off x="1223211" y="1482892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>
            <a:off x="1223211" y="1861887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752600" y="1000626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756611" y="13685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756611" y="17526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533400" y="457200"/>
            <a:ext cx="1905000" cy="1981200"/>
          </a:xfrm>
          <a:prstGeom prst="roundRect">
            <a:avLst>
              <a:gd name="adj" fmla="val 7509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1" name="Elbow Connector 70"/>
          <p:cNvCxnSpPr>
            <a:stCxn id="4" idx="3"/>
            <a:endCxn id="48" idx="1"/>
          </p:cNvCxnSpPr>
          <p:nvPr/>
        </p:nvCxnSpPr>
        <p:spPr>
          <a:xfrm>
            <a:off x="1219200" y="1109913"/>
            <a:ext cx="537411" cy="751974"/>
          </a:xfrm>
          <a:prstGeom prst="bentConnector3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2286001" y="1827311"/>
            <a:ext cx="885937" cy="14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192378" y="1673423"/>
            <a:ext cx="970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Responder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2000" y="1000626"/>
            <a:ext cx="457200" cy="218574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171938" y="457200"/>
            <a:ext cx="927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Requester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2" name="Straight Arrow Connector 81"/>
          <p:cNvCxnSpPr>
            <a:stCxn id="81" idx="1"/>
          </p:cNvCxnSpPr>
          <p:nvPr/>
        </p:nvCxnSpPr>
        <p:spPr>
          <a:xfrm flipH="1">
            <a:off x="1295400" y="611089"/>
            <a:ext cx="1876538" cy="313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33400" y="2806005"/>
            <a:ext cx="7151317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SenderEndpoint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FMessageEndpoint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“FMySender”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MessageBus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smtClean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smtClean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en-US" sz="11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Endpoint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FMessageEndpoint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“FMyReceiver”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MessageBus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Handling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FHelloMessage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1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FMyReceiver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HandleHelloMessage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ReceiverEndpoint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ReeiverEndpoint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FHelloMessage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smtClean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SenderEndpoint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Publish(</a:t>
            </a:r>
            <a:r>
              <a:rPr lang="en-US" sz="11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FHelloMessage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i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“Hey there!”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FMyReceiver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HandleHelloMessage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FHelloMessage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10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10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TSharedRef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IMessageContextRef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110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SenderEndpoint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FReplyMessage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i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i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 hai!”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GetSender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" y="2743200"/>
            <a:ext cx="8382000" cy="32004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ine Callout 1 22"/>
          <p:cNvSpPr/>
          <p:nvPr/>
        </p:nvSpPr>
        <p:spPr>
          <a:xfrm>
            <a:off x="6705600" y="5715000"/>
            <a:ext cx="2209800" cy="302795"/>
          </a:xfrm>
          <a:prstGeom prst="borderCallout1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2"/>
                </a:solidFill>
              </a:rPr>
              <a:t>Send back a response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24" name="Cloud Callout 23"/>
          <p:cNvSpPr/>
          <p:nvPr/>
        </p:nvSpPr>
        <p:spPr>
          <a:xfrm>
            <a:off x="4572000" y="228600"/>
            <a:ext cx="4343400" cy="1479368"/>
          </a:xfrm>
          <a:prstGeom prst="cloudCallou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Request-Response:</a:t>
            </a:r>
          </a:p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essages are sent directly to one or more recipients using their message address</a:t>
            </a:r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85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000626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6011" y="13685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6011" y="17526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89911" y="1122766"/>
            <a:ext cx="0" cy="116323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46" idx="1"/>
          </p:cNvCxnSpPr>
          <p:nvPr/>
        </p:nvCxnSpPr>
        <p:spPr>
          <a:xfrm>
            <a:off x="1219200" y="1109913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47" idx="1"/>
          </p:cNvCxnSpPr>
          <p:nvPr/>
        </p:nvCxnSpPr>
        <p:spPr>
          <a:xfrm>
            <a:off x="1223211" y="1482892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>
            <a:off x="1223211" y="1861887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752600" y="1000626"/>
            <a:ext cx="457200" cy="218574"/>
          </a:xfrm>
          <a:prstGeom prst="round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756611" y="13685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756611" y="17526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533400" y="457200"/>
            <a:ext cx="1905000" cy="1981200"/>
          </a:xfrm>
          <a:prstGeom prst="roundRect">
            <a:avLst>
              <a:gd name="adj" fmla="val 7509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429000" y="1000626"/>
            <a:ext cx="457200" cy="218574"/>
          </a:xfrm>
          <a:prstGeom prst="round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433011" y="13685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433011" y="17526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4156911" y="1122766"/>
            <a:ext cx="0" cy="116323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30" idx="1"/>
          </p:cNvCxnSpPr>
          <p:nvPr/>
        </p:nvCxnSpPr>
        <p:spPr>
          <a:xfrm>
            <a:off x="3886200" y="1109913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3"/>
            <a:endCxn id="31" idx="1"/>
          </p:cNvCxnSpPr>
          <p:nvPr/>
        </p:nvCxnSpPr>
        <p:spPr>
          <a:xfrm>
            <a:off x="3890211" y="1482892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3"/>
          </p:cNvCxnSpPr>
          <p:nvPr/>
        </p:nvCxnSpPr>
        <p:spPr>
          <a:xfrm>
            <a:off x="3890211" y="1861887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419600" y="1000626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423611" y="13685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423611" y="17526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00400" y="457200"/>
            <a:ext cx="1905000" cy="1981200"/>
          </a:xfrm>
          <a:prstGeom prst="roundRect">
            <a:avLst>
              <a:gd name="adj" fmla="val 7509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Straight Connector 2"/>
          <p:cNvCxnSpPr>
            <a:stCxn id="46" idx="3"/>
            <a:endCxn id="20" idx="1"/>
          </p:cNvCxnSpPr>
          <p:nvPr/>
        </p:nvCxnSpPr>
        <p:spPr>
          <a:xfrm>
            <a:off x="2209800" y="1109913"/>
            <a:ext cx="12192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66115" y="2590800"/>
            <a:ext cx="1339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Message Bridge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2213811" y="1219200"/>
            <a:ext cx="529389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895600" y="1219200"/>
            <a:ext cx="533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loud Callout 41"/>
          <p:cNvSpPr/>
          <p:nvPr/>
        </p:nvSpPr>
        <p:spPr>
          <a:xfrm>
            <a:off x="4572000" y="2743200"/>
            <a:ext cx="4343400" cy="1479368"/>
          </a:xfrm>
          <a:prstGeom prst="cloudCallout">
            <a:avLst>
              <a:gd name="adj1" fmla="val -26927"/>
              <a:gd name="adj2" fmla="val -6844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Message Bridges:</a:t>
            </a:r>
          </a:p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Connect two message buses in separate processes via some transport technology</a:t>
            </a:r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000626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6011" y="13685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6011" y="17526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89911" y="1122766"/>
            <a:ext cx="0" cy="116323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46" idx="1"/>
          </p:cNvCxnSpPr>
          <p:nvPr/>
        </p:nvCxnSpPr>
        <p:spPr>
          <a:xfrm>
            <a:off x="1219200" y="1109913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47" idx="1"/>
          </p:cNvCxnSpPr>
          <p:nvPr/>
        </p:nvCxnSpPr>
        <p:spPr>
          <a:xfrm>
            <a:off x="1223211" y="1482892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>
            <a:off x="1223211" y="1861887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752600" y="1000626"/>
            <a:ext cx="457200" cy="218574"/>
          </a:xfrm>
          <a:prstGeom prst="round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756611" y="13685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756611" y="17526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533400" y="457200"/>
            <a:ext cx="1905000" cy="1981200"/>
          </a:xfrm>
          <a:prstGeom prst="roundRect">
            <a:avLst>
              <a:gd name="adj" fmla="val 7509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429000" y="1000626"/>
            <a:ext cx="457200" cy="218574"/>
          </a:xfrm>
          <a:prstGeom prst="round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433011" y="13685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433011" y="17526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4156911" y="1122766"/>
            <a:ext cx="0" cy="116323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30" idx="1"/>
          </p:cNvCxnSpPr>
          <p:nvPr/>
        </p:nvCxnSpPr>
        <p:spPr>
          <a:xfrm>
            <a:off x="3886200" y="1109913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3"/>
            <a:endCxn id="31" idx="1"/>
          </p:cNvCxnSpPr>
          <p:nvPr/>
        </p:nvCxnSpPr>
        <p:spPr>
          <a:xfrm>
            <a:off x="3890211" y="1482892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3"/>
          </p:cNvCxnSpPr>
          <p:nvPr/>
        </p:nvCxnSpPr>
        <p:spPr>
          <a:xfrm>
            <a:off x="3890211" y="1861887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419600" y="1000626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423611" y="13685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423611" y="17526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00400" y="457200"/>
            <a:ext cx="1905000" cy="1981200"/>
          </a:xfrm>
          <a:prstGeom prst="roundRect">
            <a:avLst>
              <a:gd name="adj" fmla="val 7509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Straight Connector 2"/>
          <p:cNvCxnSpPr>
            <a:stCxn id="46" idx="3"/>
            <a:endCxn id="20" idx="1"/>
          </p:cNvCxnSpPr>
          <p:nvPr/>
        </p:nvCxnSpPr>
        <p:spPr>
          <a:xfrm>
            <a:off x="2209800" y="1109913"/>
            <a:ext cx="12192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743200" y="1000626"/>
            <a:ext cx="152400" cy="21857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85627" y="1219200"/>
            <a:ext cx="8675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/>
              <a:t>UDP</a:t>
            </a:r>
          </a:p>
          <a:p>
            <a:pPr algn="ctr"/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TCP</a:t>
            </a:r>
          </a:p>
          <a:p>
            <a:pPr algn="ctr"/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HTTP</a:t>
            </a:r>
          </a:p>
          <a:p>
            <a:pPr algn="ctr"/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Named Pipes</a:t>
            </a:r>
          </a:p>
          <a:p>
            <a:pPr algn="ctr"/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Shared Mem</a:t>
            </a:r>
          </a:p>
          <a:p>
            <a:pPr algn="ctr"/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ZeroMQ</a:t>
            </a:r>
          </a:p>
          <a:p>
            <a:pPr algn="ctr"/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RabbitMQ</a:t>
            </a:r>
          </a:p>
          <a:p>
            <a:pPr algn="ctr"/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etc.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Cloud Callout 35"/>
          <p:cNvSpPr/>
          <p:nvPr/>
        </p:nvSpPr>
        <p:spPr>
          <a:xfrm>
            <a:off x="4572000" y="2743200"/>
            <a:ext cx="4343400" cy="1479368"/>
          </a:xfrm>
          <a:prstGeom prst="cloudCallout">
            <a:avLst>
              <a:gd name="adj1" fmla="val -26927"/>
              <a:gd name="adj2" fmla="val -6844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Message Bridges:</a:t>
            </a:r>
          </a:p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Connect two message buses in separate processes via some transport technology</a:t>
            </a:r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19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381000" y="304800"/>
            <a:ext cx="4876800" cy="2599823"/>
          </a:xfrm>
          <a:prstGeom prst="roundRect">
            <a:avLst>
              <a:gd name="adj" fmla="val 750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81000" y="4038600"/>
            <a:ext cx="4876800" cy="2590800"/>
          </a:xfrm>
          <a:prstGeom prst="roundRect">
            <a:avLst>
              <a:gd name="adj" fmla="val 750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715000" y="304800"/>
            <a:ext cx="2209800" cy="2599823"/>
          </a:xfrm>
          <a:prstGeom prst="roundRect">
            <a:avLst>
              <a:gd name="adj" fmla="val 750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33400" y="457200"/>
            <a:ext cx="1905000" cy="1981200"/>
          </a:xfrm>
          <a:prstGeom prst="roundRect">
            <a:avLst>
              <a:gd name="adj" fmla="val 7509"/>
            </a:avLst>
          </a:prstGeom>
          <a:solidFill>
            <a:srgbClr val="FFFFFF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200400" y="457200"/>
            <a:ext cx="1905000" cy="1981200"/>
          </a:xfrm>
          <a:prstGeom prst="roundRect">
            <a:avLst>
              <a:gd name="adj" fmla="val 7509"/>
            </a:avLst>
          </a:prstGeom>
          <a:solidFill>
            <a:srgbClr val="FFFFFF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867400" y="457200"/>
            <a:ext cx="1905000" cy="1981200"/>
          </a:xfrm>
          <a:prstGeom prst="roundRect">
            <a:avLst>
              <a:gd name="adj" fmla="val 7509"/>
            </a:avLst>
          </a:prstGeom>
          <a:solidFill>
            <a:srgbClr val="FFFFFF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204411" y="4191000"/>
            <a:ext cx="1905000" cy="1981200"/>
          </a:xfrm>
          <a:prstGeom prst="roundRect">
            <a:avLst>
              <a:gd name="adj" fmla="val 7509"/>
            </a:avLst>
          </a:prstGeom>
          <a:solidFill>
            <a:srgbClr val="FFFFFF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2000" y="1000626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6011" y="13685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6011" y="17526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89911" y="1122766"/>
            <a:ext cx="0" cy="116323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46" idx="1"/>
          </p:cNvCxnSpPr>
          <p:nvPr/>
        </p:nvCxnSpPr>
        <p:spPr>
          <a:xfrm>
            <a:off x="1219200" y="1109913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47" idx="1"/>
          </p:cNvCxnSpPr>
          <p:nvPr/>
        </p:nvCxnSpPr>
        <p:spPr>
          <a:xfrm>
            <a:off x="1223211" y="1482892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>
            <a:off x="1223211" y="1861887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752600" y="1000626"/>
            <a:ext cx="457200" cy="218574"/>
          </a:xfrm>
          <a:prstGeom prst="round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756611" y="13685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756611" y="17526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29000" y="1000626"/>
            <a:ext cx="457200" cy="218574"/>
          </a:xfrm>
          <a:prstGeom prst="round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433011" y="13685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433011" y="17526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4156911" y="1122766"/>
            <a:ext cx="0" cy="116323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30" idx="1"/>
          </p:cNvCxnSpPr>
          <p:nvPr/>
        </p:nvCxnSpPr>
        <p:spPr>
          <a:xfrm>
            <a:off x="3886200" y="1109913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3"/>
            <a:endCxn id="31" idx="1"/>
          </p:cNvCxnSpPr>
          <p:nvPr/>
        </p:nvCxnSpPr>
        <p:spPr>
          <a:xfrm>
            <a:off x="3890211" y="1482892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3"/>
          </p:cNvCxnSpPr>
          <p:nvPr/>
        </p:nvCxnSpPr>
        <p:spPr>
          <a:xfrm>
            <a:off x="3890211" y="1861887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419600" y="1000626"/>
            <a:ext cx="457200" cy="218574"/>
          </a:xfrm>
          <a:prstGeom prst="round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423611" y="13685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423611" y="17526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46" idx="3"/>
            <a:endCxn id="20" idx="1"/>
          </p:cNvCxnSpPr>
          <p:nvPr/>
        </p:nvCxnSpPr>
        <p:spPr>
          <a:xfrm>
            <a:off x="2209800" y="1109913"/>
            <a:ext cx="12192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096000" y="1000626"/>
            <a:ext cx="457200" cy="218574"/>
          </a:xfrm>
          <a:prstGeom prst="round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4880811" y="1109913"/>
            <a:ext cx="12192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433011" y="4734426"/>
            <a:ext cx="457200" cy="218574"/>
          </a:xfrm>
          <a:prstGeom prst="round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437022" y="51023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437022" y="54864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4160922" y="4856566"/>
            <a:ext cx="0" cy="116323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5" idx="3"/>
            <a:endCxn id="55" idx="1"/>
          </p:cNvCxnSpPr>
          <p:nvPr/>
        </p:nvCxnSpPr>
        <p:spPr>
          <a:xfrm>
            <a:off x="3890211" y="4843713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3"/>
            <a:endCxn id="56" idx="1"/>
          </p:cNvCxnSpPr>
          <p:nvPr/>
        </p:nvCxnSpPr>
        <p:spPr>
          <a:xfrm>
            <a:off x="3894222" y="5216692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3"/>
          </p:cNvCxnSpPr>
          <p:nvPr/>
        </p:nvCxnSpPr>
        <p:spPr>
          <a:xfrm>
            <a:off x="3894222" y="5595687"/>
            <a:ext cx="533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423611" y="4734426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4427622" y="5102392"/>
            <a:ext cx="4572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427622" y="5486400"/>
            <a:ext cx="457200" cy="218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46" idx="3"/>
            <a:endCxn id="45" idx="1"/>
          </p:cNvCxnSpPr>
          <p:nvPr/>
        </p:nvCxnSpPr>
        <p:spPr>
          <a:xfrm>
            <a:off x="2209800" y="1109913"/>
            <a:ext cx="1223211" cy="3733800"/>
          </a:xfrm>
          <a:prstGeom prst="bentConnector3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>
          <a:xfrm>
            <a:off x="1752600" y="3124200"/>
            <a:ext cx="2057400" cy="685800"/>
          </a:xfrm>
          <a:prstGeom prst="cloud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</a:t>
            </a:r>
          </a:p>
          <a:p>
            <a:pPr algn="ctr"/>
            <a:r>
              <a:rPr lang="en-US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(via Message Tunnel)</a:t>
            </a:r>
            <a:endParaRPr 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2568" y="939968"/>
            <a:ext cx="1063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UE4 Instance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3DStudio Max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Maya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Build Farm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 I/O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etc.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13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5800"/>
            <a:ext cx="77284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 following slides explain UE4’s layered architecture for device management</a:t>
            </a:r>
            <a:br>
              <a:rPr lang="en-US" smtClean="0"/>
            </a:br>
            <a:r>
              <a:rPr lang="en-US" smtClean="0"/>
              <a:t>as a more complex example use case for how the Messaging system can be used</a:t>
            </a:r>
            <a:br>
              <a:rPr lang="en-US" smtClean="0"/>
            </a:br>
            <a:r>
              <a:rPr lang="en-US" smtClean="0"/>
              <a:t>to simplify the process of writing distributed applications.</a:t>
            </a:r>
          </a:p>
          <a:p>
            <a:endParaRPr lang="en-US"/>
          </a:p>
          <a:p>
            <a:r>
              <a:rPr lang="en-US" smtClean="0"/>
              <a:t>The diagrams show how the same code architecture is being used to support a</a:t>
            </a:r>
            <a:br>
              <a:rPr lang="en-US" smtClean="0"/>
            </a:br>
            <a:r>
              <a:rPr lang="en-US" smtClean="0"/>
              <a:t>number of different hardware configurations.</a:t>
            </a:r>
          </a:p>
          <a:p>
            <a:endParaRPr lang="en-US"/>
          </a:p>
          <a:p>
            <a:r>
              <a:rPr lang="en-US" smtClean="0"/>
              <a:t>The last slide shows how the function calls flow through the various layers. Note</a:t>
            </a:r>
            <a:br>
              <a:rPr lang="en-US" smtClean="0"/>
            </a:br>
            <a:r>
              <a:rPr lang="en-US" smtClean="0"/>
              <a:t>that some of this code has changed over the course of the last year. The intent is</a:t>
            </a:r>
            <a:br>
              <a:rPr lang="en-US" smtClean="0"/>
            </a:br>
            <a:r>
              <a:rPr lang="en-US" smtClean="0"/>
              <a:t>to demonstrate how interprocess communication can be implemented, and how</a:t>
            </a:r>
            <a:br>
              <a:rPr lang="en-US" smtClean="0"/>
            </a:br>
            <a:r>
              <a:rPr lang="en-US" smtClean="0"/>
              <a:t>function calls change to messages and back to function calls.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655</Words>
  <Application>Microsoft Office PowerPoint</Application>
  <PresentationFormat>On-screen Show (4:3)</PresentationFormat>
  <Paragraphs>243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Epic Games,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Gerke Max Preussner</dc:creator>
  <cp:lastModifiedBy>Gerke Max Preussner</cp:lastModifiedBy>
  <cp:revision>24</cp:revision>
  <dcterms:created xsi:type="dcterms:W3CDTF">2016-05-05T15:31:52Z</dcterms:created>
  <dcterms:modified xsi:type="dcterms:W3CDTF">2016-05-05T20:22:11Z</dcterms:modified>
</cp:coreProperties>
</file>