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47837" y="673608"/>
            <a:ext cx="8915399" cy="2262781"/>
          </a:xfrm>
        </p:spPr>
        <p:txBody>
          <a:bodyPr/>
          <a:lstStyle/>
          <a:p>
            <a:r>
              <a:rPr lang="zh-CN" altLang="en-US" dirty="0" smtClean="0"/>
              <a:t>数据结构</a:t>
            </a:r>
            <a:r>
              <a:rPr lang="en-US" altLang="zh-CN" dirty="0" smtClean="0"/>
              <a:t>PJ——</a:t>
            </a:r>
            <a:r>
              <a:rPr lang="zh-CN" altLang="en-US" dirty="0" smtClean="0"/>
              <a:t>地理围栏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25661" y="4094627"/>
            <a:ext cx="8915399" cy="1126283"/>
          </a:xfrm>
        </p:spPr>
        <p:txBody>
          <a:bodyPr/>
          <a:lstStyle/>
          <a:p>
            <a:r>
              <a:rPr lang="zh-CN" altLang="en-US" dirty="0" smtClean="0"/>
              <a:t>                                    周煜敏 </a:t>
            </a:r>
            <a:r>
              <a:rPr lang="en-US" altLang="zh-CN" dirty="0" smtClean="0"/>
              <a:t>12307130088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38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复杂度</a:t>
            </a:r>
            <a:r>
              <a:rPr lang="en-US" altLang="zh-CN" dirty="0" smtClean="0"/>
              <a:t>——n</a:t>
            </a:r>
            <a:r>
              <a:rPr lang="zh-CN" altLang="en-US" dirty="0"/>
              <a:t>边形，</a:t>
            </a:r>
            <a:r>
              <a:rPr lang="en-US" altLang="zh-CN" dirty="0"/>
              <a:t>m</a:t>
            </a:r>
            <a:r>
              <a:rPr lang="zh-CN" altLang="en-US" dirty="0"/>
              <a:t>个目标点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600" dirty="0" smtClean="0"/>
              <a:t>最</a:t>
            </a:r>
            <a:r>
              <a:rPr lang="zh-CN" altLang="zh-CN" sz="2600" dirty="0"/>
              <a:t>差时间复杂度</a:t>
            </a:r>
            <a:r>
              <a:rPr lang="en-US" altLang="zh-CN" sz="2600" dirty="0"/>
              <a:t>O</a:t>
            </a:r>
            <a:r>
              <a:rPr lang="zh-CN" altLang="zh-CN" sz="2600" dirty="0"/>
              <a:t>（</a:t>
            </a:r>
            <a:r>
              <a:rPr lang="en-US" altLang="zh-CN" sz="2600" dirty="0" err="1"/>
              <a:t>mn</a:t>
            </a:r>
            <a:r>
              <a:rPr lang="zh-CN" altLang="zh-CN" sz="2600" dirty="0" smtClean="0"/>
              <a:t>）</a:t>
            </a:r>
            <a:endParaRPr lang="en-US" altLang="zh-CN" sz="2600" dirty="0"/>
          </a:p>
          <a:p>
            <a:r>
              <a:rPr lang="zh-CN" altLang="zh-CN" sz="2800" dirty="0" smtClean="0"/>
              <a:t>最好</a:t>
            </a:r>
            <a:r>
              <a:rPr lang="zh-CN" altLang="zh-CN" sz="2800" dirty="0"/>
              <a:t>时间复杂度</a:t>
            </a:r>
            <a:r>
              <a:rPr lang="en-US" altLang="zh-CN" sz="2800" dirty="0"/>
              <a:t>O</a:t>
            </a:r>
            <a:r>
              <a:rPr lang="zh-CN" altLang="zh-CN" sz="2800" dirty="0"/>
              <a:t>（</a:t>
            </a:r>
            <a:r>
              <a:rPr lang="en-US" altLang="zh-CN" sz="2800" dirty="0"/>
              <a:t>m</a:t>
            </a:r>
            <a:r>
              <a:rPr lang="zh-CN" altLang="zh-CN" sz="2800" dirty="0" smtClean="0"/>
              <a:t>）</a:t>
            </a:r>
            <a:endParaRPr lang="en-US" altLang="zh-CN" sz="2800" dirty="0" smtClean="0"/>
          </a:p>
          <a:p>
            <a:r>
              <a:rPr lang="zh-CN" altLang="zh-CN" sz="2800" dirty="0" smtClean="0"/>
              <a:t>平均</a:t>
            </a:r>
            <a:r>
              <a:rPr lang="zh-CN" altLang="zh-CN" sz="2800" dirty="0"/>
              <a:t>时间复杂度接近</a:t>
            </a:r>
            <a:r>
              <a:rPr lang="en-US" altLang="zh-CN" sz="2800" dirty="0"/>
              <a:t>O</a:t>
            </a:r>
            <a:r>
              <a:rPr lang="zh-CN" altLang="zh-CN" sz="2800" dirty="0"/>
              <a:t>（</a:t>
            </a:r>
            <a:r>
              <a:rPr lang="en-US" altLang="zh-CN" sz="2800" dirty="0"/>
              <a:t>m</a:t>
            </a:r>
            <a:r>
              <a:rPr lang="zh-CN" altLang="zh-CN" sz="2800" dirty="0" smtClean="0"/>
              <a:t>）</a:t>
            </a:r>
            <a:r>
              <a:rPr lang="zh-CN" altLang="en-US" sz="2800" dirty="0" smtClean="0"/>
              <a:t>（切分细，网格多为</a:t>
            </a:r>
            <a:r>
              <a:rPr lang="en-US" altLang="zh-CN" sz="2800" dirty="0" smtClean="0"/>
              <a:t>0,1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r>
              <a:rPr lang="zh-CN" altLang="zh-CN" sz="2800" dirty="0" smtClean="0"/>
              <a:t>空间</a:t>
            </a:r>
            <a:r>
              <a:rPr lang="zh-CN" altLang="zh-CN" sz="2800" dirty="0"/>
              <a:t>复杂度为</a:t>
            </a:r>
            <a:r>
              <a:rPr lang="en-US" altLang="zh-CN" sz="2800" dirty="0"/>
              <a:t>O</a:t>
            </a:r>
            <a:r>
              <a:rPr lang="zh-CN" altLang="zh-CN" sz="2800" dirty="0"/>
              <a:t>（</a:t>
            </a:r>
            <a:r>
              <a:rPr lang="en-US" altLang="zh-CN" sz="2800" dirty="0"/>
              <a:t>m</a:t>
            </a:r>
            <a:r>
              <a:rPr lang="zh-CN" altLang="zh-CN" sz="2800" dirty="0" smtClean="0"/>
              <a:t>）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m&gt;&gt;n</a:t>
            </a:r>
            <a:r>
              <a:rPr lang="en-US" altLang="zh-CN" sz="2800" baseline="30000" dirty="0" smtClean="0"/>
              <a:t>2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r>
              <a:rPr lang="zh-CN" altLang="zh-CN" sz="2800" dirty="0" smtClean="0"/>
              <a:t>预处理</a:t>
            </a:r>
            <a:r>
              <a:rPr lang="zh-CN" altLang="zh-CN" sz="2800" dirty="0"/>
              <a:t>时间复杂度</a:t>
            </a:r>
            <a:r>
              <a:rPr lang="en-US" altLang="zh-CN" sz="2800" dirty="0"/>
              <a:t>O</a:t>
            </a:r>
            <a:r>
              <a:rPr lang="zh-CN" altLang="zh-CN" sz="2800" dirty="0"/>
              <a:t>（</a:t>
            </a:r>
            <a:r>
              <a:rPr lang="en-US" altLang="zh-CN" sz="2800" dirty="0" smtClean="0"/>
              <a:t>n*dense</a:t>
            </a:r>
            <a:r>
              <a:rPr lang="en-US" altLang="zh-CN" sz="2800" baseline="30000" dirty="0" smtClean="0"/>
              <a:t>2</a:t>
            </a:r>
            <a:r>
              <a:rPr lang="zh-CN" altLang="zh-CN" sz="2800" dirty="0"/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47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参考</a:t>
            </a:r>
            <a:r>
              <a:rPr lang="zh-CN" altLang="zh-CN" dirty="0" smtClean="0"/>
              <a:t>论文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z="2400" dirty="0" smtClean="0"/>
              <a:t>【1】</a:t>
            </a:r>
            <a:r>
              <a:rPr lang="zh-CN" altLang="zh-CN" sz="2400" dirty="0" smtClean="0"/>
              <a:t>王燕平</a:t>
            </a:r>
            <a:r>
              <a:rPr lang="en-US" altLang="zh-CN" sz="2400" dirty="0"/>
              <a:t>, </a:t>
            </a:r>
            <a:r>
              <a:rPr lang="zh-CN" altLang="zh-CN" sz="2400" dirty="0"/>
              <a:t>刘永和</a:t>
            </a:r>
            <a:r>
              <a:rPr lang="en-US" altLang="zh-CN" sz="2400" dirty="0"/>
              <a:t>. </a:t>
            </a:r>
            <a:r>
              <a:rPr lang="zh-CN" altLang="zh-CN" sz="2400" dirty="0"/>
              <a:t>射线法判断平面中的点在多边形内外的算法</a:t>
            </a:r>
            <a:r>
              <a:rPr lang="en-US" altLang="zh-CN" sz="2400" dirty="0"/>
              <a:t>[J]. </a:t>
            </a:r>
            <a:r>
              <a:rPr lang="zh-CN" altLang="zh-CN" sz="2400" dirty="0"/>
              <a:t>山西建筑</a:t>
            </a:r>
            <a:r>
              <a:rPr lang="en-US" altLang="zh-CN" sz="2400" dirty="0"/>
              <a:t>, 2007, 33(33): 364-365.</a:t>
            </a:r>
            <a:endParaRPr lang="zh-CN" altLang="zh-CN" sz="2400" dirty="0"/>
          </a:p>
          <a:p>
            <a:pPr lvl="0"/>
            <a:endParaRPr lang="en-US" altLang="zh-CN" sz="2400" dirty="0" smtClean="0"/>
          </a:p>
          <a:p>
            <a:pPr lvl="0"/>
            <a:r>
              <a:rPr lang="en-US" altLang="zh-CN" sz="2400" dirty="0" smtClean="0"/>
              <a:t>【2】</a:t>
            </a:r>
            <a:r>
              <a:rPr lang="zh-CN" altLang="zh-CN" sz="2400" dirty="0" smtClean="0"/>
              <a:t>郭雷</a:t>
            </a:r>
            <a:r>
              <a:rPr lang="en-US" altLang="zh-CN" sz="2400" dirty="0"/>
              <a:t>, </a:t>
            </a:r>
            <a:r>
              <a:rPr lang="zh-CN" altLang="zh-CN" sz="2400" dirty="0"/>
              <a:t>王洵</a:t>
            </a:r>
            <a:r>
              <a:rPr lang="en-US" altLang="zh-CN" sz="2400" dirty="0"/>
              <a:t>, </a:t>
            </a:r>
            <a:r>
              <a:rPr lang="zh-CN" altLang="zh-CN" sz="2400" dirty="0"/>
              <a:t>王晓蒲</a:t>
            </a:r>
            <a:r>
              <a:rPr lang="en-US" altLang="zh-CN" sz="2400" dirty="0"/>
              <a:t>. </a:t>
            </a:r>
            <a:r>
              <a:rPr lang="zh-CN" altLang="zh-CN" sz="2400" dirty="0"/>
              <a:t>有向回路法和网格法</a:t>
            </a:r>
            <a:r>
              <a:rPr lang="en-US" altLang="zh-CN" sz="2400" dirty="0"/>
              <a:t>: </a:t>
            </a:r>
            <a:r>
              <a:rPr lang="zh-CN" altLang="zh-CN" sz="2400" dirty="0"/>
              <a:t>多边形内外点判别的新算法</a:t>
            </a:r>
            <a:r>
              <a:rPr lang="en-US" altLang="zh-CN" sz="2400" dirty="0"/>
              <a:t>[J]. </a:t>
            </a:r>
            <a:r>
              <a:rPr lang="zh-CN" altLang="zh-CN" sz="2400" dirty="0"/>
              <a:t>计算机工程与应用</a:t>
            </a:r>
            <a:r>
              <a:rPr lang="en-US" altLang="zh-CN" sz="2400" dirty="0"/>
              <a:t>, 2002, 19(2): 119-122.</a:t>
            </a:r>
            <a:endParaRPr lang="zh-CN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99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65262">
            <a:off x="3684662" y="2626361"/>
            <a:ext cx="583987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Left"/>
              <a:lightRig rig="threePt" dir="t"/>
            </a:scene3d>
          </a:bodyPr>
          <a:lstStyle/>
          <a:p>
            <a:pPr algn="ctr"/>
            <a:r>
              <a:rPr lang="zh-CN" altLang="en-US" sz="8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谢谢观赏！</a:t>
            </a:r>
            <a:endParaRPr lang="zh-CN" altLang="en-US" sz="8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89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基本思路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射线法</a:t>
            </a:r>
            <a:endParaRPr lang="zh-CN" altLang="en-US" dirty="0"/>
          </a:p>
        </p:txBody>
      </p:sp>
      <p:pic>
        <p:nvPicPr>
          <p:cNvPr id="102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894" y="2667000"/>
            <a:ext cx="5880718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2171700" y="1524000"/>
            <a:ext cx="345219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</a:t>
            </a:r>
            <a:r>
              <a:rPr lang="zh-CN" altLang="zh-CN" sz="2400" dirty="0" smtClean="0"/>
              <a:t>在</a:t>
            </a:r>
            <a:r>
              <a:rPr lang="zh-CN" altLang="zh-CN" sz="2400" dirty="0"/>
              <a:t>曲线外部的点集</a:t>
            </a:r>
            <a:r>
              <a:rPr lang="en-US" altLang="zh-CN" sz="2400" dirty="0"/>
              <a:t> A</a:t>
            </a:r>
            <a:r>
              <a:rPr lang="zh-CN" altLang="zh-CN" sz="2400" dirty="0"/>
              <a:t>，和在曲线内部的点集</a:t>
            </a:r>
            <a:r>
              <a:rPr lang="en-US" altLang="zh-CN" sz="2400" dirty="0"/>
              <a:t> B </a:t>
            </a:r>
            <a:r>
              <a:rPr lang="zh-CN" altLang="zh-CN" sz="2400" dirty="0"/>
              <a:t>。在同一点集中的任意两点都可以用一条不与</a:t>
            </a:r>
            <a:r>
              <a:rPr lang="en-US" altLang="zh-CN" sz="2400" dirty="0"/>
              <a:t> C </a:t>
            </a:r>
            <a:r>
              <a:rPr lang="zh-CN" altLang="zh-CN" sz="2400" dirty="0"/>
              <a:t>相交的曲线相连，而连接一对不属于同一点集的两点的连线必然和</a:t>
            </a:r>
            <a:r>
              <a:rPr lang="en-US" altLang="zh-CN" sz="2400" dirty="0"/>
              <a:t> C </a:t>
            </a:r>
            <a:r>
              <a:rPr lang="zh-CN" altLang="zh-CN" sz="2400" dirty="0"/>
              <a:t>相交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</a:t>
            </a:r>
            <a:r>
              <a:rPr lang="zh-CN" altLang="zh-CN" sz="2400" dirty="0" smtClean="0"/>
              <a:t>因此</a:t>
            </a:r>
            <a:r>
              <a:rPr lang="zh-CN" altLang="zh-CN" sz="2400" dirty="0"/>
              <a:t>平面中两点的连线，若属于</a:t>
            </a:r>
            <a:r>
              <a:rPr lang="en-US" altLang="zh-CN" sz="2400" dirty="0"/>
              <a:t>A</a:t>
            </a:r>
            <a:r>
              <a:rPr lang="zh-CN" altLang="zh-CN" sz="2400" dirty="0"/>
              <a:t>，</a:t>
            </a:r>
            <a:r>
              <a:rPr lang="en-US" altLang="zh-CN" sz="2400" dirty="0"/>
              <a:t>B</a:t>
            </a:r>
            <a:r>
              <a:rPr lang="zh-CN" altLang="zh-CN" sz="2400" dirty="0"/>
              <a:t>中同一集合，则一定经过多边形偶数条边，反之则经过奇数条边。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880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实现方式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对于每个目标点遍历多边形的所有边</a:t>
            </a: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en-US" altLang="zh-CN" dirty="0"/>
              <a:t>P</a:t>
            </a:r>
            <a:r>
              <a:rPr lang="en-US" altLang="zh-CN" baseline="-25000" dirty="0"/>
              <a:t>i+1</a:t>
            </a:r>
            <a:endParaRPr lang="zh-CN" altLang="zh-CN" dirty="0"/>
          </a:p>
          <a:p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zh-CN" altLang="zh-CN" dirty="0"/>
              <a:t>（</a:t>
            </a:r>
            <a:r>
              <a:rPr lang="en-US" altLang="zh-CN" dirty="0"/>
              <a:t>x1,y1</a:t>
            </a:r>
            <a:r>
              <a:rPr lang="zh-CN" altLang="zh-CN" dirty="0"/>
              <a:t>）与</a:t>
            </a:r>
            <a:r>
              <a:rPr lang="en-US" altLang="zh-CN" dirty="0"/>
              <a:t>P</a:t>
            </a:r>
            <a:r>
              <a:rPr lang="en-US" altLang="zh-CN" baseline="-25000" dirty="0"/>
              <a:t>i+1</a:t>
            </a:r>
            <a:r>
              <a:rPr lang="zh-CN" altLang="zh-CN" dirty="0"/>
              <a:t>（</a:t>
            </a:r>
            <a:r>
              <a:rPr lang="en-US" altLang="zh-CN" dirty="0"/>
              <a:t>x2,y2</a:t>
            </a:r>
            <a:r>
              <a:rPr lang="zh-CN" altLang="zh-CN" dirty="0"/>
              <a:t>）所构成的直线方程为</a:t>
            </a:r>
          </a:p>
          <a:p>
            <a:r>
              <a:rPr lang="en-US" altLang="zh-CN" dirty="0"/>
              <a:t> (y-y1)(x2-x1) = (x-x1)(y2-y1)  ……1</a:t>
            </a:r>
            <a:endParaRPr lang="zh-CN" altLang="zh-CN" dirty="0"/>
          </a:p>
          <a:p>
            <a:r>
              <a:rPr lang="zh-CN" altLang="zh-CN" dirty="0"/>
              <a:t>目标点</a:t>
            </a:r>
            <a:r>
              <a:rPr lang="en-US" altLang="zh-CN" dirty="0"/>
              <a:t>Q</a:t>
            </a:r>
            <a:r>
              <a:rPr lang="zh-CN" altLang="zh-CN" dirty="0"/>
              <a:t>（</a:t>
            </a:r>
            <a:r>
              <a:rPr lang="en-US" altLang="zh-CN" dirty="0"/>
              <a:t>x0,y0</a:t>
            </a:r>
            <a:r>
              <a:rPr lang="zh-CN" altLang="zh-CN" dirty="0"/>
              <a:t>）所引出的与</a:t>
            </a:r>
            <a:r>
              <a:rPr lang="en-US" altLang="zh-CN" dirty="0"/>
              <a:t>x</a:t>
            </a:r>
            <a:r>
              <a:rPr lang="zh-CN" altLang="zh-CN" dirty="0"/>
              <a:t>轴平行的射线为</a:t>
            </a:r>
          </a:p>
          <a:p>
            <a:r>
              <a:rPr lang="en-US" altLang="zh-CN" dirty="0"/>
              <a:t>y=y0(x&gt;x0)			……2</a:t>
            </a:r>
            <a:endParaRPr lang="zh-CN" altLang="zh-CN" dirty="0"/>
          </a:p>
          <a:p>
            <a:r>
              <a:rPr lang="en-US" altLang="zh-CN" dirty="0"/>
              <a:t>2</a:t>
            </a:r>
            <a:r>
              <a:rPr lang="zh-CN" altLang="zh-CN" dirty="0"/>
              <a:t>代入</a:t>
            </a:r>
            <a:r>
              <a:rPr lang="en-US" altLang="zh-CN" dirty="0"/>
              <a:t>1</a:t>
            </a:r>
            <a:r>
              <a:rPr lang="zh-CN" altLang="zh-CN" dirty="0"/>
              <a:t>得 </a:t>
            </a:r>
          </a:p>
          <a:p>
            <a:r>
              <a:rPr lang="zh-CN" altLang="zh-CN" dirty="0"/>
              <a:t>交点横坐标为</a:t>
            </a:r>
          </a:p>
          <a:p>
            <a:r>
              <a:rPr lang="en-US" altLang="zh-CN" dirty="0"/>
              <a:t>x = (y0-y1)(x2-x1)/(y2-y1) + x1 </a:t>
            </a:r>
            <a:r>
              <a:rPr lang="zh-CN" altLang="zh-CN" dirty="0"/>
              <a:t>（</a:t>
            </a:r>
            <a:r>
              <a:rPr lang="en-US" altLang="zh-CN" dirty="0"/>
              <a:t>x&gt;x0</a:t>
            </a:r>
            <a:r>
              <a:rPr lang="zh-CN" altLang="zh-CN" dirty="0"/>
              <a:t>）</a:t>
            </a:r>
            <a:r>
              <a:rPr lang="en-US" altLang="zh-CN" dirty="0"/>
              <a:t>……</a:t>
            </a:r>
            <a:r>
              <a:rPr lang="zh-CN" altLang="zh-CN" dirty="0"/>
              <a:t>（</a:t>
            </a:r>
            <a:r>
              <a:rPr lang="en-US" altLang="zh-CN" dirty="0"/>
              <a:t>*</a:t>
            </a:r>
            <a:r>
              <a:rPr lang="zh-CN" altLang="zh-CN" dirty="0"/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373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zh-CN" sz="4000" dirty="0"/>
              <a:t>特殊情况</a:t>
            </a:r>
            <a:r>
              <a:rPr lang="en-US" altLang="zh-CN" sz="4000" dirty="0"/>
              <a:t>1</a:t>
            </a:r>
            <a:r>
              <a:rPr lang="zh-CN" altLang="zh-CN" sz="4000" dirty="0"/>
              <a:t>：与</a:t>
            </a:r>
            <a:r>
              <a:rPr lang="zh-CN" altLang="zh-CN" sz="4000" dirty="0" smtClean="0"/>
              <a:t>边重合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		</a:t>
            </a:r>
            <a:r>
              <a:rPr lang="en-US" altLang="zh-CN" sz="2700" dirty="0" smtClean="0"/>
              <a:t>(</a:t>
            </a:r>
            <a:r>
              <a:rPr lang="zh-CN" altLang="en-US" sz="2700" dirty="0" smtClean="0"/>
              <a:t>解决了</a:t>
            </a:r>
            <a:r>
              <a:rPr lang="en-US" altLang="zh-CN" sz="2700" dirty="0" smtClean="0"/>
              <a:t>y2=y1</a:t>
            </a:r>
            <a:r>
              <a:rPr lang="zh-CN" altLang="en-US" sz="2700" dirty="0" smtClean="0"/>
              <a:t>的问题</a:t>
            </a:r>
            <a:r>
              <a:rPr lang="en-US" altLang="zh-CN" sz="2700" dirty="0" smtClean="0"/>
              <a:t>)</a:t>
            </a:r>
            <a:r>
              <a:rPr lang="zh-CN" altLang="zh-CN" sz="2700" dirty="0"/>
              <a:t/>
            </a:r>
            <a:br>
              <a:rPr lang="zh-CN" altLang="zh-CN" sz="2700" dirty="0"/>
            </a:br>
            <a:endParaRPr lang="zh-CN" altLang="en-US" sz="27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r>
              <a:rPr lang="zh-CN" altLang="zh-CN" dirty="0"/>
              <a:t>．目标点落在多边形边上，不符合条件</a:t>
            </a:r>
          </a:p>
          <a:p>
            <a:r>
              <a:rPr lang="en-US" altLang="zh-CN" dirty="0"/>
              <a:t>II</a:t>
            </a:r>
            <a:r>
              <a:rPr lang="zh-CN" altLang="zh-CN" dirty="0" smtClean="0"/>
              <a:t>．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III.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3088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163" y="2722563"/>
            <a:ext cx="3712632" cy="13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9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763" y="4412771"/>
            <a:ext cx="3484032" cy="1920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637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特殊情况</a:t>
            </a:r>
            <a:r>
              <a:rPr lang="en-US" altLang="zh-CN" dirty="0"/>
              <a:t>2</a:t>
            </a:r>
            <a:r>
              <a:rPr lang="zh-CN" altLang="zh-CN" dirty="0"/>
              <a:t>：与顶点重合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r>
              <a:rPr lang="zh-CN" altLang="zh-CN" dirty="0"/>
              <a:t>．目标点落在多边形顶点上，不符合条件</a:t>
            </a:r>
          </a:p>
          <a:p>
            <a:r>
              <a:rPr lang="en-US" altLang="zh-CN" dirty="0"/>
              <a:t>II</a:t>
            </a:r>
            <a:r>
              <a:rPr lang="zh-CN" altLang="zh-CN" dirty="0" smtClean="0"/>
              <a:t>．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III. </a:t>
            </a:r>
            <a:endParaRPr lang="zh-CN" altLang="zh-CN" dirty="0"/>
          </a:p>
        </p:txBody>
      </p:sp>
      <p:pic>
        <p:nvPicPr>
          <p:cNvPr id="4098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463" y="2659063"/>
            <a:ext cx="3284537" cy="142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562" y="4254997"/>
            <a:ext cx="2928937" cy="18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077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优化</a:t>
            </a:r>
            <a:r>
              <a:rPr lang="zh-CN" altLang="zh-CN" dirty="0" smtClean="0"/>
              <a:t>：</a:t>
            </a:r>
            <a:r>
              <a:rPr lang="zh-CN" altLang="zh-CN" dirty="0"/>
              <a:t>外接</a:t>
            </a:r>
            <a:r>
              <a:rPr lang="zh-CN" altLang="zh-CN" dirty="0" smtClean="0"/>
              <a:t>矩形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/>
              <a:t>对于任意的多边形，如果目标点位于外接矩形之外，则必然位于多边形之外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但是只针对个别点的优化，整体的算法复杂度仍为</a:t>
            </a:r>
            <a:r>
              <a:rPr lang="en-US" altLang="zh-CN" sz="2400" dirty="0" smtClean="0"/>
              <a:t>O</a:t>
            </a:r>
            <a:r>
              <a:rPr lang="zh-CN" altLang="en-US" sz="2400" dirty="0" smtClean="0"/>
              <a:t>（</a:t>
            </a:r>
            <a:r>
              <a:rPr lang="en-US" altLang="zh-CN" sz="2400" dirty="0" err="1" smtClean="0"/>
              <a:t>mn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效率低，如何加快？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1637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网格法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以空间换取时间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75104"/>
            <a:ext cx="8915400" cy="3777622"/>
          </a:xfrm>
        </p:spPr>
        <p:txBody>
          <a:bodyPr>
            <a:normAutofit/>
          </a:bodyPr>
          <a:lstStyle/>
          <a:p>
            <a:r>
              <a:rPr lang="zh-CN" altLang="zh-CN" sz="2400" dirty="0"/>
              <a:t>将外接矩形等分成</a:t>
            </a:r>
            <a:r>
              <a:rPr lang="en-US" altLang="zh-CN" sz="2400" dirty="0" smtClean="0"/>
              <a:t>1000*1000(dense=1000</a:t>
            </a:r>
            <a:r>
              <a:rPr lang="en-US" altLang="zh-CN" sz="2400" dirty="0"/>
              <a:t>)</a:t>
            </a:r>
            <a:r>
              <a:rPr lang="zh-CN" altLang="zh-CN" sz="2400" dirty="0"/>
              <a:t>的小矩形网格。则网格与多边形的关系有以下三种</a:t>
            </a:r>
            <a:r>
              <a:rPr lang="zh-CN" altLang="zh-CN" sz="2400" dirty="0" smtClean="0"/>
              <a:t>：</a:t>
            </a:r>
            <a:endParaRPr lang="zh-CN" altLang="zh-CN" sz="2400" dirty="0"/>
          </a:p>
          <a:p>
            <a:pPr lvl="0"/>
            <a:r>
              <a:rPr lang="zh-CN" altLang="zh-CN" sz="2400" dirty="0"/>
              <a:t>多边形无边与网格相交，网格整体在多边形外，标记为</a:t>
            </a:r>
            <a:r>
              <a:rPr lang="en-US" altLang="zh-CN" sz="2400" dirty="0" smtClean="0"/>
              <a:t>0</a:t>
            </a:r>
            <a:endParaRPr lang="zh-CN" altLang="zh-CN" sz="2400" dirty="0"/>
          </a:p>
          <a:p>
            <a:pPr lvl="0"/>
            <a:r>
              <a:rPr lang="zh-CN" altLang="zh-CN" sz="2400" dirty="0"/>
              <a:t>多边形无边与网格相交，网格整体在多边形内，标记为</a:t>
            </a:r>
            <a:r>
              <a:rPr lang="en-US" altLang="zh-CN" sz="2400" dirty="0" smtClean="0"/>
              <a:t>1</a:t>
            </a:r>
            <a:endParaRPr lang="zh-CN" altLang="zh-CN" sz="2400" dirty="0"/>
          </a:p>
          <a:p>
            <a:pPr lvl="0"/>
            <a:r>
              <a:rPr lang="zh-CN" altLang="zh-CN" sz="2400" dirty="0"/>
              <a:t>多边形有边与网格相交，标记为</a:t>
            </a:r>
            <a:r>
              <a:rPr lang="en-US" altLang="zh-CN" sz="2400" dirty="0" smtClean="0"/>
              <a:t>2</a:t>
            </a:r>
          </a:p>
          <a:p>
            <a:pPr lvl="0"/>
            <a:endParaRPr lang="en-US" altLang="zh-CN" sz="2400" dirty="0" smtClean="0"/>
          </a:p>
          <a:p>
            <a:pPr lvl="0"/>
            <a:r>
              <a:rPr lang="zh-CN" altLang="zh-CN" sz="2400" dirty="0" smtClean="0"/>
              <a:t>选取</a:t>
            </a:r>
            <a:r>
              <a:rPr lang="en-US" altLang="zh-CN" sz="2400" dirty="0"/>
              <a:t>1000</a:t>
            </a:r>
            <a:r>
              <a:rPr lang="zh-CN" altLang="zh-CN" sz="2400" dirty="0"/>
              <a:t>是因为考虑到精度问题，若切分更细，则每次计算会除以更大的数，带来更大的误差，也许会造成错误。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658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实现方式：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475232"/>
            <a:ext cx="8915400" cy="4742688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void </a:t>
            </a:r>
            <a:r>
              <a:rPr lang="en-US" altLang="zh-CN" sz="2000" dirty="0" err="1"/>
              <a:t>make_grid</a:t>
            </a:r>
            <a:r>
              <a:rPr lang="en-US" altLang="zh-CN" sz="2000" dirty="0"/>
              <a:t>(double </a:t>
            </a:r>
            <a:r>
              <a:rPr lang="en-US" altLang="zh-CN" sz="2000" dirty="0" err="1"/>
              <a:t>xl,double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xr,double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yd,double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yu,int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a,int</a:t>
            </a:r>
            <a:r>
              <a:rPr lang="en-US" altLang="zh-CN" sz="2000" dirty="0"/>
              <a:t> b</a:t>
            </a:r>
            <a:r>
              <a:rPr lang="en-US" altLang="zh-CN" sz="2000" dirty="0" smtClean="0"/>
              <a:t>)</a:t>
            </a:r>
          </a:p>
          <a:p>
            <a:r>
              <a:rPr lang="zh-CN" altLang="en-US" sz="2000" dirty="0"/>
              <a:t>网格</a:t>
            </a:r>
            <a:r>
              <a:rPr lang="en-US" altLang="zh-CN" sz="2000" dirty="0" smtClean="0"/>
              <a:t>[a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b]</a:t>
            </a:r>
          </a:p>
          <a:p>
            <a:pPr lvl="1"/>
            <a:r>
              <a:rPr lang="zh-CN" altLang="en-US" sz="2000" dirty="0" smtClean="0"/>
              <a:t>左边界</a:t>
            </a:r>
            <a:r>
              <a:rPr lang="en-US" altLang="zh-CN" sz="2000" dirty="0" smtClean="0"/>
              <a:t>xl=</a:t>
            </a:r>
            <a:r>
              <a:rPr lang="en-US" altLang="zh-CN" sz="2000" dirty="0"/>
              <a:t> minx+(</a:t>
            </a:r>
            <a:r>
              <a:rPr lang="en-US" altLang="zh-CN" sz="2000" dirty="0" err="1"/>
              <a:t>maxx</a:t>
            </a:r>
            <a:r>
              <a:rPr lang="en-US" altLang="zh-CN" sz="2000" dirty="0"/>
              <a:t>-minx</a:t>
            </a:r>
            <a:r>
              <a:rPr lang="en-US" altLang="zh-CN" sz="2000" dirty="0" smtClean="0"/>
              <a:t>)*a/dense</a:t>
            </a:r>
          </a:p>
          <a:p>
            <a:pPr lvl="1"/>
            <a:r>
              <a:rPr lang="zh-CN" altLang="en-US" sz="2000" dirty="0" smtClean="0"/>
              <a:t>右边界</a:t>
            </a:r>
            <a:r>
              <a:rPr lang="en-US" altLang="zh-CN" sz="2000" dirty="0" err="1" smtClean="0"/>
              <a:t>xr</a:t>
            </a:r>
            <a:r>
              <a:rPr lang="en-US" altLang="zh-CN" sz="2000" dirty="0" smtClean="0"/>
              <a:t>= </a:t>
            </a:r>
            <a:r>
              <a:rPr lang="en-US" altLang="zh-CN" sz="2000" dirty="0"/>
              <a:t>minx+(</a:t>
            </a:r>
            <a:r>
              <a:rPr lang="en-US" altLang="zh-CN" sz="2000" dirty="0" err="1"/>
              <a:t>maxx</a:t>
            </a:r>
            <a:r>
              <a:rPr lang="en-US" altLang="zh-CN" sz="2000" dirty="0"/>
              <a:t>-minx</a:t>
            </a:r>
            <a:r>
              <a:rPr lang="en-US" altLang="zh-CN" sz="2000" dirty="0" smtClean="0"/>
              <a:t>)*(a+1)/dense</a:t>
            </a:r>
          </a:p>
          <a:p>
            <a:pPr lvl="1"/>
            <a:r>
              <a:rPr lang="zh-CN" altLang="en-US" sz="2000" dirty="0" smtClean="0"/>
              <a:t>上边界</a:t>
            </a:r>
            <a:r>
              <a:rPr lang="en-US" altLang="zh-CN" sz="2000" dirty="0" err="1" smtClean="0"/>
              <a:t>yu</a:t>
            </a:r>
            <a:r>
              <a:rPr lang="en-US" altLang="zh-CN" sz="2000" dirty="0" smtClean="0"/>
              <a:t>=</a:t>
            </a:r>
            <a:r>
              <a:rPr lang="en-US" altLang="zh-CN" sz="2000" dirty="0" err="1"/>
              <a:t>miny</a:t>
            </a:r>
            <a:r>
              <a:rPr lang="en-US" altLang="zh-CN" sz="2000" dirty="0"/>
              <a:t>+(</a:t>
            </a:r>
            <a:r>
              <a:rPr lang="en-US" altLang="zh-CN" sz="2000" dirty="0" err="1"/>
              <a:t>maxy-miny</a:t>
            </a:r>
            <a:r>
              <a:rPr lang="en-US" altLang="zh-CN" sz="2000" dirty="0" smtClean="0"/>
              <a:t>)*(b+1</a:t>
            </a:r>
            <a:r>
              <a:rPr lang="en-US" altLang="zh-CN" sz="2000" dirty="0"/>
              <a:t>)</a:t>
            </a:r>
            <a:r>
              <a:rPr lang="en-US" altLang="zh-CN" sz="2000" dirty="0" smtClean="0"/>
              <a:t>/dense</a:t>
            </a:r>
          </a:p>
          <a:p>
            <a:pPr lvl="1"/>
            <a:r>
              <a:rPr lang="zh-CN" altLang="en-US" sz="2000" dirty="0" smtClean="0"/>
              <a:t>下边界</a:t>
            </a:r>
            <a:r>
              <a:rPr lang="en-US" altLang="zh-CN" sz="2000" dirty="0" err="1" smtClean="0"/>
              <a:t>yd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miny</a:t>
            </a:r>
            <a:r>
              <a:rPr lang="en-US" altLang="zh-CN" sz="2000" dirty="0"/>
              <a:t>+(</a:t>
            </a:r>
            <a:r>
              <a:rPr lang="en-US" altLang="zh-CN" sz="2000" dirty="0" err="1"/>
              <a:t>maxy-miny</a:t>
            </a:r>
            <a:r>
              <a:rPr lang="en-US" altLang="zh-CN" sz="2000" dirty="0" smtClean="0"/>
              <a:t>)*b/dense</a:t>
            </a:r>
          </a:p>
          <a:p>
            <a:r>
              <a:rPr lang="zh-CN" altLang="en-US" sz="2000" dirty="0" smtClean="0"/>
              <a:t>遍历多边形的每条边，判断与网格有无交点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/>
              <a:t>判断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）在哪一个网格？</a:t>
            </a:r>
            <a:endParaRPr lang="en-US" altLang="zh-CN" sz="2000" dirty="0" smtClean="0"/>
          </a:p>
          <a:p>
            <a:r>
              <a:rPr lang="en-US" altLang="zh-CN" sz="2000" dirty="0" smtClean="0"/>
              <a:t>grid</a:t>
            </a:r>
            <a:r>
              <a:rPr lang="en-US" altLang="zh-CN" sz="2000" dirty="0"/>
              <a:t>[(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) ((x-minx)*1000/(</a:t>
            </a:r>
            <a:r>
              <a:rPr lang="en-US" altLang="zh-CN" sz="2000" dirty="0" err="1"/>
              <a:t>maxx</a:t>
            </a:r>
            <a:r>
              <a:rPr lang="en-US" altLang="zh-CN" sz="2000" dirty="0"/>
              <a:t>-minx))][(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) ((y-</a:t>
            </a:r>
            <a:r>
              <a:rPr lang="en-US" altLang="zh-CN" sz="2000" dirty="0" err="1"/>
              <a:t>miny</a:t>
            </a:r>
            <a:r>
              <a:rPr lang="en-US" altLang="zh-CN" sz="2000" dirty="0"/>
              <a:t>)*1000/(</a:t>
            </a:r>
            <a:r>
              <a:rPr lang="en-US" altLang="zh-CN" sz="2000" dirty="0" err="1"/>
              <a:t>maxy-miny</a:t>
            </a:r>
            <a:r>
              <a:rPr lang="en-US" altLang="zh-CN" sz="2000" dirty="0" smtClean="0"/>
              <a:t>))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6331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两种方法的综合：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若目标点在外接矩形外，则目标点在多边形外</a:t>
            </a:r>
            <a:endParaRPr lang="en-US" altLang="zh-CN" sz="2800" dirty="0" smtClean="0"/>
          </a:p>
          <a:p>
            <a:r>
              <a:rPr lang="zh-CN" altLang="en-US" sz="2800" dirty="0" smtClean="0"/>
              <a:t>找到目标点所在网格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1. </a:t>
            </a:r>
            <a:r>
              <a:rPr lang="zh-CN" altLang="en-US" sz="2400" dirty="0" smtClean="0"/>
              <a:t>网格</a:t>
            </a:r>
            <a:r>
              <a:rPr lang="zh-CN" altLang="en-US" sz="2400" dirty="0"/>
              <a:t>在多边形外（</a:t>
            </a:r>
            <a:r>
              <a:rPr lang="zh-CN" altLang="zh-CN" sz="2400" dirty="0"/>
              <a:t>标记为</a:t>
            </a:r>
            <a:r>
              <a:rPr lang="en-US" altLang="zh-CN" sz="2400" dirty="0"/>
              <a:t>0</a:t>
            </a:r>
            <a:r>
              <a:rPr lang="zh-CN" altLang="en-US" sz="2400" dirty="0"/>
              <a:t>），目标点在多边形外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2. </a:t>
            </a:r>
            <a:r>
              <a:rPr lang="zh-CN" altLang="en-US" sz="2400" dirty="0" smtClean="0"/>
              <a:t>网格</a:t>
            </a:r>
            <a:r>
              <a:rPr lang="zh-CN" altLang="en-US" sz="2400" dirty="0"/>
              <a:t>在多边形内（</a:t>
            </a:r>
            <a:r>
              <a:rPr lang="zh-CN" altLang="zh-CN" sz="2400" dirty="0"/>
              <a:t>标记为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 </a:t>
            </a:r>
            <a:r>
              <a:rPr lang="zh-CN" altLang="en-US" sz="2400" dirty="0"/>
              <a:t>，目标点在多边形内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3. </a:t>
            </a:r>
            <a:r>
              <a:rPr lang="zh-CN" altLang="en-US" sz="2400" dirty="0" smtClean="0"/>
              <a:t>不确定网格（</a:t>
            </a:r>
            <a:r>
              <a:rPr lang="zh-CN" altLang="zh-CN" sz="2400" dirty="0"/>
              <a:t>标记</a:t>
            </a:r>
            <a:r>
              <a:rPr lang="zh-CN" altLang="zh-CN" sz="2400" dirty="0" smtClean="0"/>
              <a:t>为</a:t>
            </a:r>
            <a:r>
              <a:rPr lang="en-US" altLang="zh-CN" sz="2400" dirty="0"/>
              <a:t>2</a:t>
            </a:r>
            <a:r>
              <a:rPr lang="zh-CN" altLang="en-US" sz="2400" dirty="0" smtClean="0"/>
              <a:t>）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运用射线法判断内外</a:t>
            </a:r>
            <a:endParaRPr lang="en-US" altLang="zh-CN" sz="2400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56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</TotalTime>
  <Words>669</Words>
  <Application>Microsoft Office PowerPoint</Application>
  <PresentationFormat>宽屏</PresentationFormat>
  <Paragraphs>71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幼圆</vt:lpstr>
      <vt:lpstr>Arial</vt:lpstr>
      <vt:lpstr>Century Gothic</vt:lpstr>
      <vt:lpstr>Wingdings 3</vt:lpstr>
      <vt:lpstr>丝状</vt:lpstr>
      <vt:lpstr>数据结构PJ——地理围栏</vt:lpstr>
      <vt:lpstr>基本思路——射线法</vt:lpstr>
      <vt:lpstr>实现方式</vt:lpstr>
      <vt:lpstr>特殊情况1：与边重合      (解决了y2=y1的问题) </vt:lpstr>
      <vt:lpstr>特殊情况2：与顶点重合</vt:lpstr>
      <vt:lpstr>优化：外接矩形</vt:lpstr>
      <vt:lpstr>网格法——以空间换取时间</vt:lpstr>
      <vt:lpstr>实现方式：</vt:lpstr>
      <vt:lpstr>两种方法的综合：</vt:lpstr>
      <vt:lpstr>复杂度——n边形，m个目标点</vt:lpstr>
      <vt:lpstr>参考论文 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数据结构PJ——地图围栏</dc:title>
  <dc:creator>Zhou</dc:creator>
  <cp:lastModifiedBy>Zhou</cp:lastModifiedBy>
  <cp:revision>8</cp:revision>
  <dcterms:created xsi:type="dcterms:W3CDTF">2014-01-02T02:48:42Z</dcterms:created>
  <dcterms:modified xsi:type="dcterms:W3CDTF">2014-01-02T03:49:12Z</dcterms:modified>
</cp:coreProperties>
</file>