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6" r:id="rId4"/>
  </p:sldMasterIdLst>
  <p:sldIdLst>
    <p:sldId id="257" r:id="rId5"/>
    <p:sldId id="258" r:id="rId6"/>
    <p:sldId id="288" r:id="rId7"/>
    <p:sldId id="259" r:id="rId8"/>
    <p:sldId id="260" r:id="rId9"/>
    <p:sldId id="261" r:id="rId10"/>
    <p:sldId id="262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5" r:id="rId19"/>
    <p:sldId id="284" r:id="rId20"/>
    <p:sldId id="286" r:id="rId21"/>
    <p:sldId id="287" r:id="rId22"/>
    <p:sldId id="289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275" r:id="rId44"/>
    <p:sldId id="276" r:id="rId45"/>
    <p:sldId id="301" r:id="rId46"/>
    <p:sldId id="302" r:id="rId47"/>
    <p:sldId id="303" r:id="rId48"/>
    <p:sldId id="304" r:id="rId49"/>
    <p:sldId id="305" r:id="rId50"/>
    <p:sldId id="306" r:id="rId51"/>
    <p:sldId id="290" r:id="rId52"/>
    <p:sldId id="307" r:id="rId53"/>
    <p:sldId id="308" r:id="rId54"/>
    <p:sldId id="309" r:id="rId55"/>
  </p:sldIdLst>
  <p:sldSz cx="12192000" cy="6858000"/>
  <p:notesSz cx="6858000" cy="9144000"/>
  <p:embeddedFontLst>
    <p:embeddedFont>
      <p:font typeface="Open Sans" panose="020B0604020202020204" charset="0"/>
      <p:regular r:id="rId56"/>
      <p:bold r:id="rId57"/>
      <p:italic r:id="rId58"/>
      <p:boldItalic r:id="rId59"/>
    </p:embeddedFont>
    <p:embeddedFont>
      <p:font typeface="Consolas" panose="020B0609020204030204" pitchFamily="49" charset="0"/>
      <p:regular r:id="rId60"/>
      <p:bold r:id="rId61"/>
      <p:italic r:id="rId62"/>
      <p:boldItalic r:id="rId63"/>
    </p:embeddedFont>
    <p:embeddedFont>
      <p:font typeface="Calibri" panose="020F0502020204030204" pitchFamily="34" charset="0"/>
      <p:regular r:id="rId64"/>
      <p:bold r:id="rId65"/>
      <p:italic r:id="rId66"/>
      <p:boldItalic r:id="rId67"/>
    </p:embeddedFont>
    <p:embeddedFont>
      <p:font typeface="Proxima Nova Black" panose="020B0604020202020204" charset="0"/>
      <p:bold r:id="rId6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6957" autoAdjust="0"/>
  </p:normalViewPr>
  <p:slideViewPr>
    <p:cSldViewPr snapToGrid="0">
      <p:cViewPr varScale="1">
        <p:scale>
          <a:sx n="76" d="100"/>
          <a:sy n="76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font" Target="fonts/font8.fntdata"/><Relationship Id="rId68" Type="http://schemas.openxmlformats.org/officeDocument/2006/relationships/font" Target="fonts/font13.fntdata"/><Relationship Id="rId7" Type="http://schemas.openxmlformats.org/officeDocument/2006/relationships/slide" Target="slides/slide3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font" Target="fonts/font3.fntdata"/><Relationship Id="rId66" Type="http://schemas.openxmlformats.org/officeDocument/2006/relationships/font" Target="fonts/font11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2.fntdata"/><Relationship Id="rId61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5.fntdata"/><Relationship Id="rId65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4.fntdata"/><Relationship Id="rId67" Type="http://schemas.openxmlformats.org/officeDocument/2006/relationships/font" Target="fonts/font12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font" Target="fonts/font7.fntdata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github.com/crc83/DEMO-gradle-sample-plugin/commit/aa065f1d197e99fe622366709a1aea958174c660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crc83/DEMO-gradle-sample-plugin/commit/147541bca4b41291ad730c5bc8e200b9aeb3785a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onarcloud.io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s://github.com/crc83/DEMO-gradle-sample-plugin/commit/c3da505a122940743b880cb3b21f72c2b6bdd8de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s://github.com/crc83/DEMO-gradle-sample-plugin/commit/9cf314d30f6ba329996780c9285b60662ab5fee1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crc83/DEMO-gradle-sample-plugin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s://github.com/crc83/DEMO-gradle-sample-plugin/tree/a82901027d4ccd427bd3a755b62920af6a03ce9e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hyperlink" Target="https://crc83.blogspot.com/2016/03/i-getting-started-with-environment.html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stackoverflow.com/questions/11474729/how-to-build-sources-jar-with-gradle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plugins.gradle.org/plugin/nebula.source-jar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YEARS WITH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GRADLE</a:t>
            </a:r>
            <a:r>
              <a:rPr lang="en-US" dirty="0" smtClean="0"/>
              <a:t> IN ENTERPRISE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Serhii</a:t>
            </a:r>
            <a:r>
              <a:rPr lang="en-US" dirty="0" smtClean="0"/>
              <a:t> </a:t>
            </a:r>
            <a:r>
              <a:rPr lang="en-US" dirty="0" err="1" smtClean="0"/>
              <a:t>Belei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5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</a:t>
            </a:r>
            <a:r>
              <a:rPr lang="en-US" dirty="0"/>
              <a:t>VISIBLE TO </a:t>
            </a:r>
            <a:r>
              <a:rPr lang="en-US" dirty="0" smtClean="0"/>
              <a:t>USERS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649046"/>
            <a:ext cx="10820400" cy="3837354"/>
          </a:xfrm>
        </p:spPr>
        <p:txBody>
          <a:bodyPr/>
          <a:lstStyle/>
          <a:p>
            <a:r>
              <a:rPr lang="en-US" b="1" dirty="0" smtClean="0"/>
              <a:t>Let’s declare plugin artifact on the top of the script</a:t>
            </a:r>
          </a:p>
          <a:p>
            <a:endParaRPr lang="en-US" dirty="0"/>
          </a:p>
          <a:p>
            <a:r>
              <a:rPr lang="en-US" dirty="0" err="1" smtClean="0"/>
              <a:t>buildscript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r>
              <a:rPr lang="en-US" dirty="0"/>
              <a:t>	repositories </a:t>
            </a:r>
            <a:r>
              <a:rPr lang="en-US" dirty="0" smtClean="0"/>
              <a:t>{maven {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/>
              <a:t>"https://plugins.gradle.org/m2</a:t>
            </a:r>
            <a:r>
              <a:rPr lang="en-US" dirty="0" smtClean="0"/>
              <a:t>/"}}</a:t>
            </a:r>
            <a:endParaRPr lang="en-US" dirty="0"/>
          </a:p>
          <a:p>
            <a:r>
              <a:rPr lang="en-US" dirty="0"/>
              <a:t>	dependencies {</a:t>
            </a:r>
          </a:p>
          <a:p>
            <a:r>
              <a:rPr lang="en-US" dirty="0"/>
              <a:t>		</a:t>
            </a:r>
            <a:r>
              <a:rPr lang="en-US" dirty="0" err="1"/>
              <a:t>classpath</a:t>
            </a:r>
            <a:r>
              <a:rPr lang="en-US" dirty="0"/>
              <a:t>('org.asciidoctor:asciidoctor-gradle-plugin:1.5.3',</a:t>
            </a:r>
          </a:p>
          <a:p>
            <a:r>
              <a:rPr lang="en-US" dirty="0"/>
              <a:t>			</a:t>
            </a:r>
            <a:r>
              <a:rPr lang="en-US" dirty="0" smtClean="0"/>
              <a:t>'org.asciidoctor:asciidoctorj-pdf:1.5.0-alpha.11</a:t>
            </a:r>
            <a:r>
              <a:rPr lang="en-US" dirty="0"/>
              <a:t>')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3405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VISIBLE TO USERS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Declare plugin name and it’s configuration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apply </a:t>
            </a:r>
            <a:r>
              <a:rPr lang="en-US" dirty="0"/>
              <a:t>plugin: </a:t>
            </a:r>
            <a:r>
              <a:rPr lang="en-US" dirty="0" smtClean="0"/>
              <a:t>'</a:t>
            </a:r>
            <a:r>
              <a:rPr lang="en-US" dirty="0" err="1" smtClean="0"/>
              <a:t>org.asciidoctor.convert</a:t>
            </a:r>
            <a:r>
              <a:rPr lang="en-US" dirty="0" smtClean="0"/>
              <a:t>‘</a:t>
            </a:r>
          </a:p>
          <a:p>
            <a:r>
              <a:rPr lang="en-US" dirty="0" smtClean="0"/>
              <a:t>…</a:t>
            </a:r>
          </a:p>
          <a:p>
            <a:r>
              <a:rPr lang="en-US" dirty="0" err="1"/>
              <a:t>asciidoctor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backends</a:t>
            </a:r>
            <a:r>
              <a:rPr lang="en-US" dirty="0"/>
              <a:t> 'html5', 'pdf'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7979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VISIBLE TO USERS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 smtClean="0"/>
              <a:t>src</a:t>
            </a:r>
            <a:r>
              <a:rPr lang="en-US" b="1" dirty="0" smtClean="0"/>
              <a:t>\docs\</a:t>
            </a:r>
            <a:r>
              <a:rPr lang="en-US" b="1" dirty="0" err="1" smtClean="0"/>
              <a:t>asciidoc</a:t>
            </a:r>
            <a:r>
              <a:rPr lang="en-US" b="1" dirty="0" smtClean="0"/>
              <a:t>\</a:t>
            </a:r>
            <a:r>
              <a:rPr lang="en-US" b="1" dirty="0" err="1" smtClean="0"/>
              <a:t>index.adoc</a:t>
            </a:r>
            <a:endParaRPr lang="en-US" b="1" dirty="0" smtClean="0"/>
          </a:p>
          <a:p>
            <a:endParaRPr lang="en-US" dirty="0"/>
          </a:p>
          <a:p>
            <a:r>
              <a:rPr lang="en-US" dirty="0"/>
              <a:t>= {project-name}</a:t>
            </a:r>
          </a:p>
          <a:p>
            <a:r>
              <a:rPr lang="en-US" dirty="0"/>
              <a:t>{project-version}</a:t>
            </a:r>
          </a:p>
          <a:p>
            <a:endParaRPr lang="en-US" dirty="0"/>
          </a:p>
          <a:p>
            <a:r>
              <a:rPr lang="en-US" dirty="0"/>
              <a:t>== Overview</a:t>
            </a:r>
          </a:p>
          <a:p>
            <a:r>
              <a:rPr lang="en-US" dirty="0" smtClean="0"/>
              <a:t>….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github.com/crc83/DEMO-gradle-sample-plugin/commit/aa065f1d197e99fe622366709a1aea958174c660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15" y="2506498"/>
            <a:ext cx="3214286" cy="32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58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VISIBLE TO </a:t>
            </a:r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Result in 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073" y="2721840"/>
            <a:ext cx="7589982" cy="288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3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 JOB </a:t>
            </a:r>
            <a:r>
              <a:rPr lang="en-US" dirty="0" smtClean="0"/>
              <a:t>CONFIG </a:t>
            </a:r>
            <a:r>
              <a:rPr lang="en-US" dirty="0"/>
              <a:t>INSIDE </a:t>
            </a:r>
            <a:r>
              <a:rPr lang="en-US" dirty="0" smtClean="0"/>
              <a:t>SCRIPT #1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574800"/>
            <a:ext cx="10820400" cy="3911600"/>
          </a:xfrm>
        </p:spPr>
        <p:txBody>
          <a:bodyPr/>
          <a:lstStyle/>
          <a:p>
            <a:r>
              <a:rPr lang="en-US" b="1" dirty="0" smtClean="0"/>
              <a:t>Add repository and dependencies</a:t>
            </a:r>
          </a:p>
          <a:p>
            <a:r>
              <a:rPr lang="en-US" dirty="0" err="1" smtClean="0"/>
              <a:t>buildscript</a:t>
            </a:r>
            <a:r>
              <a:rPr lang="en-US" b="1" dirty="0" smtClean="0"/>
              <a:t> </a:t>
            </a:r>
            <a:r>
              <a:rPr lang="en-US" dirty="0"/>
              <a:t>{</a:t>
            </a:r>
          </a:p>
          <a:p>
            <a:r>
              <a:rPr lang="en-US" dirty="0"/>
              <a:t>	repositories {</a:t>
            </a:r>
          </a:p>
          <a:p>
            <a:r>
              <a:rPr lang="en-US" dirty="0"/>
              <a:t>		maven </a:t>
            </a:r>
            <a:r>
              <a:rPr lang="en-US" dirty="0" smtClean="0"/>
              <a:t>{</a:t>
            </a:r>
            <a:r>
              <a:rPr lang="en-US" dirty="0" err="1" smtClean="0"/>
              <a:t>url</a:t>
            </a:r>
            <a:r>
              <a:rPr lang="en-US" dirty="0" smtClean="0"/>
              <a:t> "http</a:t>
            </a:r>
            <a:r>
              <a:rPr lang="en-US" dirty="0"/>
              <a:t>://repo.jenkins-ci.org/releases</a:t>
            </a:r>
            <a:r>
              <a:rPr lang="en-US" dirty="0" smtClean="0"/>
              <a:t>/"}</a:t>
            </a:r>
            <a:endParaRPr lang="en-US" dirty="0"/>
          </a:p>
          <a:p>
            <a:r>
              <a:rPr lang="en-US" dirty="0"/>
              <a:t>		maven </a:t>
            </a:r>
            <a:r>
              <a:rPr lang="en-US" dirty="0" smtClean="0"/>
              <a:t>{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/>
              <a:t>"https://plugins.gradle.org/m2</a:t>
            </a:r>
            <a:r>
              <a:rPr lang="en-US" dirty="0" smtClean="0"/>
              <a:t>/"}</a:t>
            </a:r>
            <a:endParaRPr lang="en-US" dirty="0"/>
          </a:p>
          <a:p>
            <a:r>
              <a:rPr lang="en-US" dirty="0"/>
              <a:t>	}</a:t>
            </a:r>
          </a:p>
          <a:p>
            <a:r>
              <a:rPr lang="en-US" dirty="0"/>
              <a:t>	dependencies {</a:t>
            </a:r>
          </a:p>
          <a:p>
            <a:r>
              <a:rPr lang="en-US" dirty="0"/>
              <a:t>		</a:t>
            </a:r>
            <a:r>
              <a:rPr lang="en-US" dirty="0" err="1"/>
              <a:t>classpath</a:t>
            </a:r>
            <a:r>
              <a:rPr lang="en-US" dirty="0" smtClean="0"/>
              <a:t>('com.sbelei:gradle-jenkins-plugin:1.4.9</a:t>
            </a:r>
            <a:r>
              <a:rPr lang="en-US" dirty="0"/>
              <a:t>')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8756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 JOB CONFIG INSIDE SCRIPT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Apply plugin and add configuration</a:t>
            </a:r>
          </a:p>
          <a:p>
            <a:endParaRPr lang="en-US" dirty="0"/>
          </a:p>
          <a:p>
            <a:r>
              <a:rPr lang="en-US" dirty="0"/>
              <a:t>apply plugin: </a:t>
            </a:r>
            <a:r>
              <a:rPr lang="en-US" dirty="0" smtClean="0"/>
              <a:t>'</a:t>
            </a:r>
            <a:r>
              <a:rPr lang="en-US" dirty="0" err="1" smtClean="0"/>
              <a:t>com.sbelei.jenkins</a:t>
            </a:r>
            <a:r>
              <a:rPr lang="en-US" dirty="0" smtClean="0"/>
              <a:t>‘</a:t>
            </a:r>
          </a:p>
          <a:p>
            <a:endParaRPr lang="en-US" dirty="0"/>
          </a:p>
          <a:p>
            <a:r>
              <a:rPr lang="en-US" dirty="0" err="1"/>
              <a:t>jenkins</a:t>
            </a:r>
            <a:r>
              <a:rPr lang="en-US" dirty="0"/>
              <a:t> {</a:t>
            </a:r>
          </a:p>
          <a:p>
            <a:r>
              <a:rPr lang="en-US" dirty="0" smtClean="0"/>
              <a:t>….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github.com/crc83/DEMO-gradle-sample-plugin/commit/147541bca4b41291ad730c5bc8e200b9aeb3785a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291" y="2272114"/>
            <a:ext cx="3214286" cy="32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3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 JOB CONFIG INSIDE SCRIPT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10916"/>
            <a:ext cx="6875463" cy="452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99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PROJECT QUALITY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 control project quality we use </a:t>
            </a:r>
            <a:r>
              <a:rPr lang="en-US" dirty="0" err="1" smtClean="0"/>
              <a:t>Cobertura</a:t>
            </a:r>
            <a:r>
              <a:rPr lang="en-US" dirty="0" smtClean="0"/>
              <a:t> and </a:t>
            </a:r>
            <a:r>
              <a:rPr lang="en-US" dirty="0" err="1" smtClean="0"/>
              <a:t>SonarQube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Cobertura</a:t>
            </a:r>
            <a:r>
              <a:rPr lang="en-US" dirty="0" smtClean="0"/>
              <a:t> provide information regarding test  code coverage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SonarQube</a:t>
            </a:r>
            <a:r>
              <a:rPr lang="en-US" dirty="0" smtClean="0"/>
              <a:t> provide information regarding code complexity, code duplications, code smells </a:t>
            </a:r>
            <a:r>
              <a:rPr lang="en-US" dirty="0" err="1" smtClean="0"/>
              <a:t>e.t.c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97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SONARQUBE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9474200" cy="3429000"/>
          </a:xfrm>
        </p:spPr>
        <p:txBody>
          <a:bodyPr/>
          <a:lstStyle/>
          <a:p>
            <a:r>
              <a:rPr lang="en-US" dirty="0" smtClean="0"/>
              <a:t>I used </a:t>
            </a:r>
            <a:r>
              <a:rPr lang="en-US" dirty="0" err="1" smtClean="0"/>
              <a:t>SonarQube</a:t>
            </a:r>
            <a:r>
              <a:rPr lang="en-US" dirty="0" smtClean="0"/>
              <a:t> in the cloud for </a:t>
            </a:r>
            <a:r>
              <a:rPr lang="en-US" dirty="0" err="1" smtClean="0"/>
              <a:t>opensource</a:t>
            </a:r>
            <a:r>
              <a:rPr lang="en-US" dirty="0" smtClean="0"/>
              <a:t> projects (you may install server </a:t>
            </a:r>
            <a:r>
              <a:rPr lang="en-US" dirty="0" err="1" smtClean="0"/>
              <a:t>localy</a:t>
            </a:r>
            <a:r>
              <a:rPr lang="en-US" dirty="0" smtClean="0"/>
              <a:t> if you like) </a:t>
            </a:r>
            <a:r>
              <a:rPr lang="en-US" dirty="0">
                <a:hlinkClick r:id="rId2"/>
              </a:rPr>
              <a:t>https://sonarcloud.io</a:t>
            </a:r>
            <a:r>
              <a:rPr lang="en-US" dirty="0"/>
              <a:t> 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" y="2862262"/>
            <a:ext cx="6067425" cy="3571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607" y="2589090"/>
            <a:ext cx="3218688" cy="321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46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SONARQUBE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589649"/>
            <a:ext cx="10820400" cy="3896751"/>
          </a:xfrm>
        </p:spPr>
        <p:txBody>
          <a:bodyPr/>
          <a:lstStyle/>
          <a:p>
            <a:r>
              <a:rPr lang="en-US" b="1" dirty="0" smtClean="0"/>
              <a:t>Plugin declaration differs from one on screenshot. I checked out newer version at plugins.gradle.org</a:t>
            </a:r>
          </a:p>
          <a:p>
            <a:endParaRPr lang="en-US" dirty="0"/>
          </a:p>
          <a:p>
            <a:r>
              <a:rPr lang="en-US" dirty="0" err="1" smtClean="0"/>
              <a:t>buildscript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r>
              <a:rPr lang="en-US" dirty="0"/>
              <a:t>	dependencies {</a:t>
            </a:r>
          </a:p>
          <a:p>
            <a:r>
              <a:rPr lang="en-US" dirty="0"/>
              <a:t>		</a:t>
            </a:r>
            <a:r>
              <a:rPr lang="en-US" dirty="0" err="1"/>
              <a:t>classpath</a:t>
            </a:r>
            <a:r>
              <a:rPr lang="en-US" dirty="0" smtClean="0"/>
              <a:t>('org.sonarsource.scanner.gradle:sonarqube-gradle-plugin:2.6.2</a:t>
            </a:r>
            <a:r>
              <a:rPr lang="en-US" dirty="0"/>
              <a:t>')</a:t>
            </a:r>
          </a:p>
          <a:p>
            <a:r>
              <a:rPr lang="en-US" dirty="0"/>
              <a:t>	}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apply plugin: </a:t>
            </a:r>
            <a:r>
              <a:rPr lang="en-US" dirty="0" smtClean="0"/>
              <a:t>'</a:t>
            </a:r>
            <a:r>
              <a:rPr lang="en-US" dirty="0" err="1" smtClean="0"/>
              <a:t>org.sonarqube</a:t>
            </a:r>
            <a:r>
              <a:rPr lang="en-US" dirty="0" smtClean="0"/>
              <a:t>‘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6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 smtClean="0"/>
              <a:t>WHAT IS GRADLE</a:t>
            </a:r>
          </a:p>
          <a:p>
            <a:pPr marL="457200" indent="-457200">
              <a:buAutoNum type="arabicParenR"/>
            </a:pPr>
            <a:r>
              <a:rPr lang="en-US" dirty="0" smtClean="0"/>
              <a:t>CONFIGURATION OF DEVELOPMENT TASKS</a:t>
            </a:r>
          </a:p>
          <a:p>
            <a:pPr marL="457200" indent="-457200">
              <a:buAutoNum type="arabicParenR"/>
            </a:pPr>
            <a:r>
              <a:rPr lang="en-US" dirty="0" smtClean="0"/>
              <a:t>MOVING BUILD LOGIC TO PLUGIN</a:t>
            </a:r>
          </a:p>
          <a:p>
            <a:pPr marL="457200" indent="-457200">
              <a:buAutoNum type="arabicParenR"/>
            </a:pPr>
            <a:r>
              <a:rPr lang="en-US" dirty="0" smtClean="0"/>
              <a:t>LESSONS LEARNED</a:t>
            </a:r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7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SONARQUBE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{ </a:t>
            </a:r>
            <a:r>
              <a:rPr lang="en-US" dirty="0" err="1" smtClean="0"/>
              <a:t>ignoreFailures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true }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sonarqube</a:t>
            </a:r>
            <a:r>
              <a:rPr lang="en-US" dirty="0"/>
              <a:t> {</a:t>
            </a:r>
          </a:p>
          <a:p>
            <a:r>
              <a:rPr lang="en-US" dirty="0"/>
              <a:t>	properties {</a:t>
            </a:r>
          </a:p>
          <a:p>
            <a:r>
              <a:rPr lang="en-US" dirty="0"/>
              <a:t>		property "</a:t>
            </a:r>
            <a:r>
              <a:rPr lang="en-US" dirty="0" err="1"/>
              <a:t>sonar.sourceEncoding</a:t>
            </a:r>
            <a:r>
              <a:rPr lang="en-US" dirty="0"/>
              <a:t>", "UTF-8"</a:t>
            </a:r>
          </a:p>
          <a:p>
            <a:r>
              <a:rPr lang="en-US" dirty="0"/>
              <a:t>		property "</a:t>
            </a:r>
            <a:r>
              <a:rPr lang="en-US" dirty="0" err="1"/>
              <a:t>sonar.organization</a:t>
            </a:r>
            <a:r>
              <a:rPr lang="en-US" dirty="0"/>
              <a:t>", "crc83-github"</a:t>
            </a:r>
          </a:p>
          <a:p>
            <a:r>
              <a:rPr lang="en-US" dirty="0"/>
              <a:t>		property "sonar.host.url", "https://sonarcloud.io"</a:t>
            </a:r>
          </a:p>
          <a:p>
            <a:r>
              <a:rPr lang="en-US" dirty="0"/>
              <a:t>		property "</a:t>
            </a:r>
            <a:r>
              <a:rPr lang="en-US" dirty="0" err="1"/>
              <a:t>sonar.login</a:t>
            </a:r>
            <a:r>
              <a:rPr lang="en-US" dirty="0"/>
              <a:t>", "${</a:t>
            </a:r>
            <a:r>
              <a:rPr lang="en-US" dirty="0" err="1"/>
              <a:t>github_sonar_token</a:t>
            </a:r>
            <a:r>
              <a:rPr lang="en-US" dirty="0"/>
              <a:t>}"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0730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SONARQUBE 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C:\project&gt;</a:t>
            </a:r>
            <a:r>
              <a:rPr lang="en-US" b="1" dirty="0" smtClean="0"/>
              <a:t>gradle </a:t>
            </a:r>
            <a:r>
              <a:rPr lang="en-US" b="1" dirty="0" err="1" smtClean="0"/>
              <a:t>sonaruqbe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" y="2587576"/>
            <a:ext cx="88392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32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SONARQUBE 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429000"/>
          </a:xfrm>
        </p:spPr>
        <p:txBody>
          <a:bodyPr/>
          <a:lstStyle/>
          <a:p>
            <a:r>
              <a:rPr lang="en-US" dirty="0" smtClean="0"/>
              <a:t>Overview of changes you may find here as usual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github.com/crc83/DEMO-gradle-sample-plugin/commit/c3da505a122940743b880cb3b21f72c2b6bdd8de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211" y="2557510"/>
            <a:ext cx="3218688" cy="321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83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COBERTURA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The configuration is pretty similar at the beginning</a:t>
            </a:r>
          </a:p>
          <a:p>
            <a:endParaRPr lang="en-US" dirty="0" smtClean="0"/>
          </a:p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classpath</a:t>
            </a:r>
            <a:r>
              <a:rPr lang="en-US" dirty="0" smtClean="0"/>
              <a:t>('org.sonarsource.scanner.gradle:sonarqube-gradle-plugin:2.6.2‘)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r>
              <a:rPr lang="en-US" dirty="0"/>
              <a:t>apply plugin: '</a:t>
            </a:r>
            <a:r>
              <a:rPr lang="en-US" dirty="0" err="1"/>
              <a:t>net.saliman.cobertura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420625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COBERTURA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Configuration itself</a:t>
            </a:r>
          </a:p>
          <a:p>
            <a:r>
              <a:rPr lang="en-US" dirty="0" err="1" smtClean="0"/>
              <a:t>configurations.all</a:t>
            </a:r>
            <a:r>
              <a:rPr lang="en-US" dirty="0" smtClean="0"/>
              <a:t> { </a:t>
            </a:r>
            <a:r>
              <a:rPr lang="en-US" dirty="0" err="1" smtClean="0"/>
              <a:t>resolutionStrategy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r>
              <a:rPr lang="en-US" dirty="0"/>
              <a:t>		force 'org.ow2.asm:asm:5.0.3'</a:t>
            </a:r>
          </a:p>
          <a:p>
            <a:r>
              <a:rPr lang="en-US" dirty="0"/>
              <a:t>		</a:t>
            </a:r>
            <a:r>
              <a:rPr lang="en-US" dirty="0" err="1"/>
              <a:t>forcedModules</a:t>
            </a:r>
            <a:r>
              <a:rPr lang="en-US" dirty="0"/>
              <a:t> = [ 'org.ow2.asm:asm:5.0.3' ]</a:t>
            </a:r>
          </a:p>
          <a:p>
            <a:r>
              <a:rPr lang="en-US" dirty="0" smtClean="0"/>
              <a:t>} }</a:t>
            </a:r>
            <a:endParaRPr lang="en-US" dirty="0"/>
          </a:p>
          <a:p>
            <a:r>
              <a:rPr lang="en-US" dirty="0" err="1"/>
              <a:t>cobertura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coverageFormats</a:t>
            </a:r>
            <a:r>
              <a:rPr lang="en-US" dirty="0"/>
              <a:t> = ['html', 'xml']</a:t>
            </a:r>
          </a:p>
          <a:p>
            <a:r>
              <a:rPr lang="en-US" dirty="0"/>
              <a:t>	</a:t>
            </a:r>
            <a:r>
              <a:rPr lang="en-US" dirty="0" err="1"/>
              <a:t>coverageIgnoreTrivial</a:t>
            </a:r>
            <a:r>
              <a:rPr lang="en-US" dirty="0"/>
              <a:t> = false //because of NPE's during coverage </a:t>
            </a:r>
            <a:r>
              <a:rPr lang="en-US" dirty="0" err="1"/>
              <a:t>measurment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coverageReportDir</a:t>
            </a:r>
            <a:r>
              <a:rPr lang="en-US" dirty="0"/>
              <a:t> = file("${</a:t>
            </a:r>
            <a:r>
              <a:rPr lang="en-US" dirty="0" err="1"/>
              <a:t>buildDir</a:t>
            </a:r>
            <a:r>
              <a:rPr lang="en-US" dirty="0"/>
              <a:t>}/reports/</a:t>
            </a:r>
            <a:r>
              <a:rPr lang="en-US" dirty="0" err="1"/>
              <a:t>cobertura</a:t>
            </a:r>
            <a:r>
              <a:rPr lang="en-US" dirty="0"/>
              <a:t>")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5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COBERTURA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Also we have to add extension for sonar </a:t>
            </a:r>
            <a:r>
              <a:rPr lang="en-US" b="1" dirty="0" err="1" smtClean="0"/>
              <a:t>config</a:t>
            </a:r>
            <a:r>
              <a:rPr lang="en-US" b="1" dirty="0" smtClean="0"/>
              <a:t> (Since sonar uses </a:t>
            </a:r>
            <a:r>
              <a:rPr lang="en-US" b="1" dirty="0" err="1" smtClean="0"/>
              <a:t>cobertura</a:t>
            </a:r>
            <a:r>
              <a:rPr lang="en-US" b="1" dirty="0" smtClean="0"/>
              <a:t> reports)</a:t>
            </a:r>
          </a:p>
          <a:p>
            <a:endParaRPr lang="en-US" dirty="0"/>
          </a:p>
          <a:p>
            <a:r>
              <a:rPr lang="en-US" dirty="0" err="1" smtClean="0"/>
              <a:t>sonarqube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r>
              <a:rPr lang="en-US" dirty="0"/>
              <a:t>	properties {</a:t>
            </a:r>
          </a:p>
          <a:p>
            <a:r>
              <a:rPr lang="en-US" dirty="0" smtClean="0"/>
              <a:t>…</a:t>
            </a:r>
            <a:r>
              <a:rPr lang="en-US" dirty="0"/>
              <a:t>		</a:t>
            </a:r>
            <a:endParaRPr lang="en-US" dirty="0" smtClean="0"/>
          </a:p>
          <a:p>
            <a:r>
              <a:rPr lang="en-US" dirty="0" smtClean="0"/>
              <a:t>property </a:t>
            </a:r>
            <a:r>
              <a:rPr lang="en-US" dirty="0"/>
              <a:t>"</a:t>
            </a:r>
            <a:r>
              <a:rPr lang="en-US" dirty="0" err="1"/>
              <a:t>sonar.cobertura.reportPath</a:t>
            </a:r>
            <a:r>
              <a:rPr lang="en-US" dirty="0"/>
              <a:t>", file("${</a:t>
            </a:r>
            <a:r>
              <a:rPr lang="en-US" dirty="0" err="1"/>
              <a:t>buildDir</a:t>
            </a:r>
            <a:r>
              <a:rPr lang="en-US" dirty="0"/>
              <a:t>}/reports/</a:t>
            </a:r>
            <a:r>
              <a:rPr lang="en-US" dirty="0" err="1"/>
              <a:t>cobertura</a:t>
            </a:r>
            <a:r>
              <a:rPr lang="en-US" dirty="0"/>
              <a:t>/coverage.xml")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44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COBERTURA 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Run </a:t>
            </a:r>
            <a:r>
              <a:rPr lang="en-US" b="1" dirty="0" err="1" smtClean="0"/>
              <a:t>gradle</a:t>
            </a:r>
            <a:r>
              <a:rPr lang="en-US" b="1" dirty="0" smtClean="0"/>
              <a:t> </a:t>
            </a:r>
            <a:r>
              <a:rPr lang="en-US" b="1" dirty="0" err="1" smtClean="0"/>
              <a:t>cobertura</a:t>
            </a:r>
            <a:r>
              <a:rPr lang="en-US" b="1" dirty="0" smtClean="0"/>
              <a:t> and see report</a:t>
            </a:r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49525"/>
            <a:ext cx="89725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97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COBERTURA 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Sonar also show details from report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87" y="2565400"/>
            <a:ext cx="76676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96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</a:t>
            </a:r>
            <a:r>
              <a:rPr lang="en-US" dirty="0"/>
              <a:t>TASK TO BUILD </a:t>
            </a:r>
            <a:r>
              <a:rPr lang="en-US" dirty="0" smtClean="0"/>
              <a:t>PROJECT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You may notice that our CI </a:t>
            </a:r>
            <a:r>
              <a:rPr lang="en-US" dirty="0" err="1" smtClean="0"/>
              <a:t>config</a:t>
            </a:r>
            <a:r>
              <a:rPr lang="en-US" dirty="0" smtClean="0"/>
              <a:t> now looks like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87" y="2714625"/>
            <a:ext cx="33242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3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TASK TO BUILD </a:t>
            </a:r>
            <a:r>
              <a:rPr lang="en-US" dirty="0" smtClean="0"/>
              <a:t>PROJECT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I’d like to have single </a:t>
            </a:r>
            <a:r>
              <a:rPr lang="en-US" b="1" dirty="0" err="1" smtClean="0"/>
              <a:t>dailyBuild</a:t>
            </a:r>
            <a:r>
              <a:rPr lang="en-US" dirty="0" smtClean="0"/>
              <a:t> task</a:t>
            </a:r>
          </a:p>
          <a:p>
            <a:endParaRPr lang="en-US" dirty="0" smtClean="0"/>
          </a:p>
          <a:p>
            <a:r>
              <a:rPr lang="en-US" dirty="0" smtClean="0"/>
              <a:t>task </a:t>
            </a:r>
            <a:r>
              <a:rPr lang="en-US" dirty="0" err="1"/>
              <a:t>dailyBuild</a:t>
            </a:r>
            <a:r>
              <a:rPr lang="en-US" dirty="0"/>
              <a:t>(type: </a:t>
            </a:r>
            <a:r>
              <a:rPr lang="en-US" dirty="0" err="1"/>
              <a:t>GradleBuild</a:t>
            </a:r>
            <a:r>
              <a:rPr lang="en-US" dirty="0"/>
              <a:t>) {</a:t>
            </a:r>
          </a:p>
          <a:p>
            <a:r>
              <a:rPr lang="en-US" dirty="0"/>
              <a:t>	tasks = ['</a:t>
            </a:r>
            <a:r>
              <a:rPr lang="en-US" dirty="0" err="1"/>
              <a:t>cobertura</a:t>
            </a:r>
            <a:r>
              <a:rPr lang="en-US" dirty="0"/>
              <a:t>', '</a:t>
            </a:r>
            <a:r>
              <a:rPr lang="en-US" dirty="0" err="1"/>
              <a:t>sonarqube</a:t>
            </a:r>
            <a:r>
              <a:rPr lang="en-US" dirty="0"/>
              <a:t>' , 'jar', '</a:t>
            </a:r>
            <a:r>
              <a:rPr lang="en-US" dirty="0" err="1"/>
              <a:t>asciidoc</a:t>
            </a:r>
            <a:r>
              <a:rPr lang="en-US" dirty="0"/>
              <a:t>']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github.com/crc83/DEMO-gradle-sample-plugin/commit/9cf314d30f6ba329996780c9285b60662ab5fee1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941" y="2272114"/>
            <a:ext cx="3214286" cy="32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5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AGREEMENTS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 smtClean="0"/>
              <a:t>You may ask your questions during the talk</a:t>
            </a:r>
          </a:p>
          <a:p>
            <a:pPr marL="457200" indent="-457200">
              <a:buAutoNum type="arabicParenR"/>
            </a:pPr>
            <a:r>
              <a:rPr lang="en-US" dirty="0" smtClean="0"/>
              <a:t>I may answer immediately or at the end</a:t>
            </a:r>
          </a:p>
          <a:p>
            <a:pPr marL="457200" indent="-457200">
              <a:buAutoNum type="arabicParenR"/>
            </a:pPr>
            <a:r>
              <a:rPr lang="en-US" dirty="0" smtClean="0"/>
              <a:t>Almost all links have QR codes on the same slide</a:t>
            </a:r>
          </a:p>
          <a:p>
            <a:pPr marL="457200" indent="-457200">
              <a:buAutoNum type="arabicParenR"/>
            </a:pPr>
            <a:r>
              <a:rPr lang="en-US" dirty="0" smtClean="0"/>
              <a:t>Project with </a:t>
            </a:r>
            <a:r>
              <a:rPr lang="en-US" dirty="0"/>
              <a:t>samples located </a:t>
            </a:r>
            <a:r>
              <a:rPr lang="en-US" dirty="0" smtClean="0"/>
              <a:t>at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github.com/crc83/DEMO-gradle-sample-plugin</a:t>
            </a:r>
            <a:endParaRPr lang="en-US" dirty="0" smtClean="0"/>
          </a:p>
          <a:p>
            <a:pPr marL="457200" indent="-457200">
              <a:buAutoNum type="arabicParenR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455" y="2272114"/>
            <a:ext cx="3214286" cy="32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35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 SCRIPT FOR ONE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409700"/>
            <a:ext cx="4661960" cy="387975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358" y="1409700"/>
            <a:ext cx="5281393" cy="41015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054" y="1409700"/>
            <a:ext cx="6465227" cy="41015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4342" y="1447799"/>
            <a:ext cx="6333565" cy="410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WE HAVE MORE THAN ONE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solution could be just create a plugin.</a:t>
            </a:r>
          </a:p>
          <a:p>
            <a:r>
              <a:rPr lang="en-US" dirty="0" smtClean="0"/>
              <a:t>But for this reason I have to create separate project (</a:t>
            </a:r>
            <a:r>
              <a:rPr lang="en-US" b="1" dirty="0" smtClean="0">
                <a:solidFill>
                  <a:srgbClr val="C00000"/>
                </a:solidFill>
              </a:rPr>
              <a:t>what </a:t>
            </a:r>
            <a:r>
              <a:rPr lang="en-US" b="1" dirty="0">
                <a:solidFill>
                  <a:srgbClr val="C00000"/>
                </a:solidFill>
              </a:rPr>
              <a:t>k</a:t>
            </a:r>
            <a:r>
              <a:rPr lang="en-US" b="1" dirty="0" smtClean="0">
                <a:solidFill>
                  <a:srgbClr val="C00000"/>
                </a:solidFill>
              </a:rPr>
              <a:t>ind of project?</a:t>
            </a:r>
            <a:r>
              <a:rPr lang="en-US" dirty="0" smtClean="0"/>
              <a:t>) and create some structure there (</a:t>
            </a:r>
            <a:r>
              <a:rPr lang="en-US" b="1" dirty="0" smtClean="0">
                <a:solidFill>
                  <a:srgbClr val="C00000"/>
                </a:solidFill>
              </a:rPr>
              <a:t>what structure?</a:t>
            </a:r>
            <a:r>
              <a:rPr lang="en-US" dirty="0" smtClean="0"/>
              <a:t>) and add correct dependencies (</a:t>
            </a:r>
            <a:r>
              <a:rPr lang="en-US" b="1" dirty="0" smtClean="0">
                <a:solidFill>
                  <a:srgbClr val="C00000"/>
                </a:solidFill>
              </a:rPr>
              <a:t>what dependencies?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Thank I have to rewrite somehow </a:t>
            </a:r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how to do it?</a:t>
            </a:r>
            <a:r>
              <a:rPr lang="en-US" dirty="0"/>
              <a:t>) </a:t>
            </a:r>
            <a:r>
              <a:rPr lang="en-US" dirty="0" smtClean="0"/>
              <a:t> my well working scripts (</a:t>
            </a:r>
            <a:r>
              <a:rPr lang="en-US" b="1" dirty="0" smtClean="0">
                <a:solidFill>
                  <a:srgbClr val="C00000"/>
                </a:solidFill>
              </a:rPr>
              <a:t>how much of time I need?</a:t>
            </a:r>
            <a:r>
              <a:rPr lang="en-US" dirty="0" smtClean="0"/>
              <a:t>). Than I have to check (</a:t>
            </a:r>
            <a:r>
              <a:rPr lang="en-US" b="1" dirty="0" smtClean="0">
                <a:solidFill>
                  <a:srgbClr val="C00000"/>
                </a:solidFill>
              </a:rPr>
              <a:t>how?</a:t>
            </a:r>
            <a:r>
              <a:rPr lang="en-US" dirty="0" smtClean="0"/>
              <a:t>) if my plugin work (</a:t>
            </a:r>
            <a:r>
              <a:rPr lang="en-US" b="1" dirty="0" smtClean="0">
                <a:solidFill>
                  <a:srgbClr val="C00000"/>
                </a:solidFill>
              </a:rPr>
              <a:t>do it a lot of times?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 have to store this plugin somewhere and obviously I have to apply plugin to itself (</a:t>
            </a:r>
            <a:r>
              <a:rPr lang="en-US" b="1" dirty="0" smtClean="0">
                <a:solidFill>
                  <a:srgbClr val="C00000"/>
                </a:solidFill>
              </a:rPr>
              <a:t>because it’s also a project that require common steps for my organization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LOT OF QUESTIONS TO DO ONE STEP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Copypaste</a:t>
            </a:r>
            <a:r>
              <a:rPr lang="en-US" dirty="0" smtClean="0"/>
              <a:t> is much faster for two projects</a:t>
            </a:r>
          </a:p>
          <a:p>
            <a:r>
              <a:rPr lang="en-US" dirty="0" err="1"/>
              <a:t>Copypaste</a:t>
            </a:r>
            <a:r>
              <a:rPr lang="en-US" dirty="0"/>
              <a:t> is much faster for </a:t>
            </a:r>
            <a:r>
              <a:rPr lang="en-US" dirty="0" smtClean="0"/>
              <a:t>three projects</a:t>
            </a:r>
          </a:p>
          <a:p>
            <a:r>
              <a:rPr lang="en-US" dirty="0" err="1"/>
              <a:t>Copypaste</a:t>
            </a:r>
            <a:r>
              <a:rPr lang="en-US" dirty="0"/>
              <a:t> is much faster for </a:t>
            </a:r>
            <a:r>
              <a:rPr lang="en-US" dirty="0" smtClean="0"/>
              <a:t>four projects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There is a limit, but what happen at the end of story?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4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EVOLVES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1500" y="1917700"/>
            <a:ext cx="1562100" cy="8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05050" y="1917699"/>
            <a:ext cx="1562100" cy="8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1.1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65500" y="3289299"/>
            <a:ext cx="1562100" cy="8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65500" y="4381499"/>
            <a:ext cx="1562100" cy="8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18100" y="3289298"/>
            <a:ext cx="1562100" cy="8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2.1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64200" y="1917698"/>
            <a:ext cx="1562100" cy="8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1.3</a:t>
            </a:r>
            <a:endParaRPr lang="en-US" dirty="0"/>
          </a:p>
        </p:txBody>
      </p:sp>
      <p:cxnSp>
        <p:nvCxnSpPr>
          <p:cNvPr id="13" name="Elbow Connector 12"/>
          <p:cNvCxnSpPr>
            <a:stCxn id="4" idx="3"/>
            <a:endCxn id="5" idx="1"/>
          </p:cNvCxnSpPr>
          <p:nvPr/>
        </p:nvCxnSpPr>
        <p:spPr>
          <a:xfrm flipV="1">
            <a:off x="2133600" y="2330449"/>
            <a:ext cx="17145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1" idx="1"/>
          </p:cNvCxnSpPr>
          <p:nvPr/>
        </p:nvCxnSpPr>
        <p:spPr>
          <a:xfrm flipV="1">
            <a:off x="3867150" y="2330448"/>
            <a:ext cx="179705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2"/>
            <a:endCxn id="6" idx="1"/>
          </p:cNvCxnSpPr>
          <p:nvPr/>
        </p:nvCxnSpPr>
        <p:spPr>
          <a:xfrm rot="16200000" flipH="1">
            <a:off x="2746375" y="3082924"/>
            <a:ext cx="958850" cy="279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2"/>
            <a:endCxn id="9" idx="1"/>
          </p:cNvCxnSpPr>
          <p:nvPr/>
        </p:nvCxnSpPr>
        <p:spPr>
          <a:xfrm rot="16200000" flipH="1">
            <a:off x="2200275" y="3629024"/>
            <a:ext cx="2051050" cy="279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3"/>
            <a:endCxn id="10" idx="1"/>
          </p:cNvCxnSpPr>
          <p:nvPr/>
        </p:nvCxnSpPr>
        <p:spPr>
          <a:xfrm flipV="1">
            <a:off x="4927600" y="3702048"/>
            <a:ext cx="1905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42200" y="1282700"/>
            <a:ext cx="0" cy="491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658101" y="5422900"/>
            <a:ext cx="1727200" cy="77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562851" y="4114798"/>
            <a:ext cx="1879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What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script will be a blueprint for </a:t>
            </a:r>
            <a:r>
              <a:rPr lang="en-US" b="1" dirty="0" smtClean="0"/>
              <a:t>Project 4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5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DID COPYPASTE?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 smtClean="0"/>
              <a:t>Because of a lot of what’s</a:t>
            </a:r>
          </a:p>
          <a:p>
            <a:endParaRPr lang="en-US" dirty="0"/>
          </a:p>
          <a:p>
            <a:pPr algn="ctr"/>
            <a:r>
              <a:rPr lang="en-US" b="1" dirty="0" smtClean="0"/>
              <a:t>No other reasons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097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>
                <a:solidFill>
                  <a:srgbClr val="00B050"/>
                </a:solidFill>
              </a:rPr>
              <a:t>YOU</a:t>
            </a:r>
            <a:r>
              <a:rPr lang="en-US" dirty="0" smtClean="0"/>
              <a:t> SHOULD KEEP IN MIND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b="1" dirty="0" err="1" smtClean="0"/>
              <a:t>Gradle</a:t>
            </a:r>
            <a:r>
              <a:rPr lang="en-US" b="1" dirty="0" smtClean="0"/>
              <a:t> script is not a script. </a:t>
            </a:r>
            <a:r>
              <a:rPr lang="en-US" dirty="0" err="1" smtClean="0"/>
              <a:t>Gradle</a:t>
            </a:r>
            <a:r>
              <a:rPr lang="en-US" dirty="0" smtClean="0"/>
              <a:t> script is processed in three phases: initialization, configuration and execution</a:t>
            </a:r>
          </a:p>
          <a:p>
            <a:pPr marL="457200" indent="-457200">
              <a:buAutoNum type="arabicParenR"/>
            </a:pPr>
            <a:r>
              <a:rPr lang="en-US" dirty="0" smtClean="0"/>
              <a:t>“Project” is object that explicitly imported in script. Hence you use a lot of methods of project object.</a:t>
            </a:r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4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ELIMINATE THESE WHAT’S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Gradle</a:t>
            </a:r>
            <a:r>
              <a:rPr lang="en-US" dirty="0" smtClean="0"/>
              <a:t> plugin is a simple </a:t>
            </a:r>
            <a:r>
              <a:rPr lang="en-US" dirty="0" err="1" smtClean="0"/>
              <a:t>gradle</a:t>
            </a:r>
            <a:r>
              <a:rPr lang="en-US" dirty="0" smtClean="0"/>
              <a:t> project.</a:t>
            </a:r>
          </a:p>
          <a:p>
            <a:r>
              <a:rPr lang="en-US" dirty="0" smtClean="0"/>
              <a:t>That means you can use Java, Groovy or </a:t>
            </a:r>
            <a:r>
              <a:rPr lang="en-US" dirty="0" err="1" smtClean="0"/>
              <a:t>Kotlin</a:t>
            </a:r>
            <a:r>
              <a:rPr lang="en-US" dirty="0" smtClean="0"/>
              <a:t> there.</a:t>
            </a:r>
          </a:p>
          <a:p>
            <a:endParaRPr lang="en-US" dirty="0" smtClean="0"/>
          </a:p>
          <a:p>
            <a:r>
              <a:rPr lang="en-US" dirty="0" smtClean="0"/>
              <a:t>Groovy is preferred if you would like to move your logic as fast as possible.</a:t>
            </a:r>
          </a:p>
        </p:txBody>
      </p:sp>
    </p:spTree>
    <p:extLst>
      <p:ext uri="{BB962C8B-B14F-4D97-AF65-F5344CB8AC3E}">
        <p14:creationId xmlns:p14="http://schemas.microsoft.com/office/powerpoint/2010/main" val="41903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GRADLE PLUGIN PROJECT TEMPLATE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5781795"/>
            <a:ext cx="10820400" cy="8763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github.com/crc83/DEMO-gradle-sample-plugin/tree/a82901027d4ccd427bd3a755b62920af6a03ce9e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611" y="2567509"/>
            <a:ext cx="3214286" cy="32142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0300" y="1503701"/>
            <a:ext cx="579517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C:.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│  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build.gradle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│   README.md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│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└───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└───main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├───groovy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│   └───my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│       └───great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│           └───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pkg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│                  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MyGreatPlugin.groovy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│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└───resources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└───META-INF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└───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gradle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-plugins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my-super-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plugin.properties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08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IS CHEAP, SHOW ME THE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562100"/>
            <a:ext cx="10820400" cy="3924300"/>
          </a:xfrm>
        </p:spPr>
        <p:txBody>
          <a:bodyPr/>
          <a:lstStyle/>
          <a:p>
            <a:r>
              <a:rPr lang="en-US" sz="1800" dirty="0" smtClean="0"/>
              <a:t>package </a:t>
            </a:r>
            <a:r>
              <a:rPr lang="en-US" sz="1800" dirty="0" err="1" smtClean="0"/>
              <a:t>my.great.pkg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import </a:t>
            </a:r>
            <a:r>
              <a:rPr lang="en-US" sz="1800" dirty="0" err="1" smtClean="0"/>
              <a:t>org.gradle.api.Plugin</a:t>
            </a:r>
            <a:endParaRPr lang="en-US" sz="1800" dirty="0" smtClean="0"/>
          </a:p>
          <a:p>
            <a:r>
              <a:rPr lang="en-US" sz="1800" dirty="0" smtClean="0"/>
              <a:t>import </a:t>
            </a:r>
            <a:r>
              <a:rPr lang="en-US" sz="1800" dirty="0" err="1" smtClean="0"/>
              <a:t>org.gradle.api.Project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class </a:t>
            </a:r>
            <a:r>
              <a:rPr lang="en-US" sz="1800" b="1" dirty="0" err="1" smtClean="0"/>
              <a:t>MyGreatPlugin</a:t>
            </a:r>
            <a:r>
              <a:rPr lang="en-US" sz="1800" dirty="0" smtClean="0"/>
              <a:t> implements Plugin&lt;Project&gt; {</a:t>
            </a:r>
          </a:p>
          <a:p>
            <a:endParaRPr lang="en-US" sz="1800" dirty="0" smtClean="0"/>
          </a:p>
          <a:p>
            <a:r>
              <a:rPr lang="en-US" sz="1800" dirty="0" smtClean="0"/>
              <a:t>	@Override</a:t>
            </a:r>
          </a:p>
          <a:p>
            <a:r>
              <a:rPr lang="en-US" sz="1800" dirty="0" smtClean="0"/>
              <a:t>	public void </a:t>
            </a:r>
            <a:r>
              <a:rPr lang="en-US" sz="1800" b="1" dirty="0" smtClean="0"/>
              <a:t>apply</a:t>
            </a:r>
            <a:r>
              <a:rPr lang="en-US" sz="1800" dirty="0" smtClean="0"/>
              <a:t>(Project </a:t>
            </a:r>
            <a:r>
              <a:rPr lang="en-US" sz="1800" dirty="0" err="1" smtClean="0"/>
              <a:t>prj</a:t>
            </a:r>
            <a:r>
              <a:rPr lang="en-US" sz="1800" dirty="0" smtClean="0"/>
              <a:t>) {</a:t>
            </a:r>
          </a:p>
          <a:p>
            <a:r>
              <a:rPr lang="en-US" sz="1800" dirty="0" smtClean="0"/>
              <a:t>		// TODO Auto-generated method stub</a:t>
            </a:r>
          </a:p>
          <a:p>
            <a:r>
              <a:rPr lang="en-US" sz="1800" dirty="0" smtClean="0"/>
              <a:t>	}</a:t>
            </a:r>
          </a:p>
          <a:p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6941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 GRADLE BUILD ITSELF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24025"/>
            <a:ext cx="74580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GRADLE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4400" b="1" dirty="0" smtClean="0">
                <a:solidFill>
                  <a:srgbClr val="92D050"/>
                </a:solidFill>
              </a:rPr>
              <a:t>GRADLE</a:t>
            </a:r>
            <a:r>
              <a:rPr lang="en-US" sz="4400" b="1" dirty="0" smtClean="0"/>
              <a:t> IS A BUILD TOOL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9765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GRADLE BUILD ITSELF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dependencies {</a:t>
            </a:r>
          </a:p>
          <a:p>
            <a:r>
              <a:rPr lang="en-US" dirty="0"/>
              <a:t>       compile '</a:t>
            </a:r>
            <a:r>
              <a:rPr lang="en-US" b="1" dirty="0"/>
              <a:t>org.codehaus.groovy:groovy:2.4.4</a:t>
            </a:r>
            <a:r>
              <a:rPr lang="en-US" dirty="0"/>
              <a:t>'</a:t>
            </a:r>
          </a:p>
          <a:p>
            <a:r>
              <a:rPr lang="en-US" dirty="0" smtClean="0"/>
              <a:t>       compile </a:t>
            </a:r>
            <a:r>
              <a:rPr lang="en-US" b="1" dirty="0" err="1" smtClean="0"/>
              <a:t>gradleApi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testCompile</a:t>
            </a:r>
            <a:r>
              <a:rPr lang="en-US" dirty="0" smtClean="0"/>
              <a:t> </a:t>
            </a:r>
            <a:r>
              <a:rPr lang="en-US" dirty="0" err="1" smtClean="0"/>
              <a:t>gradleTestKit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  </a:t>
            </a:r>
            <a:r>
              <a:rPr lang="en-US" dirty="0" err="1"/>
              <a:t>testCompile</a:t>
            </a:r>
            <a:r>
              <a:rPr lang="en-US" dirty="0"/>
              <a:t>( 'com.netflix.nebula:nebula-test:4.0.0')</a:t>
            </a:r>
          </a:p>
          <a:p>
            <a:r>
              <a:rPr lang="en-US" dirty="0"/>
              <a:t>       </a:t>
            </a:r>
            <a:r>
              <a:rPr lang="en-US" dirty="0" err="1"/>
              <a:t>testRuntime</a:t>
            </a:r>
            <a:r>
              <a:rPr lang="en-US" dirty="0"/>
              <a:t> files(</a:t>
            </a:r>
            <a:r>
              <a:rPr lang="en-US" dirty="0" err="1"/>
              <a:t>tasks.createClasspathManifest</a:t>
            </a:r>
            <a:r>
              <a:rPr lang="en-US" dirty="0"/>
              <a:t>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459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CHECK WHAT’S LEFT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solution could be just create a plugin.</a:t>
            </a:r>
          </a:p>
          <a:p>
            <a:r>
              <a:rPr lang="en-US" dirty="0"/>
              <a:t>But for this reason I have to create separate project (</a:t>
            </a:r>
            <a:r>
              <a:rPr lang="en-US" b="1" dirty="0">
                <a:solidFill>
                  <a:srgbClr val="00B050"/>
                </a:solidFill>
              </a:rPr>
              <a:t>what kind of project?</a:t>
            </a:r>
            <a:r>
              <a:rPr lang="en-US" dirty="0"/>
              <a:t>) and create some structure there (</a:t>
            </a:r>
            <a:r>
              <a:rPr lang="en-US" b="1" dirty="0">
                <a:solidFill>
                  <a:srgbClr val="00B050"/>
                </a:solidFill>
              </a:rPr>
              <a:t>what structure?</a:t>
            </a:r>
            <a:r>
              <a:rPr lang="en-US" dirty="0"/>
              <a:t>) and add correct dependencies (</a:t>
            </a:r>
            <a:r>
              <a:rPr lang="en-US" b="1" dirty="0">
                <a:solidFill>
                  <a:srgbClr val="00B050"/>
                </a:solidFill>
              </a:rPr>
              <a:t>what dependencies?</a:t>
            </a:r>
            <a:r>
              <a:rPr lang="en-US" dirty="0"/>
              <a:t>).</a:t>
            </a:r>
          </a:p>
          <a:p>
            <a:r>
              <a:rPr lang="en-US" dirty="0"/>
              <a:t>Thank I have to rewrite somehow (</a:t>
            </a:r>
            <a:r>
              <a:rPr lang="en-US" b="1" dirty="0">
                <a:solidFill>
                  <a:srgbClr val="C00000"/>
                </a:solidFill>
              </a:rPr>
              <a:t>how to do it?</a:t>
            </a:r>
            <a:r>
              <a:rPr lang="en-US" dirty="0"/>
              <a:t>)  my well working scripts (</a:t>
            </a:r>
            <a:r>
              <a:rPr lang="en-US" b="1" dirty="0">
                <a:solidFill>
                  <a:srgbClr val="C00000"/>
                </a:solidFill>
              </a:rPr>
              <a:t>how much of time I need?</a:t>
            </a:r>
            <a:r>
              <a:rPr lang="en-US" dirty="0"/>
              <a:t>). Than I have to check (</a:t>
            </a:r>
            <a:r>
              <a:rPr lang="en-US" b="1" dirty="0">
                <a:solidFill>
                  <a:srgbClr val="C00000"/>
                </a:solidFill>
              </a:rPr>
              <a:t>how?</a:t>
            </a:r>
            <a:r>
              <a:rPr lang="en-US" dirty="0"/>
              <a:t>) if my plugin work (</a:t>
            </a:r>
            <a:r>
              <a:rPr lang="en-US" b="1" dirty="0">
                <a:solidFill>
                  <a:srgbClr val="C00000"/>
                </a:solidFill>
              </a:rPr>
              <a:t>do it a lot of times</a:t>
            </a:r>
            <a:r>
              <a:rPr lang="en-US" b="1" dirty="0" smtClean="0">
                <a:solidFill>
                  <a:srgbClr val="C00000"/>
                </a:solidFill>
              </a:rPr>
              <a:t>?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5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IT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b="1" dirty="0"/>
              <a:t>project.</a:t>
            </a:r>
            <a:r>
              <a:rPr lang="en-US" dirty="0"/>
              <a:t> variable before </a:t>
            </a:r>
            <a:r>
              <a:rPr lang="en-US" b="1" dirty="0"/>
              <a:t>file</a:t>
            </a:r>
            <a:r>
              <a:rPr lang="en-US" dirty="0"/>
              <a:t>; </a:t>
            </a:r>
            <a:r>
              <a:rPr lang="en-US" b="1" dirty="0"/>
              <a:t>dependencies</a:t>
            </a:r>
            <a:r>
              <a:rPr lang="en-US" dirty="0"/>
              <a:t>; </a:t>
            </a:r>
            <a:r>
              <a:rPr lang="en-US" b="1" dirty="0"/>
              <a:t>configurations</a:t>
            </a:r>
            <a:r>
              <a:rPr lang="en-US" dirty="0"/>
              <a:t>;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        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/>
              <a:t>Override</a:t>
            </a:r>
            <a:br>
              <a:rPr lang="en-US" dirty="0"/>
            </a:br>
            <a:r>
              <a:rPr lang="en-US" dirty="0"/>
              <a:t>       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apply(Project </a:t>
            </a:r>
            <a:r>
              <a:rPr lang="en-US" dirty="0" err="1"/>
              <a:t>prj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            </a:t>
            </a:r>
            <a:r>
              <a:rPr lang="en-US" dirty="0" err="1"/>
              <a:t>prj.apply</a:t>
            </a:r>
            <a:r>
              <a:rPr lang="en-US" dirty="0"/>
              <a:t> plugin: </a:t>
            </a:r>
            <a:r>
              <a:rPr lang="en-US" dirty="0" err="1"/>
              <a:t>WarPlugin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     </a:t>
            </a:r>
            <a:r>
              <a:rPr lang="en-US" dirty="0" err="1"/>
              <a:t>prj.dependencies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                      </a:t>
            </a:r>
            <a:r>
              <a:rPr lang="en-US" u="sng" dirty="0"/>
              <a:t>compile</a:t>
            </a:r>
            <a:r>
              <a:rPr lang="en-US" dirty="0"/>
              <a:t> </a:t>
            </a:r>
            <a:r>
              <a:rPr lang="en-US" dirty="0" err="1"/>
              <a:t>prj.fileTree</a:t>
            </a:r>
            <a:r>
              <a:rPr lang="en-US" dirty="0"/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14765814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IT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 err="1"/>
              <a:t>project.beforeEvaluate</a:t>
            </a:r>
            <a:r>
              <a:rPr lang="en-US" dirty="0"/>
              <a:t> and </a:t>
            </a:r>
            <a:r>
              <a:rPr lang="en-US" b="1" dirty="0" err="1" smtClean="0"/>
              <a:t>project.afterEvaluate</a:t>
            </a:r>
            <a:endParaRPr lang="en-US" b="1" dirty="0" smtClean="0"/>
          </a:p>
          <a:p>
            <a:r>
              <a:rPr lang="en-US" dirty="0"/>
              <a:t>              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/>
              <a:t>project</a:t>
            </a:r>
            <a:r>
              <a:rPr lang="en-US" dirty="0" err="1" smtClean="0"/>
              <a:t>.afterEvaluate</a:t>
            </a:r>
            <a:r>
              <a:rPr lang="en-US" dirty="0" smtClean="0"/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                   </a:t>
            </a:r>
            <a:r>
              <a:rPr lang="en-US" dirty="0" err="1" smtClean="0"/>
              <a:t>prj.sonarqube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r>
              <a:rPr lang="en-US" dirty="0" smtClean="0"/>
              <a:t>	                </a:t>
            </a:r>
            <a:r>
              <a:rPr lang="en-US" dirty="0"/>
              <a:t>properties {</a:t>
            </a:r>
          </a:p>
        </p:txBody>
      </p:sp>
    </p:spTree>
    <p:extLst>
      <p:ext uri="{BB962C8B-B14F-4D97-AF65-F5344CB8AC3E}">
        <p14:creationId xmlns:p14="http://schemas.microsoft.com/office/powerpoint/2010/main" val="13116344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IT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Sometimes you don’t need it (</a:t>
            </a:r>
            <a:r>
              <a:rPr lang="en-US" b="1" dirty="0" err="1" smtClean="0"/>
              <a:t>beforeEvaluate</a:t>
            </a:r>
            <a:r>
              <a:rPr lang="en-US" dirty="0" smtClean="0"/>
              <a:t> and </a:t>
            </a:r>
            <a:r>
              <a:rPr lang="en-US" b="1" dirty="0" err="1" smtClean="0"/>
              <a:t>afterEvaluate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project.cobertura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r>
              <a:rPr lang="en-US" dirty="0"/>
              <a:t>            </a:t>
            </a:r>
            <a:r>
              <a:rPr lang="en-US" dirty="0" err="1"/>
              <a:t>coverageFormats</a:t>
            </a:r>
            <a:r>
              <a:rPr lang="en-US" dirty="0"/>
              <a:t> = ['html', 'xml']</a:t>
            </a:r>
          </a:p>
        </p:txBody>
      </p:sp>
    </p:spTree>
    <p:extLst>
      <p:ext uri="{BB962C8B-B14F-4D97-AF65-F5344CB8AC3E}">
        <p14:creationId xmlns:p14="http://schemas.microsoft.com/office/powerpoint/2010/main" val="34531909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IT 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Local </a:t>
            </a:r>
            <a:r>
              <a:rPr lang="en-US" dirty="0" err="1"/>
              <a:t>pathes</a:t>
            </a:r>
            <a:r>
              <a:rPr lang="en-US" dirty="0"/>
              <a:t> like "</a:t>
            </a:r>
            <a:r>
              <a:rPr lang="en-US" b="1" dirty="0"/>
              <a:t>my/path</a:t>
            </a:r>
            <a:r>
              <a:rPr lang="en-US" dirty="0"/>
              <a:t>" replace with </a:t>
            </a:r>
            <a:r>
              <a:rPr lang="en-US" dirty="0" smtClean="0"/>
              <a:t>"</a:t>
            </a:r>
            <a:r>
              <a:rPr lang="en-US" b="1" dirty="0" smtClean="0"/>
              <a:t>${</a:t>
            </a:r>
            <a:r>
              <a:rPr lang="en-US" b="1" dirty="0" err="1" smtClean="0"/>
              <a:t>project.buildDir</a:t>
            </a:r>
            <a:r>
              <a:rPr lang="en-US" b="1" dirty="0" smtClean="0"/>
              <a:t>}/my/path</a:t>
            </a:r>
            <a:r>
              <a:rPr lang="en-US" dirty="0" smtClean="0"/>
              <a:t>“</a:t>
            </a:r>
          </a:p>
          <a:p>
            <a:endParaRPr lang="en-US" dirty="0"/>
          </a:p>
          <a:p>
            <a:r>
              <a:rPr lang="en-US" dirty="0"/>
              <a:t>into "${</a:t>
            </a:r>
            <a:r>
              <a:rPr lang="en-US" dirty="0" err="1"/>
              <a:t>project.buildDir</a:t>
            </a:r>
            <a:r>
              <a:rPr lang="en-US" dirty="0"/>
              <a:t>}</a:t>
            </a:r>
            <a:r>
              <a:rPr lang="en-US" i="1" dirty="0"/>
              <a:t>/</a:t>
            </a:r>
            <a:r>
              <a:rPr lang="en-US" i="1" dirty="0" err="1"/>
              <a:t>tmp</a:t>
            </a:r>
            <a:r>
              <a:rPr lang="en-US" i="1" dirty="0"/>
              <a:t>/</a:t>
            </a:r>
            <a:r>
              <a:rPr lang="en-US" i="1" dirty="0" err="1"/>
              <a:t>someFolder</a:t>
            </a:r>
            <a:r>
              <a:rPr lang="en-US" i="1" dirty="0"/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909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CHECK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From your project where your plugin is applied run</a:t>
            </a:r>
          </a:p>
          <a:p>
            <a:endParaRPr lang="en-US" dirty="0"/>
          </a:p>
          <a:p>
            <a:r>
              <a:rPr lang="en-US" dirty="0" smtClean="0"/>
              <a:t>&gt;</a:t>
            </a:r>
            <a:r>
              <a:rPr lang="en-US" dirty="0" err="1" smtClean="0"/>
              <a:t>gradle</a:t>
            </a:r>
            <a:r>
              <a:rPr lang="en-US" dirty="0" smtClean="0"/>
              <a:t> </a:t>
            </a:r>
            <a:r>
              <a:rPr lang="en-US" dirty="0" err="1" smtClean="0"/>
              <a:t>someTask</a:t>
            </a:r>
            <a:r>
              <a:rPr lang="en-US" dirty="0" smtClean="0"/>
              <a:t> </a:t>
            </a:r>
            <a:r>
              <a:rPr lang="en-US" b="1" dirty="0" smtClean="0"/>
              <a:t>--include-build=path-to-your-plugin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80572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 IT A LOT OF TIMES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7698545" cy="3429000"/>
          </a:xfrm>
        </p:spPr>
        <p:txBody>
          <a:bodyPr/>
          <a:lstStyle/>
          <a:p>
            <a:r>
              <a:rPr lang="en-US" dirty="0" smtClean="0"/>
              <a:t>You may refer to this article: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crc83.blogspot.com/2016/03/i-getting-started-with-environment.html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213" y="2391019"/>
            <a:ext cx="3218688" cy="321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928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 smtClean="0"/>
              <a:t>Store secured </a:t>
            </a:r>
            <a:r>
              <a:rPr lang="en-US" dirty="0"/>
              <a:t>information in </a:t>
            </a:r>
            <a:r>
              <a:rPr lang="en-US" b="1" dirty="0"/>
              <a:t>c:\Users</a:t>
            </a:r>
            <a:r>
              <a:rPr lang="en-US" b="1" dirty="0" smtClean="0"/>
              <a:t>\%user_name%\.gradle\gradle.properties</a:t>
            </a:r>
          </a:p>
          <a:p>
            <a:pPr marL="457200" indent="-457200">
              <a:buAutoNum type="arabicParenR"/>
            </a:pPr>
            <a:r>
              <a:rPr lang="en-US" dirty="0" smtClean="0"/>
              <a:t>Release plugin each time you did more or less significant change</a:t>
            </a:r>
          </a:p>
          <a:p>
            <a:pPr marL="457200" indent="-457200">
              <a:buAutoNum type="arabicParenR"/>
            </a:pPr>
            <a:r>
              <a:rPr lang="en-US" dirty="0" smtClean="0"/>
              <a:t>Document your plugin</a:t>
            </a:r>
          </a:p>
          <a:p>
            <a:pPr marL="457200" indent="-457200">
              <a:buAutoNum type="arabicParenR"/>
            </a:pPr>
            <a:r>
              <a:rPr lang="en-US" dirty="0" smtClean="0"/>
              <a:t>Share information among the teams </a:t>
            </a:r>
            <a:r>
              <a:rPr lang="en-US" b="1" dirty="0" smtClean="0"/>
              <a:t>instantly</a:t>
            </a:r>
          </a:p>
          <a:p>
            <a:pPr marL="457200" indent="-457200">
              <a:buAutoNum type="arabicParenR"/>
            </a:pPr>
            <a:r>
              <a:rPr lang="en-US" dirty="0" smtClean="0"/>
              <a:t>Write tests even for obvious steps</a:t>
            </a:r>
          </a:p>
          <a:p>
            <a:pPr marL="457200" indent="-457200">
              <a:buAutoNum type="arabicParenR"/>
            </a:pPr>
            <a:r>
              <a:rPr lang="en-US" dirty="0" smtClean="0"/>
              <a:t>Use conventions over configurations</a:t>
            </a:r>
          </a:p>
          <a:p>
            <a:pPr marL="457200" indent="-457200">
              <a:buAutoNum type="arabicParenR"/>
            </a:pPr>
            <a:r>
              <a:rPr lang="en-US" dirty="0" smtClean="0"/>
              <a:t>Make script a “single point of truth” for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171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QUESTIONS?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1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37" y="1790701"/>
            <a:ext cx="5116196" cy="369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1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</a:t>
            </a:r>
            <a:r>
              <a:rPr lang="en-US" dirty="0" smtClean="0">
                <a:solidFill>
                  <a:srgbClr val="92D050"/>
                </a:solidFill>
              </a:rPr>
              <a:t>YOU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7246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00" y="0"/>
            <a:ext cx="6858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474200" y="5181600"/>
            <a:ext cx="2324100" cy="1485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5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BUILD TOOL IN 2000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1) Tool that is able to create </a:t>
            </a:r>
            <a:r>
              <a:rPr lang="en-US" dirty="0"/>
              <a:t>jar, war or ear file </a:t>
            </a:r>
            <a:r>
              <a:rPr lang="en-US" dirty="0" smtClean="0"/>
              <a:t>with some customizations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1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EXPECT FROM BUILD TOOL TODAY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1) C</a:t>
            </a:r>
            <a:r>
              <a:rPr lang="en-US" dirty="0" smtClean="0"/>
              <a:t>reate </a:t>
            </a:r>
            <a:r>
              <a:rPr lang="en-US" dirty="0"/>
              <a:t>jar, war or ear file</a:t>
            </a:r>
          </a:p>
          <a:p>
            <a:r>
              <a:rPr lang="en-US" dirty="0"/>
              <a:t>2) </a:t>
            </a:r>
            <a:r>
              <a:rPr lang="en-US" dirty="0" smtClean="0"/>
              <a:t>Make your documentation visible to users</a:t>
            </a:r>
            <a:endParaRPr lang="en-US" dirty="0"/>
          </a:p>
          <a:p>
            <a:r>
              <a:rPr lang="en-US" dirty="0"/>
              <a:t>3) </a:t>
            </a:r>
            <a:r>
              <a:rPr lang="en-US" dirty="0" smtClean="0"/>
              <a:t>Keep </a:t>
            </a:r>
            <a:r>
              <a:rPr lang="en-US" dirty="0"/>
              <a:t>CI job configuration inside script</a:t>
            </a:r>
          </a:p>
          <a:p>
            <a:r>
              <a:rPr lang="en-US" dirty="0" smtClean="0"/>
              <a:t>4) Provide </a:t>
            </a:r>
            <a:r>
              <a:rPr lang="en-US" dirty="0"/>
              <a:t>abilities to control project </a:t>
            </a:r>
            <a:r>
              <a:rPr lang="en-US" dirty="0" smtClean="0"/>
              <a:t>quality</a:t>
            </a:r>
          </a:p>
          <a:p>
            <a:r>
              <a:rPr lang="en-US" dirty="0" smtClean="0"/>
              <a:t>5) Provide single task to build project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project/customer specific ceremonies [i.e. specific records in manifest file, string processing in project, connect new project with legacy one's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 Contain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IDE configuration inside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script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1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SOURCES &amp; JAVADOC JARS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549400"/>
            <a:ext cx="10820400" cy="3937000"/>
          </a:xfrm>
        </p:spPr>
        <p:txBody>
          <a:bodyPr/>
          <a:lstStyle/>
          <a:p>
            <a:r>
              <a:rPr lang="en-US" dirty="0"/>
              <a:t>task </a:t>
            </a:r>
            <a:r>
              <a:rPr lang="en-US" b="1" dirty="0" err="1"/>
              <a:t>sourcesJar</a:t>
            </a:r>
            <a:r>
              <a:rPr lang="en-US" dirty="0"/>
              <a:t>(type: Jar, </a:t>
            </a:r>
            <a:r>
              <a:rPr lang="en-US" dirty="0" err="1"/>
              <a:t>dependsOn</a:t>
            </a:r>
            <a:r>
              <a:rPr lang="en-US" dirty="0"/>
              <a:t>: classes) {</a:t>
            </a:r>
          </a:p>
          <a:p>
            <a:r>
              <a:rPr lang="en-US" dirty="0"/>
              <a:t>    classifier = 'sources'</a:t>
            </a:r>
          </a:p>
          <a:p>
            <a:r>
              <a:rPr lang="en-US" dirty="0"/>
              <a:t>    from </a:t>
            </a:r>
            <a:r>
              <a:rPr lang="en-US" dirty="0" err="1"/>
              <a:t>sourceSets.main.allSource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task </a:t>
            </a:r>
            <a:r>
              <a:rPr lang="en-US" b="1" dirty="0" err="1"/>
              <a:t>javadocJar</a:t>
            </a:r>
            <a:r>
              <a:rPr lang="en-US" dirty="0"/>
              <a:t>(type: Jar, </a:t>
            </a:r>
            <a:r>
              <a:rPr lang="en-US" dirty="0" err="1"/>
              <a:t>dependsOn</a:t>
            </a:r>
            <a:r>
              <a:rPr lang="en-US" dirty="0"/>
              <a:t>: </a:t>
            </a:r>
            <a:r>
              <a:rPr lang="en-US" dirty="0" err="1"/>
              <a:t>javadoc</a:t>
            </a:r>
            <a:r>
              <a:rPr lang="en-US" dirty="0"/>
              <a:t>) {</a:t>
            </a:r>
          </a:p>
          <a:p>
            <a:r>
              <a:rPr lang="en-US" dirty="0"/>
              <a:t>    classifier = '</a:t>
            </a:r>
            <a:r>
              <a:rPr lang="en-US" dirty="0" err="1"/>
              <a:t>javadoc</a:t>
            </a:r>
            <a:r>
              <a:rPr lang="en-US" dirty="0"/>
              <a:t>'</a:t>
            </a:r>
          </a:p>
          <a:p>
            <a:r>
              <a:rPr lang="en-US" dirty="0"/>
              <a:t>    from </a:t>
            </a:r>
            <a:r>
              <a:rPr lang="en-US" dirty="0" err="1"/>
              <a:t>javadoc.destinationDir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stackoverflow.com/questions/11474729/how-to-build-sources-jar-with-gradle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489" y="2272114"/>
            <a:ext cx="3214286" cy="32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59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DON’T</a:t>
            </a:r>
            <a:r>
              <a:rPr lang="en-US" dirty="0" smtClean="0"/>
              <a:t> REINVENT THE WHEEL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You may use existing plugin from nebula (Netflix)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plugins.gradle.org/plugin/nebula.source-jar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Or you can search at </a:t>
            </a:r>
            <a:r>
              <a:rPr lang="en-US" b="1" dirty="0" smtClean="0"/>
              <a:t>plugins.gradle.org</a:t>
            </a:r>
          </a:p>
          <a:p>
            <a:endParaRPr lang="en-US" b="1" dirty="0"/>
          </a:p>
          <a:p>
            <a:r>
              <a:rPr lang="en-US" dirty="0" smtClean="0"/>
              <a:t>The </a:t>
            </a:r>
            <a:r>
              <a:rPr lang="en-US" b="1" dirty="0" smtClean="0"/>
              <a:t>only</a:t>
            </a:r>
            <a:r>
              <a:rPr lang="en-US" dirty="0" smtClean="0"/>
              <a:t> reason to implement it by your own is</a:t>
            </a:r>
            <a:br>
              <a:rPr lang="en-US" dirty="0" smtClean="0"/>
            </a:br>
            <a:r>
              <a:rPr lang="en-US" dirty="0" smtClean="0"/>
              <a:t>to add some customization that is impossible to </a:t>
            </a:r>
            <a:br>
              <a:rPr lang="en-US" dirty="0" smtClean="0"/>
            </a:br>
            <a:r>
              <a:rPr lang="en-US" dirty="0" smtClean="0"/>
              <a:t>add to existing one.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839" y="2267712"/>
            <a:ext cx="3218688" cy="321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73612"/>
      </p:ext>
    </p:extLst>
  </p:cSld>
  <p:clrMapOvr>
    <a:masterClrMapping/>
  </p:clrMapOvr>
</p:sld>
</file>

<file path=ppt/theme/theme1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-Template" id="{4566493B-E0D1-4B6D-BB2B-D667728FAECA}" vid="{25F14842-CDC1-4C49-AF1B-A06CF522D39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Props1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A1340B-3A1B-4156-ADE3-51DF6C2C795D}">
  <ds:schemaRefs>
    <ds:schemaRef ds:uri="http://schemas.microsoft.com/office/2006/metadata/properties"/>
    <ds:schemaRef ds:uri="http://schemas.microsoft.com/office/infopath/2007/PartnerControls"/>
    <ds:schemaRef ds:uri="835f28f2-30f1-4728-84d2-86d96e14348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Template-MM-02-JAN-2018</Template>
  <TotalTime>981</TotalTime>
  <Words>1228</Words>
  <Application>Microsoft Office PowerPoint</Application>
  <PresentationFormat>Widescreen</PresentationFormat>
  <Paragraphs>278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Open Sans</vt:lpstr>
      <vt:lpstr>Consolas</vt:lpstr>
      <vt:lpstr>Calibri</vt:lpstr>
      <vt:lpstr>Proxima Nova Black</vt:lpstr>
      <vt:lpstr>LIGHT-THEME</vt:lpstr>
      <vt:lpstr>TWO YEARS WITH GRADLE IN ENTERPRISE</vt:lpstr>
      <vt:lpstr>AGENDA</vt:lpstr>
      <vt:lpstr>AGREEMENTS</vt:lpstr>
      <vt:lpstr>WHAT IS GRADLE</vt:lpstr>
      <vt:lpstr>THANK YOU</vt:lpstr>
      <vt:lpstr>WHAT IS BUILD TOOL IN 2000</vt:lpstr>
      <vt:lpstr>WHAT I EXPECT FROM BUILD TOOL TODAY</vt:lpstr>
      <vt:lpstr>CREATE SOURCES &amp; JAVADOC JARS</vt:lpstr>
      <vt:lpstr>DON’T REINVENT THE WHEEL</vt:lpstr>
      <vt:lpstr>DOCUMENTATION VISIBLE TO USERS 1</vt:lpstr>
      <vt:lpstr>DOCUMENTATION VISIBLE TO USERS 2</vt:lpstr>
      <vt:lpstr>DOCUMENTATION VISIBLE TO USERS 3</vt:lpstr>
      <vt:lpstr>DOCUMENTATION VISIBLE TO USERS</vt:lpstr>
      <vt:lpstr>CI JOB CONFIG INSIDE SCRIPT #1</vt:lpstr>
      <vt:lpstr>CI JOB CONFIG INSIDE SCRIPT #2</vt:lpstr>
      <vt:lpstr>CI JOB CONFIG INSIDE SCRIPT</vt:lpstr>
      <vt:lpstr>CONTROL PROJECT QUALITY</vt:lpstr>
      <vt:lpstr>SONARQUBE 1</vt:lpstr>
      <vt:lpstr>SONARQUBE 2</vt:lpstr>
      <vt:lpstr>SONARQUBE 3</vt:lpstr>
      <vt:lpstr>SONARQUBE 4</vt:lpstr>
      <vt:lpstr>SONARQUBE 5</vt:lpstr>
      <vt:lpstr>COBERTURA 1</vt:lpstr>
      <vt:lpstr>COBERTURA 2</vt:lpstr>
      <vt:lpstr>COBERTURA 3</vt:lpstr>
      <vt:lpstr>COBERTURA 4</vt:lpstr>
      <vt:lpstr>COBERTURA 5</vt:lpstr>
      <vt:lpstr>SINGLE TASK TO BUILD PROJECT 1</vt:lpstr>
      <vt:lpstr>SINGLE TASK TO BUILD PROJECT 2</vt:lpstr>
      <vt:lpstr>GREAT SCRIPT FOR ONE PROJECT</vt:lpstr>
      <vt:lpstr>WHAT IF WE HAVE MORE THAN ONE PROJECT</vt:lpstr>
      <vt:lpstr>A LOT OF QUESTIONS TO DO ONE STEP</vt:lpstr>
      <vt:lpstr>SCRIPT EVOLVES</vt:lpstr>
      <vt:lpstr>WHY WE DID COPYPASTE?</vt:lpstr>
      <vt:lpstr>WHAT YOU SHOULD KEEP IN MIND</vt:lpstr>
      <vt:lpstr>LET’S ELIMINATE THESE WHAT’S</vt:lpstr>
      <vt:lpstr>GRADLE PLUGIN PROJECT TEMPLATE</vt:lpstr>
      <vt:lpstr>TALK IS CHEAP, SHOW ME THE CODE</vt:lpstr>
      <vt:lpstr>WHAT IS IN GRADLE BUILD ITSELF</vt:lpstr>
      <vt:lpstr>WHAT IS IN GRADLE BUILD ITSELF</vt:lpstr>
      <vt:lpstr>LET’S CHECK WHAT’S LEFT</vt:lpstr>
      <vt:lpstr>HOW TO DO IT 1</vt:lpstr>
      <vt:lpstr>HOW TO DO IT 2</vt:lpstr>
      <vt:lpstr>HOW TO DO IT 3</vt:lpstr>
      <vt:lpstr>HOW TO DO IT 4</vt:lpstr>
      <vt:lpstr>HOW TO CHECK</vt:lpstr>
      <vt:lpstr>HOW TO TEST IT A LOT OF TIMES</vt:lpstr>
      <vt:lpstr>LESSONS LEARNED</vt:lpstr>
      <vt:lpstr>QUESTIONS?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YEARS WITH GRADLE IN ENTERPRISE</dc:title>
  <dc:creator>Serhii Belei</dc:creator>
  <cp:lastModifiedBy>Serhii Belei</cp:lastModifiedBy>
  <cp:revision>49</cp:revision>
  <dcterms:created xsi:type="dcterms:W3CDTF">2018-03-19T16:05:39Z</dcterms:created>
  <dcterms:modified xsi:type="dcterms:W3CDTF">2018-03-24T08:10:41Z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