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9" r:id="rId6"/>
    <p:sldId id="259" r:id="rId7"/>
    <p:sldId id="257" r:id="rId8"/>
    <p:sldId id="261" r:id="rId9"/>
    <p:sldId id="267" r:id="rId10"/>
    <p:sldId id="271" r:id="rId11"/>
    <p:sldId id="270" r:id="rId12"/>
    <p:sldId id="272" r:id="rId13"/>
    <p:sldId id="25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9A2A-E470-9E42-2B54-C0D41301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C1C73-D57E-9539-5852-601499671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173BB-57DD-0C84-AAF0-676FB86B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7244F-3065-A9BD-29CF-A367893E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40B92-5E36-576B-BE66-5EAD1463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36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0C98-67B8-C3E8-1FB8-E3EB62AC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A65DF-BBAD-87CB-2E7A-8ACF2165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1CE6A-9EC6-0FB6-F2F5-10EC9B4C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D7941-4E69-7DCE-0148-1791403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67266-2650-0B54-F482-E9C5ECCC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8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3C4C9F-4F49-BAAA-E6BA-EE3688AF4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8FC20-A004-E7D8-AF7B-A83335FC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0D912-62D5-4CBB-130D-BC795E31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F67D6-D728-F6E1-B916-CB7B9C10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60BE0-DE92-DC62-69BC-2A83CCA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11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49036-7B3C-7E1D-FB97-C67BFCC5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F0F5B-D3B7-A231-47FE-233BA8B5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D9A7E-5877-82B5-5FDA-3BCFD7F6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2FF2-B281-9CA1-58FA-998D8F97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FC7C4-D80D-85DE-71F3-A56357E0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3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3D0D-5B8A-7493-CE33-E50E659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C4DC2-05F4-AECE-B9A5-6E1C4469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FA5D-66E7-7A8F-203F-AD4F35A5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1DF98-38EA-97FA-B07B-BDB47407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A782C-AB34-DB49-D740-22E4ECE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3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71DE-D022-72BF-1B9A-F24C1BD3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0837A-137C-9AD8-D3CD-64078D048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23D53-696B-9F4F-8F1F-CB248206C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03CB1-18FB-90DE-E787-8D67ADF8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2A36A9-831A-E4B7-ADED-FBB96196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8CB93-56E7-B1C7-8C78-4552747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9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73AE2-E0ED-438C-E14A-A5DF143F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1A40C6-B6E8-C63E-AE79-03D667A4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9BC4F-9ED9-E374-C793-3F37C9B59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1D9E28-8B60-0043-44BB-2A4EA4AB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DBFDE-170F-6120-4898-7E48DD19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B71BCA-21D0-B572-83AE-31914E02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9380FF-595D-15D4-4060-B4D828B2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4055DB-8EF6-CFE0-2658-5DEF068A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43BDC-5BB9-767D-59FF-0DD442F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A77DB3-6952-94CA-8E86-C838807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603DEF-C519-041B-A3F9-F1C387F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43498C-462E-D83C-4142-A24D4489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5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7163BB-86BE-B3D4-5CD8-9CFCFEE6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CAB619-E398-5247-2396-2B19AD30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6ECAC1-59A3-6DC1-9B31-6A23D350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1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69C9-7595-6EDB-7DF4-06C1528E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90182-40FE-1AFD-7CD3-F01C5C37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CB5F23-BC9D-12D5-EC97-B11594EE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B267E-739C-160A-D2D9-8524FFFC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BF8E4-0EC4-EE2C-22E9-4FC3D09D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7B768-92A4-C8A4-816C-7E3CDF8B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50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130E-1EB1-5EA6-6B80-7B5D5281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DA7913-386F-A236-B591-EA8281F7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839055-6BE7-0FD8-D543-A1D267D3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00996-DFEF-8178-5BE5-BBC03DD6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2B344B-585C-620D-166E-A9F31F8E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79627F-B8B1-9F98-5894-B205F422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8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B5C489-D7B2-A9DB-60E8-69A199E8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FF70A-8EA1-C6DB-9CBA-ADC2F54B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4BF1D-062A-7F31-9748-80EABC80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FE6D-7208-41D4-80E3-F42E23976230}" type="datetimeFigureOut">
              <a:rPr lang="es-CO" smtClean="0"/>
              <a:t>11/06/2023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8D99D-F402-8151-3FF8-A8249D6D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CC7C7-9F23-E865-B823-B0719151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4AEC-24E6-4BDD-BEC1-20E671C5B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1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theorem.com/what-can-you-do-with-eventbridge/" TargetMode="External"/><Relationship Id="rId2" Type="http://schemas.openxmlformats.org/officeDocument/2006/relationships/hyperlink" Target="https://fourtheorem.com/what-do-you-need-to-know-about-sq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theorem.com/what-do-you-need-to-know-about-s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5DDB-7527-AD7C-8588-796E4C1FE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DAD6E1-1B51-E3BC-721F-02088A4D4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11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ACFAA-05B0-E42A-6F69-45C86495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28485A-D10E-BB81-B779-EEB33BCB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48" y="1449365"/>
            <a:ext cx="6404479" cy="451148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AF63F8F-4A76-5114-9F7C-B6918C8E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438"/>
            <a:ext cx="10515600" cy="5794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https://josecuellar.net/data-consistency-the-problem-1-3/</a:t>
            </a:r>
          </a:p>
        </p:txBody>
      </p:sp>
    </p:spTree>
    <p:extLst>
      <p:ext uri="{BB962C8B-B14F-4D97-AF65-F5344CB8AC3E}">
        <p14:creationId xmlns:p14="http://schemas.microsoft.com/office/powerpoint/2010/main" val="260999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4C9C8-A445-CC06-88F7-409BE4EF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2105E9-BD62-65BB-18E9-2799929E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7" y="2517566"/>
            <a:ext cx="97536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7B7FC1-8A2D-743D-3488-9D06BBD6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438"/>
            <a:ext cx="10515600" cy="5794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https://josecuellar.net/data-consistency-the-problem-1-3/</a:t>
            </a:r>
          </a:p>
        </p:txBody>
      </p:sp>
    </p:spTree>
    <p:extLst>
      <p:ext uri="{BB962C8B-B14F-4D97-AF65-F5344CB8AC3E}">
        <p14:creationId xmlns:p14="http://schemas.microsoft.com/office/powerpoint/2010/main" val="7092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DB9F-960C-40D4-A5CA-A9573C23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640"/>
            <a:ext cx="10515600" cy="1325563"/>
          </a:xfrm>
        </p:spPr>
        <p:txBody>
          <a:bodyPr/>
          <a:lstStyle/>
          <a:p>
            <a:r>
              <a:rPr lang="es-CO" sz="4400" b="1" dirty="0" err="1"/>
              <a:t>Consistency</a:t>
            </a:r>
            <a:r>
              <a:rPr lang="es-CO" sz="4400" b="1" dirty="0"/>
              <a:t> </a:t>
            </a:r>
            <a:r>
              <a:rPr lang="es-CO" sz="4400" b="1" dirty="0" err="1"/>
              <a:t>models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680ED-9125-655D-968A-E9E34842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4423"/>
            <a:ext cx="10515600" cy="55254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https://mwhittaker.github.io/consistency_in_distributed_systems/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20D58B-D1C2-A9B0-A1AC-64974B86B2B3}"/>
              </a:ext>
            </a:extLst>
          </p:cNvPr>
          <p:cNvSpPr txBox="1"/>
          <p:nvPr/>
        </p:nvSpPr>
        <p:spPr>
          <a:xfrm>
            <a:off x="929391" y="1836295"/>
            <a:ext cx="1020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Strong</a:t>
            </a:r>
            <a:r>
              <a:rPr lang="es-CO" sz="2400" dirty="0"/>
              <a:t> </a:t>
            </a:r>
            <a:r>
              <a:rPr lang="es-CO" sz="2400" dirty="0" err="1"/>
              <a:t>Consistency</a:t>
            </a:r>
            <a:endParaRPr lang="es-CO" sz="2400" dirty="0"/>
          </a:p>
          <a:p>
            <a:r>
              <a:rPr lang="es-CO" sz="2400" dirty="0" err="1"/>
              <a:t>Weak</a:t>
            </a:r>
            <a:r>
              <a:rPr lang="es-CO" sz="2400" dirty="0"/>
              <a:t> </a:t>
            </a:r>
            <a:r>
              <a:rPr lang="es-CO" sz="2400" dirty="0" err="1"/>
              <a:t>Consistency</a:t>
            </a:r>
            <a:r>
              <a:rPr lang="es-CO" sz="2400" dirty="0"/>
              <a:t>  (Eventual </a:t>
            </a:r>
            <a:r>
              <a:rPr lang="es-CO" sz="2400" dirty="0" err="1"/>
              <a:t>Consistency</a:t>
            </a:r>
            <a:r>
              <a:rPr lang="es-C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79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559E-C5B5-4A12-0229-4BA1BC0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34B48-EB2B-F825-2D72-83AE0D45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https://fourtheorem.com/what-do-you-need-to-know-about-sqs/</a:t>
            </a:r>
            <a:endParaRPr lang="es-CO" dirty="0"/>
          </a:p>
          <a:p>
            <a:pPr marL="0" indent="0">
              <a:buNone/>
            </a:pPr>
            <a:r>
              <a:rPr lang="es-CO" dirty="0">
                <a:hlinkClick r:id="rId3"/>
              </a:rPr>
              <a:t>https://fourtheorem.com/what-can-you-do-with-eventbridge/</a:t>
            </a:r>
            <a:endParaRPr lang="es-CO" dirty="0"/>
          </a:p>
          <a:p>
            <a:pPr marL="0" indent="0">
              <a:buNone/>
            </a:pPr>
            <a:r>
              <a:rPr lang="es-CO" dirty="0">
                <a:hlinkClick r:id="rId4"/>
              </a:rPr>
              <a:t>https://fourtheorem.com/what-do-you-need-to-know-about-sns/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07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9085-E767-3679-E322-43D35E13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C597DB7-03CC-9988-FC18-3398D1778783}"/>
              </a:ext>
            </a:extLst>
          </p:cNvPr>
          <p:cNvSpPr txBox="1"/>
          <p:nvPr/>
        </p:nvSpPr>
        <p:spPr>
          <a:xfrm>
            <a:off x="838200" y="1690688"/>
            <a:ext cx="1060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distributed system is a system whose components are located on different networked computers, which communicate and coordinate their actions by passing messages to one another.</a:t>
            </a:r>
            <a:endParaRPr lang="es-CO" sz="24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9C3CEABC-A297-3AD4-AE17-1BC38B394F70}"/>
              </a:ext>
            </a:extLst>
          </p:cNvPr>
          <p:cNvSpPr txBox="1">
            <a:spLocks/>
          </p:cNvSpPr>
          <p:nvPr/>
        </p:nvSpPr>
        <p:spPr>
          <a:xfrm>
            <a:off x="838200" y="6216073"/>
            <a:ext cx="10515600" cy="57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https://en.wikipedia.org/wiki/Distributed_computing</a:t>
            </a:r>
          </a:p>
        </p:txBody>
      </p:sp>
      <p:pic>
        <p:nvPicPr>
          <p:cNvPr id="1030" name="Picture 6" descr="An introduction to networks - Math Insight">
            <a:extLst>
              <a:ext uri="{FF2B5EF4-FFF2-40B4-BE49-F238E27FC236}">
                <a16:creationId xmlns:a16="http://schemas.microsoft.com/office/drawing/2014/main" id="{9102DD28-4964-1837-DCE6-574799C8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52" y="3279261"/>
            <a:ext cx="2659212" cy="23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C9B2D-FBA7-6B04-53E2-EF8A450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 </a:t>
            </a:r>
            <a:r>
              <a:rPr lang="es-CO" dirty="0" err="1"/>
              <a:t>theorem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AF755-310F-D7C8-3030-A3DE520C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727" cy="4390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 err="1"/>
              <a:t>Consistency</a:t>
            </a:r>
            <a:r>
              <a:rPr lang="es-CO" sz="2400" dirty="0"/>
              <a:t>: </a:t>
            </a:r>
            <a:r>
              <a:rPr lang="en-US" sz="2400" dirty="0"/>
              <a:t>Every read receives the most recent write or an error.</a:t>
            </a:r>
          </a:p>
          <a:p>
            <a:pPr marL="0" indent="0">
              <a:buNone/>
            </a:pPr>
            <a:r>
              <a:rPr lang="es-CO" sz="2400" b="1" dirty="0" err="1"/>
              <a:t>Availability</a:t>
            </a:r>
            <a:r>
              <a:rPr lang="es-CO" sz="2400" dirty="0"/>
              <a:t>: </a:t>
            </a:r>
            <a:r>
              <a:rPr lang="en-US" sz="2400" dirty="0"/>
              <a:t>Every request receives a (non-error) response, without the guarantee that it contains the most recent write.</a:t>
            </a:r>
          </a:p>
          <a:p>
            <a:pPr marL="0" indent="0">
              <a:buNone/>
            </a:pPr>
            <a:r>
              <a:rPr lang="es-CO" sz="2400" b="1" dirty="0" err="1"/>
              <a:t>Partition</a:t>
            </a:r>
            <a:r>
              <a:rPr lang="es-CO" sz="2400" b="1" dirty="0"/>
              <a:t> </a:t>
            </a:r>
            <a:r>
              <a:rPr lang="es-CO" sz="2400" b="1" dirty="0" err="1"/>
              <a:t>tolerance</a:t>
            </a:r>
            <a:r>
              <a:rPr lang="es-CO" sz="2400" dirty="0"/>
              <a:t>: </a:t>
            </a:r>
            <a:r>
              <a:rPr lang="en-US" sz="2400" dirty="0"/>
              <a:t>The system continues to operate despite an arbitrary number of messages being dropped (or delayed) by the network between nodes</a:t>
            </a: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004C160B-E1D2-74C6-6247-FB34ECAF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77" y="2115127"/>
            <a:ext cx="3272659" cy="32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9D8D882-EE7E-AA91-9C7A-8358907DE30D}"/>
              </a:ext>
            </a:extLst>
          </p:cNvPr>
          <p:cNvSpPr txBox="1">
            <a:spLocks/>
          </p:cNvSpPr>
          <p:nvPr/>
        </p:nvSpPr>
        <p:spPr>
          <a:xfrm>
            <a:off x="838200" y="6216073"/>
            <a:ext cx="10515600" cy="57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https://www.youtube.com/watch?v=BHqjEjzAicA</a:t>
            </a:r>
          </a:p>
        </p:txBody>
      </p:sp>
    </p:spTree>
    <p:extLst>
      <p:ext uri="{BB962C8B-B14F-4D97-AF65-F5344CB8AC3E}">
        <p14:creationId xmlns:p14="http://schemas.microsoft.com/office/powerpoint/2010/main" val="39899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316EB-1226-C350-ED54-C7B404A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es-C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A56048-66BA-89D3-F3B9-4A2777C5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86" y="2492293"/>
            <a:ext cx="4345288" cy="244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919D44-9EEB-2498-E887-2CED221851CB}"/>
              </a:ext>
            </a:extLst>
          </p:cNvPr>
          <p:cNvSpPr txBox="1">
            <a:spLocks/>
          </p:cNvSpPr>
          <p:nvPr/>
        </p:nvSpPr>
        <p:spPr>
          <a:xfrm>
            <a:off x="838200" y="6216073"/>
            <a:ext cx="10515600" cy="57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https://es.wikipedia.org/wiki/Transacci%C3%B3n_(inform%C3%A1tica)</a:t>
            </a:r>
          </a:p>
        </p:txBody>
      </p:sp>
    </p:spTree>
    <p:extLst>
      <p:ext uri="{BB962C8B-B14F-4D97-AF65-F5344CB8AC3E}">
        <p14:creationId xmlns:p14="http://schemas.microsoft.com/office/powerpoint/2010/main" val="326938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68755-FC51-53F7-1959-F557DC13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32A861-ED49-C2D3-F71B-5065314E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1768083"/>
            <a:ext cx="8303490" cy="442630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EDA1F65-887B-F205-155B-F084A403EF71}"/>
              </a:ext>
            </a:extLst>
          </p:cNvPr>
          <p:cNvSpPr txBox="1">
            <a:spLocks/>
          </p:cNvSpPr>
          <p:nvPr/>
        </p:nvSpPr>
        <p:spPr>
          <a:xfrm>
            <a:off x="838200" y="6216073"/>
            <a:ext cx="10515600" cy="579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https://serverlessland.com/event-driven-architecture/visuals/sync-vs-async</a:t>
            </a:r>
          </a:p>
        </p:txBody>
      </p:sp>
    </p:spTree>
    <p:extLst>
      <p:ext uri="{BB962C8B-B14F-4D97-AF65-F5344CB8AC3E}">
        <p14:creationId xmlns:p14="http://schemas.microsoft.com/office/powerpoint/2010/main" val="29916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7720-F5AC-91FE-CCBB-05F88F8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2B517-6F7B-A5C4-292B-9308618D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7235"/>
            <a:ext cx="10515600" cy="57972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https://www.arothuis.nl/posts/messaging-primitives/</a:t>
            </a:r>
          </a:p>
        </p:txBody>
      </p:sp>
      <p:pic>
        <p:nvPicPr>
          <p:cNvPr id="10242" name="Picture 2" descr="Commands can result in changes in application state, which can cause events to be emitted. Queries are requests regarding current state.">
            <a:extLst>
              <a:ext uri="{FF2B5EF4-FFF2-40B4-BE49-F238E27FC236}">
                <a16:creationId xmlns:a16="http://schemas.microsoft.com/office/drawing/2014/main" id="{26D853D8-90F8-FBDA-2867-2FA28F9E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18" y="1946564"/>
            <a:ext cx="5273963" cy="2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0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25F6-72CF-A916-4BDB-733C6E38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schemes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120BB3A9-312C-CA52-2E70-D31B5D26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3" y="2799376"/>
            <a:ext cx="2536032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589D3D7-1AF1-9203-1B86-65FAC3CE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47" y="2740946"/>
            <a:ext cx="2848353" cy="18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5D9B7C2-1289-F050-DD74-EDFCA437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2" y="2791179"/>
            <a:ext cx="2767470" cy="1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0FEE79E-C7D0-AC86-94C8-7DA86F44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49" y="2827681"/>
            <a:ext cx="2368857" cy="15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15CE05-281E-5A38-7536-1B2A67149124}"/>
              </a:ext>
            </a:extLst>
          </p:cNvPr>
          <p:cNvSpPr txBox="1"/>
          <p:nvPr/>
        </p:nvSpPr>
        <p:spPr>
          <a:xfrm>
            <a:off x="1214177" y="4987636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Unicast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83622E-A072-9DFF-A2CB-6C902D04753D}"/>
              </a:ext>
            </a:extLst>
          </p:cNvPr>
          <p:cNvSpPr txBox="1"/>
          <p:nvPr/>
        </p:nvSpPr>
        <p:spPr>
          <a:xfrm>
            <a:off x="4251554" y="4987636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987845-8498-9244-2641-55399B830554}"/>
              </a:ext>
            </a:extLst>
          </p:cNvPr>
          <p:cNvSpPr txBox="1"/>
          <p:nvPr/>
        </p:nvSpPr>
        <p:spPr>
          <a:xfrm>
            <a:off x="7223619" y="4987636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Multicast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99413F-BE5E-C4E6-5C1F-3A6031A8E75D}"/>
              </a:ext>
            </a:extLst>
          </p:cNvPr>
          <p:cNvSpPr txBox="1"/>
          <p:nvPr/>
        </p:nvSpPr>
        <p:spPr>
          <a:xfrm>
            <a:off x="9985187" y="4987636"/>
            <a:ext cx="90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Anycast</a:t>
            </a:r>
            <a:endParaRPr lang="es-CO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429BAA3-473B-18E0-6513-A48C807F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438"/>
            <a:ext cx="10515600" cy="5794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https://www.arothuis.nl/posts/messaging-primitives/</a:t>
            </a:r>
          </a:p>
        </p:txBody>
      </p:sp>
    </p:spTree>
    <p:extLst>
      <p:ext uri="{BB962C8B-B14F-4D97-AF65-F5344CB8AC3E}">
        <p14:creationId xmlns:p14="http://schemas.microsoft.com/office/powerpoint/2010/main" val="249757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7625-92AD-17CA-458E-4CF43A70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FB44BF-DA69-A8F0-FD0C-A0A35249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77" y="2640452"/>
            <a:ext cx="6886645" cy="269436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B363F34-AAD7-1AD8-1053-6C02926B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438"/>
            <a:ext cx="10515600" cy="5794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https://josecuellar.net/data-consistency-the-problem-1-3/</a:t>
            </a:r>
          </a:p>
        </p:txBody>
      </p:sp>
    </p:spTree>
    <p:extLst>
      <p:ext uri="{BB962C8B-B14F-4D97-AF65-F5344CB8AC3E}">
        <p14:creationId xmlns:p14="http://schemas.microsoft.com/office/powerpoint/2010/main" val="7099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CE8A-D549-DCF3-0DFF-BDE0192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es-CO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4CFC46-A854-B209-28D0-EFECC019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74" y="1406016"/>
            <a:ext cx="3283682" cy="45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8B0C43-9644-24E1-683A-5AACD0D3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438"/>
            <a:ext cx="10515600" cy="5794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https://josecuellar.net/data-consistency-the-problem-1-3/</a:t>
            </a:r>
          </a:p>
        </p:txBody>
      </p:sp>
    </p:spTree>
    <p:extLst>
      <p:ext uri="{BB962C8B-B14F-4D97-AF65-F5344CB8AC3E}">
        <p14:creationId xmlns:p14="http://schemas.microsoft.com/office/powerpoint/2010/main" val="259291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273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Distributed Systems</vt:lpstr>
      <vt:lpstr>Distributed Systems</vt:lpstr>
      <vt:lpstr>CAP theorem</vt:lpstr>
      <vt:lpstr>Transaction</vt:lpstr>
      <vt:lpstr>Communication</vt:lpstr>
      <vt:lpstr>Message</vt:lpstr>
      <vt:lpstr>Routing schemes</vt:lpstr>
      <vt:lpstr>Monolith</vt:lpstr>
      <vt:lpstr>Microservices</vt:lpstr>
      <vt:lpstr>Orchestration</vt:lpstr>
      <vt:lpstr>Choreography</vt:lpstr>
      <vt:lpstr>Consistency models</vt:lpstr>
      <vt:lpstr>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dc:creator>Cristian Aguilera</dc:creator>
  <cp:lastModifiedBy>Cristian Aguilera</cp:lastModifiedBy>
  <cp:revision>5</cp:revision>
  <dcterms:created xsi:type="dcterms:W3CDTF">2023-06-04T22:33:09Z</dcterms:created>
  <dcterms:modified xsi:type="dcterms:W3CDTF">2023-06-11T22:16:44Z</dcterms:modified>
</cp:coreProperties>
</file>