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66" r:id="rId5"/>
    <p:sldId id="267" r:id="rId6"/>
    <p:sldId id="268" r:id="rId7"/>
    <p:sldId id="269" r:id="rId8"/>
    <p:sldId id="271" r:id="rId9"/>
    <p:sldId id="273" r:id="rId10"/>
    <p:sldId id="257" r:id="rId11"/>
    <p:sldId id="264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192EA-4978-8416-317B-EBFA7A2DC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A79A35-CB3C-8001-FA92-5A883A1E4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B4F52D-73B7-D1B2-33F6-56D14AB9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C28D-6430-4EE5-8CEB-4262FD9E287B}" type="datetimeFigureOut">
              <a:rPr lang="es-CO" smtClean="0"/>
              <a:t>5/04/2023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31671-478C-548A-E0FE-FD1D1B06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5731F-3BD3-015A-70CC-73DC6E44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B7B3-B9A4-4BD7-9D10-F24329D481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362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DDACE-C21D-0FA6-8224-DC4F207F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A654DC-CB66-A09D-9AE2-56F65AE0F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3B8BE3-70D1-9B77-FB3B-7219BF25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C28D-6430-4EE5-8CEB-4262FD9E287B}" type="datetimeFigureOut">
              <a:rPr lang="es-CO" smtClean="0"/>
              <a:t>5/04/2023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3AD81-9F92-4684-B3BA-887D405C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99254D-B620-9A48-4D25-0D43DB5D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B7B3-B9A4-4BD7-9D10-F24329D481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568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CBF82B-ADF1-5F05-9936-4E3191468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5DC1C0-ED01-3E5C-E7F4-405B24C64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7622BD-386E-4794-55A7-1C83286E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C28D-6430-4EE5-8CEB-4262FD9E287B}" type="datetimeFigureOut">
              <a:rPr lang="es-CO" smtClean="0"/>
              <a:t>5/04/2023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0BB3C3-CBCE-BBF5-F432-58053174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30B25F-901B-A329-C949-8A4EF7D1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B7B3-B9A4-4BD7-9D10-F24329D481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204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A4F28-D27B-0CA6-5EC9-599D03BB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513A3C-F981-D77F-3EC0-075ECDA7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E5014-8A58-B242-7C66-DF4E50C3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C28D-6430-4EE5-8CEB-4262FD9E287B}" type="datetimeFigureOut">
              <a:rPr lang="es-CO" smtClean="0"/>
              <a:t>5/04/2023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F55B33-DD5B-87E7-4196-AC9F4325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709D1D-B3A0-B90B-CF4A-4EA089F4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B7B3-B9A4-4BD7-9D10-F24329D481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962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2D4BF-7E3E-5B1E-3712-3ADA8AEB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A17252-D8B8-056C-ECFD-11AF92F39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B341A0-CFEE-404F-043A-95850856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C28D-6430-4EE5-8CEB-4262FD9E287B}" type="datetimeFigureOut">
              <a:rPr lang="es-CO" smtClean="0"/>
              <a:t>5/04/2023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58D8B-9C37-512F-A4F5-AB7B2011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E55867-9363-BCE1-13F7-4889783A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B7B3-B9A4-4BD7-9D10-F24329D481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91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803CA-A184-64A1-79C4-625D9AEA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C95EB-2708-3510-D729-E43BDB64E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D6F14C-C6B9-64A6-0EDB-62E4A5266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9632BE-8D90-E568-5386-EEA0DEE8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C28D-6430-4EE5-8CEB-4262FD9E287B}" type="datetimeFigureOut">
              <a:rPr lang="es-CO" smtClean="0"/>
              <a:t>5/04/2023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5A453E-F211-8CB2-2DBF-46868D94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89F42E-4AD2-6DA0-9BF6-6FE7E448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B7B3-B9A4-4BD7-9D10-F24329D481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223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40453-DB3C-D63D-9D52-85A20A97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D71CE7-A2D0-9026-31D5-F15D52AE5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A21B32-D680-1D49-6997-26E869B4F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FEAA56-E08C-C561-D9F2-18A5A39B0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912B24-C16C-0F53-6E9D-3E0FB839A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83E250-E1A5-ED90-F8B6-8344030C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C28D-6430-4EE5-8CEB-4262FD9E287B}" type="datetimeFigureOut">
              <a:rPr lang="es-CO" smtClean="0"/>
              <a:t>5/04/2023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95B669-9913-7EF7-AC2F-07C7ED21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16C239-3AA5-B33F-FE2A-A3D0BCE3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B7B3-B9A4-4BD7-9D10-F24329D481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774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E52B4-DA72-E0AD-45AD-2BE0C37A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BBCF51-770F-FDA6-4464-46BDA833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C28D-6430-4EE5-8CEB-4262FD9E287B}" type="datetimeFigureOut">
              <a:rPr lang="es-CO" smtClean="0"/>
              <a:t>5/04/2023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646D44-83A4-7743-5185-7B237E27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A6DCAD-7E44-313D-F5D8-AB5C756F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B7B3-B9A4-4BD7-9D10-F24329D481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396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EA85CD-649A-6419-672B-253F331B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C28D-6430-4EE5-8CEB-4262FD9E287B}" type="datetimeFigureOut">
              <a:rPr lang="es-CO" smtClean="0"/>
              <a:t>5/04/2023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27E052-F8AF-EC9E-1E69-67907DFA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5C6C78-A7CE-C91A-C517-3D1B0228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B7B3-B9A4-4BD7-9D10-F24329D481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833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2EAE3-C9E0-8E1C-ED11-68E42364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5679C8-D5CE-0CE8-EF2B-1D3D35CD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3DA628-0545-D1CA-8B99-DAF09A1FD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13D352-A4D7-6A95-0885-BD7B8217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C28D-6430-4EE5-8CEB-4262FD9E287B}" type="datetimeFigureOut">
              <a:rPr lang="es-CO" smtClean="0"/>
              <a:t>5/04/2023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6B8DFE-1749-D027-02E6-B02DD76E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8808E9-AAB0-C4E0-DB99-245AA8E4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B7B3-B9A4-4BD7-9D10-F24329D481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328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E7740-DBBD-63E0-D0BB-F07EE73D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5C6C95-CC5B-D457-F6F9-14BD772C2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706747-2C63-CBC1-5A4C-B57F8F466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6FF9E3-B622-5BF5-9B7F-8D4CEC31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C28D-6430-4EE5-8CEB-4262FD9E287B}" type="datetimeFigureOut">
              <a:rPr lang="es-CO" smtClean="0"/>
              <a:t>5/04/2023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B58911-0D27-B621-2758-A0693217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8017CA-4609-544F-728F-0CA872C6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B7B3-B9A4-4BD7-9D10-F24329D481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17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92E61E-1C01-B849-C91C-4DE7ABD7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C31B2F-BDA2-873C-8CEF-6F3D3C1C1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E8D25-AF8E-E557-3C16-E9C5A9B38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AC28D-6430-4EE5-8CEB-4262FD9E287B}" type="datetimeFigureOut">
              <a:rPr lang="es-CO" smtClean="0"/>
              <a:t>5/04/2023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C0B54-EE8F-79B6-A0E7-0C179C3B4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C66E29-058B-DCBC-2A0D-015D77FC6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BB7B3-B9A4-4BD7-9D10-F24329D481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090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ixism.net/loti/async_intro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bscription.packtpub.com/book/programming/9781788995979/1/ch01lvl1sec15/reactive-landscape-in-jav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collection-pipeline/" TargetMode="External"/><Relationship Id="rId2" Type="http://schemas.openxmlformats.org/officeDocument/2006/relationships/hyperlink" Target="https://www.youtube.com/watch?v=i0lJZeLdAi8&amp;t=3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llistaenterprise.se/blogg/teknik/2020/05/24/blog-series-reactive-programming/" TargetMode="External"/><Relationship Id="rId5" Type="http://schemas.openxmlformats.org/officeDocument/2006/relationships/hyperlink" Target="https://www.vinsguru.com/topics/#webflux" TargetMode="External"/><Relationship Id="rId4" Type="http://schemas.openxmlformats.org/officeDocument/2006/relationships/hyperlink" Target="https://engineering.linecorp.com/en/blog/reactive-streams-armeria-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ettier/your-easy-guide-to-monads-applicatives-functors-862048d61610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hyperlink" Target="https://subscription.packtpub.com/book/programming/9781788995979/1/ch01lvl1sec15/reactive-landscape-in-jav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linecorp.com/en/blog/reactive-streams-armeria-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linecorp.com/en/blog/reactive-streams-armeria-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linecorp.com/en/blog/reactive-streams-armeria-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linecorp.com/en/blog/reactive-streams-armeria-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bscription.packtpub.com/book/programming/9781788995979/1/ch01lvl1sec15/reactive-landscape-in-jav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bscription.packtpub.com/book/programming/9781788995979/1/ch01lvl1sec15/reactive-landscape-in-java" TargetMode="External"/><Relationship Id="rId2" Type="http://schemas.openxmlformats.org/officeDocument/2006/relationships/hyperlink" Target="https://www.vinsguru.com/reactor-schedulers-publishon-vs-subscribe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B5910-D4C5-0AAD-435C-F30D46AD3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D853CF-8FC7-B6BA-412F-52AD75D64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673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4F48D-E528-D631-3E2B-C06A36A2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Schedulers</a:t>
            </a:r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837AF-B1E2-95D0-6036-8129CCDE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34" y="1478036"/>
            <a:ext cx="4604792" cy="442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hlinkClick r:id="rId3"/>
            <a:extLst>
              <a:ext uri="{FF2B5EF4-FFF2-40B4-BE49-F238E27FC236}">
                <a16:creationId xmlns:a16="http://schemas.microsoft.com/office/drawing/2014/main" id="{DCEA7331-4A83-F45A-8780-D7E9E3354D9F}"/>
              </a:ext>
            </a:extLst>
          </p:cNvPr>
          <p:cNvSpPr txBox="1"/>
          <p:nvPr/>
        </p:nvSpPr>
        <p:spPr>
          <a:xfrm>
            <a:off x="5691979" y="6123543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7657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6A6A4-3138-C62B-21D1-6878873A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95C95-75C7-6BA6-FC01-59209B0C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https://www.youtube.com/watch?v=i0lJZeLdAi8&amp;t=3s</a:t>
            </a:r>
            <a:endParaRPr lang="es-CO" dirty="0"/>
          </a:p>
          <a:p>
            <a:r>
              <a:rPr lang="es-CO" dirty="0">
                <a:hlinkClick r:id="rId3"/>
              </a:rPr>
              <a:t>https://martinfowler.com/articles/collection-pipeline/</a:t>
            </a:r>
            <a:endParaRPr lang="es-CO" dirty="0"/>
          </a:p>
          <a:p>
            <a:r>
              <a:rPr lang="es-CO" dirty="0">
                <a:hlinkClick r:id="rId4"/>
              </a:rPr>
              <a:t>https://engineering.linecorp.com/en/blog/reactive-streams-armeria-1</a:t>
            </a:r>
            <a:endParaRPr lang="es-CO" dirty="0"/>
          </a:p>
          <a:p>
            <a:r>
              <a:rPr lang="es-CO" dirty="0">
                <a:hlinkClick r:id="rId5"/>
              </a:rPr>
              <a:t>https://www.vinsguru.com/topics/#webflux</a:t>
            </a:r>
            <a:endParaRPr lang="es-CO" dirty="0"/>
          </a:p>
          <a:p>
            <a:r>
              <a:rPr lang="es-CO" dirty="0">
                <a:hlinkClick r:id="rId6"/>
              </a:rPr>
              <a:t>https://callistaenterprise.se/blogg/teknik/2020/05/24/blog-series-reactive-programming/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146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27292-3B6B-97A7-D11A-DC7CCAF0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E4E68F-E8C0-2778-2CD5-23D3D126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pipeline</a:t>
            </a:r>
          </a:p>
          <a:p>
            <a:r>
              <a:rPr lang="en-US" dirty="0"/>
              <a:t>Future</a:t>
            </a:r>
          </a:p>
          <a:p>
            <a:r>
              <a:rPr lang="en-US" dirty="0"/>
              <a:t>Observer Pattern</a:t>
            </a:r>
          </a:p>
          <a:p>
            <a:r>
              <a:rPr lang="en-US" dirty="0"/>
              <a:t>Reactive programming</a:t>
            </a:r>
          </a:p>
          <a:p>
            <a:r>
              <a:rPr lang="es-CO" dirty="0" err="1"/>
              <a:t>Schedulers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177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6F8EB-38EB-A681-9208-7AD19220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pipeline</a:t>
            </a:r>
            <a:endParaRPr lang="es-CO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719B7D8-0604-FEAD-2254-05AB19477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43" y="2195450"/>
            <a:ext cx="4388123" cy="2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hlinkClick r:id="rId3"/>
            <a:extLst>
              <a:ext uri="{FF2B5EF4-FFF2-40B4-BE49-F238E27FC236}">
                <a16:creationId xmlns:a16="http://schemas.microsoft.com/office/drawing/2014/main" id="{A4182FC6-39F4-9D9C-AD55-FE1F473B2C40}"/>
              </a:ext>
            </a:extLst>
          </p:cNvPr>
          <p:cNvSpPr txBox="1"/>
          <p:nvPr/>
        </p:nvSpPr>
        <p:spPr>
          <a:xfrm>
            <a:off x="5691979" y="6123543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s-CO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6D4052-F831-B220-2574-1B423DAE2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834" y="2195450"/>
            <a:ext cx="4388123" cy="2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2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720B-17DB-EA67-9B00-E8F5A8D7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CA607D-ACC5-0144-9BE5-74DC43B4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77" y="1690688"/>
            <a:ext cx="7863059" cy="441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131F7F1-B2E0-B96B-3240-AAAD9370699E}"/>
              </a:ext>
            </a:extLst>
          </p:cNvPr>
          <p:cNvSpPr txBox="1"/>
          <p:nvPr/>
        </p:nvSpPr>
        <p:spPr>
          <a:xfrm>
            <a:off x="5390237" y="5514515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8444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A1E59-6DA8-F425-9708-C799E2BA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  <a:endParaRPr lang="es-CO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69E804-F429-A542-4E97-EC2B38C54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07" y="1977448"/>
            <a:ext cx="7989455" cy="39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DF5DE59-163B-182F-FD7E-7EE83DB8D1E4}"/>
              </a:ext>
            </a:extLst>
          </p:cNvPr>
          <p:cNvSpPr txBox="1"/>
          <p:nvPr/>
        </p:nvSpPr>
        <p:spPr>
          <a:xfrm>
            <a:off x="5390237" y="5514515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584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A7A68-54EA-539D-208C-59CEA072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124253-6808-1F8A-80CD-301407B0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18" y="2193925"/>
            <a:ext cx="7841673" cy="341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637A34-A0B6-DE41-A701-045841289E5D}"/>
              </a:ext>
            </a:extLst>
          </p:cNvPr>
          <p:cNvSpPr txBox="1"/>
          <p:nvPr/>
        </p:nvSpPr>
        <p:spPr>
          <a:xfrm>
            <a:off x="5390237" y="5514515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9984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A7A68-54EA-539D-208C-59CEA072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Back </a:t>
            </a:r>
            <a:r>
              <a:rPr lang="en-US" dirty="0"/>
              <a:t>pressure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03F832-B735-E428-7C0E-1B30FEDDE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19" y="2280948"/>
            <a:ext cx="8340435" cy="352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F314B9A-E3BC-C049-2728-89948F4FE735}"/>
              </a:ext>
            </a:extLst>
          </p:cNvPr>
          <p:cNvSpPr txBox="1"/>
          <p:nvPr/>
        </p:nvSpPr>
        <p:spPr>
          <a:xfrm>
            <a:off x="5390237" y="5514515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260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3F8EB-779C-41AC-584C-A58B2A78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</a:p>
        </p:txBody>
      </p:sp>
      <p:pic>
        <p:nvPicPr>
          <p:cNvPr id="6146" name="Picture 2" descr="Reactive Landscape in Java | Hands-On Spring Security 5 for Reactive  Applications">
            <a:extLst>
              <a:ext uri="{FF2B5EF4-FFF2-40B4-BE49-F238E27FC236}">
                <a16:creationId xmlns:a16="http://schemas.microsoft.com/office/drawing/2014/main" id="{8FD04B4C-2DC9-5179-4B70-6F2752B6B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873" y="1690688"/>
            <a:ext cx="8294254" cy="406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0D743BB-21DC-FAF2-66A2-C584FACF4A1A}"/>
              </a:ext>
            </a:extLst>
          </p:cNvPr>
          <p:cNvSpPr txBox="1"/>
          <p:nvPr/>
        </p:nvSpPr>
        <p:spPr>
          <a:xfrm>
            <a:off x="5691979" y="575622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805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97FDA-C045-DCFE-3F33-188ACE87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Schedulers</a:t>
            </a:r>
            <a:endParaRPr lang="es-CO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B9533D8-0737-8FEE-2A10-94889DCF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35494"/>
              </p:ext>
            </p:extLst>
          </p:nvPr>
        </p:nvGraphicFramePr>
        <p:xfrm>
          <a:off x="1520455" y="2690037"/>
          <a:ext cx="9462978" cy="2341728"/>
        </p:xfrm>
        <a:graphic>
          <a:graphicData uri="http://schemas.openxmlformats.org/drawingml/2006/table">
            <a:tbl>
              <a:tblPr/>
              <a:tblGrid>
                <a:gridCol w="4731489">
                  <a:extLst>
                    <a:ext uri="{9D8B030D-6E8A-4147-A177-3AD203B41FA5}">
                      <a16:colId xmlns:a16="http://schemas.microsoft.com/office/drawing/2014/main" val="1899408290"/>
                    </a:ext>
                  </a:extLst>
                </a:gridCol>
                <a:gridCol w="4731489">
                  <a:extLst>
                    <a:ext uri="{9D8B030D-6E8A-4147-A177-3AD203B41FA5}">
                      <a16:colId xmlns:a16="http://schemas.microsoft.com/office/drawing/2014/main" val="1699144112"/>
                    </a:ext>
                  </a:extLst>
                </a:gridCol>
              </a:tblGrid>
              <a:tr h="585432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s-CO" b="1" i="0" dirty="0" err="1">
                          <a:solidFill>
                            <a:srgbClr val="002B36"/>
                          </a:solidFill>
                          <a:effectLst/>
                          <a:latin typeface="+mn-lt"/>
                        </a:rPr>
                        <a:t>parallel</a:t>
                      </a:r>
                      <a:endParaRPr lang="es-CO" b="1" i="0" dirty="0">
                        <a:solidFill>
                          <a:srgbClr val="002B36"/>
                        </a:solidFill>
                        <a:effectLst/>
                        <a:latin typeface="+mn-lt"/>
                      </a:endParaRPr>
                    </a:p>
                  </a:txBody>
                  <a:tcPr marL="23813" marR="23813" marT="47625" marB="47625" anchor="ctr">
                    <a:lnL w="4763" cap="flat" cmpd="sng" algn="ctr">
                      <a:solidFill>
                        <a:srgbClr val="6565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6565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6565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6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dirty="0">
                          <a:solidFill>
                            <a:srgbClr val="002B36"/>
                          </a:solidFill>
                          <a:effectLst/>
                          <a:latin typeface="+mn-lt"/>
                        </a:rPr>
                        <a:t>For CPU intensive tasks (computation)</a:t>
                      </a:r>
                    </a:p>
                  </a:txBody>
                  <a:tcPr marL="23813" marR="23813" marT="47625" marB="47625" anchor="ctr">
                    <a:lnL w="4763" cap="flat" cmpd="sng" algn="ctr">
                      <a:solidFill>
                        <a:srgbClr val="6565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6565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6565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8325"/>
                  </a:ext>
                </a:extLst>
              </a:tr>
              <a:tr h="585432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s-CO" b="1" i="0" dirty="0" err="1">
                          <a:solidFill>
                            <a:srgbClr val="002B36"/>
                          </a:solidFill>
                          <a:effectLst/>
                          <a:latin typeface="+mn-lt"/>
                        </a:rPr>
                        <a:t>boundedElastic</a:t>
                      </a:r>
                      <a:endParaRPr lang="es-CO" b="1" i="0" dirty="0">
                        <a:solidFill>
                          <a:srgbClr val="002B36"/>
                        </a:solidFill>
                        <a:effectLst/>
                        <a:latin typeface="+mn-lt"/>
                      </a:endParaRPr>
                    </a:p>
                  </a:txBody>
                  <a:tcPr marL="23813" marR="23813" marT="47625" marB="47625" anchor="ctr">
                    <a:lnL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6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dirty="0">
                          <a:solidFill>
                            <a:srgbClr val="002B36"/>
                          </a:solidFill>
                          <a:effectLst/>
                          <a:latin typeface="+mn-lt"/>
                        </a:rPr>
                        <a:t>For IO intensive tasks (network calls)</a:t>
                      </a:r>
                    </a:p>
                  </a:txBody>
                  <a:tcPr marL="23813" marR="23813" marT="47625" marB="47625" anchor="ctr">
                    <a:lnL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453313"/>
                  </a:ext>
                </a:extLst>
              </a:tr>
              <a:tr h="585432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s-CO" b="1" i="0" dirty="0" err="1">
                          <a:solidFill>
                            <a:srgbClr val="002B36"/>
                          </a:solidFill>
                          <a:effectLst/>
                          <a:latin typeface="+mn-lt"/>
                        </a:rPr>
                        <a:t>immediate</a:t>
                      </a:r>
                      <a:endParaRPr lang="es-CO" b="1" i="0" dirty="0">
                        <a:solidFill>
                          <a:srgbClr val="002B36"/>
                        </a:solidFill>
                        <a:effectLst/>
                        <a:latin typeface="+mn-lt"/>
                      </a:endParaRPr>
                    </a:p>
                  </a:txBody>
                  <a:tcPr marL="23813" marR="23813" marT="47625" marB="47625" anchor="ctr">
                    <a:lnL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6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>
                          <a:solidFill>
                            <a:srgbClr val="002B36"/>
                          </a:solidFill>
                          <a:effectLst/>
                          <a:latin typeface="+mn-lt"/>
                        </a:rPr>
                        <a:t>To keep the execution in the current thread</a:t>
                      </a:r>
                    </a:p>
                  </a:txBody>
                  <a:tcPr marL="23813" marR="23813" marT="47625" marB="47625" anchor="ctr">
                    <a:lnL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452431"/>
                  </a:ext>
                </a:extLst>
              </a:tr>
              <a:tr h="585432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s-CO" b="1" i="0" dirty="0">
                          <a:solidFill>
                            <a:srgbClr val="002B36"/>
                          </a:solidFill>
                          <a:effectLst/>
                          <a:latin typeface="+mn-lt"/>
                        </a:rPr>
                        <a:t>single</a:t>
                      </a:r>
                    </a:p>
                  </a:txBody>
                  <a:tcPr marL="23813" marR="23813" marT="47625" marB="47625" anchor="ctr">
                    <a:lnL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6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dirty="0">
                          <a:solidFill>
                            <a:srgbClr val="002B36"/>
                          </a:solidFill>
                          <a:effectLst/>
                          <a:latin typeface="+mn-lt"/>
                        </a:rPr>
                        <a:t>A single reusable thread for all the callers</a:t>
                      </a:r>
                    </a:p>
                  </a:txBody>
                  <a:tcPr marL="23813" marR="23813" marT="47625" marB="47625" anchor="ctr">
                    <a:lnL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3A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79592"/>
                  </a:ext>
                </a:extLst>
              </a:tr>
            </a:tbl>
          </a:graphicData>
        </a:graphic>
      </p:graphicFrame>
      <p:sp>
        <p:nvSpPr>
          <p:cNvPr id="6" name="CuadroTexto 5">
            <a:hlinkClick r:id="rId2"/>
            <a:extLst>
              <a:ext uri="{FF2B5EF4-FFF2-40B4-BE49-F238E27FC236}">
                <a16:creationId xmlns:a16="http://schemas.microsoft.com/office/drawing/2014/main" id="{BE4A4CB8-94E4-0346-18F2-93D71CBC54CF}"/>
              </a:ext>
            </a:extLst>
          </p:cNvPr>
          <p:cNvSpPr txBox="1"/>
          <p:nvPr/>
        </p:nvSpPr>
        <p:spPr>
          <a:xfrm>
            <a:off x="5691979" y="575622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5663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1628</TotalTime>
  <Words>132</Words>
  <Application>Microsoft Office PowerPoint</Application>
  <PresentationFormat>Panorámica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Reactive Programming</vt:lpstr>
      <vt:lpstr>Content</vt:lpstr>
      <vt:lpstr>Collection pipeline</vt:lpstr>
      <vt:lpstr>Future</vt:lpstr>
      <vt:lpstr>Observer pattern</vt:lpstr>
      <vt:lpstr>Problem</vt:lpstr>
      <vt:lpstr>Back pressure</vt:lpstr>
      <vt:lpstr>Reactive programming</vt:lpstr>
      <vt:lpstr>Schedulers</vt:lpstr>
      <vt:lpstr>Schedulers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Programing</dc:title>
  <dc:creator>Cristian Aguilera</dc:creator>
  <cp:lastModifiedBy>Cristian Aguilera</cp:lastModifiedBy>
  <cp:revision>6</cp:revision>
  <dcterms:created xsi:type="dcterms:W3CDTF">2023-03-31T03:12:02Z</dcterms:created>
  <dcterms:modified xsi:type="dcterms:W3CDTF">2023-04-05T20:08:11Z</dcterms:modified>
</cp:coreProperties>
</file>