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67" r:id="rId3"/>
    <p:sldId id="269" r:id="rId4"/>
    <p:sldId id="274" r:id="rId5"/>
    <p:sldId id="270" r:id="rId6"/>
    <p:sldId id="271" r:id="rId7"/>
    <p:sldId id="272" r:id="rId8"/>
    <p:sldId id="261" r:id="rId9"/>
    <p:sldId id="262" r:id="rId10"/>
    <p:sldId id="263" r:id="rId11"/>
    <p:sldId id="264" r:id="rId12"/>
    <p:sldId id="265" r:id="rId13"/>
    <p:sldId id="27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1" d="100"/>
          <a:sy n="91" d="100"/>
        </p:scale>
        <p:origin x="37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322EA-6CA7-4FC5-A597-528AB9080A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2E4104-783A-4D36-94AA-86E0FEA446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64D493E-8D9B-4FAC-80C7-E543910948EB}"/>
              </a:ext>
            </a:extLst>
          </p:cNvPr>
          <p:cNvSpPr>
            <a:spLocks noGrp="1"/>
          </p:cNvSpPr>
          <p:nvPr>
            <p:ph type="dt" sz="half" idx="10"/>
          </p:nvPr>
        </p:nvSpPr>
        <p:spPr/>
        <p:txBody>
          <a:bodyPr/>
          <a:lstStyle/>
          <a:p>
            <a:fld id="{D89981B1-9F2E-46FE-AFC6-25B9FE45B5AB}" type="datetimeFigureOut">
              <a:rPr lang="en-US" smtClean="0"/>
              <a:t>6/27/2020</a:t>
            </a:fld>
            <a:endParaRPr lang="en-US"/>
          </a:p>
        </p:txBody>
      </p:sp>
      <p:sp>
        <p:nvSpPr>
          <p:cNvPr id="5" name="Footer Placeholder 4">
            <a:extLst>
              <a:ext uri="{FF2B5EF4-FFF2-40B4-BE49-F238E27FC236}">
                <a16:creationId xmlns:a16="http://schemas.microsoft.com/office/drawing/2014/main" id="{400F5C2D-2646-4A08-AE41-C8822CA36D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239CBB-21EE-4389-B2C0-CECE0DEC3F59}"/>
              </a:ext>
            </a:extLst>
          </p:cNvPr>
          <p:cNvSpPr>
            <a:spLocks noGrp="1"/>
          </p:cNvSpPr>
          <p:nvPr>
            <p:ph type="sldNum" sz="quarter" idx="12"/>
          </p:nvPr>
        </p:nvSpPr>
        <p:spPr/>
        <p:txBody>
          <a:bodyPr/>
          <a:lstStyle/>
          <a:p>
            <a:fld id="{751782F2-C41E-4885-9E50-15A3A3B803FA}" type="slidenum">
              <a:rPr lang="en-US" smtClean="0"/>
              <a:t>‹#›</a:t>
            </a:fld>
            <a:endParaRPr lang="en-US"/>
          </a:p>
        </p:txBody>
      </p:sp>
    </p:spTree>
    <p:extLst>
      <p:ext uri="{BB962C8B-B14F-4D97-AF65-F5344CB8AC3E}">
        <p14:creationId xmlns:p14="http://schemas.microsoft.com/office/powerpoint/2010/main" val="939314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E0F7D-9D43-4FE7-977B-7FF5C90FAA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D390E5-F9CE-47A9-97E6-CBEBBEDBCA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D9F958-2E75-4B1E-A44D-5EDC779E94E7}"/>
              </a:ext>
            </a:extLst>
          </p:cNvPr>
          <p:cNvSpPr>
            <a:spLocks noGrp="1"/>
          </p:cNvSpPr>
          <p:nvPr>
            <p:ph type="dt" sz="half" idx="10"/>
          </p:nvPr>
        </p:nvSpPr>
        <p:spPr/>
        <p:txBody>
          <a:bodyPr/>
          <a:lstStyle/>
          <a:p>
            <a:fld id="{D89981B1-9F2E-46FE-AFC6-25B9FE45B5AB}" type="datetimeFigureOut">
              <a:rPr lang="en-US" smtClean="0"/>
              <a:t>6/27/2020</a:t>
            </a:fld>
            <a:endParaRPr lang="en-US"/>
          </a:p>
        </p:txBody>
      </p:sp>
      <p:sp>
        <p:nvSpPr>
          <p:cNvPr id="5" name="Footer Placeholder 4">
            <a:extLst>
              <a:ext uri="{FF2B5EF4-FFF2-40B4-BE49-F238E27FC236}">
                <a16:creationId xmlns:a16="http://schemas.microsoft.com/office/drawing/2014/main" id="{261EDC5C-DF44-4421-A2E2-0DFA9E99ED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878A12-8478-4655-9390-6F4FDD3C6A8A}"/>
              </a:ext>
            </a:extLst>
          </p:cNvPr>
          <p:cNvSpPr>
            <a:spLocks noGrp="1"/>
          </p:cNvSpPr>
          <p:nvPr>
            <p:ph type="sldNum" sz="quarter" idx="12"/>
          </p:nvPr>
        </p:nvSpPr>
        <p:spPr/>
        <p:txBody>
          <a:bodyPr/>
          <a:lstStyle/>
          <a:p>
            <a:fld id="{751782F2-C41E-4885-9E50-15A3A3B803FA}" type="slidenum">
              <a:rPr lang="en-US" smtClean="0"/>
              <a:t>‹#›</a:t>
            </a:fld>
            <a:endParaRPr lang="en-US"/>
          </a:p>
        </p:txBody>
      </p:sp>
    </p:spTree>
    <p:extLst>
      <p:ext uri="{BB962C8B-B14F-4D97-AF65-F5344CB8AC3E}">
        <p14:creationId xmlns:p14="http://schemas.microsoft.com/office/powerpoint/2010/main" val="2292507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F1480B-38A6-497D-B61E-74EA89248E8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0B9CBD-029F-4B90-8AF4-144EAFE5C7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FE9408-20A6-47DF-B753-852D6514BA22}"/>
              </a:ext>
            </a:extLst>
          </p:cNvPr>
          <p:cNvSpPr>
            <a:spLocks noGrp="1"/>
          </p:cNvSpPr>
          <p:nvPr>
            <p:ph type="dt" sz="half" idx="10"/>
          </p:nvPr>
        </p:nvSpPr>
        <p:spPr/>
        <p:txBody>
          <a:bodyPr/>
          <a:lstStyle/>
          <a:p>
            <a:fld id="{D89981B1-9F2E-46FE-AFC6-25B9FE45B5AB}" type="datetimeFigureOut">
              <a:rPr lang="en-US" smtClean="0"/>
              <a:t>6/27/2020</a:t>
            </a:fld>
            <a:endParaRPr lang="en-US"/>
          </a:p>
        </p:txBody>
      </p:sp>
      <p:sp>
        <p:nvSpPr>
          <p:cNvPr id="5" name="Footer Placeholder 4">
            <a:extLst>
              <a:ext uri="{FF2B5EF4-FFF2-40B4-BE49-F238E27FC236}">
                <a16:creationId xmlns:a16="http://schemas.microsoft.com/office/drawing/2014/main" id="{22F015CF-01AC-469A-84BC-D145E21AE0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0DABE9-BB9D-43B2-BAD7-D6F6E4ADFB1B}"/>
              </a:ext>
            </a:extLst>
          </p:cNvPr>
          <p:cNvSpPr>
            <a:spLocks noGrp="1"/>
          </p:cNvSpPr>
          <p:nvPr>
            <p:ph type="sldNum" sz="quarter" idx="12"/>
          </p:nvPr>
        </p:nvSpPr>
        <p:spPr/>
        <p:txBody>
          <a:bodyPr/>
          <a:lstStyle/>
          <a:p>
            <a:fld id="{751782F2-C41E-4885-9E50-15A3A3B803FA}" type="slidenum">
              <a:rPr lang="en-US" smtClean="0"/>
              <a:t>‹#›</a:t>
            </a:fld>
            <a:endParaRPr lang="en-US"/>
          </a:p>
        </p:txBody>
      </p:sp>
    </p:spTree>
    <p:extLst>
      <p:ext uri="{BB962C8B-B14F-4D97-AF65-F5344CB8AC3E}">
        <p14:creationId xmlns:p14="http://schemas.microsoft.com/office/powerpoint/2010/main" val="2375690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C8FF2-3D98-41EA-915D-D8DEB4A7CE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F5067B-10C8-42BE-AF01-8D88CE444C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A8939B-E332-4DE1-A4A5-2EA19828528A}"/>
              </a:ext>
            </a:extLst>
          </p:cNvPr>
          <p:cNvSpPr>
            <a:spLocks noGrp="1"/>
          </p:cNvSpPr>
          <p:nvPr>
            <p:ph type="dt" sz="half" idx="10"/>
          </p:nvPr>
        </p:nvSpPr>
        <p:spPr/>
        <p:txBody>
          <a:bodyPr/>
          <a:lstStyle/>
          <a:p>
            <a:fld id="{D89981B1-9F2E-46FE-AFC6-25B9FE45B5AB}" type="datetimeFigureOut">
              <a:rPr lang="en-US" smtClean="0"/>
              <a:t>6/27/2020</a:t>
            </a:fld>
            <a:endParaRPr lang="en-US"/>
          </a:p>
        </p:txBody>
      </p:sp>
      <p:sp>
        <p:nvSpPr>
          <p:cNvPr id="5" name="Footer Placeholder 4">
            <a:extLst>
              <a:ext uri="{FF2B5EF4-FFF2-40B4-BE49-F238E27FC236}">
                <a16:creationId xmlns:a16="http://schemas.microsoft.com/office/drawing/2014/main" id="{12FE1947-159E-4458-9C4C-0894655760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E95572-8B4A-4437-95A0-226648FC2606}"/>
              </a:ext>
            </a:extLst>
          </p:cNvPr>
          <p:cNvSpPr>
            <a:spLocks noGrp="1"/>
          </p:cNvSpPr>
          <p:nvPr>
            <p:ph type="sldNum" sz="quarter" idx="12"/>
          </p:nvPr>
        </p:nvSpPr>
        <p:spPr/>
        <p:txBody>
          <a:bodyPr/>
          <a:lstStyle/>
          <a:p>
            <a:fld id="{751782F2-C41E-4885-9E50-15A3A3B803FA}" type="slidenum">
              <a:rPr lang="en-US" smtClean="0"/>
              <a:t>‹#›</a:t>
            </a:fld>
            <a:endParaRPr lang="en-US"/>
          </a:p>
        </p:txBody>
      </p:sp>
    </p:spTree>
    <p:extLst>
      <p:ext uri="{BB962C8B-B14F-4D97-AF65-F5344CB8AC3E}">
        <p14:creationId xmlns:p14="http://schemas.microsoft.com/office/powerpoint/2010/main" val="3829159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14E66-CB0F-4EBD-A869-3FE666EA1A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D94A5A-65EB-4E76-B3CE-C1E8E3E714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318FA2-EDCB-491F-9FCB-F0C0F79AEAEB}"/>
              </a:ext>
            </a:extLst>
          </p:cNvPr>
          <p:cNvSpPr>
            <a:spLocks noGrp="1"/>
          </p:cNvSpPr>
          <p:nvPr>
            <p:ph type="dt" sz="half" idx="10"/>
          </p:nvPr>
        </p:nvSpPr>
        <p:spPr/>
        <p:txBody>
          <a:bodyPr/>
          <a:lstStyle/>
          <a:p>
            <a:fld id="{D89981B1-9F2E-46FE-AFC6-25B9FE45B5AB}" type="datetimeFigureOut">
              <a:rPr lang="en-US" smtClean="0"/>
              <a:t>6/27/2020</a:t>
            </a:fld>
            <a:endParaRPr lang="en-US"/>
          </a:p>
        </p:txBody>
      </p:sp>
      <p:sp>
        <p:nvSpPr>
          <p:cNvPr id="5" name="Footer Placeholder 4">
            <a:extLst>
              <a:ext uri="{FF2B5EF4-FFF2-40B4-BE49-F238E27FC236}">
                <a16:creationId xmlns:a16="http://schemas.microsoft.com/office/drawing/2014/main" id="{C6000949-09CC-43D6-BA43-F3CBC8B70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77DF33-47BF-44EA-87DD-FD1E13E2E424}"/>
              </a:ext>
            </a:extLst>
          </p:cNvPr>
          <p:cNvSpPr>
            <a:spLocks noGrp="1"/>
          </p:cNvSpPr>
          <p:nvPr>
            <p:ph type="sldNum" sz="quarter" idx="12"/>
          </p:nvPr>
        </p:nvSpPr>
        <p:spPr/>
        <p:txBody>
          <a:bodyPr/>
          <a:lstStyle/>
          <a:p>
            <a:fld id="{751782F2-C41E-4885-9E50-15A3A3B803FA}" type="slidenum">
              <a:rPr lang="en-US" smtClean="0"/>
              <a:t>‹#›</a:t>
            </a:fld>
            <a:endParaRPr lang="en-US"/>
          </a:p>
        </p:txBody>
      </p:sp>
    </p:spTree>
    <p:extLst>
      <p:ext uri="{BB962C8B-B14F-4D97-AF65-F5344CB8AC3E}">
        <p14:creationId xmlns:p14="http://schemas.microsoft.com/office/powerpoint/2010/main" val="447887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C18E1-1FA4-4050-8416-1C788CDE19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BEC998-8B27-4B62-AB76-CF95CBEDB8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D23C56-A29F-4281-A67E-F4B81B7543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128417-C670-4285-9F35-F36E44F0C56E}"/>
              </a:ext>
            </a:extLst>
          </p:cNvPr>
          <p:cNvSpPr>
            <a:spLocks noGrp="1"/>
          </p:cNvSpPr>
          <p:nvPr>
            <p:ph type="dt" sz="half" idx="10"/>
          </p:nvPr>
        </p:nvSpPr>
        <p:spPr/>
        <p:txBody>
          <a:bodyPr/>
          <a:lstStyle/>
          <a:p>
            <a:fld id="{D89981B1-9F2E-46FE-AFC6-25B9FE45B5AB}" type="datetimeFigureOut">
              <a:rPr lang="en-US" smtClean="0"/>
              <a:t>6/27/2020</a:t>
            </a:fld>
            <a:endParaRPr lang="en-US"/>
          </a:p>
        </p:txBody>
      </p:sp>
      <p:sp>
        <p:nvSpPr>
          <p:cNvPr id="6" name="Footer Placeholder 5">
            <a:extLst>
              <a:ext uri="{FF2B5EF4-FFF2-40B4-BE49-F238E27FC236}">
                <a16:creationId xmlns:a16="http://schemas.microsoft.com/office/drawing/2014/main" id="{9F578CD2-0A5B-46D1-8A0F-45FBBB91A5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433F48-2772-469E-BC61-8BE01EFCE035}"/>
              </a:ext>
            </a:extLst>
          </p:cNvPr>
          <p:cNvSpPr>
            <a:spLocks noGrp="1"/>
          </p:cNvSpPr>
          <p:nvPr>
            <p:ph type="sldNum" sz="quarter" idx="12"/>
          </p:nvPr>
        </p:nvSpPr>
        <p:spPr/>
        <p:txBody>
          <a:bodyPr/>
          <a:lstStyle/>
          <a:p>
            <a:fld id="{751782F2-C41E-4885-9E50-15A3A3B803FA}" type="slidenum">
              <a:rPr lang="en-US" smtClean="0"/>
              <a:t>‹#›</a:t>
            </a:fld>
            <a:endParaRPr lang="en-US"/>
          </a:p>
        </p:txBody>
      </p:sp>
    </p:spTree>
    <p:extLst>
      <p:ext uri="{BB962C8B-B14F-4D97-AF65-F5344CB8AC3E}">
        <p14:creationId xmlns:p14="http://schemas.microsoft.com/office/powerpoint/2010/main" val="2148427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C8E4A-0D6C-4E69-AE4F-F3EFCEFF37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FA5F26A-11C1-4E9D-AF90-56714E54EF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99BD8F-16D6-4AFB-A30E-CCB261C996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C22EF2-3D49-490E-867A-7A615B2392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A383DD-304A-47A5-B582-513B52E2FE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952286-7DAE-47B0-885B-5C4AF2744A09}"/>
              </a:ext>
            </a:extLst>
          </p:cNvPr>
          <p:cNvSpPr>
            <a:spLocks noGrp="1"/>
          </p:cNvSpPr>
          <p:nvPr>
            <p:ph type="dt" sz="half" idx="10"/>
          </p:nvPr>
        </p:nvSpPr>
        <p:spPr/>
        <p:txBody>
          <a:bodyPr/>
          <a:lstStyle/>
          <a:p>
            <a:fld id="{D89981B1-9F2E-46FE-AFC6-25B9FE45B5AB}" type="datetimeFigureOut">
              <a:rPr lang="en-US" smtClean="0"/>
              <a:t>6/27/2020</a:t>
            </a:fld>
            <a:endParaRPr lang="en-US"/>
          </a:p>
        </p:txBody>
      </p:sp>
      <p:sp>
        <p:nvSpPr>
          <p:cNvPr id="8" name="Footer Placeholder 7">
            <a:extLst>
              <a:ext uri="{FF2B5EF4-FFF2-40B4-BE49-F238E27FC236}">
                <a16:creationId xmlns:a16="http://schemas.microsoft.com/office/drawing/2014/main" id="{189827D7-11AB-436E-B2A5-1CCF17C3868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1ABE4D-0D9D-4F4B-B4D1-7D62CD968FBE}"/>
              </a:ext>
            </a:extLst>
          </p:cNvPr>
          <p:cNvSpPr>
            <a:spLocks noGrp="1"/>
          </p:cNvSpPr>
          <p:nvPr>
            <p:ph type="sldNum" sz="quarter" idx="12"/>
          </p:nvPr>
        </p:nvSpPr>
        <p:spPr/>
        <p:txBody>
          <a:bodyPr/>
          <a:lstStyle/>
          <a:p>
            <a:fld id="{751782F2-C41E-4885-9E50-15A3A3B803FA}" type="slidenum">
              <a:rPr lang="en-US" smtClean="0"/>
              <a:t>‹#›</a:t>
            </a:fld>
            <a:endParaRPr lang="en-US"/>
          </a:p>
        </p:txBody>
      </p:sp>
    </p:spTree>
    <p:extLst>
      <p:ext uri="{BB962C8B-B14F-4D97-AF65-F5344CB8AC3E}">
        <p14:creationId xmlns:p14="http://schemas.microsoft.com/office/powerpoint/2010/main" val="118765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1C641-3071-4E5C-8F45-6682533FEB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32BAF6-B8CF-42D4-9B55-42F94088DDF4}"/>
              </a:ext>
            </a:extLst>
          </p:cNvPr>
          <p:cNvSpPr>
            <a:spLocks noGrp="1"/>
          </p:cNvSpPr>
          <p:nvPr>
            <p:ph type="dt" sz="half" idx="10"/>
          </p:nvPr>
        </p:nvSpPr>
        <p:spPr/>
        <p:txBody>
          <a:bodyPr/>
          <a:lstStyle/>
          <a:p>
            <a:fld id="{D89981B1-9F2E-46FE-AFC6-25B9FE45B5AB}" type="datetimeFigureOut">
              <a:rPr lang="en-US" smtClean="0"/>
              <a:t>6/27/2020</a:t>
            </a:fld>
            <a:endParaRPr lang="en-US"/>
          </a:p>
        </p:txBody>
      </p:sp>
      <p:sp>
        <p:nvSpPr>
          <p:cNvPr id="4" name="Footer Placeholder 3">
            <a:extLst>
              <a:ext uri="{FF2B5EF4-FFF2-40B4-BE49-F238E27FC236}">
                <a16:creationId xmlns:a16="http://schemas.microsoft.com/office/drawing/2014/main" id="{75FAE833-5272-4CB4-8564-08C4B0065D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E2B1899-DADD-4049-B0BF-25EC55C002EF}"/>
              </a:ext>
            </a:extLst>
          </p:cNvPr>
          <p:cNvSpPr>
            <a:spLocks noGrp="1"/>
          </p:cNvSpPr>
          <p:nvPr>
            <p:ph type="sldNum" sz="quarter" idx="12"/>
          </p:nvPr>
        </p:nvSpPr>
        <p:spPr/>
        <p:txBody>
          <a:bodyPr/>
          <a:lstStyle/>
          <a:p>
            <a:fld id="{751782F2-C41E-4885-9E50-15A3A3B803FA}" type="slidenum">
              <a:rPr lang="en-US" smtClean="0"/>
              <a:t>‹#›</a:t>
            </a:fld>
            <a:endParaRPr lang="en-US"/>
          </a:p>
        </p:txBody>
      </p:sp>
    </p:spTree>
    <p:extLst>
      <p:ext uri="{BB962C8B-B14F-4D97-AF65-F5344CB8AC3E}">
        <p14:creationId xmlns:p14="http://schemas.microsoft.com/office/powerpoint/2010/main" val="625519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FDF016-6E9B-45F8-851C-7929E30A5E16}"/>
              </a:ext>
            </a:extLst>
          </p:cNvPr>
          <p:cNvSpPr>
            <a:spLocks noGrp="1"/>
          </p:cNvSpPr>
          <p:nvPr>
            <p:ph type="dt" sz="half" idx="10"/>
          </p:nvPr>
        </p:nvSpPr>
        <p:spPr/>
        <p:txBody>
          <a:bodyPr/>
          <a:lstStyle/>
          <a:p>
            <a:fld id="{D89981B1-9F2E-46FE-AFC6-25B9FE45B5AB}" type="datetimeFigureOut">
              <a:rPr lang="en-US" smtClean="0"/>
              <a:t>6/27/2020</a:t>
            </a:fld>
            <a:endParaRPr lang="en-US"/>
          </a:p>
        </p:txBody>
      </p:sp>
      <p:sp>
        <p:nvSpPr>
          <p:cNvPr id="3" name="Footer Placeholder 2">
            <a:extLst>
              <a:ext uri="{FF2B5EF4-FFF2-40B4-BE49-F238E27FC236}">
                <a16:creationId xmlns:a16="http://schemas.microsoft.com/office/drawing/2014/main" id="{EB5A2F20-3355-40BE-BAA0-60B20BCC34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644323-479A-4E2F-9B1F-CA16D33830AE}"/>
              </a:ext>
            </a:extLst>
          </p:cNvPr>
          <p:cNvSpPr>
            <a:spLocks noGrp="1"/>
          </p:cNvSpPr>
          <p:nvPr>
            <p:ph type="sldNum" sz="quarter" idx="12"/>
          </p:nvPr>
        </p:nvSpPr>
        <p:spPr/>
        <p:txBody>
          <a:bodyPr/>
          <a:lstStyle/>
          <a:p>
            <a:fld id="{751782F2-C41E-4885-9E50-15A3A3B803FA}" type="slidenum">
              <a:rPr lang="en-US" smtClean="0"/>
              <a:t>‹#›</a:t>
            </a:fld>
            <a:endParaRPr lang="en-US"/>
          </a:p>
        </p:txBody>
      </p:sp>
    </p:spTree>
    <p:extLst>
      <p:ext uri="{BB962C8B-B14F-4D97-AF65-F5344CB8AC3E}">
        <p14:creationId xmlns:p14="http://schemas.microsoft.com/office/powerpoint/2010/main" val="967551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75E83-F956-4B8C-BCEF-049D227130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F5CA87-A92A-46CA-BB37-CBF7105ECB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704B3EA-43F0-42E9-B0CA-FE4618CB81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D18165-6203-46E0-8A90-7AAD06CDA160}"/>
              </a:ext>
            </a:extLst>
          </p:cNvPr>
          <p:cNvSpPr>
            <a:spLocks noGrp="1"/>
          </p:cNvSpPr>
          <p:nvPr>
            <p:ph type="dt" sz="half" idx="10"/>
          </p:nvPr>
        </p:nvSpPr>
        <p:spPr/>
        <p:txBody>
          <a:bodyPr/>
          <a:lstStyle/>
          <a:p>
            <a:fld id="{D89981B1-9F2E-46FE-AFC6-25B9FE45B5AB}" type="datetimeFigureOut">
              <a:rPr lang="en-US" smtClean="0"/>
              <a:t>6/27/2020</a:t>
            </a:fld>
            <a:endParaRPr lang="en-US"/>
          </a:p>
        </p:txBody>
      </p:sp>
      <p:sp>
        <p:nvSpPr>
          <p:cNvPr id="6" name="Footer Placeholder 5">
            <a:extLst>
              <a:ext uri="{FF2B5EF4-FFF2-40B4-BE49-F238E27FC236}">
                <a16:creationId xmlns:a16="http://schemas.microsoft.com/office/drawing/2014/main" id="{0FB4CF8E-9B6F-4061-BC79-F985019F93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9D59D6-0A19-4AE0-B369-F6135838EB7C}"/>
              </a:ext>
            </a:extLst>
          </p:cNvPr>
          <p:cNvSpPr>
            <a:spLocks noGrp="1"/>
          </p:cNvSpPr>
          <p:nvPr>
            <p:ph type="sldNum" sz="quarter" idx="12"/>
          </p:nvPr>
        </p:nvSpPr>
        <p:spPr/>
        <p:txBody>
          <a:bodyPr/>
          <a:lstStyle/>
          <a:p>
            <a:fld id="{751782F2-C41E-4885-9E50-15A3A3B803FA}" type="slidenum">
              <a:rPr lang="en-US" smtClean="0"/>
              <a:t>‹#›</a:t>
            </a:fld>
            <a:endParaRPr lang="en-US"/>
          </a:p>
        </p:txBody>
      </p:sp>
    </p:spTree>
    <p:extLst>
      <p:ext uri="{BB962C8B-B14F-4D97-AF65-F5344CB8AC3E}">
        <p14:creationId xmlns:p14="http://schemas.microsoft.com/office/powerpoint/2010/main" val="385365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BE064-3FB1-48B8-A6F0-4FAEAAEEF8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55B1DE-2E2A-43B5-9985-DD325E7E40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8271DB-8975-4696-862D-59AD5060C0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721864-172E-46E0-A5C2-A31F72526696}"/>
              </a:ext>
            </a:extLst>
          </p:cNvPr>
          <p:cNvSpPr>
            <a:spLocks noGrp="1"/>
          </p:cNvSpPr>
          <p:nvPr>
            <p:ph type="dt" sz="half" idx="10"/>
          </p:nvPr>
        </p:nvSpPr>
        <p:spPr/>
        <p:txBody>
          <a:bodyPr/>
          <a:lstStyle/>
          <a:p>
            <a:fld id="{D89981B1-9F2E-46FE-AFC6-25B9FE45B5AB}" type="datetimeFigureOut">
              <a:rPr lang="en-US" smtClean="0"/>
              <a:t>6/27/2020</a:t>
            </a:fld>
            <a:endParaRPr lang="en-US"/>
          </a:p>
        </p:txBody>
      </p:sp>
      <p:sp>
        <p:nvSpPr>
          <p:cNvPr id="6" name="Footer Placeholder 5">
            <a:extLst>
              <a:ext uri="{FF2B5EF4-FFF2-40B4-BE49-F238E27FC236}">
                <a16:creationId xmlns:a16="http://schemas.microsoft.com/office/drawing/2014/main" id="{E2C4555F-791D-410A-B1E6-24C32DA2A3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C1B7F9-67D6-4FF7-8C2A-D7E57339A2A7}"/>
              </a:ext>
            </a:extLst>
          </p:cNvPr>
          <p:cNvSpPr>
            <a:spLocks noGrp="1"/>
          </p:cNvSpPr>
          <p:nvPr>
            <p:ph type="sldNum" sz="quarter" idx="12"/>
          </p:nvPr>
        </p:nvSpPr>
        <p:spPr/>
        <p:txBody>
          <a:bodyPr/>
          <a:lstStyle/>
          <a:p>
            <a:fld id="{751782F2-C41E-4885-9E50-15A3A3B803FA}" type="slidenum">
              <a:rPr lang="en-US" smtClean="0"/>
              <a:t>‹#›</a:t>
            </a:fld>
            <a:endParaRPr lang="en-US"/>
          </a:p>
        </p:txBody>
      </p:sp>
    </p:spTree>
    <p:extLst>
      <p:ext uri="{BB962C8B-B14F-4D97-AF65-F5344CB8AC3E}">
        <p14:creationId xmlns:p14="http://schemas.microsoft.com/office/powerpoint/2010/main" val="2875699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3926A-3A09-4DC8-ACCE-5FA242084D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07E4DF5-5214-4964-83FE-0FB6634BFF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B9593D-41F0-4432-8E14-3E11E183F3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9981B1-9F2E-46FE-AFC6-25B9FE45B5AB}" type="datetimeFigureOut">
              <a:rPr lang="en-US" smtClean="0"/>
              <a:t>6/27/2020</a:t>
            </a:fld>
            <a:endParaRPr lang="en-US"/>
          </a:p>
        </p:txBody>
      </p:sp>
      <p:sp>
        <p:nvSpPr>
          <p:cNvPr id="5" name="Footer Placeholder 4">
            <a:extLst>
              <a:ext uri="{FF2B5EF4-FFF2-40B4-BE49-F238E27FC236}">
                <a16:creationId xmlns:a16="http://schemas.microsoft.com/office/drawing/2014/main" id="{14F82543-24AE-438A-AA66-AE209469DD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F79B174-608B-4CF2-9449-180E0B8BB3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1782F2-C41E-4885-9E50-15A3A3B803FA}" type="slidenum">
              <a:rPr lang="en-US" smtClean="0"/>
              <a:t>‹#›</a:t>
            </a:fld>
            <a:endParaRPr lang="en-US"/>
          </a:p>
        </p:txBody>
      </p:sp>
    </p:spTree>
    <p:extLst>
      <p:ext uri="{BB962C8B-B14F-4D97-AF65-F5344CB8AC3E}">
        <p14:creationId xmlns:p14="http://schemas.microsoft.com/office/powerpoint/2010/main" val="25359507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363FD-1C87-4CC6-AF7F-D36D18309BE7}"/>
              </a:ext>
            </a:extLst>
          </p:cNvPr>
          <p:cNvSpPr>
            <a:spLocks noGrp="1"/>
          </p:cNvSpPr>
          <p:nvPr>
            <p:ph type="title"/>
          </p:nvPr>
        </p:nvSpPr>
        <p:spPr>
          <a:xfrm>
            <a:off x="733697" y="1296201"/>
            <a:ext cx="10515600" cy="4265598"/>
          </a:xfrm>
        </p:spPr>
        <p:txBody>
          <a:bodyPr/>
          <a:lstStyle/>
          <a:p>
            <a:pPr algn="ctr"/>
            <a:r>
              <a:rPr lang="en-US" b="1" dirty="0"/>
              <a:t>Analysis between Business, Income, Education and Crime in St. Louis County</a:t>
            </a:r>
          </a:p>
        </p:txBody>
      </p:sp>
    </p:spTree>
    <p:extLst>
      <p:ext uri="{BB962C8B-B14F-4D97-AF65-F5344CB8AC3E}">
        <p14:creationId xmlns:p14="http://schemas.microsoft.com/office/powerpoint/2010/main" val="367141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C2F37-1522-428A-9FCA-50B74B0A32A2}"/>
              </a:ext>
            </a:extLst>
          </p:cNvPr>
          <p:cNvSpPr>
            <a:spLocks noGrp="1"/>
          </p:cNvSpPr>
          <p:nvPr>
            <p:ph type="title"/>
          </p:nvPr>
        </p:nvSpPr>
        <p:spPr>
          <a:xfrm>
            <a:off x="981337" y="3667941"/>
            <a:ext cx="10515600" cy="2549525"/>
          </a:xfrm>
        </p:spPr>
        <p:txBody>
          <a:bodyPr>
            <a:normAutofit/>
          </a:bodyPr>
          <a:lstStyle/>
          <a:p>
            <a:r>
              <a:rPr lang="en-US" sz="2400" dirty="0"/>
              <a:t>When we started looking at the crime in St. Louis County for 2019, we found there were over 16 thousand lines of crimes for the county. And that is amazingly intimidating. So we narrowed our scope, changing the crime to determine the crimes per 1000 people per zip code. This gave us a cleaner insight as to what cities were being hit the hardest. Richmond Heights hits the top of the scale with 85 crimes per 1000, but Kinloch and Brentwood are right behind with 71 and 68 crimes per 1000 people collectively.</a:t>
            </a:r>
          </a:p>
        </p:txBody>
      </p:sp>
      <p:pic>
        <p:nvPicPr>
          <p:cNvPr id="4098" name="Picture 2">
            <a:extLst>
              <a:ext uri="{FF2B5EF4-FFF2-40B4-BE49-F238E27FC236}">
                <a16:creationId xmlns:a16="http://schemas.microsoft.com/office/drawing/2014/main" id="{860C72DE-DEA7-4C61-9042-9EC79A804F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837" y="640534"/>
            <a:ext cx="11087100" cy="2698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6218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5596F-4CB8-4B8D-BC0A-B51291CE5ED8}"/>
              </a:ext>
            </a:extLst>
          </p:cNvPr>
          <p:cNvSpPr>
            <a:spLocks noGrp="1"/>
          </p:cNvSpPr>
          <p:nvPr>
            <p:ph type="title"/>
          </p:nvPr>
        </p:nvSpPr>
        <p:spPr>
          <a:xfrm>
            <a:off x="533400" y="241300"/>
            <a:ext cx="3086100" cy="6127750"/>
          </a:xfrm>
        </p:spPr>
        <p:txBody>
          <a:bodyPr>
            <a:normAutofit/>
          </a:bodyPr>
          <a:lstStyle/>
          <a:p>
            <a:r>
              <a:rPr lang="en-US" sz="2000" dirty="0"/>
              <a:t>Looking at this scatterplot of crime within the county, you can see there are some outliers, areas of the county that are higher than most other zip codes. In referencing these zip codes, 63140, 63117 and 63144, you find that 2 of the cities, Richmond Heights and Brentwood, are business heavy areas, which explains the most common crimes, larceny, in those areas. The lone oddity is Kinloch. They have few business there, and only 291 residents. </a:t>
            </a:r>
          </a:p>
        </p:txBody>
      </p:sp>
      <p:pic>
        <p:nvPicPr>
          <p:cNvPr id="5122" name="Picture 2">
            <a:extLst>
              <a:ext uri="{FF2B5EF4-FFF2-40B4-BE49-F238E27FC236}">
                <a16:creationId xmlns:a16="http://schemas.microsoft.com/office/drawing/2014/main" id="{96A90458-2912-4A2D-8B35-C1BF79E0D0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1748" y="431800"/>
            <a:ext cx="7533633" cy="5235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439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D7F3C-8DEB-44FF-9454-11353DEA1D5A}"/>
              </a:ext>
            </a:extLst>
          </p:cNvPr>
          <p:cNvSpPr>
            <a:spLocks noGrp="1"/>
          </p:cNvSpPr>
          <p:nvPr>
            <p:ph type="title"/>
          </p:nvPr>
        </p:nvSpPr>
        <p:spPr/>
        <p:txBody>
          <a:bodyPr/>
          <a:lstStyle/>
          <a:p>
            <a:r>
              <a:rPr lang="en-US" dirty="0"/>
              <a:t>The types of crimes in St. Louis County</a:t>
            </a:r>
          </a:p>
        </p:txBody>
      </p:sp>
      <p:pic>
        <p:nvPicPr>
          <p:cNvPr id="6146" name="Picture 2">
            <a:extLst>
              <a:ext uri="{FF2B5EF4-FFF2-40B4-BE49-F238E27FC236}">
                <a16:creationId xmlns:a16="http://schemas.microsoft.com/office/drawing/2014/main" id="{64740B20-B6E6-4EE5-AC20-CCD894BDB1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10629900" cy="4986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0354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1" name="Picture 20">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684A1D9-F2A8-44DD-9566-70EAA3625B35}"/>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Analysis</a:t>
            </a:r>
          </a:p>
        </p:txBody>
      </p:sp>
      <p:sp>
        <p:nvSpPr>
          <p:cNvPr id="3" name="Content Placeholder 2">
            <a:extLst>
              <a:ext uri="{FF2B5EF4-FFF2-40B4-BE49-F238E27FC236}">
                <a16:creationId xmlns:a16="http://schemas.microsoft.com/office/drawing/2014/main" id="{F43CBF8C-7B67-4C7D-82A4-130A17C4AE9B}"/>
              </a:ext>
            </a:extLst>
          </p:cNvPr>
          <p:cNvSpPr>
            <a:spLocks noGrp="1"/>
          </p:cNvSpPr>
          <p:nvPr>
            <p:ph idx="1"/>
          </p:nvPr>
        </p:nvSpPr>
        <p:spPr>
          <a:xfrm>
            <a:off x="1179226" y="2753936"/>
            <a:ext cx="9833548" cy="3551614"/>
          </a:xfrm>
        </p:spPr>
        <p:txBody>
          <a:bodyPr>
            <a:normAutofit fontScale="92500" lnSpcReduction="10000"/>
          </a:bodyPr>
          <a:lstStyle/>
          <a:p>
            <a:r>
              <a:rPr lang="en-US" sz="2000" dirty="0">
                <a:solidFill>
                  <a:srgbClr val="000000"/>
                </a:solidFill>
              </a:rPr>
              <a:t>While this is, by no means, a complete dataset, this is a good jumping off point to determine how best to make impactful decisions that can change the dynamic of a neighborhood. Despite weak, there is a negative correlation between business index and percentage of households with low income, and there is positive correlation between business index and percentage of households with high income. Kinloch is an excellent example of determining the lever to pull to turn the neighborhood around. The majority of residents live at or below the poverty line, the majority has less than a college degree and the crime is higher than the average zip code, even though there are only 291 residents. Opportunity would be key, perhaps a small business so residents wouldn’t have to rely on or find transportation; as well as </a:t>
            </a:r>
            <a:r>
              <a:rPr lang="en-US" sz="2000" dirty="0" err="1">
                <a:solidFill>
                  <a:srgbClr val="000000"/>
                </a:solidFill>
              </a:rPr>
              <a:t>as</a:t>
            </a:r>
            <a:r>
              <a:rPr lang="en-US" sz="2000" dirty="0">
                <a:solidFill>
                  <a:srgbClr val="000000"/>
                </a:solidFill>
              </a:rPr>
              <a:t> opportunity to increase education, could help residents pursue a better standard of living.</a:t>
            </a:r>
          </a:p>
          <a:p>
            <a:r>
              <a:rPr lang="en-US" sz="2000" dirty="0">
                <a:solidFill>
                  <a:srgbClr val="000000"/>
                </a:solidFill>
              </a:rPr>
              <a:t>In comparing zip codes with a high crime rate against ones with a low crime rate, we found diversity in the education and income. Maryland Heights, Hazelwood and University City all had lower crime rates per 1000, but have a healthy mix of income, business and education.  </a:t>
            </a:r>
          </a:p>
        </p:txBody>
      </p:sp>
    </p:spTree>
    <p:extLst>
      <p:ext uri="{BB962C8B-B14F-4D97-AF65-F5344CB8AC3E}">
        <p14:creationId xmlns:p14="http://schemas.microsoft.com/office/powerpoint/2010/main" val="1315895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E377E-B66C-4731-921C-F02F3FEF8F4C}"/>
              </a:ext>
            </a:extLst>
          </p:cNvPr>
          <p:cNvSpPr>
            <a:spLocks noGrp="1"/>
          </p:cNvSpPr>
          <p:nvPr>
            <p:ph type="title"/>
          </p:nvPr>
        </p:nvSpPr>
        <p:spPr>
          <a:xfrm>
            <a:off x="975360" y="694100"/>
            <a:ext cx="10515600" cy="1325563"/>
          </a:xfrm>
        </p:spPr>
        <p:txBody>
          <a:bodyPr/>
          <a:lstStyle/>
          <a:p>
            <a:r>
              <a:rPr lang="en-US" dirty="0"/>
              <a:t>St. Louis County</a:t>
            </a:r>
          </a:p>
        </p:txBody>
      </p:sp>
      <p:sp>
        <p:nvSpPr>
          <p:cNvPr id="4" name="Title 1">
            <a:extLst>
              <a:ext uri="{FF2B5EF4-FFF2-40B4-BE49-F238E27FC236}">
                <a16:creationId xmlns:a16="http://schemas.microsoft.com/office/drawing/2014/main" id="{1A6D331E-FC05-446C-830C-6298C8E36CDD}"/>
              </a:ext>
            </a:extLst>
          </p:cNvPr>
          <p:cNvSpPr txBox="1">
            <a:spLocks/>
          </p:cNvSpPr>
          <p:nvPr/>
        </p:nvSpPr>
        <p:spPr>
          <a:xfrm>
            <a:off x="838200" y="22966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Calibri Light" panose="020F0302020204030204"/>
                <a:ea typeface="+mj-ea"/>
                <a:cs typeface="+mj-cs"/>
              </a:rPr>
              <a:t>Questions</a:t>
            </a:r>
          </a:p>
        </p:txBody>
      </p:sp>
      <p:pic>
        <p:nvPicPr>
          <p:cNvPr id="6" name="Picture 5">
            <a:extLst>
              <a:ext uri="{FF2B5EF4-FFF2-40B4-BE49-F238E27FC236}">
                <a16:creationId xmlns:a16="http://schemas.microsoft.com/office/drawing/2014/main" id="{A0C799F0-4F37-4D4E-9B4F-31CF82F9D69D}"/>
              </a:ext>
            </a:extLst>
          </p:cNvPr>
          <p:cNvPicPr>
            <a:picLocks noChangeAspect="1"/>
          </p:cNvPicPr>
          <p:nvPr/>
        </p:nvPicPr>
        <p:blipFill rotWithShape="1">
          <a:blip r:embed="rId2"/>
          <a:srcRect l="12750" t="23407" r="39000" b="7556"/>
          <a:stretch/>
        </p:blipFill>
        <p:spPr>
          <a:xfrm>
            <a:off x="5897880" y="977946"/>
            <a:ext cx="5882640" cy="4734560"/>
          </a:xfrm>
          <a:prstGeom prst="rect">
            <a:avLst/>
          </a:prstGeom>
        </p:spPr>
      </p:pic>
      <p:sp>
        <p:nvSpPr>
          <p:cNvPr id="7" name="TextBox 6">
            <a:extLst>
              <a:ext uri="{FF2B5EF4-FFF2-40B4-BE49-F238E27FC236}">
                <a16:creationId xmlns:a16="http://schemas.microsoft.com/office/drawing/2014/main" id="{51DD292F-5576-49FE-8428-6E61AE4D7730}"/>
              </a:ext>
            </a:extLst>
          </p:cNvPr>
          <p:cNvSpPr txBox="1"/>
          <p:nvPr/>
        </p:nvSpPr>
        <p:spPr>
          <a:xfrm>
            <a:off x="1264920" y="1650331"/>
            <a:ext cx="420624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Population: 998954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Zip codes: 52 (including P.O. Boxes)</a:t>
            </a:r>
          </a:p>
        </p:txBody>
      </p:sp>
      <p:sp>
        <p:nvSpPr>
          <p:cNvPr id="10" name="TextBox 9">
            <a:extLst>
              <a:ext uri="{FF2B5EF4-FFF2-40B4-BE49-F238E27FC236}">
                <a16:creationId xmlns:a16="http://schemas.microsoft.com/office/drawing/2014/main" id="{5FE5727A-17C9-4AD3-8D0B-6C43D06D503E}"/>
              </a:ext>
            </a:extLst>
          </p:cNvPr>
          <p:cNvSpPr txBox="1"/>
          <p:nvPr/>
        </p:nvSpPr>
        <p:spPr>
          <a:xfrm>
            <a:off x="1264920" y="3345226"/>
            <a:ext cx="4206240" cy="14773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What is the community income level, business activities, education, and crime rate?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What are their relationships? </a:t>
            </a:r>
          </a:p>
        </p:txBody>
      </p:sp>
    </p:spTree>
    <p:extLst>
      <p:ext uri="{BB962C8B-B14F-4D97-AF65-F5344CB8AC3E}">
        <p14:creationId xmlns:p14="http://schemas.microsoft.com/office/powerpoint/2010/main" val="2953550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E377E-B66C-4731-921C-F02F3FEF8F4C}"/>
              </a:ext>
            </a:extLst>
          </p:cNvPr>
          <p:cNvSpPr>
            <a:spLocks noGrp="1"/>
          </p:cNvSpPr>
          <p:nvPr>
            <p:ph type="title"/>
          </p:nvPr>
        </p:nvSpPr>
        <p:spPr>
          <a:xfrm>
            <a:off x="975360" y="694100"/>
            <a:ext cx="10515600" cy="1325563"/>
          </a:xfrm>
        </p:spPr>
        <p:txBody>
          <a:bodyPr/>
          <a:lstStyle/>
          <a:p>
            <a:r>
              <a:rPr lang="en-US" dirty="0"/>
              <a:t>Topics covered by this project:</a:t>
            </a:r>
          </a:p>
        </p:txBody>
      </p:sp>
      <p:sp>
        <p:nvSpPr>
          <p:cNvPr id="3" name="Content Placeholder 2">
            <a:extLst>
              <a:ext uri="{FF2B5EF4-FFF2-40B4-BE49-F238E27FC236}">
                <a16:creationId xmlns:a16="http://schemas.microsoft.com/office/drawing/2014/main" id="{F90AFF9B-F8B4-4034-BF04-BEBD798E36DF}"/>
              </a:ext>
            </a:extLst>
          </p:cNvPr>
          <p:cNvSpPr>
            <a:spLocks noGrp="1"/>
          </p:cNvSpPr>
          <p:nvPr>
            <p:ph idx="1"/>
          </p:nvPr>
        </p:nvSpPr>
        <p:spPr>
          <a:xfrm>
            <a:off x="1676400" y="2662669"/>
            <a:ext cx="7848600" cy="3033281"/>
          </a:xfrm>
        </p:spPr>
        <p:txBody>
          <a:bodyPr>
            <a:normAutofit/>
          </a:bodyPr>
          <a:lstStyle/>
          <a:p>
            <a:r>
              <a:rPr lang="en-US" sz="2400" dirty="0"/>
              <a:t>Business and income – </a:t>
            </a:r>
            <a:r>
              <a:rPr lang="en-US" altLang="zh-CN" sz="2400" dirty="0" err="1"/>
              <a:t>Shujun</a:t>
            </a:r>
            <a:endParaRPr lang="en-US" altLang="zh-CN" sz="2400" dirty="0"/>
          </a:p>
          <a:p>
            <a:pPr lvl="1"/>
            <a:r>
              <a:rPr lang="en-US" sz="2000" dirty="0"/>
              <a:t>Zipatlas.com</a:t>
            </a:r>
          </a:p>
          <a:p>
            <a:pPr lvl="1"/>
            <a:r>
              <a:rPr lang="en-US" sz="2000" dirty="0"/>
              <a:t>Infohouse.com</a:t>
            </a:r>
            <a:endParaRPr lang="en-US" sz="2400" dirty="0"/>
          </a:p>
          <a:p>
            <a:r>
              <a:rPr lang="en-US" sz="2400" dirty="0"/>
              <a:t>Education level – Tanti</a:t>
            </a:r>
          </a:p>
          <a:p>
            <a:pPr lvl="1"/>
            <a:r>
              <a:rPr lang="en-US" sz="2000" dirty="0"/>
              <a:t>2018 Census</a:t>
            </a:r>
            <a:endParaRPr lang="en-US" sz="2400" dirty="0"/>
          </a:p>
          <a:p>
            <a:r>
              <a:rPr lang="en-US" sz="2400" dirty="0"/>
              <a:t>Crime rate – Carrie</a:t>
            </a:r>
          </a:p>
          <a:p>
            <a:pPr lvl="1"/>
            <a:r>
              <a:rPr lang="en-US" sz="2000" dirty="0"/>
              <a:t>2019 Crime from St. Louis County Government</a:t>
            </a:r>
          </a:p>
          <a:p>
            <a:pPr lvl="1"/>
            <a:endParaRPr lang="en-US" sz="2000" dirty="0"/>
          </a:p>
          <a:p>
            <a:pPr lvl="1"/>
            <a:endParaRPr lang="en-US" sz="2000" dirty="0"/>
          </a:p>
        </p:txBody>
      </p:sp>
      <p:sp>
        <p:nvSpPr>
          <p:cNvPr id="5" name="TextBox 4">
            <a:extLst>
              <a:ext uri="{FF2B5EF4-FFF2-40B4-BE49-F238E27FC236}">
                <a16:creationId xmlns:a16="http://schemas.microsoft.com/office/drawing/2014/main" id="{A4EEDFC2-0B62-4255-9580-DDA6A902078E}"/>
              </a:ext>
            </a:extLst>
          </p:cNvPr>
          <p:cNvSpPr txBox="1"/>
          <p:nvPr/>
        </p:nvSpPr>
        <p:spPr>
          <a:xfrm>
            <a:off x="1676400" y="1798241"/>
            <a:ext cx="7448550"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 deep dive in communities defined by zip codes:</a:t>
            </a:r>
          </a:p>
        </p:txBody>
      </p:sp>
    </p:spTree>
    <p:extLst>
      <p:ext uri="{BB962C8B-B14F-4D97-AF65-F5344CB8AC3E}">
        <p14:creationId xmlns:p14="http://schemas.microsoft.com/office/powerpoint/2010/main" val="1466457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8F14C9-B0A9-4A17-941F-BC5784C1D105}"/>
              </a:ext>
            </a:extLst>
          </p:cNvPr>
          <p:cNvSpPr>
            <a:spLocks noGrp="1"/>
          </p:cNvSpPr>
          <p:nvPr>
            <p:ph idx="1"/>
          </p:nvPr>
        </p:nvSpPr>
        <p:spPr>
          <a:xfrm>
            <a:off x="838200" y="377505"/>
            <a:ext cx="10515600" cy="6073628"/>
          </a:xfrm>
        </p:spPr>
        <p:txBody>
          <a:bodyPr>
            <a:normAutofit fontScale="92500" lnSpcReduction="10000"/>
          </a:bodyPr>
          <a:lstStyle/>
          <a:p>
            <a:endParaRPr lang="en-US" sz="1800" dirty="0"/>
          </a:p>
          <a:p>
            <a:pPr marL="0" indent="0">
              <a:buNone/>
            </a:pPr>
            <a:r>
              <a:rPr lang="en-US" sz="1800" dirty="0"/>
              <a:t>Files Used:</a:t>
            </a:r>
          </a:p>
          <a:p>
            <a:endParaRPr lang="en-US" sz="1800" dirty="0"/>
          </a:p>
          <a:p>
            <a:r>
              <a:rPr lang="en-US" sz="1800" dirty="0"/>
              <a:t>crime = "Resources/UCR_Part_1_Crime_for_Multiple_St._Louis_County_Police_Departments%2C_2019_Year_to_Date.csv"</a:t>
            </a:r>
          </a:p>
          <a:p>
            <a:r>
              <a:rPr lang="en-US" sz="1800" dirty="0" err="1"/>
              <a:t>crime_df</a:t>
            </a:r>
            <a:r>
              <a:rPr lang="en-US" sz="1800" dirty="0"/>
              <a:t> = </a:t>
            </a:r>
            <a:r>
              <a:rPr lang="en-US" sz="1800" dirty="0" err="1"/>
              <a:t>pd.read_csv</a:t>
            </a:r>
            <a:r>
              <a:rPr lang="en-US" sz="1800" dirty="0"/>
              <a:t>(crime)</a:t>
            </a:r>
          </a:p>
          <a:p>
            <a:r>
              <a:rPr lang="en-US" sz="1800" dirty="0"/>
              <a:t>pop = "Resources/St Louis County Zip Population.csv"</a:t>
            </a:r>
          </a:p>
          <a:p>
            <a:r>
              <a:rPr lang="en-US" sz="1800" dirty="0" err="1"/>
              <a:t>pop_df</a:t>
            </a:r>
            <a:r>
              <a:rPr lang="en-US" sz="1800" dirty="0"/>
              <a:t> = </a:t>
            </a:r>
            <a:r>
              <a:rPr lang="en-US" sz="1800" dirty="0" err="1"/>
              <a:t>pd.read_csv</a:t>
            </a:r>
            <a:r>
              <a:rPr lang="en-US" sz="1800" dirty="0"/>
              <a:t>(pop)</a:t>
            </a:r>
          </a:p>
          <a:p>
            <a:r>
              <a:rPr lang="en-US" sz="1800" dirty="0" err="1"/>
              <a:t>popd_df</a:t>
            </a:r>
            <a:r>
              <a:rPr lang="en-US" sz="1800" dirty="0"/>
              <a:t> = </a:t>
            </a:r>
            <a:r>
              <a:rPr lang="en-US" sz="1800" dirty="0" err="1"/>
              <a:t>pop_df.loc</a:t>
            </a:r>
            <a:r>
              <a:rPr lang="en-US" sz="1800" dirty="0"/>
              <a:t>[:, ['Zip Code', 'Population',]]</a:t>
            </a:r>
          </a:p>
          <a:p>
            <a:endParaRPr lang="en-US" sz="1800" dirty="0"/>
          </a:p>
          <a:p>
            <a:r>
              <a:rPr lang="en-US" sz="1800" dirty="0" err="1"/>
              <a:t>incomegroup_df</a:t>
            </a:r>
            <a:r>
              <a:rPr lang="en-US" sz="1800" dirty="0"/>
              <a:t> = </a:t>
            </a:r>
            <a:r>
              <a:rPr lang="en-US" sz="1800" dirty="0" err="1"/>
              <a:t>pd.read_excel</a:t>
            </a:r>
            <a:r>
              <a:rPr lang="en-US" sz="1800" dirty="0"/>
              <a:t> (r'2018 St Louis County Income Cat by Zip clean.xlsx’)</a:t>
            </a:r>
          </a:p>
          <a:p>
            <a:r>
              <a:rPr lang="en-US" sz="1800" dirty="0" err="1"/>
              <a:t>businessbyzip_df</a:t>
            </a:r>
            <a:r>
              <a:rPr lang="en-US" sz="1800" dirty="0"/>
              <a:t> = </a:t>
            </a:r>
            <a:r>
              <a:rPr lang="en-US" sz="1800" dirty="0" err="1"/>
              <a:t>pd.read_csv</a:t>
            </a:r>
            <a:r>
              <a:rPr lang="en-US" sz="1800" dirty="0"/>
              <a:t>('stlbusinesssum.csv')</a:t>
            </a:r>
          </a:p>
          <a:p>
            <a:r>
              <a:rPr lang="en-US" sz="1800" dirty="0" err="1"/>
              <a:t>businessbyzip_df.rename</a:t>
            </a:r>
            <a:r>
              <a:rPr lang="en-US" sz="1800" dirty="0"/>
              <a:t>(columns={'</a:t>
            </a:r>
            <a:r>
              <a:rPr lang="en-US" sz="1800" dirty="0" err="1"/>
              <a:t>Zip':'Zip</a:t>
            </a:r>
            <a:r>
              <a:rPr lang="en-US" sz="1800" dirty="0"/>
              <a:t> Code'}, </a:t>
            </a:r>
            <a:r>
              <a:rPr lang="en-US" sz="1800" dirty="0" err="1"/>
              <a:t>inplace</a:t>
            </a:r>
            <a:r>
              <a:rPr lang="en-US" sz="1800" dirty="0"/>
              <a:t>=True)</a:t>
            </a:r>
          </a:p>
          <a:p>
            <a:endParaRPr lang="en-US" sz="1800" dirty="0"/>
          </a:p>
          <a:p>
            <a:r>
              <a:rPr lang="en-US" sz="1800" dirty="0"/>
              <a:t>file = "Resources/acs2018_5yr_B07009_86000US63040/acs2018_5yr_B07009_86000US63040/acs2018_5yr_B07009_86000US63040.csv"</a:t>
            </a:r>
          </a:p>
          <a:p>
            <a:r>
              <a:rPr lang="en-US" sz="1800" dirty="0" err="1"/>
              <a:t>mobility_stlc_df</a:t>
            </a:r>
            <a:r>
              <a:rPr lang="en-US" sz="1800" dirty="0"/>
              <a:t> = </a:t>
            </a:r>
            <a:r>
              <a:rPr lang="en-US" sz="1800" dirty="0" err="1"/>
              <a:t>pd.read_csv</a:t>
            </a:r>
            <a:r>
              <a:rPr lang="en-US" sz="1800" dirty="0"/>
              <a:t>("Resources/acs2018_5yr_B07009_86000US63040/acs2018_5yr_B07009_86000US63040/acs2018_5yr_B07009_86000US63040.csv")</a:t>
            </a:r>
          </a:p>
        </p:txBody>
      </p:sp>
    </p:spTree>
    <p:extLst>
      <p:ext uri="{BB962C8B-B14F-4D97-AF65-F5344CB8AC3E}">
        <p14:creationId xmlns:p14="http://schemas.microsoft.com/office/powerpoint/2010/main" val="330858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1EAA69-1C2F-4219-A3C9-E2488506DD31}"/>
              </a:ext>
            </a:extLst>
          </p:cNvPr>
          <p:cNvSpPr txBox="1"/>
          <p:nvPr/>
        </p:nvSpPr>
        <p:spPr>
          <a:xfrm>
            <a:off x="291301" y="243841"/>
            <a:ext cx="1160939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Bar Chart of Percentage of </a:t>
            </a:r>
            <a:r>
              <a:rPr kumimoji="0" lang="en-US" altLang="zh-CN" sz="2000" b="1"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Household with Income Less Than $45k, Higher Than $200k, and Business Index </a:t>
            </a: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pic>
        <p:nvPicPr>
          <p:cNvPr id="1028" name="Picture 4">
            <a:extLst>
              <a:ext uri="{FF2B5EF4-FFF2-40B4-BE49-F238E27FC236}">
                <a16:creationId xmlns:a16="http://schemas.microsoft.com/office/drawing/2014/main" id="{E0B13B91-C718-44C0-8AED-BF383106C6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875" y="975360"/>
            <a:ext cx="11144250" cy="5760719"/>
          </a:xfrm>
          <a:prstGeom prst="rect">
            <a:avLst/>
          </a:prstGeom>
          <a:noFill/>
          <a:extLst>
            <a:ext uri="{909E8E84-426E-40DD-AFC4-6F175D3DCCD1}">
              <a14:hiddenFill xmlns:a14="http://schemas.microsoft.com/office/drawing/2010/main">
                <a:solidFill>
                  <a:srgbClr val="FFFFFF"/>
                </a:solidFill>
              </a14:hiddenFill>
            </a:ext>
          </a:extLst>
        </p:spPr>
      </p:pic>
      <p:sp>
        <p:nvSpPr>
          <p:cNvPr id="2" name="Star: 5 Points 1">
            <a:extLst>
              <a:ext uri="{FF2B5EF4-FFF2-40B4-BE49-F238E27FC236}">
                <a16:creationId xmlns:a16="http://schemas.microsoft.com/office/drawing/2014/main" id="{F957D39B-8E2E-4DBA-B0D4-CB06F2448803}"/>
              </a:ext>
            </a:extLst>
          </p:cNvPr>
          <p:cNvSpPr/>
          <p:nvPr/>
        </p:nvSpPr>
        <p:spPr>
          <a:xfrm>
            <a:off x="6095999" y="1657350"/>
            <a:ext cx="161925" cy="1143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tar: 5 Points 4">
            <a:extLst>
              <a:ext uri="{FF2B5EF4-FFF2-40B4-BE49-F238E27FC236}">
                <a16:creationId xmlns:a16="http://schemas.microsoft.com/office/drawing/2014/main" id="{7D1A154A-A455-493A-9399-700A6143B90B}"/>
              </a:ext>
            </a:extLst>
          </p:cNvPr>
          <p:cNvSpPr/>
          <p:nvPr/>
        </p:nvSpPr>
        <p:spPr>
          <a:xfrm>
            <a:off x="9010649" y="1657350"/>
            <a:ext cx="161925" cy="1143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Star: 5 Points 5">
            <a:extLst>
              <a:ext uri="{FF2B5EF4-FFF2-40B4-BE49-F238E27FC236}">
                <a16:creationId xmlns:a16="http://schemas.microsoft.com/office/drawing/2014/main" id="{3DA058C7-E0BC-413B-87F9-D2E698F6BA7D}"/>
              </a:ext>
            </a:extLst>
          </p:cNvPr>
          <p:cNvSpPr/>
          <p:nvPr/>
        </p:nvSpPr>
        <p:spPr>
          <a:xfrm>
            <a:off x="10401299" y="1457325"/>
            <a:ext cx="161925" cy="1143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Star: 5 Points 6">
            <a:extLst>
              <a:ext uri="{FF2B5EF4-FFF2-40B4-BE49-F238E27FC236}">
                <a16:creationId xmlns:a16="http://schemas.microsoft.com/office/drawing/2014/main" id="{794470BB-9F43-4A92-AA5C-6917E88129A5}"/>
              </a:ext>
            </a:extLst>
          </p:cNvPr>
          <p:cNvSpPr/>
          <p:nvPr/>
        </p:nvSpPr>
        <p:spPr>
          <a:xfrm>
            <a:off x="8572499" y="3095625"/>
            <a:ext cx="161925" cy="1143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Star: 5 Points 7">
            <a:extLst>
              <a:ext uri="{FF2B5EF4-FFF2-40B4-BE49-F238E27FC236}">
                <a16:creationId xmlns:a16="http://schemas.microsoft.com/office/drawing/2014/main" id="{D2B01700-8066-4E65-B790-9019EAE36729}"/>
              </a:ext>
            </a:extLst>
          </p:cNvPr>
          <p:cNvSpPr/>
          <p:nvPr/>
        </p:nvSpPr>
        <p:spPr>
          <a:xfrm>
            <a:off x="10629899" y="3371850"/>
            <a:ext cx="161925" cy="1143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Star: 5 Points 8">
            <a:extLst>
              <a:ext uri="{FF2B5EF4-FFF2-40B4-BE49-F238E27FC236}">
                <a16:creationId xmlns:a16="http://schemas.microsoft.com/office/drawing/2014/main" id="{4EDBD671-73E3-4EF3-8ABD-D363CAC458DC}"/>
              </a:ext>
            </a:extLst>
          </p:cNvPr>
          <p:cNvSpPr/>
          <p:nvPr/>
        </p:nvSpPr>
        <p:spPr>
          <a:xfrm>
            <a:off x="6991349" y="3038475"/>
            <a:ext cx="161925" cy="1143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Star: 5 Points 9">
            <a:extLst>
              <a:ext uri="{FF2B5EF4-FFF2-40B4-BE49-F238E27FC236}">
                <a16:creationId xmlns:a16="http://schemas.microsoft.com/office/drawing/2014/main" id="{FB1427AB-7B5B-4184-83F9-D34281B1F4CD}"/>
              </a:ext>
            </a:extLst>
          </p:cNvPr>
          <p:cNvSpPr/>
          <p:nvPr/>
        </p:nvSpPr>
        <p:spPr>
          <a:xfrm>
            <a:off x="5172074" y="3371850"/>
            <a:ext cx="161925" cy="1143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Star: 5 Points 10">
            <a:extLst>
              <a:ext uri="{FF2B5EF4-FFF2-40B4-BE49-F238E27FC236}">
                <a16:creationId xmlns:a16="http://schemas.microsoft.com/office/drawing/2014/main" id="{2FB0BD1E-7B58-41DA-823E-C96E6C974DAA}"/>
              </a:ext>
            </a:extLst>
          </p:cNvPr>
          <p:cNvSpPr/>
          <p:nvPr/>
        </p:nvSpPr>
        <p:spPr>
          <a:xfrm>
            <a:off x="3162299" y="3371850"/>
            <a:ext cx="161925" cy="1143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Star: 5 Points 11">
            <a:extLst>
              <a:ext uri="{FF2B5EF4-FFF2-40B4-BE49-F238E27FC236}">
                <a16:creationId xmlns:a16="http://schemas.microsoft.com/office/drawing/2014/main" id="{F0AE7485-996D-453A-ACB8-02AAFB6D704B}"/>
              </a:ext>
            </a:extLst>
          </p:cNvPr>
          <p:cNvSpPr/>
          <p:nvPr/>
        </p:nvSpPr>
        <p:spPr>
          <a:xfrm>
            <a:off x="1133474" y="3067050"/>
            <a:ext cx="161925" cy="1143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Star: 5 Points 12">
            <a:extLst>
              <a:ext uri="{FF2B5EF4-FFF2-40B4-BE49-F238E27FC236}">
                <a16:creationId xmlns:a16="http://schemas.microsoft.com/office/drawing/2014/main" id="{AE2621BB-8B19-40CE-8467-23433073C003}"/>
              </a:ext>
            </a:extLst>
          </p:cNvPr>
          <p:cNvSpPr/>
          <p:nvPr/>
        </p:nvSpPr>
        <p:spPr>
          <a:xfrm>
            <a:off x="7658098" y="4501515"/>
            <a:ext cx="161925" cy="1143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Star: 5 Points 13">
            <a:extLst>
              <a:ext uri="{FF2B5EF4-FFF2-40B4-BE49-F238E27FC236}">
                <a16:creationId xmlns:a16="http://schemas.microsoft.com/office/drawing/2014/main" id="{FD4E94EF-173F-4CAC-93F0-76FA4FDC93E8}"/>
              </a:ext>
            </a:extLst>
          </p:cNvPr>
          <p:cNvSpPr/>
          <p:nvPr/>
        </p:nvSpPr>
        <p:spPr>
          <a:xfrm>
            <a:off x="10601323" y="4615815"/>
            <a:ext cx="161925" cy="1143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Star: 5 Points 14">
            <a:extLst>
              <a:ext uri="{FF2B5EF4-FFF2-40B4-BE49-F238E27FC236}">
                <a16:creationId xmlns:a16="http://schemas.microsoft.com/office/drawing/2014/main" id="{A2097C26-6DC3-4BF9-8293-CB6DCFE832E7}"/>
              </a:ext>
            </a:extLst>
          </p:cNvPr>
          <p:cNvSpPr/>
          <p:nvPr/>
        </p:nvSpPr>
        <p:spPr>
          <a:xfrm>
            <a:off x="5634036" y="4764405"/>
            <a:ext cx="161925" cy="1143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Star: 5 Points 15">
            <a:extLst>
              <a:ext uri="{FF2B5EF4-FFF2-40B4-BE49-F238E27FC236}">
                <a16:creationId xmlns:a16="http://schemas.microsoft.com/office/drawing/2014/main" id="{952D05F7-F6B3-418E-99A0-5ECF3BA3B753}"/>
              </a:ext>
            </a:extLst>
          </p:cNvPr>
          <p:cNvSpPr/>
          <p:nvPr/>
        </p:nvSpPr>
        <p:spPr>
          <a:xfrm>
            <a:off x="5172074" y="4796790"/>
            <a:ext cx="161925" cy="1143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Star: 5 Points 16">
            <a:extLst>
              <a:ext uri="{FF2B5EF4-FFF2-40B4-BE49-F238E27FC236}">
                <a16:creationId xmlns:a16="http://schemas.microsoft.com/office/drawing/2014/main" id="{CD9FEEC4-17FE-44EF-8BC0-35A64D6F0C72}"/>
              </a:ext>
            </a:extLst>
          </p:cNvPr>
          <p:cNvSpPr/>
          <p:nvPr/>
        </p:nvSpPr>
        <p:spPr>
          <a:xfrm>
            <a:off x="4057648" y="4764405"/>
            <a:ext cx="161925" cy="1143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Star: 5 Points 17">
            <a:extLst>
              <a:ext uri="{FF2B5EF4-FFF2-40B4-BE49-F238E27FC236}">
                <a16:creationId xmlns:a16="http://schemas.microsoft.com/office/drawing/2014/main" id="{FC0E005C-D1EE-43C0-9F40-4A871C0C65CB}"/>
              </a:ext>
            </a:extLst>
          </p:cNvPr>
          <p:cNvSpPr/>
          <p:nvPr/>
        </p:nvSpPr>
        <p:spPr>
          <a:xfrm>
            <a:off x="1076323" y="4853940"/>
            <a:ext cx="161925" cy="1143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Star: 5 Points 18">
            <a:extLst>
              <a:ext uri="{FF2B5EF4-FFF2-40B4-BE49-F238E27FC236}">
                <a16:creationId xmlns:a16="http://schemas.microsoft.com/office/drawing/2014/main" id="{2AE1A1E0-3207-408C-AB0B-2A67882CCCAF}"/>
              </a:ext>
            </a:extLst>
          </p:cNvPr>
          <p:cNvSpPr/>
          <p:nvPr/>
        </p:nvSpPr>
        <p:spPr>
          <a:xfrm>
            <a:off x="8572498" y="4911090"/>
            <a:ext cx="161925" cy="1143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Star: 5 Points 19">
            <a:extLst>
              <a:ext uri="{FF2B5EF4-FFF2-40B4-BE49-F238E27FC236}">
                <a16:creationId xmlns:a16="http://schemas.microsoft.com/office/drawing/2014/main" id="{D5E8A7B5-FE0A-4AFA-B716-3C70A6AAD45C}"/>
              </a:ext>
            </a:extLst>
          </p:cNvPr>
          <p:cNvSpPr/>
          <p:nvPr/>
        </p:nvSpPr>
        <p:spPr>
          <a:xfrm>
            <a:off x="8801099" y="4764405"/>
            <a:ext cx="161925" cy="1143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Star: 5 Points 20">
            <a:extLst>
              <a:ext uri="{FF2B5EF4-FFF2-40B4-BE49-F238E27FC236}">
                <a16:creationId xmlns:a16="http://schemas.microsoft.com/office/drawing/2014/main" id="{01212699-5A04-4666-BD4B-64F9F39BF9B6}"/>
              </a:ext>
            </a:extLst>
          </p:cNvPr>
          <p:cNvSpPr/>
          <p:nvPr/>
        </p:nvSpPr>
        <p:spPr>
          <a:xfrm>
            <a:off x="11053761" y="4672965"/>
            <a:ext cx="161925" cy="1143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47937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C91F5430-740E-43DF-871F-23D06D9CFE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425" y="1280160"/>
            <a:ext cx="11140143" cy="551060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8950F28D-A068-4880-BC1E-675A17F742E6}"/>
              </a:ext>
            </a:extLst>
          </p:cNvPr>
          <p:cNvSpPr>
            <a:spLocks noChangeArrowheads="1"/>
          </p:cNvSpPr>
          <p:nvPr/>
        </p:nvSpPr>
        <p:spPr bwMode="auto">
          <a:xfrm>
            <a:off x="6546833" y="2036863"/>
            <a:ext cx="2771784"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a:ln>
                  <a:noFill/>
                </a:ln>
                <a:solidFill>
                  <a:srgbClr val="000000"/>
                </a:solidFill>
                <a:effectLst/>
                <a:uLnTx/>
                <a:uFillTx/>
                <a:latin typeface="Arial Unicode MS"/>
                <a:ea typeface="Courier New" panose="02070309020205020404" pitchFamily="49" charset="0"/>
                <a:cs typeface="+mn-cs"/>
              </a:rPr>
              <a:t>The r-squared is: 0.1183</a:t>
            </a:r>
            <a:endParaRPr kumimoji="0" lang="en-US" altLang="en-US" sz="4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9" name="TextBox 8">
            <a:extLst>
              <a:ext uri="{FF2B5EF4-FFF2-40B4-BE49-F238E27FC236}">
                <a16:creationId xmlns:a16="http://schemas.microsoft.com/office/drawing/2014/main" id="{A3A332CB-5F4F-4BDA-A8DF-5D281630D71A}"/>
              </a:ext>
            </a:extLst>
          </p:cNvPr>
          <p:cNvSpPr txBox="1"/>
          <p:nvPr/>
        </p:nvSpPr>
        <p:spPr>
          <a:xfrm>
            <a:off x="6451976" y="2498844"/>
            <a:ext cx="2866641"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00"/>
                </a:solidFill>
                <a:effectLst/>
                <a:uLnTx/>
                <a:uFillTx/>
                <a:latin typeface="Arial Unicode MS"/>
                <a:ea typeface="Courier New" panose="02070309020205020404" pitchFamily="49" charset="0"/>
                <a:cs typeface="+mn-cs"/>
              </a:rPr>
              <a:t>The p-value is: 0.0192</a:t>
            </a: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ACFAFF4F-323B-43CB-84AC-801687E2566C}"/>
              </a:ext>
            </a:extLst>
          </p:cNvPr>
          <p:cNvSpPr txBox="1"/>
          <p:nvPr/>
        </p:nvSpPr>
        <p:spPr>
          <a:xfrm>
            <a:off x="253677" y="294959"/>
            <a:ext cx="11619891" cy="83099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Negative trend is detected between business activity and percentages of household with income less than $45k or 25k </a:t>
            </a:r>
          </a:p>
        </p:txBody>
      </p:sp>
    </p:spTree>
    <p:extLst>
      <p:ext uri="{BB962C8B-B14F-4D97-AF65-F5344CB8AC3E}">
        <p14:creationId xmlns:p14="http://schemas.microsoft.com/office/powerpoint/2010/main" val="2309965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logo&#10;&#10;Description automatically generated">
            <a:extLst>
              <a:ext uri="{FF2B5EF4-FFF2-40B4-BE49-F238E27FC236}">
                <a16:creationId xmlns:a16="http://schemas.microsoft.com/office/drawing/2014/main" id="{A2E9DCF5-61A7-4B64-A995-D5DC84D128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4375" y="1690688"/>
            <a:ext cx="5487650" cy="3658433"/>
          </a:xfrm>
          <a:prstGeom prst="rect">
            <a:avLst/>
          </a:prstGeom>
        </p:spPr>
      </p:pic>
      <p:pic>
        <p:nvPicPr>
          <p:cNvPr id="1030" name="Picture 6">
            <a:extLst>
              <a:ext uri="{FF2B5EF4-FFF2-40B4-BE49-F238E27FC236}">
                <a16:creationId xmlns:a16="http://schemas.microsoft.com/office/drawing/2014/main" id="{37569A2D-0EA6-4D13-9C9F-91C654B53C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637" y="1271036"/>
            <a:ext cx="11194025" cy="558696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AA7DCCA-6285-4183-95EB-A3280D94061C}"/>
              </a:ext>
            </a:extLst>
          </p:cNvPr>
          <p:cNvSpPr txBox="1"/>
          <p:nvPr/>
        </p:nvSpPr>
        <p:spPr>
          <a:xfrm>
            <a:off x="253677" y="294959"/>
            <a:ext cx="11619891" cy="83099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Positive trend is detected between business activity and percentages of household with income higher than $200k</a:t>
            </a:r>
          </a:p>
        </p:txBody>
      </p:sp>
      <p:sp>
        <p:nvSpPr>
          <p:cNvPr id="6" name="Rectangle 3">
            <a:extLst>
              <a:ext uri="{FF2B5EF4-FFF2-40B4-BE49-F238E27FC236}">
                <a16:creationId xmlns:a16="http://schemas.microsoft.com/office/drawing/2014/main" id="{3B89491E-FBD6-44A2-967E-E18345641166}"/>
              </a:ext>
            </a:extLst>
          </p:cNvPr>
          <p:cNvSpPr>
            <a:spLocks noChangeArrowheads="1"/>
          </p:cNvSpPr>
          <p:nvPr/>
        </p:nvSpPr>
        <p:spPr bwMode="auto">
          <a:xfrm>
            <a:off x="9585309" y="1953668"/>
            <a:ext cx="2435242"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a:ln>
                  <a:noFill/>
                </a:ln>
                <a:solidFill>
                  <a:srgbClr val="000000"/>
                </a:solidFill>
                <a:effectLst/>
                <a:uLnTx/>
                <a:uFillTx/>
                <a:latin typeface="Arial Unicode MS"/>
                <a:ea typeface="Courier New" panose="02070309020205020404" pitchFamily="49" charset="0"/>
                <a:cs typeface="+mn-cs"/>
              </a:rPr>
              <a:t>The r-squared is: 0.2730</a:t>
            </a:r>
            <a:endParaRPr kumimoji="0" lang="en-US" altLang="en-US" sz="4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8" name="TextBox 7">
            <a:extLst>
              <a:ext uri="{FF2B5EF4-FFF2-40B4-BE49-F238E27FC236}">
                <a16:creationId xmlns:a16="http://schemas.microsoft.com/office/drawing/2014/main" id="{D2A253D6-F246-425A-BB5D-8303D10A39FD}"/>
              </a:ext>
            </a:extLst>
          </p:cNvPr>
          <p:cNvSpPr txBox="1"/>
          <p:nvPr/>
        </p:nvSpPr>
        <p:spPr>
          <a:xfrm>
            <a:off x="9490452" y="2714301"/>
            <a:ext cx="2530099"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00"/>
                </a:solidFill>
                <a:effectLst/>
                <a:uLnTx/>
                <a:uFillTx/>
                <a:latin typeface="Arial Unicode MS"/>
                <a:ea typeface="Courier New" panose="02070309020205020404" pitchFamily="49" charset="0"/>
                <a:cs typeface="+mn-cs"/>
              </a:rPr>
              <a:t>The p-value is: 0.0002</a:t>
            </a: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1217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74"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Rectangle 77">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 name="Title 1">
            <a:extLst>
              <a:ext uri="{FF2B5EF4-FFF2-40B4-BE49-F238E27FC236}">
                <a16:creationId xmlns:a16="http://schemas.microsoft.com/office/drawing/2014/main" id="{17E6B960-07FB-45E0-B5B9-F7D58B890581}"/>
              </a:ext>
            </a:extLst>
          </p:cNvPr>
          <p:cNvSpPr txBox="1">
            <a:spLocks/>
          </p:cNvSpPr>
          <p:nvPr/>
        </p:nvSpPr>
        <p:spPr>
          <a:xfrm>
            <a:off x="1047280" y="759805"/>
            <a:ext cx="1030652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000" b="1" dirty="0">
                <a:solidFill>
                  <a:srgbClr val="FFFFFF"/>
                </a:solidFill>
              </a:rPr>
              <a:t>Comparative Study of St Louis Residents Level of Education by Zip Code</a:t>
            </a:r>
          </a:p>
        </p:txBody>
      </p:sp>
      <p:sp>
        <p:nvSpPr>
          <p:cNvPr id="3" name="Rectangle 2">
            <a:extLst>
              <a:ext uri="{FF2B5EF4-FFF2-40B4-BE49-F238E27FC236}">
                <a16:creationId xmlns:a16="http://schemas.microsoft.com/office/drawing/2014/main" id="{40B77DEF-B61B-425C-8841-BEB97CE248B4}"/>
              </a:ext>
            </a:extLst>
          </p:cNvPr>
          <p:cNvSpPr/>
          <p:nvPr/>
        </p:nvSpPr>
        <p:spPr>
          <a:xfrm>
            <a:off x="1424904" y="2494450"/>
            <a:ext cx="4053545" cy="3563159"/>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1500" b="1"/>
              <a:t>More people with less than a bachelor’s degree live in St Louis county</a:t>
            </a:r>
          </a:p>
          <a:p>
            <a:pPr marL="285750" indent="-228600">
              <a:lnSpc>
                <a:spcPct val="90000"/>
              </a:lnSpc>
              <a:spcAft>
                <a:spcPts val="600"/>
              </a:spcAft>
              <a:buFont typeface="Arial" panose="020B0604020202020204" pitchFamily="34" charset="0"/>
              <a:buChar char="•"/>
            </a:pPr>
            <a:r>
              <a:rPr lang="en-US" sz="1500" b="1"/>
              <a:t>North county residents have the higher percent of residents with bachelor’s degree or higher:</a:t>
            </a:r>
          </a:p>
          <a:p>
            <a:pPr marL="742950" lvl="1" indent="-228600">
              <a:lnSpc>
                <a:spcPct val="90000"/>
              </a:lnSpc>
              <a:spcAft>
                <a:spcPts val="600"/>
              </a:spcAft>
              <a:buFont typeface="Arial" panose="020B0604020202020204" pitchFamily="34" charset="0"/>
              <a:buChar char="•"/>
            </a:pPr>
            <a:r>
              <a:rPr lang="en-US" sz="1500" b="1"/>
              <a:t>Chesterfield, University City and Clayton, Ladue &amp; Des Peres</a:t>
            </a:r>
          </a:p>
          <a:p>
            <a:pPr marL="285750" indent="-228600">
              <a:lnSpc>
                <a:spcPct val="90000"/>
              </a:lnSpc>
              <a:spcAft>
                <a:spcPts val="600"/>
              </a:spcAft>
              <a:buFont typeface="Arial" panose="020B0604020202020204" pitchFamily="34" charset="0"/>
              <a:buChar char="•"/>
            </a:pPr>
            <a:r>
              <a:rPr lang="en-US" sz="1500" b="1"/>
              <a:t>Overall more people in north county and east do not have a bachelor’s degree or higher: </a:t>
            </a:r>
          </a:p>
          <a:p>
            <a:pPr marL="742950" lvl="1" indent="-228600">
              <a:lnSpc>
                <a:spcPct val="90000"/>
              </a:lnSpc>
              <a:spcAft>
                <a:spcPts val="600"/>
              </a:spcAft>
              <a:buFont typeface="Arial" panose="020B0604020202020204" pitchFamily="34" charset="0"/>
              <a:buChar char="•"/>
            </a:pPr>
            <a:r>
              <a:rPr lang="en-US" sz="1500" b="1"/>
              <a:t>Kinloch, Berkeley</a:t>
            </a:r>
          </a:p>
          <a:p>
            <a:pPr marL="285750" indent="-228600">
              <a:lnSpc>
                <a:spcPct val="90000"/>
              </a:lnSpc>
              <a:spcAft>
                <a:spcPts val="600"/>
              </a:spcAft>
              <a:buFont typeface="Arial" panose="020B0604020202020204" pitchFamily="34" charset="0"/>
              <a:buChar char="•"/>
            </a:pPr>
            <a:r>
              <a:rPr lang="en-US" sz="1500" b="1"/>
              <a:t>The household income has a good correlation with the education:</a:t>
            </a:r>
          </a:p>
          <a:p>
            <a:pPr marL="742950" lvl="1" indent="-228600">
              <a:lnSpc>
                <a:spcPct val="90000"/>
              </a:lnSpc>
              <a:spcAft>
                <a:spcPts val="600"/>
              </a:spcAft>
              <a:buFont typeface="Arial" panose="020B0604020202020204" pitchFamily="34" charset="0"/>
              <a:buChar char="•"/>
            </a:pPr>
            <a:r>
              <a:rPr lang="en-US" sz="1500" b="1"/>
              <a:t> low level of education high percent of people with $25,000.00 or less</a:t>
            </a:r>
          </a:p>
        </p:txBody>
      </p:sp>
      <p:pic>
        <p:nvPicPr>
          <p:cNvPr id="2050" name="Picture 2">
            <a:extLst>
              <a:ext uri="{FF2B5EF4-FFF2-40B4-BE49-F238E27FC236}">
                <a16:creationId xmlns:a16="http://schemas.microsoft.com/office/drawing/2014/main" id="{0DFD570F-34A7-4937-8B2A-1D3970DBBBB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722"/>
          <a:stretch/>
        </p:blipFill>
        <p:spPr bwMode="auto">
          <a:xfrm>
            <a:off x="6098892" y="2492376"/>
            <a:ext cx="4802404" cy="3563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3417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6" name="Rectangle 70">
            <a:extLst>
              <a:ext uri="{FF2B5EF4-FFF2-40B4-BE49-F238E27FC236}">
                <a16:creationId xmlns:a16="http://schemas.microsoft.com/office/drawing/2014/main" id="{AC5782D3-6CED-43A7-BE35-09C48F809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7" name="Freeform 6">
            <a:extLst>
              <a:ext uri="{FF2B5EF4-FFF2-40B4-BE49-F238E27FC236}">
                <a16:creationId xmlns:a16="http://schemas.microsoft.com/office/drawing/2014/main" id="{6721F593-ECD2-4B5B-AAE4-0866A4CDC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78" name="Freeform 7">
            <a:extLst>
              <a:ext uri="{FF2B5EF4-FFF2-40B4-BE49-F238E27FC236}">
                <a16:creationId xmlns:a16="http://schemas.microsoft.com/office/drawing/2014/main" id="{71DEE99F-D18C-4025-BA3F-CEBF5258E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79" name="Rectangle 8">
            <a:extLst>
              <a:ext uri="{FF2B5EF4-FFF2-40B4-BE49-F238E27FC236}">
                <a16:creationId xmlns:a16="http://schemas.microsoft.com/office/drawing/2014/main" id="{976FA5D9-3A7C-4FA7-9BA8-1905D703F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Title 1">
            <a:extLst>
              <a:ext uri="{FF2B5EF4-FFF2-40B4-BE49-F238E27FC236}">
                <a16:creationId xmlns:a16="http://schemas.microsoft.com/office/drawing/2014/main" id="{FF8A9025-40F9-496F-B9E0-D832FD910664}"/>
              </a:ext>
            </a:extLst>
          </p:cNvPr>
          <p:cNvSpPr txBox="1">
            <a:spLocks noGrp="1"/>
          </p:cNvSpPr>
          <p:nvPr>
            <p:ph type="title"/>
          </p:nvPr>
        </p:nvSpPr>
        <p:spPr>
          <a:xfrm>
            <a:off x="7835104" y="1213968"/>
            <a:ext cx="3220127" cy="171510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500" b="1">
                <a:solidFill>
                  <a:srgbClr val="FFFFFF"/>
                </a:solidFill>
              </a:rPr>
              <a:t>Comparative Study of St Louis Residents Level of Education by Gender and  by Zip Code</a:t>
            </a:r>
          </a:p>
        </p:txBody>
      </p:sp>
      <p:pic>
        <p:nvPicPr>
          <p:cNvPr id="3074" name="Picture 2">
            <a:extLst>
              <a:ext uri="{FF2B5EF4-FFF2-40B4-BE49-F238E27FC236}">
                <a16:creationId xmlns:a16="http://schemas.microsoft.com/office/drawing/2014/main" id="{66C618A7-C31F-4C3B-BF77-7B3757360C9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05" r="-3" b="-3"/>
          <a:stretch/>
        </p:blipFill>
        <p:spPr bwMode="auto">
          <a:xfrm>
            <a:off x="804101" y="804101"/>
            <a:ext cx="6730556" cy="524979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3A2A7BA-2E05-4314-B98A-2EA73B013D4A}"/>
              </a:ext>
            </a:extLst>
          </p:cNvPr>
          <p:cNvSpPr/>
          <p:nvPr/>
        </p:nvSpPr>
        <p:spPr>
          <a:xfrm>
            <a:off x="7835105" y="3072208"/>
            <a:ext cx="3264916" cy="2660684"/>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1700" b="1">
                <a:solidFill>
                  <a:srgbClr val="FFFFFF"/>
                </a:solidFill>
              </a:rPr>
              <a:t>The ratio of graduate female to graduate male in the age range of 25 to 64 years is more than 2x</a:t>
            </a:r>
          </a:p>
          <a:p>
            <a:pPr marL="285750" indent="-228600">
              <a:lnSpc>
                <a:spcPct val="90000"/>
              </a:lnSpc>
              <a:spcAft>
                <a:spcPts val="600"/>
              </a:spcAft>
              <a:buFont typeface="Arial" panose="020B0604020202020204" pitchFamily="34" charset="0"/>
              <a:buChar char="•"/>
            </a:pPr>
            <a:r>
              <a:rPr lang="en-US" sz="1700" b="1">
                <a:solidFill>
                  <a:srgbClr val="FFFFFF"/>
                </a:solidFill>
              </a:rPr>
              <a:t>The trend is observed in the US and in the state of Missouri:</a:t>
            </a:r>
          </a:p>
          <a:p>
            <a:pPr marL="285750" indent="-228600">
              <a:lnSpc>
                <a:spcPct val="90000"/>
              </a:lnSpc>
              <a:spcAft>
                <a:spcPts val="600"/>
              </a:spcAft>
              <a:buFont typeface="Arial" panose="020B0604020202020204" pitchFamily="34" charset="0"/>
              <a:buChar char="•"/>
            </a:pPr>
            <a:r>
              <a:rPr lang="en-US" sz="1700" b="1">
                <a:solidFill>
                  <a:srgbClr val="FFFFFF"/>
                </a:solidFill>
              </a:rPr>
              <a:t>The poorest zip code showed the higher ratio of female graduate to male graduate (9 to 1 in 63140 and 63120</a:t>
            </a:r>
          </a:p>
        </p:txBody>
      </p:sp>
      <p:sp>
        <p:nvSpPr>
          <p:cNvPr id="79" name="Rectangle 8">
            <a:extLst>
              <a:ext uri="{FF2B5EF4-FFF2-40B4-BE49-F238E27FC236}">
                <a16:creationId xmlns:a16="http://schemas.microsoft.com/office/drawing/2014/main" id="{4652D57C-331F-43B8-9C07-69FBA9C02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671258" y="1530154"/>
            <a:ext cx="520741"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490844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962</Words>
  <Application>Microsoft Office PowerPoint</Application>
  <PresentationFormat>Widescreen</PresentationFormat>
  <Paragraphs>57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Unicode MS</vt:lpstr>
      <vt:lpstr>Calibri</vt:lpstr>
      <vt:lpstr>Calibri Light</vt:lpstr>
      <vt:lpstr>Office Theme</vt:lpstr>
      <vt:lpstr>Analysis between Business, Income, Education and Crime in St. Louis County</vt:lpstr>
      <vt:lpstr>St. Louis County</vt:lpstr>
      <vt:lpstr>Topics covered by this project:</vt:lpstr>
      <vt:lpstr>PowerPoint Presentation</vt:lpstr>
      <vt:lpstr>PowerPoint Presentation</vt:lpstr>
      <vt:lpstr>PowerPoint Presentation</vt:lpstr>
      <vt:lpstr>PowerPoint Presentation</vt:lpstr>
      <vt:lpstr>PowerPoint Presentation</vt:lpstr>
      <vt:lpstr>Comparative Study of St Louis Residents Level of Education by Gender and  by Zip Code</vt:lpstr>
      <vt:lpstr>When we started looking at the crime in St. Louis County for 2019, we found there were over 16 thousand lines of crimes for the county. And that is amazingly intimidating. So we narrowed our scope, changing the crime to determine the crimes per 1000 people per zip code. This gave us a cleaner insight as to what cities were being hit the hardest. Richmond Heights hits the top of the scale with 85 crimes per 1000, but Kinloch and Brentwood are right behind with 71 and 68 crimes per 1000 people collectively.</vt:lpstr>
      <vt:lpstr>Looking at this scatterplot of crime within the county, you can see there are some outliers, areas of the county that are higher than most other zip codes. In referencing these zip codes, 63140, 63117 and 63144, you find that 2 of the cities, Richmond Heights and Brentwood, are business heavy areas, which explains the most common crimes, larceny, in those areas. The lone oddity is Kinloch. They have few business there, and only 291 residents. </vt:lpstr>
      <vt:lpstr>The types of crimes in St. Louis County</vt:lpstr>
      <vt:lpstr>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between Business, Income, Education and Crime in St. Louis County</dc:title>
  <dc:creator>Carrie Chunn</dc:creator>
  <cp:lastModifiedBy>Carrie Chunn</cp:lastModifiedBy>
  <cp:revision>7</cp:revision>
  <dcterms:created xsi:type="dcterms:W3CDTF">2020-06-27T13:16:09Z</dcterms:created>
  <dcterms:modified xsi:type="dcterms:W3CDTF">2020-06-27T16:34:16Z</dcterms:modified>
</cp:coreProperties>
</file>