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4"/>
  </p:notesMasterIdLst>
  <p:handoutMasterIdLst>
    <p:handoutMasterId r:id="rId25"/>
  </p:handoutMasterIdLst>
  <p:sldIdLst>
    <p:sldId id="1376" r:id="rId5"/>
    <p:sldId id="1378" r:id="rId6"/>
    <p:sldId id="1379" r:id="rId7"/>
    <p:sldId id="1380" r:id="rId8"/>
    <p:sldId id="1381" r:id="rId9"/>
    <p:sldId id="1382" r:id="rId10"/>
    <p:sldId id="1383" r:id="rId11"/>
    <p:sldId id="1385" r:id="rId12"/>
    <p:sldId id="1386" r:id="rId13"/>
    <p:sldId id="1387" r:id="rId14"/>
    <p:sldId id="1388" r:id="rId15"/>
    <p:sldId id="1395" r:id="rId16"/>
    <p:sldId id="1390" r:id="rId17"/>
    <p:sldId id="1389" r:id="rId18"/>
    <p:sldId id="1394" r:id="rId19"/>
    <p:sldId id="1391" r:id="rId20"/>
    <p:sldId id="1392" r:id="rId21"/>
    <p:sldId id="1393" r:id="rId22"/>
    <p:sldId id="1384" r:id="rId23"/>
  </p:sldIdLst>
  <p:sldSz cx="9144000" cy="6858000" type="screen4x3"/>
  <p:notesSz cx="6997700" cy="9283700"/>
  <p:defaultTextStyle>
    <a:defPPr>
      <a:defRPr lang="en-US"/>
    </a:defPPr>
    <a:lvl1pPr marL="0" algn="l" defTabSz="914127" rtl="0" eaLnBrk="1" latinLnBrk="0" hangingPunct="1">
      <a:defRPr sz="1800" kern="1200">
        <a:solidFill>
          <a:schemeClr val="tx1"/>
        </a:solidFill>
        <a:latin typeface="+mn-lt"/>
        <a:ea typeface="+mn-ea"/>
        <a:cs typeface="+mn-cs"/>
      </a:defRPr>
    </a:lvl1pPr>
    <a:lvl2pPr marL="457062" algn="l" defTabSz="914127" rtl="0" eaLnBrk="1" latinLnBrk="0" hangingPunct="1">
      <a:defRPr sz="1800" kern="1200">
        <a:solidFill>
          <a:schemeClr val="tx1"/>
        </a:solidFill>
        <a:latin typeface="+mn-lt"/>
        <a:ea typeface="+mn-ea"/>
        <a:cs typeface="+mn-cs"/>
      </a:defRPr>
    </a:lvl2pPr>
    <a:lvl3pPr marL="914127" algn="l" defTabSz="914127" rtl="0" eaLnBrk="1" latinLnBrk="0" hangingPunct="1">
      <a:defRPr sz="1800" kern="1200">
        <a:solidFill>
          <a:schemeClr val="tx1"/>
        </a:solidFill>
        <a:latin typeface="+mn-lt"/>
        <a:ea typeface="+mn-ea"/>
        <a:cs typeface="+mn-cs"/>
      </a:defRPr>
    </a:lvl3pPr>
    <a:lvl4pPr marL="1371190" algn="l" defTabSz="914127" rtl="0" eaLnBrk="1" latinLnBrk="0" hangingPunct="1">
      <a:defRPr sz="1800" kern="1200">
        <a:solidFill>
          <a:schemeClr val="tx1"/>
        </a:solidFill>
        <a:latin typeface="+mn-lt"/>
        <a:ea typeface="+mn-ea"/>
        <a:cs typeface="+mn-cs"/>
      </a:defRPr>
    </a:lvl4pPr>
    <a:lvl5pPr marL="1828254" algn="l" defTabSz="914127" rtl="0" eaLnBrk="1" latinLnBrk="0" hangingPunct="1">
      <a:defRPr sz="1800" kern="1200">
        <a:solidFill>
          <a:schemeClr val="tx1"/>
        </a:solidFill>
        <a:latin typeface="+mn-lt"/>
        <a:ea typeface="+mn-ea"/>
        <a:cs typeface="+mn-cs"/>
      </a:defRPr>
    </a:lvl5pPr>
    <a:lvl6pPr marL="2285315" algn="l" defTabSz="914127" rtl="0" eaLnBrk="1" latinLnBrk="0" hangingPunct="1">
      <a:defRPr sz="1800" kern="1200">
        <a:solidFill>
          <a:schemeClr val="tx1"/>
        </a:solidFill>
        <a:latin typeface="+mn-lt"/>
        <a:ea typeface="+mn-ea"/>
        <a:cs typeface="+mn-cs"/>
      </a:defRPr>
    </a:lvl6pPr>
    <a:lvl7pPr marL="2742378" algn="l" defTabSz="914127" rtl="0" eaLnBrk="1" latinLnBrk="0" hangingPunct="1">
      <a:defRPr sz="1800" kern="1200">
        <a:solidFill>
          <a:schemeClr val="tx1"/>
        </a:solidFill>
        <a:latin typeface="+mn-lt"/>
        <a:ea typeface="+mn-ea"/>
        <a:cs typeface="+mn-cs"/>
      </a:defRPr>
    </a:lvl7pPr>
    <a:lvl8pPr marL="3199440" algn="l" defTabSz="914127" rtl="0" eaLnBrk="1" latinLnBrk="0" hangingPunct="1">
      <a:defRPr sz="1800" kern="1200">
        <a:solidFill>
          <a:schemeClr val="tx1"/>
        </a:solidFill>
        <a:latin typeface="+mn-lt"/>
        <a:ea typeface="+mn-ea"/>
        <a:cs typeface="+mn-cs"/>
      </a:defRPr>
    </a:lvl8pPr>
    <a:lvl9pPr marL="3656503" algn="l" defTabSz="914127"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parzberg" initials="p" lastIdx="1" clrIdx="0"/>
</p:cmAuthorLst>
</file>

<file path=ppt/presProps.xml><?xml version="1.0" encoding="utf-8"?>
<p:presentationPr xmlns:a="http://schemas.openxmlformats.org/drawingml/2006/main" xmlns:r="http://schemas.openxmlformats.org/officeDocument/2006/relationships" xmlns:p="http://schemas.openxmlformats.org/presentationml/2006/main">
  <p:prnPr prnWhat="notes"/>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FBD4B"/>
    <a:srgbClr val="BFCF52"/>
    <a:srgbClr val="DDEF5D"/>
    <a:srgbClr val="CA0000"/>
    <a:srgbClr val="B6E9FF"/>
    <a:srgbClr val="B1E3FF"/>
    <a:srgbClr val="3333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1825" autoAdjust="0"/>
    <p:restoredTop sz="99346" autoAdjust="0"/>
  </p:normalViewPr>
  <p:slideViewPr>
    <p:cSldViewPr snapToGrid="0">
      <p:cViewPr varScale="1">
        <p:scale>
          <a:sx n="104" d="100"/>
          <a:sy n="104" d="100"/>
        </p:scale>
        <p:origin x="-1056" y="-96"/>
      </p:cViewPr>
      <p:guideLst>
        <p:guide orient="horz" pos="240"/>
        <p:guide pos="2976"/>
      </p:guideLst>
    </p:cSldViewPr>
  </p:slideViewPr>
  <p:notesTextViewPr>
    <p:cViewPr>
      <p:scale>
        <a:sx n="100" d="100"/>
        <a:sy n="100" d="100"/>
      </p:scale>
      <p:origin x="0" y="0"/>
    </p:cViewPr>
  </p:notesTextViewPr>
  <p:sorterViewPr>
    <p:cViewPr>
      <p:scale>
        <a:sx n="59" d="100"/>
        <a:sy n="59"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2337" cy="463945"/>
          </a:xfrm>
          <a:prstGeom prst="rect">
            <a:avLst/>
          </a:prstGeom>
        </p:spPr>
        <p:txBody>
          <a:bodyPr vert="horz" lIns="92636" tIns="46318" rIns="92636" bIns="46318" rtlCol="0"/>
          <a:lstStyle>
            <a:lvl1pPr algn="l">
              <a:defRPr sz="1200"/>
            </a:lvl1pPr>
          </a:lstStyle>
          <a:p>
            <a:endParaRPr lang="en-US" dirty="0"/>
          </a:p>
        </p:txBody>
      </p:sp>
      <p:sp>
        <p:nvSpPr>
          <p:cNvPr id="3" name="Date Placeholder 2"/>
          <p:cNvSpPr>
            <a:spLocks noGrp="1"/>
          </p:cNvSpPr>
          <p:nvPr>
            <p:ph type="dt" sz="quarter" idx="1"/>
          </p:nvPr>
        </p:nvSpPr>
        <p:spPr>
          <a:xfrm>
            <a:off x="3963744" y="0"/>
            <a:ext cx="3032337" cy="463945"/>
          </a:xfrm>
          <a:prstGeom prst="rect">
            <a:avLst/>
          </a:prstGeom>
        </p:spPr>
        <p:txBody>
          <a:bodyPr vert="horz" lIns="92636" tIns="46318" rIns="92636" bIns="46318" rtlCol="0"/>
          <a:lstStyle>
            <a:lvl1pPr algn="r">
              <a:defRPr sz="1200"/>
            </a:lvl1pPr>
          </a:lstStyle>
          <a:p>
            <a:fld id="{74CD354E-93DA-411A-A245-EB7E3455F87F}" type="datetimeFigureOut">
              <a:rPr lang="en-US" smtClean="0"/>
              <a:pPr/>
              <a:t>11/16/2015</a:t>
            </a:fld>
            <a:endParaRPr lang="en-US" dirty="0"/>
          </a:p>
        </p:txBody>
      </p:sp>
      <p:sp>
        <p:nvSpPr>
          <p:cNvPr id="4" name="Footer Placeholder 3"/>
          <p:cNvSpPr>
            <a:spLocks noGrp="1"/>
          </p:cNvSpPr>
          <p:nvPr>
            <p:ph type="ftr" sz="quarter" idx="2"/>
          </p:nvPr>
        </p:nvSpPr>
        <p:spPr>
          <a:xfrm>
            <a:off x="0" y="8818155"/>
            <a:ext cx="3032337" cy="463945"/>
          </a:xfrm>
          <a:prstGeom prst="rect">
            <a:avLst/>
          </a:prstGeom>
        </p:spPr>
        <p:txBody>
          <a:bodyPr vert="horz" lIns="92636" tIns="46318" rIns="92636" bIns="46318" rtlCol="0" anchor="b"/>
          <a:lstStyle>
            <a:lvl1pPr algn="l">
              <a:defRPr sz="1200"/>
            </a:lvl1pPr>
          </a:lstStyle>
          <a:p>
            <a:endParaRPr lang="en-US" dirty="0"/>
          </a:p>
        </p:txBody>
      </p:sp>
      <p:sp>
        <p:nvSpPr>
          <p:cNvPr id="5" name="Slide Number Placeholder 4"/>
          <p:cNvSpPr>
            <a:spLocks noGrp="1"/>
          </p:cNvSpPr>
          <p:nvPr>
            <p:ph type="sldNum" sz="quarter" idx="3"/>
          </p:nvPr>
        </p:nvSpPr>
        <p:spPr>
          <a:xfrm>
            <a:off x="3963744" y="8818155"/>
            <a:ext cx="3032337" cy="463945"/>
          </a:xfrm>
          <a:prstGeom prst="rect">
            <a:avLst/>
          </a:prstGeom>
        </p:spPr>
        <p:txBody>
          <a:bodyPr vert="horz" lIns="92636" tIns="46318" rIns="92636" bIns="46318" rtlCol="0" anchor="b"/>
          <a:lstStyle>
            <a:lvl1pPr algn="r">
              <a:defRPr sz="1200"/>
            </a:lvl1pPr>
          </a:lstStyle>
          <a:p>
            <a:fld id="{9444DE79-A8E5-443D-9B28-50F370EC2F58}" type="slidenum">
              <a:rPr lang="en-US" smtClean="0"/>
              <a:pPr/>
              <a:t>‹#›</a:t>
            </a:fld>
            <a:endParaRPr lang="en-US" dirty="0"/>
          </a:p>
        </p:txBody>
      </p:sp>
    </p:spTree>
    <p:extLst>
      <p:ext uri="{BB962C8B-B14F-4D97-AF65-F5344CB8AC3E}">
        <p14:creationId xmlns:p14="http://schemas.microsoft.com/office/powerpoint/2010/main" val="159091639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2337" cy="464185"/>
          </a:xfrm>
          <a:prstGeom prst="rect">
            <a:avLst/>
          </a:prstGeom>
        </p:spPr>
        <p:txBody>
          <a:bodyPr vert="horz" lIns="92636" tIns="46318" rIns="92636" bIns="46318" rtlCol="0"/>
          <a:lstStyle>
            <a:lvl1pPr algn="l">
              <a:defRPr sz="1200"/>
            </a:lvl1pPr>
          </a:lstStyle>
          <a:p>
            <a:endParaRPr lang="en-US" dirty="0"/>
          </a:p>
        </p:txBody>
      </p:sp>
      <p:sp>
        <p:nvSpPr>
          <p:cNvPr id="3" name="Date Placeholder 2"/>
          <p:cNvSpPr>
            <a:spLocks noGrp="1"/>
          </p:cNvSpPr>
          <p:nvPr>
            <p:ph type="dt" idx="1"/>
          </p:nvPr>
        </p:nvSpPr>
        <p:spPr>
          <a:xfrm>
            <a:off x="3963744" y="0"/>
            <a:ext cx="3032337" cy="464185"/>
          </a:xfrm>
          <a:prstGeom prst="rect">
            <a:avLst/>
          </a:prstGeom>
        </p:spPr>
        <p:txBody>
          <a:bodyPr vert="horz" lIns="92636" tIns="46318" rIns="92636" bIns="46318" rtlCol="0"/>
          <a:lstStyle>
            <a:lvl1pPr algn="r">
              <a:defRPr sz="1200"/>
            </a:lvl1pPr>
          </a:lstStyle>
          <a:p>
            <a:fld id="{64F47E2D-5257-4184-9EEE-AC43BAD2E45B}" type="datetimeFigureOut">
              <a:rPr lang="en-US" smtClean="0"/>
              <a:pPr/>
              <a:t>11/16/2015</a:t>
            </a:fld>
            <a:endParaRPr lang="en-US" dirty="0"/>
          </a:p>
        </p:txBody>
      </p:sp>
      <p:sp>
        <p:nvSpPr>
          <p:cNvPr id="4" name="Slide Image Placeholder 3"/>
          <p:cNvSpPr>
            <a:spLocks noGrp="1" noRot="1" noChangeAspect="1"/>
          </p:cNvSpPr>
          <p:nvPr>
            <p:ph type="sldImg" idx="2"/>
          </p:nvPr>
        </p:nvSpPr>
        <p:spPr>
          <a:xfrm>
            <a:off x="1177925" y="695325"/>
            <a:ext cx="4641850" cy="3481388"/>
          </a:xfrm>
          <a:prstGeom prst="rect">
            <a:avLst/>
          </a:prstGeom>
          <a:noFill/>
          <a:ln w="12700">
            <a:solidFill>
              <a:prstClr val="black"/>
            </a:solidFill>
          </a:ln>
        </p:spPr>
        <p:txBody>
          <a:bodyPr vert="horz" lIns="92636" tIns="46318" rIns="92636" bIns="46318" rtlCol="0" anchor="ctr"/>
          <a:lstStyle/>
          <a:p>
            <a:endParaRPr lang="en-US" dirty="0"/>
          </a:p>
        </p:txBody>
      </p:sp>
      <p:sp>
        <p:nvSpPr>
          <p:cNvPr id="5" name="Notes Placeholder 4"/>
          <p:cNvSpPr>
            <a:spLocks noGrp="1"/>
          </p:cNvSpPr>
          <p:nvPr>
            <p:ph type="body" sz="quarter" idx="3"/>
          </p:nvPr>
        </p:nvSpPr>
        <p:spPr>
          <a:xfrm>
            <a:off x="699770" y="4409758"/>
            <a:ext cx="5598160" cy="4177665"/>
          </a:xfrm>
          <a:prstGeom prst="rect">
            <a:avLst/>
          </a:prstGeom>
        </p:spPr>
        <p:txBody>
          <a:bodyPr vert="horz" lIns="92636" tIns="46318" rIns="92636" bIns="46318"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17904"/>
            <a:ext cx="3032337" cy="464185"/>
          </a:xfrm>
          <a:prstGeom prst="rect">
            <a:avLst/>
          </a:prstGeom>
        </p:spPr>
        <p:txBody>
          <a:bodyPr vert="horz" lIns="92636" tIns="46318" rIns="92636" bIns="46318"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63744" y="8817904"/>
            <a:ext cx="3032337" cy="464185"/>
          </a:xfrm>
          <a:prstGeom prst="rect">
            <a:avLst/>
          </a:prstGeom>
        </p:spPr>
        <p:txBody>
          <a:bodyPr vert="horz" lIns="92636" tIns="46318" rIns="92636" bIns="46318" rtlCol="0" anchor="b"/>
          <a:lstStyle>
            <a:lvl1pPr algn="r">
              <a:defRPr sz="1200"/>
            </a:lvl1pPr>
          </a:lstStyle>
          <a:p>
            <a:fld id="{BEFD28B8-678F-4F26-B6AC-5DCEFDBC113C}" type="slidenum">
              <a:rPr lang="en-US" smtClean="0"/>
              <a:pPr/>
              <a:t>‹#›</a:t>
            </a:fld>
            <a:endParaRPr lang="en-US" dirty="0"/>
          </a:p>
        </p:txBody>
      </p:sp>
    </p:spTree>
    <p:extLst>
      <p:ext uri="{BB962C8B-B14F-4D97-AF65-F5344CB8AC3E}">
        <p14:creationId xmlns:p14="http://schemas.microsoft.com/office/powerpoint/2010/main" val="3668861276"/>
      </p:ext>
    </p:extLst>
  </p:cSld>
  <p:clrMap bg1="lt1" tx1="dk1" bg2="lt2" tx2="dk2" accent1="accent1" accent2="accent2" accent3="accent3" accent4="accent4" accent5="accent5" accent6="accent6" hlink="hlink" folHlink="folHlink"/>
  <p:notesStyle>
    <a:lvl1pPr marL="0" algn="l" defTabSz="914127" rtl="0" eaLnBrk="1" latinLnBrk="0" hangingPunct="1">
      <a:defRPr sz="1200" kern="1200">
        <a:solidFill>
          <a:schemeClr val="tx1"/>
        </a:solidFill>
        <a:latin typeface="+mn-lt"/>
        <a:ea typeface="+mn-ea"/>
        <a:cs typeface="+mn-cs"/>
      </a:defRPr>
    </a:lvl1pPr>
    <a:lvl2pPr marL="457062" algn="l" defTabSz="914127" rtl="0" eaLnBrk="1" latinLnBrk="0" hangingPunct="1">
      <a:defRPr sz="1200" kern="1200">
        <a:solidFill>
          <a:schemeClr val="tx1"/>
        </a:solidFill>
        <a:latin typeface="+mn-lt"/>
        <a:ea typeface="+mn-ea"/>
        <a:cs typeface="+mn-cs"/>
      </a:defRPr>
    </a:lvl2pPr>
    <a:lvl3pPr marL="914127" algn="l" defTabSz="914127" rtl="0" eaLnBrk="1" latinLnBrk="0" hangingPunct="1">
      <a:defRPr sz="1200" kern="1200">
        <a:solidFill>
          <a:schemeClr val="tx1"/>
        </a:solidFill>
        <a:latin typeface="+mn-lt"/>
        <a:ea typeface="+mn-ea"/>
        <a:cs typeface="+mn-cs"/>
      </a:defRPr>
    </a:lvl3pPr>
    <a:lvl4pPr marL="1371190" algn="l" defTabSz="914127" rtl="0" eaLnBrk="1" latinLnBrk="0" hangingPunct="1">
      <a:defRPr sz="1200" kern="1200">
        <a:solidFill>
          <a:schemeClr val="tx1"/>
        </a:solidFill>
        <a:latin typeface="+mn-lt"/>
        <a:ea typeface="+mn-ea"/>
        <a:cs typeface="+mn-cs"/>
      </a:defRPr>
    </a:lvl4pPr>
    <a:lvl5pPr marL="1828254" algn="l" defTabSz="914127" rtl="0" eaLnBrk="1" latinLnBrk="0" hangingPunct="1">
      <a:defRPr sz="1200" kern="1200">
        <a:solidFill>
          <a:schemeClr val="tx1"/>
        </a:solidFill>
        <a:latin typeface="+mn-lt"/>
        <a:ea typeface="+mn-ea"/>
        <a:cs typeface="+mn-cs"/>
      </a:defRPr>
    </a:lvl5pPr>
    <a:lvl6pPr marL="2285315" algn="l" defTabSz="914127" rtl="0" eaLnBrk="1" latinLnBrk="0" hangingPunct="1">
      <a:defRPr sz="1200" kern="1200">
        <a:solidFill>
          <a:schemeClr val="tx1"/>
        </a:solidFill>
        <a:latin typeface="+mn-lt"/>
        <a:ea typeface="+mn-ea"/>
        <a:cs typeface="+mn-cs"/>
      </a:defRPr>
    </a:lvl6pPr>
    <a:lvl7pPr marL="2742378" algn="l" defTabSz="914127" rtl="0" eaLnBrk="1" latinLnBrk="0" hangingPunct="1">
      <a:defRPr sz="1200" kern="1200">
        <a:solidFill>
          <a:schemeClr val="tx1"/>
        </a:solidFill>
        <a:latin typeface="+mn-lt"/>
        <a:ea typeface="+mn-ea"/>
        <a:cs typeface="+mn-cs"/>
      </a:defRPr>
    </a:lvl7pPr>
    <a:lvl8pPr marL="3199440" algn="l" defTabSz="914127" rtl="0" eaLnBrk="1" latinLnBrk="0" hangingPunct="1">
      <a:defRPr sz="1200" kern="1200">
        <a:solidFill>
          <a:schemeClr val="tx1"/>
        </a:solidFill>
        <a:latin typeface="+mn-lt"/>
        <a:ea typeface="+mn-ea"/>
        <a:cs typeface="+mn-cs"/>
      </a:defRPr>
    </a:lvl8pPr>
    <a:lvl9pPr marL="3656503" algn="l" defTabSz="914127"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77925" y="693738"/>
            <a:ext cx="4641850" cy="3481387"/>
          </a:xfrm>
        </p:spPr>
      </p:sp>
      <p:sp>
        <p:nvSpPr>
          <p:cNvPr id="3" name="Notes Placeholder 2"/>
          <p:cNvSpPr>
            <a:spLocks noGrp="1"/>
          </p:cNvSpPr>
          <p:nvPr>
            <p:ph type="body" idx="1"/>
          </p:nvPr>
        </p:nvSpPr>
        <p:spPr/>
        <p:txBody>
          <a:bodyPr>
            <a:normAutofit/>
          </a:bodyPr>
          <a:lstStyle/>
          <a:p>
            <a:r>
              <a:rPr lang="en-US" sz="1800" baseline="0" dirty="0" smtClean="0"/>
              <a:t>Thanks Henry </a:t>
            </a:r>
            <a:r>
              <a:rPr lang="en-US" sz="1800" baseline="0" dirty="0" err="1" smtClean="0"/>
              <a:t>Neeman</a:t>
            </a:r>
            <a:endParaRPr lang="en-US" sz="1800" baseline="0" dirty="0" smtClean="0"/>
          </a:p>
          <a:p>
            <a:endParaRPr lang="en-US" sz="1800" baseline="0" dirty="0" smtClean="0"/>
          </a:p>
        </p:txBody>
      </p:sp>
      <p:sp>
        <p:nvSpPr>
          <p:cNvPr id="4" name="Slide Number Placeholder 3"/>
          <p:cNvSpPr>
            <a:spLocks noGrp="1"/>
          </p:cNvSpPr>
          <p:nvPr>
            <p:ph type="sldNum" sz="quarter" idx="10"/>
          </p:nvPr>
        </p:nvSpPr>
        <p:spPr/>
        <p:txBody>
          <a:bodyPr/>
          <a:lstStyle/>
          <a:p>
            <a:pPr>
              <a:defRPr/>
            </a:pPr>
            <a:fld id="{5AB71798-5C65-4D49-BA48-134988842E9F}" type="slidenum">
              <a:rPr lang="en-US" smtClean="0"/>
              <a:pPr>
                <a:defRPr/>
              </a:pPr>
              <a:t>1</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176" indent="-171176">
              <a:buFont typeface="Arial" panose="020B0604020202020204" pitchFamily="34" charset="0"/>
              <a:buChar char="•"/>
            </a:pPr>
            <a:endParaRPr lang="en-US" dirty="0" smtClean="0"/>
          </a:p>
        </p:txBody>
      </p:sp>
      <p:sp>
        <p:nvSpPr>
          <p:cNvPr id="4" name="Slide Number Placeholder 3"/>
          <p:cNvSpPr>
            <a:spLocks noGrp="1"/>
          </p:cNvSpPr>
          <p:nvPr>
            <p:ph type="sldNum" sz="quarter" idx="10"/>
          </p:nvPr>
        </p:nvSpPr>
        <p:spPr/>
        <p:txBody>
          <a:bodyPr/>
          <a:lstStyle/>
          <a:p>
            <a:fld id="{BE744043-3F7B-4568-8C62-66EC75AA7800}" type="slidenum">
              <a:rPr lang="en-US" smtClean="0"/>
              <a:t>13</a:t>
            </a:fld>
            <a:endParaRPr lang="en-US"/>
          </a:p>
        </p:txBody>
      </p:sp>
    </p:spTree>
    <p:extLst>
      <p:ext uri="{BB962C8B-B14F-4D97-AF65-F5344CB8AC3E}">
        <p14:creationId xmlns:p14="http://schemas.microsoft.com/office/powerpoint/2010/main" val="10813443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176" indent="-171176">
              <a:buFont typeface="Arial" panose="020B0604020202020204" pitchFamily="34" charset="0"/>
              <a:buChar char="•"/>
            </a:pPr>
            <a:endParaRPr lang="en-US" dirty="0" smtClean="0"/>
          </a:p>
        </p:txBody>
      </p:sp>
      <p:sp>
        <p:nvSpPr>
          <p:cNvPr id="4" name="Slide Number Placeholder 3"/>
          <p:cNvSpPr>
            <a:spLocks noGrp="1"/>
          </p:cNvSpPr>
          <p:nvPr>
            <p:ph type="sldNum" sz="quarter" idx="10"/>
          </p:nvPr>
        </p:nvSpPr>
        <p:spPr/>
        <p:txBody>
          <a:bodyPr/>
          <a:lstStyle/>
          <a:p>
            <a:fld id="{BE744043-3F7B-4568-8C62-66EC75AA7800}" type="slidenum">
              <a:rPr lang="en-US" smtClean="0"/>
              <a:t>14</a:t>
            </a:fld>
            <a:endParaRPr lang="en-US"/>
          </a:p>
        </p:txBody>
      </p:sp>
    </p:spTree>
    <p:extLst>
      <p:ext uri="{BB962C8B-B14F-4D97-AF65-F5344CB8AC3E}">
        <p14:creationId xmlns:p14="http://schemas.microsoft.com/office/powerpoint/2010/main" val="10813443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8"/>
            <a:ext cx="7772400" cy="1470025"/>
          </a:xfrm>
        </p:spPr>
        <p:txBody>
          <a:bodyPr/>
          <a:lstStyle>
            <a:lvl1pPr>
              <a:defRPr>
                <a:solidFill>
                  <a:srgbClr val="1F497D"/>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062" indent="0" algn="ctr">
              <a:buNone/>
              <a:defRPr>
                <a:solidFill>
                  <a:schemeClr val="tx1">
                    <a:tint val="75000"/>
                  </a:schemeClr>
                </a:solidFill>
              </a:defRPr>
            </a:lvl2pPr>
            <a:lvl3pPr marL="914127" indent="0" algn="ctr">
              <a:buNone/>
              <a:defRPr>
                <a:solidFill>
                  <a:schemeClr val="tx1">
                    <a:tint val="75000"/>
                  </a:schemeClr>
                </a:solidFill>
              </a:defRPr>
            </a:lvl3pPr>
            <a:lvl4pPr marL="1371190" indent="0" algn="ctr">
              <a:buNone/>
              <a:defRPr>
                <a:solidFill>
                  <a:schemeClr val="tx1">
                    <a:tint val="75000"/>
                  </a:schemeClr>
                </a:solidFill>
              </a:defRPr>
            </a:lvl4pPr>
            <a:lvl5pPr marL="1828254" indent="0" algn="ctr">
              <a:buNone/>
              <a:defRPr>
                <a:solidFill>
                  <a:schemeClr val="tx1">
                    <a:tint val="75000"/>
                  </a:schemeClr>
                </a:solidFill>
              </a:defRPr>
            </a:lvl5pPr>
            <a:lvl6pPr marL="2285315" indent="0" algn="ctr">
              <a:buNone/>
              <a:defRPr>
                <a:solidFill>
                  <a:schemeClr val="tx1">
                    <a:tint val="75000"/>
                  </a:schemeClr>
                </a:solidFill>
              </a:defRPr>
            </a:lvl6pPr>
            <a:lvl7pPr marL="2742378" indent="0" algn="ctr">
              <a:buNone/>
              <a:defRPr>
                <a:solidFill>
                  <a:schemeClr val="tx1">
                    <a:tint val="75000"/>
                  </a:schemeClr>
                </a:solidFill>
              </a:defRPr>
            </a:lvl7pPr>
            <a:lvl8pPr marL="3199440" indent="0" algn="ctr">
              <a:buNone/>
              <a:defRPr>
                <a:solidFill>
                  <a:schemeClr val="tx1">
                    <a:tint val="75000"/>
                  </a:schemeClr>
                </a:solidFill>
              </a:defRPr>
            </a:lvl8pPr>
            <a:lvl9pPr marL="3656503" indent="0" algn="ctr">
              <a:buNone/>
              <a:defRPr>
                <a:solidFill>
                  <a:schemeClr val="tx1">
                    <a:tint val="75000"/>
                  </a:schemeClr>
                </a:solidFill>
              </a:defRPr>
            </a:lvl9pPr>
          </a:lstStyle>
          <a:p>
            <a:r>
              <a:rPr lang="en-US" smtClean="0"/>
              <a:t>Click to edit Master subtitle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7"/>
            <a:ext cx="5486400" cy="566739"/>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062" indent="0">
              <a:buNone/>
              <a:defRPr sz="2800"/>
            </a:lvl2pPr>
            <a:lvl3pPr marL="914127" indent="0">
              <a:buNone/>
              <a:defRPr sz="2400"/>
            </a:lvl3pPr>
            <a:lvl4pPr marL="1371190" indent="0">
              <a:buNone/>
              <a:defRPr sz="2000"/>
            </a:lvl4pPr>
            <a:lvl5pPr marL="1828254" indent="0">
              <a:buNone/>
              <a:defRPr sz="2000"/>
            </a:lvl5pPr>
            <a:lvl6pPr marL="2285315" indent="0">
              <a:buNone/>
              <a:defRPr sz="2000"/>
            </a:lvl6pPr>
            <a:lvl7pPr marL="2742378" indent="0">
              <a:buNone/>
              <a:defRPr sz="2000"/>
            </a:lvl7pPr>
            <a:lvl8pPr marL="3199440" indent="0">
              <a:buNone/>
              <a:defRPr sz="2000"/>
            </a:lvl8pPr>
            <a:lvl9pPr marL="3656503" indent="0">
              <a:buNone/>
              <a:defRPr sz="2000"/>
            </a:lvl9pPr>
          </a:lstStyle>
          <a:p>
            <a:endParaRPr lang="en-US" dirty="0"/>
          </a:p>
        </p:txBody>
      </p:sp>
      <p:sp>
        <p:nvSpPr>
          <p:cNvPr id="4" name="Text Placeholder 3"/>
          <p:cNvSpPr>
            <a:spLocks noGrp="1"/>
          </p:cNvSpPr>
          <p:nvPr>
            <p:ph type="body" sz="half" idx="2"/>
          </p:nvPr>
        </p:nvSpPr>
        <p:spPr>
          <a:xfrm>
            <a:off x="1792288" y="5367339"/>
            <a:ext cx="5486400" cy="804863"/>
          </a:xfrm>
        </p:spPr>
        <p:txBody>
          <a:bodyPr/>
          <a:lstStyle>
            <a:lvl1pPr marL="0" indent="0">
              <a:buNone/>
              <a:defRPr sz="1400"/>
            </a:lvl1pPr>
            <a:lvl2pPr marL="457062" indent="0">
              <a:buNone/>
              <a:defRPr sz="1200"/>
            </a:lvl2pPr>
            <a:lvl3pPr marL="914127" indent="0">
              <a:buNone/>
              <a:defRPr sz="1000"/>
            </a:lvl3pPr>
            <a:lvl4pPr marL="1371190" indent="0">
              <a:buNone/>
              <a:defRPr sz="900"/>
            </a:lvl4pPr>
            <a:lvl5pPr marL="1828254" indent="0">
              <a:buNone/>
              <a:defRPr sz="900"/>
            </a:lvl5pPr>
            <a:lvl6pPr marL="2285315" indent="0">
              <a:buNone/>
              <a:defRPr sz="900"/>
            </a:lvl6pPr>
            <a:lvl7pPr marL="2742378" indent="0">
              <a:buNone/>
              <a:defRPr sz="900"/>
            </a:lvl7pPr>
            <a:lvl8pPr marL="3199440" indent="0">
              <a:buNone/>
              <a:defRPr sz="900"/>
            </a:lvl8pPr>
            <a:lvl9pPr marL="3656503"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3"/>
            <a:ext cx="2133600" cy="365125"/>
          </a:xfrm>
          <a:prstGeom prst="rect">
            <a:avLst/>
          </a:prstGeom>
        </p:spPr>
        <p:txBody>
          <a:bodyPr lIns="91412" tIns="45707" rIns="91412" bIns="45707"/>
          <a:lstStyle/>
          <a:p>
            <a:fld id="{56D2F222-6C0B-49AF-B1E2-B10E3A6CC090}" type="datetimeFigureOut">
              <a:rPr lang="en-US" smtClean="0"/>
              <a:pPr/>
              <a:t>11/16/2015</a:t>
            </a:fld>
            <a:endParaRPr lang="en-US" dirty="0"/>
          </a:p>
        </p:txBody>
      </p:sp>
      <p:sp>
        <p:nvSpPr>
          <p:cNvPr id="6" name="Footer Placeholder 5"/>
          <p:cNvSpPr>
            <a:spLocks noGrp="1"/>
          </p:cNvSpPr>
          <p:nvPr>
            <p:ph type="ftr" sz="quarter" idx="11"/>
          </p:nvPr>
        </p:nvSpPr>
        <p:spPr>
          <a:xfrm>
            <a:off x="3124200" y="6356353"/>
            <a:ext cx="2895600" cy="365125"/>
          </a:xfrm>
          <a:prstGeom prst="rect">
            <a:avLst/>
          </a:prstGeom>
        </p:spPr>
        <p:txBody>
          <a:bodyPr lIns="91412" tIns="45707" rIns="91412" bIns="45707"/>
          <a:lstStyle/>
          <a:p>
            <a:endParaRPr lang="en-US" dirty="0"/>
          </a:p>
        </p:txBody>
      </p:sp>
      <p:sp>
        <p:nvSpPr>
          <p:cNvPr id="7" name="Slide Number Placeholder 6"/>
          <p:cNvSpPr>
            <a:spLocks noGrp="1"/>
          </p:cNvSpPr>
          <p:nvPr>
            <p:ph type="sldNum" sz="quarter" idx="12"/>
          </p:nvPr>
        </p:nvSpPr>
        <p:spPr>
          <a:xfrm>
            <a:off x="6553200" y="6356353"/>
            <a:ext cx="2133600" cy="365125"/>
          </a:xfrm>
          <a:prstGeom prst="rect">
            <a:avLst/>
          </a:prstGeom>
        </p:spPr>
        <p:txBody>
          <a:bodyPr lIns="91412" tIns="45707" rIns="91412" bIns="45707"/>
          <a:lstStyle/>
          <a:p>
            <a:fld id="{E1FF95FB-CBAD-4241-92EA-052A516708E1}"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3"/>
            <a:ext cx="2133600" cy="365125"/>
          </a:xfrm>
          <a:prstGeom prst="rect">
            <a:avLst/>
          </a:prstGeom>
        </p:spPr>
        <p:txBody>
          <a:bodyPr lIns="91412" tIns="45707" rIns="91412" bIns="45707"/>
          <a:lstStyle/>
          <a:p>
            <a:fld id="{56D2F222-6C0B-49AF-B1E2-B10E3A6CC090}" type="datetimeFigureOut">
              <a:rPr lang="en-US" smtClean="0"/>
              <a:pPr/>
              <a:t>11/16/2015</a:t>
            </a:fld>
            <a:endParaRPr lang="en-US" dirty="0"/>
          </a:p>
        </p:txBody>
      </p:sp>
      <p:sp>
        <p:nvSpPr>
          <p:cNvPr id="5" name="Footer Placeholder 4"/>
          <p:cNvSpPr>
            <a:spLocks noGrp="1"/>
          </p:cNvSpPr>
          <p:nvPr>
            <p:ph type="ftr" sz="quarter" idx="11"/>
          </p:nvPr>
        </p:nvSpPr>
        <p:spPr>
          <a:xfrm>
            <a:off x="3124200" y="6356353"/>
            <a:ext cx="2895600" cy="365125"/>
          </a:xfrm>
          <a:prstGeom prst="rect">
            <a:avLst/>
          </a:prstGeom>
        </p:spPr>
        <p:txBody>
          <a:bodyPr lIns="91412" tIns="45707" rIns="91412" bIns="45707"/>
          <a:lstStyle/>
          <a:p>
            <a:endParaRPr lang="en-US" dirty="0"/>
          </a:p>
        </p:txBody>
      </p:sp>
      <p:sp>
        <p:nvSpPr>
          <p:cNvPr id="6" name="Slide Number Placeholder 5"/>
          <p:cNvSpPr>
            <a:spLocks noGrp="1"/>
          </p:cNvSpPr>
          <p:nvPr>
            <p:ph type="sldNum" sz="quarter" idx="12"/>
          </p:nvPr>
        </p:nvSpPr>
        <p:spPr>
          <a:xfrm>
            <a:off x="6553200" y="6356353"/>
            <a:ext cx="2133600" cy="365125"/>
          </a:xfrm>
          <a:prstGeom prst="rect">
            <a:avLst/>
          </a:prstGeom>
        </p:spPr>
        <p:txBody>
          <a:bodyPr lIns="91412" tIns="45707" rIns="91412" bIns="45707"/>
          <a:lstStyle/>
          <a:p>
            <a:fld id="{E1FF95FB-CBAD-4241-92EA-052A516708E1}" type="slidenum">
              <a:rPr lang="en-US" smtClean="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3"/>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43"/>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3"/>
            <a:ext cx="2133600" cy="365125"/>
          </a:xfrm>
          <a:prstGeom prst="rect">
            <a:avLst/>
          </a:prstGeom>
        </p:spPr>
        <p:txBody>
          <a:bodyPr lIns="91412" tIns="45707" rIns="91412" bIns="45707"/>
          <a:lstStyle/>
          <a:p>
            <a:fld id="{56D2F222-6C0B-49AF-B1E2-B10E3A6CC090}" type="datetimeFigureOut">
              <a:rPr lang="en-US" smtClean="0"/>
              <a:pPr/>
              <a:t>11/16/2015</a:t>
            </a:fld>
            <a:endParaRPr lang="en-US" dirty="0"/>
          </a:p>
        </p:txBody>
      </p:sp>
      <p:sp>
        <p:nvSpPr>
          <p:cNvPr id="5" name="Footer Placeholder 4"/>
          <p:cNvSpPr>
            <a:spLocks noGrp="1"/>
          </p:cNvSpPr>
          <p:nvPr>
            <p:ph type="ftr" sz="quarter" idx="11"/>
          </p:nvPr>
        </p:nvSpPr>
        <p:spPr>
          <a:xfrm>
            <a:off x="3124200" y="6356353"/>
            <a:ext cx="2895600" cy="365125"/>
          </a:xfrm>
          <a:prstGeom prst="rect">
            <a:avLst/>
          </a:prstGeom>
        </p:spPr>
        <p:txBody>
          <a:bodyPr lIns="91412" tIns="45707" rIns="91412" bIns="45707"/>
          <a:lstStyle/>
          <a:p>
            <a:endParaRPr lang="en-US" dirty="0"/>
          </a:p>
        </p:txBody>
      </p:sp>
      <p:sp>
        <p:nvSpPr>
          <p:cNvPr id="6" name="Slide Number Placeholder 5"/>
          <p:cNvSpPr>
            <a:spLocks noGrp="1"/>
          </p:cNvSpPr>
          <p:nvPr>
            <p:ph type="sldNum" sz="quarter" idx="12"/>
          </p:nvPr>
        </p:nvSpPr>
        <p:spPr>
          <a:xfrm>
            <a:off x="6553200" y="6356353"/>
            <a:ext cx="2133600" cy="365125"/>
          </a:xfrm>
          <a:prstGeom prst="rect">
            <a:avLst/>
          </a:prstGeom>
        </p:spPr>
        <p:txBody>
          <a:bodyPr lIns="91412" tIns="45707" rIns="91412" bIns="45707"/>
          <a:lstStyle/>
          <a:p>
            <a:fld id="{E1FF95FB-CBAD-4241-92EA-052A516708E1}"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3"/>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062" indent="0">
              <a:buNone/>
              <a:defRPr sz="1800">
                <a:solidFill>
                  <a:schemeClr val="tx1">
                    <a:tint val="75000"/>
                  </a:schemeClr>
                </a:solidFill>
              </a:defRPr>
            </a:lvl2pPr>
            <a:lvl3pPr marL="914127" indent="0">
              <a:buNone/>
              <a:defRPr sz="1600">
                <a:solidFill>
                  <a:schemeClr val="tx1">
                    <a:tint val="75000"/>
                  </a:schemeClr>
                </a:solidFill>
              </a:defRPr>
            </a:lvl3pPr>
            <a:lvl4pPr marL="1371190" indent="0">
              <a:buNone/>
              <a:defRPr sz="1400">
                <a:solidFill>
                  <a:schemeClr val="tx1">
                    <a:tint val="75000"/>
                  </a:schemeClr>
                </a:solidFill>
              </a:defRPr>
            </a:lvl4pPr>
            <a:lvl5pPr marL="1828254" indent="0">
              <a:buNone/>
              <a:defRPr sz="1400">
                <a:solidFill>
                  <a:schemeClr val="tx1">
                    <a:tint val="75000"/>
                  </a:schemeClr>
                </a:solidFill>
              </a:defRPr>
            </a:lvl5pPr>
            <a:lvl6pPr marL="2285315" indent="0">
              <a:buNone/>
              <a:defRPr sz="1400">
                <a:solidFill>
                  <a:schemeClr val="tx1">
                    <a:tint val="75000"/>
                  </a:schemeClr>
                </a:solidFill>
              </a:defRPr>
            </a:lvl6pPr>
            <a:lvl7pPr marL="2742378"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3"/>
            <a:ext cx="2133600" cy="365125"/>
          </a:xfrm>
          <a:prstGeom prst="rect">
            <a:avLst/>
          </a:prstGeom>
        </p:spPr>
        <p:txBody>
          <a:bodyPr lIns="91412" tIns="45707" rIns="91412" bIns="45707"/>
          <a:lstStyle/>
          <a:p>
            <a:fld id="{56D2F222-6C0B-49AF-B1E2-B10E3A6CC090}" type="datetimeFigureOut">
              <a:rPr lang="en-US" smtClean="0"/>
              <a:pPr/>
              <a:t>11/16/2015</a:t>
            </a:fld>
            <a:endParaRPr lang="en-US" dirty="0"/>
          </a:p>
        </p:txBody>
      </p:sp>
      <p:sp>
        <p:nvSpPr>
          <p:cNvPr id="5" name="Footer Placeholder 4"/>
          <p:cNvSpPr>
            <a:spLocks noGrp="1"/>
          </p:cNvSpPr>
          <p:nvPr>
            <p:ph type="ftr" sz="quarter" idx="11"/>
          </p:nvPr>
        </p:nvSpPr>
        <p:spPr>
          <a:xfrm>
            <a:off x="3124200" y="6356353"/>
            <a:ext cx="2895600" cy="365125"/>
          </a:xfrm>
          <a:prstGeom prst="rect">
            <a:avLst/>
          </a:prstGeom>
        </p:spPr>
        <p:txBody>
          <a:bodyPr lIns="91412" tIns="45707" rIns="91412" bIns="45707"/>
          <a:lstStyle/>
          <a:p>
            <a:endParaRPr lang="en-US" dirty="0"/>
          </a:p>
        </p:txBody>
      </p:sp>
      <p:sp>
        <p:nvSpPr>
          <p:cNvPr id="6" name="Slide Number Placeholder 5"/>
          <p:cNvSpPr>
            <a:spLocks noGrp="1"/>
          </p:cNvSpPr>
          <p:nvPr>
            <p:ph type="sldNum" sz="quarter" idx="12"/>
          </p:nvPr>
        </p:nvSpPr>
        <p:spPr>
          <a:xfrm>
            <a:off x="6553200" y="6356353"/>
            <a:ext cx="2133600" cy="365125"/>
          </a:xfrm>
          <a:prstGeom prst="rect">
            <a:avLst/>
          </a:prstGeom>
        </p:spPr>
        <p:txBody>
          <a:bodyPr lIns="91412" tIns="45707" rIns="91412" bIns="45707"/>
          <a:lstStyle/>
          <a:p>
            <a:fld id="{E1FF95FB-CBAD-4241-92EA-052A516708E1}"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4"/>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4"/>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356353"/>
            <a:ext cx="2133600" cy="365125"/>
          </a:xfrm>
          <a:prstGeom prst="rect">
            <a:avLst/>
          </a:prstGeom>
        </p:spPr>
        <p:txBody>
          <a:bodyPr lIns="91412" tIns="45707" rIns="91412" bIns="45707"/>
          <a:lstStyle/>
          <a:p>
            <a:fld id="{56D2F222-6C0B-49AF-B1E2-B10E3A6CC090}" type="datetimeFigureOut">
              <a:rPr lang="en-US" smtClean="0"/>
              <a:pPr/>
              <a:t>11/16/2015</a:t>
            </a:fld>
            <a:endParaRPr lang="en-US" dirty="0"/>
          </a:p>
        </p:txBody>
      </p:sp>
      <p:sp>
        <p:nvSpPr>
          <p:cNvPr id="6" name="Footer Placeholder 5"/>
          <p:cNvSpPr>
            <a:spLocks noGrp="1"/>
          </p:cNvSpPr>
          <p:nvPr>
            <p:ph type="ftr" sz="quarter" idx="11"/>
          </p:nvPr>
        </p:nvSpPr>
        <p:spPr>
          <a:xfrm>
            <a:off x="3124200" y="6356353"/>
            <a:ext cx="2895600" cy="365125"/>
          </a:xfrm>
          <a:prstGeom prst="rect">
            <a:avLst/>
          </a:prstGeom>
        </p:spPr>
        <p:txBody>
          <a:bodyPr lIns="91412" tIns="45707" rIns="91412" bIns="45707"/>
          <a:lstStyle/>
          <a:p>
            <a:endParaRPr lang="en-US" dirty="0"/>
          </a:p>
        </p:txBody>
      </p:sp>
      <p:sp>
        <p:nvSpPr>
          <p:cNvPr id="7" name="Slide Number Placeholder 6"/>
          <p:cNvSpPr>
            <a:spLocks noGrp="1"/>
          </p:cNvSpPr>
          <p:nvPr>
            <p:ph type="sldNum" sz="quarter" idx="12"/>
          </p:nvPr>
        </p:nvSpPr>
        <p:spPr>
          <a:xfrm>
            <a:off x="6553200" y="6356353"/>
            <a:ext cx="2133600" cy="365125"/>
          </a:xfrm>
          <a:prstGeom prst="rect">
            <a:avLst/>
          </a:prstGeom>
        </p:spPr>
        <p:txBody>
          <a:bodyPr lIns="91412" tIns="45707" rIns="91412" bIns="45707"/>
          <a:lstStyle/>
          <a:p>
            <a:fld id="{E1FF95FB-CBAD-4241-92EA-052A516708E1}"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4"/>
            <a:ext cx="4040188" cy="639763"/>
          </a:xfrm>
        </p:spPr>
        <p:txBody>
          <a:bodyPr anchor="b"/>
          <a:lstStyle>
            <a:lvl1pPr marL="0" indent="0">
              <a:buNone/>
              <a:defRPr sz="2400" b="1"/>
            </a:lvl1pPr>
            <a:lvl2pPr marL="457062" indent="0">
              <a:buNone/>
              <a:defRPr sz="2000" b="1"/>
            </a:lvl2pPr>
            <a:lvl3pPr marL="914127" indent="0">
              <a:buNone/>
              <a:defRPr sz="1800" b="1"/>
            </a:lvl3pPr>
            <a:lvl4pPr marL="1371190" indent="0">
              <a:buNone/>
              <a:defRPr sz="1600" b="1"/>
            </a:lvl4pPr>
            <a:lvl5pPr marL="1828254" indent="0">
              <a:buNone/>
              <a:defRPr sz="1600" b="1"/>
            </a:lvl5pPr>
            <a:lvl6pPr marL="2285315" indent="0">
              <a:buNone/>
              <a:defRPr sz="1600" b="1"/>
            </a:lvl6pPr>
            <a:lvl7pPr marL="2742378" indent="0">
              <a:buNone/>
              <a:defRPr sz="1600" b="1"/>
            </a:lvl7pPr>
            <a:lvl8pPr marL="3199440" indent="0">
              <a:buNone/>
              <a:defRPr sz="1600" b="1"/>
            </a:lvl8pPr>
            <a:lvl9pPr marL="3656503"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9" y="1535114"/>
            <a:ext cx="4041775" cy="639763"/>
          </a:xfrm>
        </p:spPr>
        <p:txBody>
          <a:bodyPr anchor="b"/>
          <a:lstStyle>
            <a:lvl1pPr marL="0" indent="0">
              <a:buNone/>
              <a:defRPr sz="2400" b="1"/>
            </a:lvl1pPr>
            <a:lvl2pPr marL="457062" indent="0">
              <a:buNone/>
              <a:defRPr sz="2000" b="1"/>
            </a:lvl2pPr>
            <a:lvl3pPr marL="914127" indent="0">
              <a:buNone/>
              <a:defRPr sz="1800" b="1"/>
            </a:lvl3pPr>
            <a:lvl4pPr marL="1371190" indent="0">
              <a:buNone/>
              <a:defRPr sz="1600" b="1"/>
            </a:lvl4pPr>
            <a:lvl5pPr marL="1828254" indent="0">
              <a:buNone/>
              <a:defRPr sz="1600" b="1"/>
            </a:lvl5pPr>
            <a:lvl6pPr marL="2285315" indent="0">
              <a:buNone/>
              <a:defRPr sz="1600" b="1"/>
            </a:lvl6pPr>
            <a:lvl7pPr marL="2742378" indent="0">
              <a:buNone/>
              <a:defRPr sz="1600" b="1"/>
            </a:lvl7pPr>
            <a:lvl8pPr marL="3199440" indent="0">
              <a:buNone/>
              <a:defRPr sz="1600" b="1"/>
            </a:lvl8pPr>
            <a:lvl9pPr marL="3656503"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9"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356353"/>
            <a:ext cx="2133600" cy="365125"/>
          </a:xfrm>
          <a:prstGeom prst="rect">
            <a:avLst/>
          </a:prstGeom>
        </p:spPr>
        <p:txBody>
          <a:bodyPr lIns="91412" tIns="45707" rIns="91412" bIns="45707"/>
          <a:lstStyle/>
          <a:p>
            <a:fld id="{56D2F222-6C0B-49AF-B1E2-B10E3A6CC090}" type="datetimeFigureOut">
              <a:rPr lang="en-US" smtClean="0"/>
              <a:pPr/>
              <a:t>11/16/2015</a:t>
            </a:fld>
            <a:endParaRPr lang="en-US" dirty="0"/>
          </a:p>
        </p:txBody>
      </p:sp>
      <p:sp>
        <p:nvSpPr>
          <p:cNvPr id="8" name="Footer Placeholder 7"/>
          <p:cNvSpPr>
            <a:spLocks noGrp="1"/>
          </p:cNvSpPr>
          <p:nvPr>
            <p:ph type="ftr" sz="quarter" idx="11"/>
          </p:nvPr>
        </p:nvSpPr>
        <p:spPr>
          <a:xfrm>
            <a:off x="3124200" y="6356353"/>
            <a:ext cx="2895600" cy="365125"/>
          </a:xfrm>
          <a:prstGeom prst="rect">
            <a:avLst/>
          </a:prstGeom>
        </p:spPr>
        <p:txBody>
          <a:bodyPr lIns="91412" tIns="45707" rIns="91412" bIns="45707"/>
          <a:lstStyle/>
          <a:p>
            <a:endParaRPr lang="en-US" dirty="0"/>
          </a:p>
        </p:txBody>
      </p:sp>
      <p:sp>
        <p:nvSpPr>
          <p:cNvPr id="9" name="Slide Number Placeholder 8"/>
          <p:cNvSpPr>
            <a:spLocks noGrp="1"/>
          </p:cNvSpPr>
          <p:nvPr>
            <p:ph type="sldNum" sz="quarter" idx="12"/>
          </p:nvPr>
        </p:nvSpPr>
        <p:spPr>
          <a:xfrm>
            <a:off x="6553200" y="6356353"/>
            <a:ext cx="2133600" cy="365125"/>
          </a:xfrm>
          <a:prstGeom prst="rect">
            <a:avLst/>
          </a:prstGeom>
        </p:spPr>
        <p:txBody>
          <a:bodyPr lIns="91412" tIns="45707" rIns="91412" bIns="45707"/>
          <a:lstStyle/>
          <a:p>
            <a:fld id="{E1FF95FB-CBAD-4241-92EA-052A516708E1}"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3"/>
            <a:ext cx="2133600" cy="365125"/>
          </a:xfrm>
          <a:prstGeom prst="rect">
            <a:avLst/>
          </a:prstGeom>
        </p:spPr>
        <p:txBody>
          <a:bodyPr lIns="91412" tIns="45707" rIns="91412" bIns="45707"/>
          <a:lstStyle/>
          <a:p>
            <a:fld id="{56D2F222-6C0B-49AF-B1E2-B10E3A6CC090}" type="datetimeFigureOut">
              <a:rPr lang="en-US" smtClean="0"/>
              <a:pPr/>
              <a:t>11/16/2015</a:t>
            </a:fld>
            <a:endParaRPr lang="en-US" dirty="0"/>
          </a:p>
        </p:txBody>
      </p:sp>
      <p:sp>
        <p:nvSpPr>
          <p:cNvPr id="4" name="Footer Placeholder 3"/>
          <p:cNvSpPr>
            <a:spLocks noGrp="1"/>
          </p:cNvSpPr>
          <p:nvPr>
            <p:ph type="ftr" sz="quarter" idx="11"/>
          </p:nvPr>
        </p:nvSpPr>
        <p:spPr>
          <a:xfrm>
            <a:off x="3124200" y="6356353"/>
            <a:ext cx="2895600" cy="365125"/>
          </a:xfrm>
          <a:prstGeom prst="rect">
            <a:avLst/>
          </a:prstGeom>
        </p:spPr>
        <p:txBody>
          <a:bodyPr lIns="91412" tIns="45707" rIns="91412" bIns="45707"/>
          <a:lstStyle/>
          <a:p>
            <a:endParaRPr lang="en-US" dirty="0"/>
          </a:p>
        </p:txBody>
      </p:sp>
      <p:sp>
        <p:nvSpPr>
          <p:cNvPr id="5" name="Slide Number Placeholder 4"/>
          <p:cNvSpPr>
            <a:spLocks noGrp="1"/>
          </p:cNvSpPr>
          <p:nvPr>
            <p:ph type="sldNum" sz="quarter" idx="12"/>
          </p:nvPr>
        </p:nvSpPr>
        <p:spPr>
          <a:xfrm>
            <a:off x="6553200" y="6356353"/>
            <a:ext cx="2133600" cy="365125"/>
          </a:xfrm>
          <a:prstGeom prst="rect">
            <a:avLst/>
          </a:prstGeom>
        </p:spPr>
        <p:txBody>
          <a:bodyPr lIns="91412" tIns="45707" rIns="91412" bIns="45707"/>
          <a:lstStyle/>
          <a:p>
            <a:fld id="{E1FF95FB-CBAD-4241-92EA-052A516708E1}"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3"/>
            <a:ext cx="2133600" cy="365125"/>
          </a:xfrm>
          <a:prstGeom prst="rect">
            <a:avLst/>
          </a:prstGeom>
        </p:spPr>
        <p:txBody>
          <a:bodyPr lIns="91412" tIns="45707" rIns="91412" bIns="45707"/>
          <a:lstStyle/>
          <a:p>
            <a:fld id="{56D2F222-6C0B-49AF-B1E2-B10E3A6CC090}" type="datetimeFigureOut">
              <a:rPr lang="en-US" smtClean="0"/>
              <a:pPr/>
              <a:t>11/16/2015</a:t>
            </a:fld>
            <a:endParaRPr lang="en-US" dirty="0"/>
          </a:p>
        </p:txBody>
      </p:sp>
      <p:sp>
        <p:nvSpPr>
          <p:cNvPr id="3" name="Footer Placeholder 2"/>
          <p:cNvSpPr>
            <a:spLocks noGrp="1"/>
          </p:cNvSpPr>
          <p:nvPr>
            <p:ph type="ftr" sz="quarter" idx="11"/>
          </p:nvPr>
        </p:nvSpPr>
        <p:spPr>
          <a:xfrm>
            <a:off x="3124200" y="6356353"/>
            <a:ext cx="2895600" cy="365125"/>
          </a:xfrm>
          <a:prstGeom prst="rect">
            <a:avLst/>
          </a:prstGeom>
        </p:spPr>
        <p:txBody>
          <a:bodyPr lIns="91412" tIns="45707" rIns="91412" bIns="45707"/>
          <a:lstStyle/>
          <a:p>
            <a:endParaRPr lang="en-US" dirty="0"/>
          </a:p>
        </p:txBody>
      </p:sp>
      <p:sp>
        <p:nvSpPr>
          <p:cNvPr id="4" name="Slide Number Placeholder 3"/>
          <p:cNvSpPr>
            <a:spLocks noGrp="1"/>
          </p:cNvSpPr>
          <p:nvPr>
            <p:ph type="sldNum" sz="quarter" idx="12"/>
          </p:nvPr>
        </p:nvSpPr>
        <p:spPr>
          <a:xfrm>
            <a:off x="6553200" y="6356353"/>
            <a:ext cx="2133600" cy="365125"/>
          </a:xfrm>
          <a:prstGeom prst="rect">
            <a:avLst/>
          </a:prstGeom>
        </p:spPr>
        <p:txBody>
          <a:bodyPr lIns="91412" tIns="45707" rIns="91412" bIns="45707"/>
          <a:lstStyle/>
          <a:p>
            <a:fld id="{E1FF95FB-CBAD-4241-92EA-052A516708E1}"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10" y="273055"/>
            <a:ext cx="3008313" cy="1162051"/>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4"/>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10" y="1435103"/>
            <a:ext cx="3008313" cy="4691063"/>
          </a:xfrm>
        </p:spPr>
        <p:txBody>
          <a:bodyPr/>
          <a:lstStyle>
            <a:lvl1pPr marL="0" indent="0">
              <a:buNone/>
              <a:defRPr sz="1400"/>
            </a:lvl1pPr>
            <a:lvl2pPr marL="457062" indent="0">
              <a:buNone/>
              <a:defRPr sz="1200"/>
            </a:lvl2pPr>
            <a:lvl3pPr marL="914127" indent="0">
              <a:buNone/>
              <a:defRPr sz="1000"/>
            </a:lvl3pPr>
            <a:lvl4pPr marL="1371190" indent="0">
              <a:buNone/>
              <a:defRPr sz="900"/>
            </a:lvl4pPr>
            <a:lvl5pPr marL="1828254" indent="0">
              <a:buNone/>
              <a:defRPr sz="900"/>
            </a:lvl5pPr>
            <a:lvl6pPr marL="2285315" indent="0">
              <a:buNone/>
              <a:defRPr sz="900"/>
            </a:lvl6pPr>
            <a:lvl7pPr marL="2742378" indent="0">
              <a:buNone/>
              <a:defRPr sz="900"/>
            </a:lvl7pPr>
            <a:lvl8pPr marL="3199440" indent="0">
              <a:buNone/>
              <a:defRPr sz="900"/>
            </a:lvl8pPr>
            <a:lvl9pPr marL="3656503"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3"/>
            <a:ext cx="2133600" cy="365125"/>
          </a:xfrm>
          <a:prstGeom prst="rect">
            <a:avLst/>
          </a:prstGeom>
        </p:spPr>
        <p:txBody>
          <a:bodyPr lIns="91412" tIns="45707" rIns="91412" bIns="45707"/>
          <a:lstStyle/>
          <a:p>
            <a:fld id="{56D2F222-6C0B-49AF-B1E2-B10E3A6CC090}" type="datetimeFigureOut">
              <a:rPr lang="en-US" smtClean="0"/>
              <a:pPr/>
              <a:t>11/16/2015</a:t>
            </a:fld>
            <a:endParaRPr lang="en-US" dirty="0"/>
          </a:p>
        </p:txBody>
      </p:sp>
      <p:sp>
        <p:nvSpPr>
          <p:cNvPr id="6" name="Footer Placeholder 5"/>
          <p:cNvSpPr>
            <a:spLocks noGrp="1"/>
          </p:cNvSpPr>
          <p:nvPr>
            <p:ph type="ftr" sz="quarter" idx="11"/>
          </p:nvPr>
        </p:nvSpPr>
        <p:spPr>
          <a:xfrm>
            <a:off x="3124200" y="6356353"/>
            <a:ext cx="2895600" cy="365125"/>
          </a:xfrm>
          <a:prstGeom prst="rect">
            <a:avLst/>
          </a:prstGeom>
        </p:spPr>
        <p:txBody>
          <a:bodyPr lIns="91412" tIns="45707" rIns="91412" bIns="45707"/>
          <a:lstStyle/>
          <a:p>
            <a:endParaRPr lang="en-US" dirty="0"/>
          </a:p>
        </p:txBody>
      </p:sp>
      <p:sp>
        <p:nvSpPr>
          <p:cNvPr id="7" name="Slide Number Placeholder 6"/>
          <p:cNvSpPr>
            <a:spLocks noGrp="1"/>
          </p:cNvSpPr>
          <p:nvPr>
            <p:ph type="sldNum" sz="quarter" idx="12"/>
          </p:nvPr>
        </p:nvSpPr>
        <p:spPr>
          <a:xfrm>
            <a:off x="6553200" y="6356353"/>
            <a:ext cx="2133600" cy="365125"/>
          </a:xfrm>
          <a:prstGeom prst="rect">
            <a:avLst/>
          </a:prstGeom>
        </p:spPr>
        <p:txBody>
          <a:bodyPr lIns="91412" tIns="45707" rIns="91412" bIns="45707"/>
          <a:lstStyle/>
          <a:p>
            <a:fld id="{E1FF95FB-CBAD-4241-92EA-052A516708E1}"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76200"/>
            <a:ext cx="8229600" cy="1143000"/>
          </a:xfrm>
          <a:prstGeom prst="rect">
            <a:avLst/>
          </a:prstGeom>
        </p:spPr>
        <p:txBody>
          <a:bodyPr vert="horz" lIns="91412" tIns="45707" rIns="91412" bIns="45707"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341438"/>
            <a:ext cx="8229600" cy="4983163"/>
          </a:xfrm>
          <a:prstGeom prst="rect">
            <a:avLst/>
          </a:prstGeom>
        </p:spPr>
        <p:txBody>
          <a:bodyPr vert="horz" lIns="91412" tIns="45707" rIns="91412" bIns="45707"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8" name="Picture 7" descr="nsf1.png"/>
          <p:cNvPicPr>
            <a:picLocks noChangeAspect="1"/>
          </p:cNvPicPr>
          <p:nvPr userDrawn="1"/>
        </p:nvPicPr>
        <p:blipFill>
          <a:blip r:embed="rId14" cstate="print">
            <a:extLst>
              <a:ext uri="{28A0092B-C50C-407E-A947-70E740481C1C}">
                <a14:useLocalDpi xmlns:a14="http://schemas.microsoft.com/office/drawing/2010/main"/>
              </a:ext>
            </a:extLst>
          </a:blip>
          <a:stretch>
            <a:fillRect/>
          </a:stretch>
        </p:blipFill>
        <p:spPr>
          <a:xfrm>
            <a:off x="8457762" y="6248402"/>
            <a:ext cx="610038" cy="613564"/>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l" defTabSz="914127" rtl="0" eaLnBrk="1" latinLnBrk="0" hangingPunct="1">
        <a:spcBef>
          <a:spcPct val="0"/>
        </a:spcBef>
        <a:buNone/>
        <a:defRPr sz="3600" b="1" kern="1200">
          <a:solidFill>
            <a:srgbClr val="000090"/>
          </a:solidFill>
          <a:latin typeface="Arial" pitchFamily="34" charset="0"/>
          <a:ea typeface="+mj-ea"/>
          <a:cs typeface="Arial" pitchFamily="34" charset="0"/>
        </a:defRPr>
      </a:lvl1pPr>
    </p:titleStyle>
    <p:bodyStyle>
      <a:lvl1pPr marL="342798" indent="-342798" algn="l" defTabSz="914127" rtl="0" eaLnBrk="1" latinLnBrk="0" hangingPunct="1">
        <a:spcBef>
          <a:spcPct val="20000"/>
        </a:spcBef>
        <a:buClr>
          <a:srgbClr val="000090"/>
        </a:buClr>
        <a:buFont typeface="Wingdings" charset="2"/>
        <a:buChar char="§"/>
        <a:defRPr sz="2600" kern="1200">
          <a:solidFill>
            <a:schemeClr val="tx1"/>
          </a:solidFill>
          <a:latin typeface="Arial" pitchFamily="34" charset="0"/>
          <a:ea typeface="+mn-ea"/>
          <a:cs typeface="Arial" pitchFamily="34" charset="0"/>
        </a:defRPr>
      </a:lvl1pPr>
      <a:lvl2pPr marL="742728" indent="-285666" algn="l" defTabSz="914127" rtl="0" eaLnBrk="1" latinLnBrk="0" hangingPunct="1">
        <a:spcBef>
          <a:spcPct val="20000"/>
        </a:spcBef>
        <a:buClr>
          <a:srgbClr val="000090"/>
        </a:buClr>
        <a:buFont typeface="Arial"/>
        <a:buChar char="•"/>
        <a:defRPr sz="2400" kern="1200">
          <a:solidFill>
            <a:schemeClr val="tx1"/>
          </a:solidFill>
          <a:latin typeface="Arial" pitchFamily="34" charset="0"/>
          <a:ea typeface="+mn-ea"/>
          <a:cs typeface="Arial" pitchFamily="34" charset="0"/>
        </a:defRPr>
      </a:lvl2pPr>
      <a:lvl3pPr marL="1142658" indent="-228530" algn="l" defTabSz="914127" rtl="0" eaLnBrk="1" latinLnBrk="0" hangingPunct="1">
        <a:spcBef>
          <a:spcPct val="20000"/>
        </a:spcBef>
        <a:buFont typeface="Arial" pitchFamily="34" charset="0"/>
        <a:buChar char="•"/>
        <a:defRPr sz="2200" kern="1200">
          <a:solidFill>
            <a:schemeClr val="tx1"/>
          </a:solidFill>
          <a:latin typeface="Arial" pitchFamily="34" charset="0"/>
          <a:ea typeface="+mn-ea"/>
          <a:cs typeface="Arial" pitchFamily="34" charset="0"/>
        </a:defRPr>
      </a:lvl3pPr>
      <a:lvl4pPr marL="1599720" indent="-228530" algn="l" defTabSz="914127"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2056782" indent="-228530" algn="l" defTabSz="914127"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5pPr>
      <a:lvl6pPr marL="2513844" indent="-228530" algn="l" defTabSz="91412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907" indent="-228530" algn="l" defTabSz="91412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971" indent="-228530" algn="l" defTabSz="91412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035" indent="-228530" algn="l" defTabSz="914127"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127" rtl="0" eaLnBrk="1" latinLnBrk="0" hangingPunct="1">
        <a:defRPr sz="1800" kern="1200">
          <a:solidFill>
            <a:schemeClr val="tx1"/>
          </a:solidFill>
          <a:latin typeface="+mn-lt"/>
          <a:ea typeface="+mn-ea"/>
          <a:cs typeface="+mn-cs"/>
        </a:defRPr>
      </a:lvl1pPr>
      <a:lvl2pPr marL="457062" algn="l" defTabSz="914127" rtl="0" eaLnBrk="1" latinLnBrk="0" hangingPunct="1">
        <a:defRPr sz="1800" kern="1200">
          <a:solidFill>
            <a:schemeClr val="tx1"/>
          </a:solidFill>
          <a:latin typeface="+mn-lt"/>
          <a:ea typeface="+mn-ea"/>
          <a:cs typeface="+mn-cs"/>
        </a:defRPr>
      </a:lvl2pPr>
      <a:lvl3pPr marL="914127" algn="l" defTabSz="914127" rtl="0" eaLnBrk="1" latinLnBrk="0" hangingPunct="1">
        <a:defRPr sz="1800" kern="1200">
          <a:solidFill>
            <a:schemeClr val="tx1"/>
          </a:solidFill>
          <a:latin typeface="+mn-lt"/>
          <a:ea typeface="+mn-ea"/>
          <a:cs typeface="+mn-cs"/>
        </a:defRPr>
      </a:lvl3pPr>
      <a:lvl4pPr marL="1371190" algn="l" defTabSz="914127" rtl="0" eaLnBrk="1" latinLnBrk="0" hangingPunct="1">
        <a:defRPr sz="1800" kern="1200">
          <a:solidFill>
            <a:schemeClr val="tx1"/>
          </a:solidFill>
          <a:latin typeface="+mn-lt"/>
          <a:ea typeface="+mn-ea"/>
          <a:cs typeface="+mn-cs"/>
        </a:defRPr>
      </a:lvl4pPr>
      <a:lvl5pPr marL="1828254" algn="l" defTabSz="914127" rtl="0" eaLnBrk="1" latinLnBrk="0" hangingPunct="1">
        <a:defRPr sz="1800" kern="1200">
          <a:solidFill>
            <a:schemeClr val="tx1"/>
          </a:solidFill>
          <a:latin typeface="+mn-lt"/>
          <a:ea typeface="+mn-ea"/>
          <a:cs typeface="+mn-cs"/>
        </a:defRPr>
      </a:lvl5pPr>
      <a:lvl6pPr marL="2285315" algn="l" defTabSz="914127" rtl="0" eaLnBrk="1" latinLnBrk="0" hangingPunct="1">
        <a:defRPr sz="1800" kern="1200">
          <a:solidFill>
            <a:schemeClr val="tx1"/>
          </a:solidFill>
          <a:latin typeface="+mn-lt"/>
          <a:ea typeface="+mn-ea"/>
          <a:cs typeface="+mn-cs"/>
        </a:defRPr>
      </a:lvl6pPr>
      <a:lvl7pPr marL="2742378" algn="l" defTabSz="914127" rtl="0" eaLnBrk="1" latinLnBrk="0" hangingPunct="1">
        <a:defRPr sz="1800" kern="1200">
          <a:solidFill>
            <a:schemeClr val="tx1"/>
          </a:solidFill>
          <a:latin typeface="+mn-lt"/>
          <a:ea typeface="+mn-ea"/>
          <a:cs typeface="+mn-cs"/>
        </a:defRPr>
      </a:lvl7pPr>
      <a:lvl8pPr marL="3199440" algn="l" defTabSz="914127" rtl="0" eaLnBrk="1" latinLnBrk="0" hangingPunct="1">
        <a:defRPr sz="1800" kern="1200">
          <a:solidFill>
            <a:schemeClr val="tx1"/>
          </a:solidFill>
          <a:latin typeface="+mn-lt"/>
          <a:ea typeface="+mn-ea"/>
          <a:cs typeface="+mn-cs"/>
        </a:defRPr>
      </a:lvl8pPr>
      <a:lvl9pPr marL="3656503" algn="l" defTabSz="91412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Zoom Into a Computer Chip crop.jpg"/>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1056106" y="-152400"/>
            <a:ext cx="2714606" cy="7010400"/>
          </a:xfrm>
          <a:prstGeom prst="rect">
            <a:avLst/>
          </a:prstGeom>
        </p:spPr>
      </p:pic>
      <p:sp>
        <p:nvSpPr>
          <p:cNvPr id="4" name="Title 3"/>
          <p:cNvSpPr>
            <a:spLocks noGrp="1"/>
          </p:cNvSpPr>
          <p:nvPr>
            <p:ph type="ctrTitle"/>
          </p:nvPr>
        </p:nvSpPr>
        <p:spPr>
          <a:xfrm>
            <a:off x="2257933" y="385011"/>
            <a:ext cx="6290733" cy="2819400"/>
          </a:xfrm>
        </p:spPr>
        <p:txBody>
          <a:bodyPr>
            <a:noAutofit/>
          </a:bodyPr>
          <a:lstStyle/>
          <a:p>
            <a:pPr algn="ctr"/>
            <a:r>
              <a:rPr lang="en-US" sz="3200" dirty="0" smtClean="0">
                <a:solidFill>
                  <a:srgbClr val="000090"/>
                </a:solidFill>
                <a:latin typeface="Cambria" panose="02040503050406030204" pitchFamily="18" charset="0"/>
              </a:rPr>
              <a:t>NSF’s </a:t>
            </a:r>
            <a:r>
              <a:rPr lang="en-US" sz="3200" dirty="0">
                <a:solidFill>
                  <a:srgbClr val="000090"/>
                </a:solidFill>
                <a:latin typeface="Cambria" panose="02040503050406030204" pitchFamily="18" charset="0"/>
              </a:rPr>
              <a:t>Public Access </a:t>
            </a:r>
            <a:r>
              <a:rPr lang="en-US" sz="3200" dirty="0" smtClean="0">
                <a:solidFill>
                  <a:srgbClr val="000090"/>
                </a:solidFill>
                <a:latin typeface="Cambria" panose="02040503050406030204" pitchFamily="18" charset="0"/>
              </a:rPr>
              <a:t>Initiative</a:t>
            </a:r>
            <a:br>
              <a:rPr lang="en-US" sz="3200" dirty="0" smtClean="0">
                <a:solidFill>
                  <a:srgbClr val="000090"/>
                </a:solidFill>
                <a:latin typeface="Cambria" panose="02040503050406030204" pitchFamily="18" charset="0"/>
              </a:rPr>
            </a:br>
            <a:r>
              <a:rPr lang="en-US" sz="2400" b="0" dirty="0" smtClean="0">
                <a:solidFill>
                  <a:schemeClr val="tx1"/>
                </a:solidFill>
                <a:latin typeface="Cambria" panose="02040503050406030204" pitchFamily="18" charset="0"/>
              </a:rPr>
              <a:t>overview and update</a:t>
            </a:r>
            <a:endParaRPr lang="en-US" sz="2400" b="0" dirty="0">
              <a:solidFill>
                <a:schemeClr val="tx1"/>
              </a:solidFill>
            </a:endParaRPr>
          </a:p>
        </p:txBody>
      </p:sp>
      <p:sp>
        <p:nvSpPr>
          <p:cNvPr id="3" name="Subtitle 2"/>
          <p:cNvSpPr>
            <a:spLocks noGrp="1"/>
          </p:cNvSpPr>
          <p:nvPr>
            <p:ph type="subTitle" idx="1"/>
          </p:nvPr>
        </p:nvSpPr>
        <p:spPr>
          <a:xfrm>
            <a:off x="2822075" y="4684295"/>
            <a:ext cx="5410199" cy="1143000"/>
          </a:xfrm>
        </p:spPr>
        <p:txBody>
          <a:bodyPr>
            <a:noAutofit/>
          </a:bodyPr>
          <a:lstStyle/>
          <a:p>
            <a:pPr algn="ctr">
              <a:buNone/>
            </a:pPr>
            <a:r>
              <a:rPr lang="en-US" sz="1600" b="1" dirty="0" smtClean="0">
                <a:solidFill>
                  <a:schemeClr val="tx2"/>
                </a:solidFill>
                <a:latin typeface="Arial"/>
                <a:cs typeface="Arial"/>
              </a:rPr>
              <a:t>Amy Friedlander</a:t>
            </a:r>
            <a:endParaRPr lang="en-US" sz="1600" b="1" dirty="0">
              <a:solidFill>
                <a:schemeClr val="tx2"/>
              </a:solidFill>
              <a:latin typeface="Arial"/>
              <a:cs typeface="Arial"/>
            </a:endParaRPr>
          </a:p>
          <a:p>
            <a:pPr algn="ctr">
              <a:buNone/>
            </a:pPr>
            <a:r>
              <a:rPr lang="en-US" sz="1600" b="1" dirty="0" smtClean="0">
                <a:solidFill>
                  <a:schemeClr val="tx2"/>
                </a:solidFill>
                <a:latin typeface="Arial"/>
                <a:cs typeface="Arial"/>
              </a:rPr>
              <a:t>(Acting) Deputy Division Director, NSF</a:t>
            </a:r>
          </a:p>
          <a:p>
            <a:pPr algn="ctr">
              <a:buNone/>
            </a:pPr>
            <a:r>
              <a:rPr lang="en-US" sz="1600" b="1" dirty="0" smtClean="0">
                <a:solidFill>
                  <a:schemeClr val="tx2"/>
                </a:solidFill>
                <a:latin typeface="Arial"/>
                <a:cs typeface="Arial"/>
              </a:rPr>
              <a:t>Computer </a:t>
            </a:r>
            <a:r>
              <a:rPr lang="en-US" sz="1600" b="1" dirty="0">
                <a:solidFill>
                  <a:schemeClr val="tx2"/>
                </a:solidFill>
                <a:latin typeface="Arial"/>
                <a:cs typeface="Arial"/>
              </a:rPr>
              <a:t>&amp; Information Science &amp; </a:t>
            </a:r>
            <a:r>
              <a:rPr lang="en-US" sz="1600" b="1" dirty="0" smtClean="0">
                <a:solidFill>
                  <a:schemeClr val="tx2"/>
                </a:solidFill>
                <a:latin typeface="Arial"/>
                <a:cs typeface="Arial"/>
              </a:rPr>
              <a:t>Engineering</a:t>
            </a:r>
          </a:p>
          <a:p>
            <a:pPr algn="ctr">
              <a:buNone/>
            </a:pPr>
            <a:r>
              <a:rPr lang="en-US" sz="1600" b="1" dirty="0" smtClean="0">
                <a:solidFill>
                  <a:schemeClr val="tx2"/>
                </a:solidFill>
                <a:latin typeface="Arial"/>
                <a:cs typeface="Arial"/>
              </a:rPr>
              <a:t>Division of Advanced Cyberinfrastructure</a:t>
            </a:r>
          </a:p>
          <a:p>
            <a:pPr algn="ctr">
              <a:buNone/>
            </a:pPr>
            <a:endParaRPr lang="en-US" sz="1600" b="1" dirty="0">
              <a:solidFill>
                <a:schemeClr val="tx2"/>
              </a:solidFill>
              <a:latin typeface="Arial"/>
              <a:cs typeface="Arial"/>
            </a:endParaRPr>
          </a:p>
          <a:p>
            <a:r>
              <a:rPr lang="en-US" sz="1600" b="1" dirty="0" smtClean="0">
                <a:solidFill>
                  <a:srgbClr val="1F497D"/>
                </a:solidFill>
                <a:latin typeface="Arial"/>
                <a:cs typeface="Arial"/>
              </a:rPr>
              <a:t>Nov 19, </a:t>
            </a:r>
            <a:r>
              <a:rPr lang="en-US" sz="1600" b="1" dirty="0">
                <a:solidFill>
                  <a:srgbClr val="1F497D"/>
                </a:solidFill>
                <a:latin typeface="Arial"/>
                <a:cs typeface="Arial"/>
              </a:rPr>
              <a:t>2015</a:t>
            </a:r>
            <a:endParaRPr lang="en-US" sz="1400" b="1" dirty="0">
              <a:solidFill>
                <a:srgbClr val="1F497D"/>
              </a:solidFill>
              <a:latin typeface="Arial"/>
              <a:cs typeface="Arial"/>
            </a:endParaRPr>
          </a:p>
          <a:p>
            <a:pPr algn="ctr">
              <a:buNone/>
            </a:pPr>
            <a:endParaRPr lang="en-US" sz="1600" b="1" dirty="0">
              <a:solidFill>
                <a:schemeClr val="tx2"/>
              </a:solidFill>
              <a:latin typeface="Arial"/>
              <a:cs typeface="Arial"/>
            </a:endParaRPr>
          </a:p>
          <a:p>
            <a:endParaRPr lang="en-US" sz="1600" b="1" dirty="0">
              <a:solidFill>
                <a:schemeClr val="tx2"/>
              </a:solidFill>
              <a:latin typeface="Arial"/>
              <a:cs typeface="Arial"/>
            </a:endParaRPr>
          </a:p>
          <a:p>
            <a:pPr algn="ctr">
              <a:buNone/>
            </a:pPr>
            <a:endParaRPr lang="en-US" sz="1400" dirty="0">
              <a:solidFill>
                <a:srgbClr val="215968"/>
              </a:solidFill>
              <a:latin typeface="Arial"/>
              <a:cs typeface="Arial"/>
            </a:endParaRPr>
          </a:p>
        </p:txBody>
      </p:sp>
      <p:pic>
        <p:nvPicPr>
          <p:cNvPr id="6" name="Picture 5" descr="nsf1.png"/>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4831915" y="3246954"/>
            <a:ext cx="1328678" cy="1336358"/>
          </a:xfrm>
          <a:prstGeom prst="rect">
            <a:avLst/>
          </a:prstGeom>
        </p:spPr>
      </p:pic>
      <p:sp>
        <p:nvSpPr>
          <p:cNvPr id="10" name="TextBox 9"/>
          <p:cNvSpPr txBox="1"/>
          <p:nvPr/>
        </p:nvSpPr>
        <p:spPr>
          <a:xfrm>
            <a:off x="26222" y="6586307"/>
            <a:ext cx="2640778" cy="246195"/>
          </a:xfrm>
          <a:prstGeom prst="rect">
            <a:avLst/>
          </a:prstGeom>
          <a:noFill/>
        </p:spPr>
        <p:txBody>
          <a:bodyPr wrap="square" lIns="91412" tIns="45707" rIns="91412" bIns="45707" rtlCol="0">
            <a:spAutoFit/>
          </a:bodyPr>
          <a:lstStyle/>
          <a:p>
            <a:r>
              <a:rPr lang="en-US" sz="1000" b="1" dirty="0"/>
              <a:t>Image Credit: Exploratorium.</a:t>
            </a:r>
          </a:p>
        </p:txBody>
      </p:sp>
      <p:sp>
        <p:nvSpPr>
          <p:cNvPr id="5" name="TextBox 4"/>
          <p:cNvSpPr txBox="1"/>
          <p:nvPr/>
        </p:nvSpPr>
        <p:spPr>
          <a:xfrm>
            <a:off x="2505456" y="6483096"/>
            <a:ext cx="5888736" cy="307777"/>
          </a:xfrm>
          <a:prstGeom prst="rect">
            <a:avLst/>
          </a:prstGeom>
          <a:noFill/>
        </p:spPr>
        <p:txBody>
          <a:bodyPr wrap="square" rtlCol="0">
            <a:spAutoFit/>
          </a:bodyPr>
          <a:lstStyle/>
          <a:p>
            <a:pPr algn="ctr"/>
            <a:r>
              <a:rPr lang="en-US" sz="1400" i="1" dirty="0" smtClean="0"/>
              <a:t>With thanks to Jim Kurose and Gera Jochum!</a:t>
            </a:r>
          </a:p>
        </p:txBody>
      </p:sp>
    </p:spTree>
    <p:extLst>
      <p:ext uri="{BB962C8B-B14F-4D97-AF65-F5344CB8AC3E}">
        <p14:creationId xmlns:p14="http://schemas.microsoft.com/office/powerpoint/2010/main" val="25835124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latin typeface="Arial"/>
                <a:cs typeface="Arial"/>
              </a:rPr>
              <a:t>NFS Public Access Plan: data</a:t>
            </a:r>
            <a:endParaRPr lang="en-US" sz="2800" b="1" dirty="0">
              <a:latin typeface="Arial"/>
              <a:cs typeface="Arial"/>
            </a:endParaRPr>
          </a:p>
        </p:txBody>
      </p:sp>
      <p:sp>
        <p:nvSpPr>
          <p:cNvPr id="3" name="Content Placeholder 2"/>
          <p:cNvSpPr>
            <a:spLocks noGrp="1"/>
          </p:cNvSpPr>
          <p:nvPr>
            <p:ph idx="1"/>
          </p:nvPr>
        </p:nvSpPr>
        <p:spPr>
          <a:xfrm>
            <a:off x="533400" y="1295400"/>
            <a:ext cx="8229600" cy="4800600"/>
          </a:xfrm>
        </p:spPr>
        <p:txBody>
          <a:bodyPr>
            <a:noAutofit/>
          </a:bodyPr>
          <a:lstStyle/>
          <a:p>
            <a:r>
              <a:rPr lang="en-US" sz="2400" dirty="0" smtClean="0"/>
              <a:t>Individual directorates (e.g., BIO,CISE) have released updated DMP guidance (GEO underway)</a:t>
            </a:r>
          </a:p>
          <a:p>
            <a:pPr lvl="1"/>
            <a:r>
              <a:rPr lang="en-US" sz="2400" dirty="0" smtClean="0"/>
              <a:t>per-directorate discussions of  DMPs</a:t>
            </a:r>
          </a:p>
          <a:p>
            <a:r>
              <a:rPr lang="en-US" sz="2400" dirty="0" smtClean="0"/>
              <a:t>Under discussion:</a:t>
            </a:r>
          </a:p>
          <a:p>
            <a:pPr lvl="1"/>
            <a:r>
              <a:rPr lang="en-US" sz="2000" dirty="0" smtClean="0"/>
              <a:t>foundation-wide workshop?</a:t>
            </a:r>
          </a:p>
          <a:p>
            <a:pPr lvl="1"/>
            <a:r>
              <a:rPr lang="en-US" sz="2000" dirty="0" smtClean="0"/>
              <a:t>pilots using persistent identifiers?</a:t>
            </a:r>
            <a:endParaRPr lang="en-US" sz="2400" dirty="0"/>
          </a:p>
          <a:p>
            <a:r>
              <a:rPr lang="en-US" sz="2400" dirty="0" smtClean="0"/>
              <a:t>PA repository provides extensible mechanism for data, other research products</a:t>
            </a:r>
          </a:p>
          <a:p>
            <a:r>
              <a:rPr lang="en-US" sz="2400" dirty="0" smtClean="0"/>
              <a:t>Longer term: </a:t>
            </a:r>
          </a:p>
          <a:p>
            <a:pPr lvl="1"/>
            <a:r>
              <a:rPr lang="en-US" sz="2000" dirty="0"/>
              <a:t>c</a:t>
            </a:r>
            <a:r>
              <a:rPr lang="en-US" sz="2000" dirty="0" smtClean="0"/>
              <a:t>ontinued discussion, consultation with multiple agencies</a:t>
            </a:r>
          </a:p>
          <a:p>
            <a:pPr lvl="1"/>
            <a:r>
              <a:rPr lang="en-US" sz="2000" dirty="0" smtClean="0"/>
              <a:t>roles, responsibilities, business models for data repositories</a:t>
            </a:r>
          </a:p>
        </p:txBody>
      </p:sp>
    </p:spTree>
    <p:extLst>
      <p:ext uri="{BB962C8B-B14F-4D97-AF65-F5344CB8AC3E}">
        <p14:creationId xmlns:p14="http://schemas.microsoft.com/office/powerpoint/2010/main" val="731359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838655"/>
          </a:xfrm>
        </p:spPr>
        <p:txBody>
          <a:bodyPr>
            <a:normAutofit/>
          </a:bodyPr>
          <a:lstStyle/>
          <a:p>
            <a:r>
              <a:rPr lang="en-US" sz="3600" b="1" dirty="0" smtClean="0">
                <a:latin typeface="Arial"/>
                <a:cs typeface="Arial"/>
              </a:rPr>
              <a:t>NFS Public Access: looking forward</a:t>
            </a:r>
            <a:endParaRPr lang="en-US" sz="2800" b="1" dirty="0">
              <a:latin typeface="Arial"/>
              <a:cs typeface="Arial"/>
            </a:endParaRPr>
          </a:p>
        </p:txBody>
      </p:sp>
      <p:sp>
        <p:nvSpPr>
          <p:cNvPr id="3" name="Content Placeholder 2"/>
          <p:cNvSpPr>
            <a:spLocks noGrp="1"/>
          </p:cNvSpPr>
          <p:nvPr>
            <p:ph idx="1"/>
          </p:nvPr>
        </p:nvSpPr>
        <p:spPr>
          <a:xfrm>
            <a:off x="479927" y="1054769"/>
            <a:ext cx="8229600" cy="2918012"/>
          </a:xfrm>
        </p:spPr>
        <p:txBody>
          <a:bodyPr>
            <a:noAutofit/>
          </a:bodyPr>
          <a:lstStyle/>
          <a:p>
            <a:r>
              <a:rPr lang="en-US" sz="2400" dirty="0" smtClean="0"/>
              <a:t>Publications: gaining experience with public access repository, developing best practices</a:t>
            </a:r>
          </a:p>
          <a:p>
            <a:r>
              <a:rPr lang="en-US" sz="2400" dirty="0" smtClean="0"/>
              <a:t>Data: data management plans</a:t>
            </a:r>
          </a:p>
          <a:p>
            <a:r>
              <a:rPr lang="en-US" sz="2400" dirty="0"/>
              <a:t>L</a:t>
            </a:r>
            <a:r>
              <a:rPr lang="en-US" sz="2400" dirty="0" smtClean="0"/>
              <a:t>onger term discussions: </a:t>
            </a:r>
          </a:p>
          <a:p>
            <a:pPr lvl="1"/>
            <a:r>
              <a:rPr lang="en-US" sz="2000" dirty="0" smtClean="0"/>
              <a:t>additional research products</a:t>
            </a:r>
          </a:p>
          <a:p>
            <a:pPr lvl="1"/>
            <a:r>
              <a:rPr lang="en-US" sz="2000" dirty="0"/>
              <a:t>d</a:t>
            </a:r>
            <a:r>
              <a:rPr lang="en-US" sz="2000" dirty="0" smtClean="0"/>
              <a:t>ata repositories</a:t>
            </a:r>
          </a:p>
          <a:p>
            <a:pPr marL="0" indent="0">
              <a:buNone/>
            </a:pPr>
            <a:endParaRPr lang="en-US" sz="2400" dirty="0" smtClean="0"/>
          </a:p>
        </p:txBody>
      </p:sp>
      <p:grpSp>
        <p:nvGrpSpPr>
          <p:cNvPr id="11" name="Group 10"/>
          <p:cNvGrpSpPr/>
          <p:nvPr/>
        </p:nvGrpSpPr>
        <p:grpSpPr>
          <a:xfrm>
            <a:off x="945967" y="2906906"/>
            <a:ext cx="8049640" cy="3006184"/>
            <a:chOff x="945967" y="2906906"/>
            <a:chExt cx="8049640" cy="3006184"/>
          </a:xfrm>
        </p:grpSpPr>
        <p:sp>
          <p:nvSpPr>
            <p:cNvPr id="7" name="TextBox 6"/>
            <p:cNvSpPr txBox="1"/>
            <p:nvPr/>
          </p:nvSpPr>
          <p:spPr>
            <a:xfrm>
              <a:off x="945967" y="4496935"/>
              <a:ext cx="3720706" cy="1323439"/>
            </a:xfrm>
            <a:prstGeom prst="rect">
              <a:avLst/>
            </a:prstGeom>
            <a:noFill/>
          </p:spPr>
          <p:txBody>
            <a:bodyPr wrap="square" rtlCol="0">
              <a:spAutoFit/>
            </a:bodyPr>
            <a:lstStyle/>
            <a:p>
              <a:r>
                <a:rPr lang="en-US" sz="2000" b="1" i="1" dirty="0" smtClean="0">
                  <a:solidFill>
                    <a:srgbClr val="000090"/>
                  </a:solidFill>
                </a:rPr>
                <a:t>NSF’s Public Access Plan: Today’s Data Tomorrow’s Discoveries </a:t>
              </a:r>
              <a:r>
                <a:rPr lang="en-US" sz="1600" dirty="0" smtClean="0"/>
                <a:t>[NSF 15-52] </a:t>
              </a:r>
              <a:r>
                <a:rPr lang="en-US" sz="2000" dirty="0" smtClean="0"/>
                <a:t>describes NSF’s current and future Public Access activities</a:t>
              </a:r>
              <a:endParaRPr lang="en-US" sz="2000" dirty="0"/>
            </a:p>
          </p:txBody>
        </p:sp>
        <p:grpSp>
          <p:nvGrpSpPr>
            <p:cNvPr id="8" name="Group 7"/>
            <p:cNvGrpSpPr/>
            <p:nvPr/>
          </p:nvGrpSpPr>
          <p:grpSpPr>
            <a:xfrm>
              <a:off x="4880880" y="2906906"/>
              <a:ext cx="4114727" cy="3006184"/>
              <a:chOff x="966898" y="4183528"/>
              <a:chExt cx="2527841" cy="1822075"/>
            </a:xfrm>
          </p:grpSpPr>
          <p:pic>
            <p:nvPicPr>
              <p:cNvPr id="9" name="Picture 8" descr="nsf.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6898" y="4183528"/>
                <a:ext cx="2527841" cy="1822075"/>
              </a:xfrm>
              <a:prstGeom prst="rect">
                <a:avLst/>
              </a:prstGeom>
            </p:spPr>
          </p:pic>
          <p:sp>
            <p:nvSpPr>
              <p:cNvPr id="10" name="Rectangle 9"/>
              <p:cNvSpPr/>
              <p:nvPr/>
            </p:nvSpPr>
            <p:spPr>
              <a:xfrm>
                <a:off x="971176" y="4213412"/>
                <a:ext cx="2510118" cy="1778000"/>
              </a:xfrm>
              <a:prstGeom prst="rect">
                <a:avLst/>
              </a:prstGeom>
              <a:noFill/>
              <a:ln>
                <a:solidFill>
                  <a:srgbClr val="00009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spTree>
    <p:extLst>
      <p:ext uri="{BB962C8B-B14F-4D97-AF65-F5344CB8AC3E}">
        <p14:creationId xmlns:p14="http://schemas.microsoft.com/office/powerpoint/2010/main" val="3879580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dissolv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Many thanks</a:t>
            </a:r>
            <a:endParaRPr lang="en-US" dirty="0"/>
          </a:p>
        </p:txBody>
      </p:sp>
      <p:sp>
        <p:nvSpPr>
          <p:cNvPr id="3" name="Content Placeholder 2"/>
          <p:cNvSpPr>
            <a:spLocks noGrp="1"/>
          </p:cNvSpPr>
          <p:nvPr>
            <p:ph idx="1"/>
          </p:nvPr>
        </p:nvSpPr>
        <p:spPr/>
        <p:txBody>
          <a:bodyPr/>
          <a:lstStyle/>
          <a:p>
            <a:r>
              <a:rPr lang="en-US" dirty="0" smtClean="0"/>
              <a:t>To those who got us this far:</a:t>
            </a:r>
          </a:p>
          <a:p>
            <a:pPr lvl="1"/>
            <a:r>
              <a:rPr lang="en-US" dirty="0" smtClean="0"/>
              <a:t>Steering committee, sub-committees, and Public Access Working Group</a:t>
            </a:r>
          </a:p>
          <a:p>
            <a:pPr lvl="1"/>
            <a:r>
              <a:rPr lang="en-US" dirty="0" smtClean="0"/>
              <a:t>Requirements and usability working groups (c. 30 program officers, technical and administrative staff)</a:t>
            </a:r>
          </a:p>
          <a:p>
            <a:pPr lvl="1"/>
            <a:r>
              <a:rPr lang="en-US" dirty="0" smtClean="0"/>
              <a:t>DOE partner</a:t>
            </a:r>
          </a:p>
          <a:p>
            <a:pPr lvl="1"/>
            <a:r>
              <a:rPr lang="en-US" dirty="0" smtClean="0"/>
              <a:t>Technical team</a:t>
            </a:r>
          </a:p>
          <a:p>
            <a:r>
              <a:rPr lang="en-US" dirty="0" smtClean="0"/>
              <a:t>To those who will take us farther. . .all of you!</a:t>
            </a:r>
            <a:endParaRPr lang="en-US" dirty="0"/>
          </a:p>
        </p:txBody>
      </p:sp>
    </p:spTree>
    <p:extLst>
      <p:ext uri="{BB962C8B-B14F-4D97-AF65-F5344CB8AC3E}">
        <p14:creationId xmlns:p14="http://schemas.microsoft.com/office/powerpoint/2010/main" val="1497930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0855" y="2520365"/>
            <a:ext cx="8229600" cy="1143000"/>
          </a:xfrm>
        </p:spPr>
        <p:txBody>
          <a:bodyPr>
            <a:noAutofit/>
          </a:bodyPr>
          <a:lstStyle/>
          <a:p>
            <a:pPr algn="ctr"/>
            <a:r>
              <a:rPr lang="en-US" sz="3600" b="1" dirty="0" smtClean="0">
                <a:latin typeface="Arial"/>
                <a:cs typeface="Arial"/>
              </a:rPr>
              <a:t>BACKUP</a:t>
            </a:r>
            <a:endParaRPr lang="en-US" sz="3600" b="1" dirty="0">
              <a:latin typeface="Arial"/>
              <a:cs typeface="Arial"/>
            </a:endParaRPr>
          </a:p>
        </p:txBody>
      </p:sp>
    </p:spTree>
    <p:extLst>
      <p:ext uri="{BB962C8B-B14F-4D97-AF65-F5344CB8AC3E}">
        <p14:creationId xmlns:p14="http://schemas.microsoft.com/office/powerpoint/2010/main" val="322858270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3"/>
          <p:cNvGraphicFramePr>
            <a:graphicFrameLocks/>
          </p:cNvGraphicFramePr>
          <p:nvPr>
            <p:extLst>
              <p:ext uri="{D42A27DB-BD31-4B8C-83A1-F6EECF244321}">
                <p14:modId xmlns:p14="http://schemas.microsoft.com/office/powerpoint/2010/main" val="3450174190"/>
              </p:ext>
            </p:extLst>
          </p:nvPr>
        </p:nvGraphicFramePr>
        <p:xfrm>
          <a:off x="210312" y="1019863"/>
          <a:ext cx="8750808" cy="5371793"/>
        </p:xfrm>
        <a:graphic>
          <a:graphicData uri="http://schemas.openxmlformats.org/drawingml/2006/table">
            <a:tbl>
              <a:tblPr firstRow="1" bandRow="1">
                <a:tableStyleId>{5C22544A-7EE6-4342-B048-85BDC9FD1C3A}</a:tableStyleId>
              </a:tblPr>
              <a:tblGrid>
                <a:gridCol w="2686652"/>
                <a:gridCol w="1445674"/>
                <a:gridCol w="3322065"/>
                <a:gridCol w="1296417"/>
              </a:tblGrid>
              <a:tr h="370114">
                <a:tc>
                  <a:txBody>
                    <a:bodyPr/>
                    <a:lstStyle/>
                    <a:p>
                      <a:r>
                        <a:rPr lang="en-US" dirty="0" smtClean="0"/>
                        <a:t>Name</a:t>
                      </a:r>
                      <a:endParaRPr lang="en-US" dirty="0"/>
                    </a:p>
                  </a:txBody>
                  <a:tcPr/>
                </a:tc>
                <a:tc>
                  <a:txBody>
                    <a:bodyPr/>
                    <a:lstStyle/>
                    <a:p>
                      <a:r>
                        <a:rPr lang="en-US" dirty="0" smtClean="0"/>
                        <a:t>Affiliation</a:t>
                      </a:r>
                      <a:endParaRPr lang="en-US" dirty="0"/>
                    </a:p>
                  </a:txBody>
                  <a:tcPr/>
                </a:tc>
                <a:tc>
                  <a:txBody>
                    <a:bodyPr/>
                    <a:lstStyle/>
                    <a:p>
                      <a:r>
                        <a:rPr lang="en-US" dirty="0" smtClean="0"/>
                        <a:t>Name</a:t>
                      </a:r>
                      <a:endParaRPr lang="en-US" dirty="0"/>
                    </a:p>
                  </a:txBody>
                  <a:tcPr/>
                </a:tc>
                <a:tc>
                  <a:txBody>
                    <a:bodyPr/>
                    <a:lstStyle/>
                    <a:p>
                      <a:r>
                        <a:rPr lang="en-US" dirty="0" smtClean="0"/>
                        <a:t>Affiliation</a:t>
                      </a:r>
                      <a:endParaRPr lang="en-US" dirty="0"/>
                    </a:p>
                  </a:txBody>
                  <a:tcPr/>
                </a:tc>
              </a:tr>
              <a:tr h="370741">
                <a:tc>
                  <a:txBody>
                    <a:bodyPr/>
                    <a:lstStyle/>
                    <a:p>
                      <a:pPr algn="l" fontAlgn="b"/>
                      <a:r>
                        <a:rPr lang="en-US" sz="2400" b="0" i="0" u="none" strike="noStrike" dirty="0">
                          <a:solidFill>
                            <a:srgbClr val="000000"/>
                          </a:solidFill>
                          <a:effectLst/>
                          <a:latin typeface="Calibri"/>
                        </a:rPr>
                        <a:t>Lance </a:t>
                      </a:r>
                      <a:r>
                        <a:rPr lang="en-US" sz="2400" b="0" i="0" u="none" strike="noStrike" dirty="0" err="1">
                          <a:solidFill>
                            <a:srgbClr val="000000"/>
                          </a:solidFill>
                          <a:effectLst/>
                          <a:latin typeface="Calibri"/>
                        </a:rPr>
                        <a:t>Vowell</a:t>
                      </a:r>
                      <a:endParaRPr lang="en-US" sz="2400" b="0" i="0" u="none" strike="noStrike" dirty="0">
                        <a:solidFill>
                          <a:srgbClr val="000000"/>
                        </a:solidFill>
                        <a:effectLst/>
                        <a:latin typeface="Calibri"/>
                      </a:endParaRPr>
                    </a:p>
                  </a:txBody>
                  <a:tcPr marL="9525" marR="9525" marT="9525" marB="0" anchor="b"/>
                </a:tc>
                <a:tc>
                  <a:txBody>
                    <a:bodyPr/>
                    <a:lstStyle/>
                    <a:p>
                      <a:pPr algn="l" fontAlgn="b"/>
                      <a:r>
                        <a:rPr lang="en-US" sz="2400" b="0" i="0" u="none" strike="noStrike" dirty="0">
                          <a:solidFill>
                            <a:srgbClr val="000000"/>
                          </a:solidFill>
                          <a:effectLst/>
                          <a:latin typeface="Calibri"/>
                        </a:rPr>
                        <a:t>DOE/OSTI</a:t>
                      </a:r>
                    </a:p>
                  </a:txBody>
                  <a:tcPr marL="9525" marR="9525" marT="9525" marB="0" anchor="b"/>
                </a:tc>
                <a:tc>
                  <a:txBody>
                    <a:bodyPr/>
                    <a:lstStyle/>
                    <a:p>
                      <a:pPr algn="l" fontAlgn="b"/>
                      <a:r>
                        <a:rPr lang="en-US" sz="2400" b="0" i="0" u="none" strike="noStrike" dirty="0" err="1">
                          <a:solidFill>
                            <a:srgbClr val="000000"/>
                          </a:solidFill>
                          <a:effectLst/>
                          <a:latin typeface="Calibri"/>
                        </a:rPr>
                        <a:t>Akhilesh</a:t>
                      </a:r>
                      <a:r>
                        <a:rPr lang="en-US" sz="2400" b="0" i="0" u="none" strike="noStrike" dirty="0">
                          <a:solidFill>
                            <a:srgbClr val="000000"/>
                          </a:solidFill>
                          <a:effectLst/>
                          <a:latin typeface="Calibri"/>
                        </a:rPr>
                        <a:t> </a:t>
                      </a:r>
                      <a:r>
                        <a:rPr lang="en-US" sz="2400" b="0" i="0" u="none" strike="noStrike" dirty="0" err="1">
                          <a:solidFill>
                            <a:srgbClr val="000000"/>
                          </a:solidFill>
                          <a:effectLst/>
                          <a:latin typeface="Calibri"/>
                        </a:rPr>
                        <a:t>Mathur</a:t>
                      </a:r>
                      <a:endParaRPr lang="en-US" sz="2400" b="0" i="0" u="none" strike="noStrike" dirty="0">
                        <a:solidFill>
                          <a:srgbClr val="000000"/>
                        </a:solidFill>
                        <a:effectLst/>
                        <a:latin typeface="Calibri"/>
                      </a:endParaRPr>
                    </a:p>
                  </a:txBody>
                  <a:tcPr marL="9525" marR="9525" marT="9525" marB="0" anchor="b"/>
                </a:tc>
                <a:tc>
                  <a:txBody>
                    <a:bodyPr/>
                    <a:lstStyle/>
                    <a:p>
                      <a:pPr algn="l" fontAlgn="b"/>
                      <a:r>
                        <a:rPr lang="en-US" sz="2400" b="0" i="0" u="none" strike="noStrike" dirty="0">
                          <a:solidFill>
                            <a:srgbClr val="000000"/>
                          </a:solidFill>
                          <a:effectLst/>
                          <a:latin typeface="Calibri"/>
                        </a:rPr>
                        <a:t>DIS</a:t>
                      </a:r>
                    </a:p>
                  </a:txBody>
                  <a:tcPr marL="9525" marR="9525" marT="9525" marB="0" anchor="b"/>
                </a:tc>
              </a:tr>
              <a:tr h="370741">
                <a:tc>
                  <a:txBody>
                    <a:bodyPr/>
                    <a:lstStyle/>
                    <a:p>
                      <a:pPr algn="l" fontAlgn="b"/>
                      <a:r>
                        <a:rPr lang="en-US" sz="2400" b="0" i="0" u="none" strike="noStrike" dirty="0">
                          <a:solidFill>
                            <a:srgbClr val="000000"/>
                          </a:solidFill>
                          <a:effectLst/>
                          <a:latin typeface="Calibri"/>
                        </a:rPr>
                        <a:t>Tim Stoner</a:t>
                      </a:r>
                    </a:p>
                  </a:txBody>
                  <a:tcPr marL="9525" marR="9525" marT="9525" marB="0" anchor="b"/>
                </a:tc>
                <a:tc>
                  <a:txBody>
                    <a:bodyPr/>
                    <a:lstStyle/>
                    <a:p>
                      <a:pPr algn="l" fontAlgn="b"/>
                      <a:r>
                        <a:rPr lang="en-US" sz="2400" b="0" i="0" u="none" strike="noStrike" dirty="0">
                          <a:solidFill>
                            <a:srgbClr val="000000"/>
                          </a:solidFill>
                          <a:effectLst/>
                          <a:latin typeface="Calibri"/>
                        </a:rPr>
                        <a:t>DOE/OSTI</a:t>
                      </a:r>
                    </a:p>
                  </a:txBody>
                  <a:tcPr marL="9525" marR="9525" marT="9525" marB="0" anchor="b"/>
                </a:tc>
                <a:tc>
                  <a:txBody>
                    <a:bodyPr/>
                    <a:lstStyle/>
                    <a:p>
                      <a:pPr algn="l" fontAlgn="b"/>
                      <a:r>
                        <a:rPr lang="en-US" sz="2400" b="0" i="0" u="none" strike="noStrike" dirty="0">
                          <a:solidFill>
                            <a:srgbClr val="000000"/>
                          </a:solidFill>
                          <a:effectLst/>
                          <a:latin typeface="Calibri"/>
                        </a:rPr>
                        <a:t>George Patch</a:t>
                      </a:r>
                    </a:p>
                  </a:txBody>
                  <a:tcPr marL="9525" marR="9525" marT="9525" marB="0" anchor="b"/>
                </a:tc>
                <a:tc>
                  <a:txBody>
                    <a:bodyPr/>
                    <a:lstStyle/>
                    <a:p>
                      <a:pPr algn="l" fontAlgn="b"/>
                      <a:r>
                        <a:rPr lang="en-US" sz="2400" b="0" i="0" u="none" strike="noStrike" dirty="0">
                          <a:solidFill>
                            <a:srgbClr val="000000"/>
                          </a:solidFill>
                          <a:effectLst/>
                          <a:latin typeface="Calibri"/>
                        </a:rPr>
                        <a:t>DIS</a:t>
                      </a:r>
                    </a:p>
                  </a:txBody>
                  <a:tcPr marL="9525" marR="9525" marT="9525" marB="0" anchor="b"/>
                </a:tc>
              </a:tr>
              <a:tr h="370741">
                <a:tc>
                  <a:txBody>
                    <a:bodyPr/>
                    <a:lstStyle/>
                    <a:p>
                      <a:pPr algn="l" fontAlgn="b"/>
                      <a:r>
                        <a:rPr lang="en-US" sz="2400" b="0" i="0" u="none" strike="noStrike" dirty="0">
                          <a:solidFill>
                            <a:srgbClr val="000000"/>
                          </a:solidFill>
                          <a:effectLst/>
                          <a:latin typeface="Calibri"/>
                        </a:rPr>
                        <a:t>Mark Martin</a:t>
                      </a:r>
                    </a:p>
                  </a:txBody>
                  <a:tcPr marL="9525" marR="9525" marT="9525" marB="0" anchor="b"/>
                </a:tc>
                <a:tc>
                  <a:txBody>
                    <a:bodyPr/>
                    <a:lstStyle/>
                    <a:p>
                      <a:pPr algn="l" fontAlgn="b"/>
                      <a:r>
                        <a:rPr lang="en-US" sz="2400" b="0" i="0" u="none" strike="noStrike" dirty="0">
                          <a:solidFill>
                            <a:srgbClr val="000000"/>
                          </a:solidFill>
                          <a:effectLst/>
                          <a:latin typeface="Calibri"/>
                        </a:rPr>
                        <a:t>DOE/OSTI</a:t>
                      </a:r>
                    </a:p>
                  </a:txBody>
                  <a:tcPr marL="9525" marR="9525" marT="9525" marB="0" anchor="b"/>
                </a:tc>
                <a:tc>
                  <a:txBody>
                    <a:bodyPr/>
                    <a:lstStyle/>
                    <a:p>
                      <a:pPr algn="l" fontAlgn="b"/>
                      <a:r>
                        <a:rPr lang="en-US" sz="2400" b="0" i="0" u="none" strike="noStrike" dirty="0" err="1">
                          <a:solidFill>
                            <a:srgbClr val="000000"/>
                          </a:solidFill>
                          <a:effectLst/>
                          <a:latin typeface="Calibri"/>
                        </a:rPr>
                        <a:t>Abhi</a:t>
                      </a:r>
                      <a:r>
                        <a:rPr lang="en-US" sz="2400" b="0" i="0" u="none" strike="noStrike" dirty="0">
                          <a:solidFill>
                            <a:srgbClr val="000000"/>
                          </a:solidFill>
                          <a:effectLst/>
                          <a:latin typeface="Calibri"/>
                        </a:rPr>
                        <a:t> Kulkarni</a:t>
                      </a:r>
                    </a:p>
                  </a:txBody>
                  <a:tcPr marL="9525" marR="9525" marT="9525" marB="0" anchor="b"/>
                </a:tc>
                <a:tc>
                  <a:txBody>
                    <a:bodyPr/>
                    <a:lstStyle/>
                    <a:p>
                      <a:pPr algn="l" fontAlgn="b"/>
                      <a:r>
                        <a:rPr lang="en-US" sz="2400" b="0" i="0" u="none" strike="noStrike" dirty="0">
                          <a:solidFill>
                            <a:srgbClr val="000000"/>
                          </a:solidFill>
                          <a:effectLst/>
                          <a:latin typeface="Calibri"/>
                        </a:rPr>
                        <a:t>DIS</a:t>
                      </a:r>
                    </a:p>
                  </a:txBody>
                  <a:tcPr marL="9525" marR="9525" marT="9525" marB="0" anchor="b"/>
                </a:tc>
              </a:tr>
              <a:tr h="370741">
                <a:tc>
                  <a:txBody>
                    <a:bodyPr/>
                    <a:lstStyle/>
                    <a:p>
                      <a:pPr algn="l" fontAlgn="b"/>
                      <a:r>
                        <a:rPr lang="en-US" sz="2400" b="0" i="0" u="none" strike="noStrike" dirty="0">
                          <a:solidFill>
                            <a:srgbClr val="000000"/>
                          </a:solidFill>
                          <a:effectLst/>
                          <a:latin typeface="Calibri"/>
                        </a:rPr>
                        <a:t>Brian </a:t>
                      </a:r>
                      <a:r>
                        <a:rPr lang="en-US" sz="2400" b="0" i="0" u="none" strike="noStrike" dirty="0" err="1">
                          <a:solidFill>
                            <a:srgbClr val="000000"/>
                          </a:solidFill>
                          <a:effectLst/>
                          <a:latin typeface="Calibri"/>
                        </a:rPr>
                        <a:t>Hitson</a:t>
                      </a:r>
                      <a:endParaRPr lang="en-US" sz="2400" b="0" i="0" u="none" strike="noStrike" dirty="0">
                        <a:solidFill>
                          <a:srgbClr val="000000"/>
                        </a:solidFill>
                        <a:effectLst/>
                        <a:latin typeface="Calibri"/>
                      </a:endParaRPr>
                    </a:p>
                  </a:txBody>
                  <a:tcPr marL="9525" marR="9525" marT="9525" marB="0" anchor="b"/>
                </a:tc>
                <a:tc>
                  <a:txBody>
                    <a:bodyPr/>
                    <a:lstStyle/>
                    <a:p>
                      <a:pPr algn="l" fontAlgn="b"/>
                      <a:r>
                        <a:rPr lang="en-US" sz="2400" b="0" i="0" u="none" strike="noStrike" dirty="0">
                          <a:solidFill>
                            <a:srgbClr val="000000"/>
                          </a:solidFill>
                          <a:effectLst/>
                          <a:latin typeface="Calibri"/>
                        </a:rPr>
                        <a:t>DOE/OSTI</a:t>
                      </a:r>
                    </a:p>
                  </a:txBody>
                  <a:tcPr marL="9525" marR="9525" marT="9525" marB="0" anchor="b"/>
                </a:tc>
                <a:tc>
                  <a:txBody>
                    <a:bodyPr/>
                    <a:lstStyle/>
                    <a:p>
                      <a:pPr algn="l" fontAlgn="b"/>
                      <a:r>
                        <a:rPr lang="en-US" sz="2400" b="0" i="0" u="none" strike="noStrike" dirty="0">
                          <a:solidFill>
                            <a:srgbClr val="000000"/>
                          </a:solidFill>
                          <a:effectLst/>
                          <a:latin typeface="Calibri"/>
                        </a:rPr>
                        <a:t>Carlo Ilagan</a:t>
                      </a:r>
                    </a:p>
                  </a:txBody>
                  <a:tcPr marL="9525" marR="9525" marT="9525" marB="0" anchor="b"/>
                </a:tc>
                <a:tc>
                  <a:txBody>
                    <a:bodyPr/>
                    <a:lstStyle/>
                    <a:p>
                      <a:pPr algn="l" fontAlgn="b"/>
                      <a:r>
                        <a:rPr lang="en-US" sz="2400" b="0" i="0" u="none" strike="noStrike" dirty="0">
                          <a:solidFill>
                            <a:srgbClr val="000000"/>
                          </a:solidFill>
                          <a:effectLst/>
                          <a:latin typeface="Calibri"/>
                        </a:rPr>
                        <a:t>DIS</a:t>
                      </a:r>
                    </a:p>
                  </a:txBody>
                  <a:tcPr marL="9525" marR="9525" marT="9525" marB="0" anchor="b"/>
                </a:tc>
              </a:tr>
              <a:tr h="370741">
                <a:tc>
                  <a:txBody>
                    <a:bodyPr/>
                    <a:lstStyle/>
                    <a:p>
                      <a:pPr algn="l" fontAlgn="b"/>
                      <a:r>
                        <a:rPr lang="en-US" sz="2400" b="0" i="0" u="none" strike="noStrike" dirty="0">
                          <a:solidFill>
                            <a:srgbClr val="000000"/>
                          </a:solidFill>
                          <a:effectLst/>
                          <a:latin typeface="Calibri"/>
                        </a:rPr>
                        <a:t>Jeffrey Salmon</a:t>
                      </a:r>
                    </a:p>
                  </a:txBody>
                  <a:tcPr marL="9525" marR="9525" marT="9525" marB="0" anchor="b"/>
                </a:tc>
                <a:tc>
                  <a:txBody>
                    <a:bodyPr/>
                    <a:lstStyle/>
                    <a:p>
                      <a:pPr algn="l" fontAlgn="b"/>
                      <a:r>
                        <a:rPr lang="en-US" sz="2400" b="0" i="0" u="none" strike="noStrike" dirty="0">
                          <a:solidFill>
                            <a:srgbClr val="000000"/>
                          </a:solidFill>
                          <a:effectLst/>
                          <a:latin typeface="Calibri"/>
                        </a:rPr>
                        <a:t>DOE/OSTI</a:t>
                      </a:r>
                    </a:p>
                  </a:txBody>
                  <a:tcPr marL="9525" marR="9525" marT="9525" marB="0" anchor="b"/>
                </a:tc>
                <a:tc>
                  <a:txBody>
                    <a:bodyPr/>
                    <a:lstStyle/>
                    <a:p>
                      <a:pPr algn="l" fontAlgn="b"/>
                      <a:r>
                        <a:rPr lang="en-US" sz="2400" b="0" i="0" u="none" strike="noStrike" dirty="0">
                          <a:solidFill>
                            <a:srgbClr val="000000"/>
                          </a:solidFill>
                          <a:effectLst/>
                          <a:latin typeface="Calibri"/>
                        </a:rPr>
                        <a:t>Belen Awetahegne</a:t>
                      </a:r>
                    </a:p>
                  </a:txBody>
                  <a:tcPr marL="9525" marR="9525" marT="9525" marB="0" anchor="b"/>
                </a:tc>
                <a:tc>
                  <a:txBody>
                    <a:bodyPr/>
                    <a:lstStyle/>
                    <a:p>
                      <a:pPr algn="l" fontAlgn="b"/>
                      <a:r>
                        <a:rPr lang="en-US" sz="2400" b="0" i="0" u="none" strike="noStrike" dirty="0">
                          <a:solidFill>
                            <a:srgbClr val="000000"/>
                          </a:solidFill>
                          <a:effectLst/>
                          <a:latin typeface="Calibri"/>
                        </a:rPr>
                        <a:t>DIS</a:t>
                      </a:r>
                    </a:p>
                  </a:txBody>
                  <a:tcPr marL="9525" marR="9525" marT="9525" marB="0" anchor="b"/>
                </a:tc>
              </a:tr>
              <a:tr h="370741">
                <a:tc>
                  <a:txBody>
                    <a:bodyPr/>
                    <a:lstStyle/>
                    <a:p>
                      <a:pPr algn="l" fontAlgn="b"/>
                      <a:r>
                        <a:rPr lang="en-US" sz="2400" b="0" i="0" u="none" strike="noStrike" dirty="0">
                          <a:solidFill>
                            <a:srgbClr val="000000"/>
                          </a:solidFill>
                          <a:effectLst/>
                          <a:latin typeface="Calibri"/>
                        </a:rPr>
                        <a:t>Amy Northcutt</a:t>
                      </a:r>
                    </a:p>
                  </a:txBody>
                  <a:tcPr marL="9525" marR="9525" marT="9525" marB="0" anchor="b"/>
                </a:tc>
                <a:tc>
                  <a:txBody>
                    <a:bodyPr/>
                    <a:lstStyle/>
                    <a:p>
                      <a:pPr algn="l" fontAlgn="b"/>
                      <a:r>
                        <a:rPr lang="en-US" sz="2400" b="0" i="0" u="none" strike="noStrike" dirty="0">
                          <a:solidFill>
                            <a:srgbClr val="000000"/>
                          </a:solidFill>
                          <a:effectLst/>
                          <a:latin typeface="Calibri"/>
                        </a:rPr>
                        <a:t>OIRM</a:t>
                      </a:r>
                    </a:p>
                  </a:txBody>
                  <a:tcPr marL="9525" marR="9525" marT="9525" marB="0" anchor="b"/>
                </a:tc>
                <a:tc>
                  <a:txBody>
                    <a:bodyPr/>
                    <a:lstStyle/>
                    <a:p>
                      <a:pPr algn="l" fontAlgn="b"/>
                      <a:r>
                        <a:rPr lang="en-US" sz="2400" b="0" i="0" u="none" strike="noStrike" dirty="0">
                          <a:solidFill>
                            <a:srgbClr val="000000"/>
                          </a:solidFill>
                          <a:effectLst/>
                          <a:latin typeface="Calibri"/>
                        </a:rPr>
                        <a:t>Harry Burdick</a:t>
                      </a:r>
                    </a:p>
                  </a:txBody>
                  <a:tcPr marL="9525" marR="9525" marT="9525" marB="0" anchor="b"/>
                </a:tc>
                <a:tc>
                  <a:txBody>
                    <a:bodyPr/>
                    <a:lstStyle/>
                    <a:p>
                      <a:pPr algn="l" fontAlgn="b"/>
                      <a:r>
                        <a:rPr lang="en-US" sz="2400" b="0" i="0" u="none" strike="noStrike" dirty="0">
                          <a:solidFill>
                            <a:srgbClr val="000000"/>
                          </a:solidFill>
                          <a:effectLst/>
                          <a:latin typeface="Calibri"/>
                        </a:rPr>
                        <a:t>DIS</a:t>
                      </a:r>
                    </a:p>
                  </a:txBody>
                  <a:tcPr marL="9525" marR="9525" marT="9525" marB="0" anchor="b"/>
                </a:tc>
              </a:tr>
              <a:tr h="370741">
                <a:tc>
                  <a:txBody>
                    <a:bodyPr/>
                    <a:lstStyle/>
                    <a:p>
                      <a:pPr algn="l" fontAlgn="b"/>
                      <a:r>
                        <a:rPr lang="en-US" sz="2400" b="0" i="0" u="none" strike="noStrike" dirty="0">
                          <a:solidFill>
                            <a:srgbClr val="000000"/>
                          </a:solidFill>
                          <a:effectLst/>
                          <a:latin typeface="Calibri"/>
                        </a:rPr>
                        <a:t>Lisa Jackson</a:t>
                      </a:r>
                    </a:p>
                  </a:txBody>
                  <a:tcPr marL="9525" marR="9525" marT="9525" marB="0" anchor="b"/>
                </a:tc>
                <a:tc>
                  <a:txBody>
                    <a:bodyPr/>
                    <a:lstStyle/>
                    <a:p>
                      <a:pPr algn="l" fontAlgn="b"/>
                      <a:r>
                        <a:rPr lang="en-US" sz="2400" b="0" i="0" u="none" strike="noStrike" dirty="0">
                          <a:solidFill>
                            <a:srgbClr val="000000"/>
                          </a:solidFill>
                          <a:effectLst/>
                          <a:latin typeface="Calibri"/>
                        </a:rPr>
                        <a:t>SBE</a:t>
                      </a:r>
                    </a:p>
                  </a:txBody>
                  <a:tcPr marL="9525" marR="9525" marT="9525" marB="0" anchor="b"/>
                </a:tc>
                <a:tc>
                  <a:txBody>
                    <a:bodyPr/>
                    <a:lstStyle/>
                    <a:p>
                      <a:pPr algn="l" fontAlgn="b"/>
                      <a:r>
                        <a:rPr lang="en-US" sz="2400" b="0" i="0" u="none" strike="noStrike" dirty="0">
                          <a:solidFill>
                            <a:srgbClr val="000000"/>
                          </a:solidFill>
                          <a:effectLst/>
                          <a:latin typeface="Calibri"/>
                        </a:rPr>
                        <a:t>Aaron Corbett</a:t>
                      </a:r>
                    </a:p>
                  </a:txBody>
                  <a:tcPr marL="9525" marR="9525" marT="9525" marB="0" anchor="b"/>
                </a:tc>
                <a:tc>
                  <a:txBody>
                    <a:bodyPr/>
                    <a:lstStyle/>
                    <a:p>
                      <a:pPr algn="l" fontAlgn="b"/>
                      <a:r>
                        <a:rPr lang="en-US" sz="2400" b="0" i="0" u="none" strike="noStrike" dirty="0">
                          <a:solidFill>
                            <a:srgbClr val="000000"/>
                          </a:solidFill>
                          <a:effectLst/>
                          <a:latin typeface="Calibri"/>
                        </a:rPr>
                        <a:t>DIS</a:t>
                      </a:r>
                    </a:p>
                  </a:txBody>
                  <a:tcPr marL="9525" marR="9525" marT="9525" marB="0" anchor="b"/>
                </a:tc>
              </a:tr>
              <a:tr h="370741">
                <a:tc>
                  <a:txBody>
                    <a:bodyPr/>
                    <a:lstStyle/>
                    <a:p>
                      <a:pPr algn="l" fontAlgn="b"/>
                      <a:r>
                        <a:rPr lang="en-US" sz="2400" b="0" i="0" u="none" strike="noStrike" dirty="0">
                          <a:solidFill>
                            <a:srgbClr val="000000"/>
                          </a:solidFill>
                          <a:effectLst/>
                          <a:latin typeface="Calibri"/>
                        </a:rPr>
                        <a:t>Erika </a:t>
                      </a:r>
                      <a:r>
                        <a:rPr lang="en-US" sz="2400" b="0" i="0" u="none" strike="noStrike" dirty="0" err="1">
                          <a:solidFill>
                            <a:srgbClr val="000000"/>
                          </a:solidFill>
                          <a:effectLst/>
                          <a:latin typeface="Calibri"/>
                        </a:rPr>
                        <a:t>Rissi</a:t>
                      </a:r>
                      <a:endParaRPr lang="en-US" sz="2400" b="0" i="0" u="none" strike="noStrike" dirty="0">
                        <a:solidFill>
                          <a:srgbClr val="000000"/>
                        </a:solidFill>
                        <a:effectLst/>
                        <a:latin typeface="Calibri"/>
                      </a:endParaRPr>
                    </a:p>
                  </a:txBody>
                  <a:tcPr marL="9525" marR="9525" marT="9525" marB="0" anchor="b"/>
                </a:tc>
                <a:tc>
                  <a:txBody>
                    <a:bodyPr/>
                    <a:lstStyle/>
                    <a:p>
                      <a:pPr algn="l" fontAlgn="b"/>
                      <a:r>
                        <a:rPr lang="en-US" sz="2400" b="0" i="0" u="none" strike="noStrike" dirty="0">
                          <a:solidFill>
                            <a:srgbClr val="000000"/>
                          </a:solidFill>
                          <a:effectLst/>
                          <a:latin typeface="Calibri"/>
                        </a:rPr>
                        <a:t>BFA</a:t>
                      </a:r>
                    </a:p>
                  </a:txBody>
                  <a:tcPr marL="9525" marR="9525" marT="9525" marB="0" anchor="b"/>
                </a:tc>
                <a:tc>
                  <a:txBody>
                    <a:bodyPr/>
                    <a:lstStyle/>
                    <a:p>
                      <a:pPr algn="l" fontAlgn="b"/>
                      <a:r>
                        <a:rPr lang="en-US" sz="2400" b="0" i="0" u="none" strike="noStrike" dirty="0">
                          <a:solidFill>
                            <a:srgbClr val="000000"/>
                          </a:solidFill>
                          <a:effectLst/>
                          <a:latin typeface="Calibri"/>
                        </a:rPr>
                        <a:t>Steve Downing</a:t>
                      </a:r>
                    </a:p>
                  </a:txBody>
                  <a:tcPr marL="9525" marR="9525" marT="9525" marB="0" anchor="b"/>
                </a:tc>
                <a:tc>
                  <a:txBody>
                    <a:bodyPr/>
                    <a:lstStyle/>
                    <a:p>
                      <a:pPr algn="l" fontAlgn="b"/>
                      <a:r>
                        <a:rPr lang="en-US" sz="2400" b="0" i="0" u="none" strike="noStrike" dirty="0">
                          <a:solidFill>
                            <a:srgbClr val="000000"/>
                          </a:solidFill>
                          <a:effectLst/>
                          <a:latin typeface="Calibri"/>
                        </a:rPr>
                        <a:t>DIS</a:t>
                      </a:r>
                    </a:p>
                  </a:txBody>
                  <a:tcPr marL="9525" marR="9525" marT="9525" marB="0" anchor="b"/>
                </a:tc>
              </a:tr>
              <a:tr h="370741">
                <a:tc>
                  <a:txBody>
                    <a:bodyPr/>
                    <a:lstStyle/>
                    <a:p>
                      <a:pPr algn="l" fontAlgn="b"/>
                      <a:r>
                        <a:rPr lang="en-US" sz="2400" b="0" i="0" u="none" strike="noStrike" dirty="0" err="1">
                          <a:solidFill>
                            <a:srgbClr val="000000"/>
                          </a:solidFill>
                          <a:effectLst/>
                          <a:latin typeface="Calibri"/>
                        </a:rPr>
                        <a:t>Elvi</a:t>
                      </a:r>
                      <a:r>
                        <a:rPr lang="en-US" sz="2400" b="0" i="0" u="none" strike="noStrike" dirty="0">
                          <a:solidFill>
                            <a:srgbClr val="000000"/>
                          </a:solidFill>
                          <a:effectLst/>
                          <a:latin typeface="Calibri"/>
                        </a:rPr>
                        <a:t> Solanes</a:t>
                      </a:r>
                    </a:p>
                  </a:txBody>
                  <a:tcPr marL="9525" marR="9525" marT="9525" marB="0" anchor="b"/>
                </a:tc>
                <a:tc>
                  <a:txBody>
                    <a:bodyPr/>
                    <a:lstStyle/>
                    <a:p>
                      <a:pPr algn="l" fontAlgn="b"/>
                      <a:r>
                        <a:rPr lang="en-US" sz="2400" b="0" i="0" u="none" strike="noStrike" dirty="0" smtClean="0">
                          <a:solidFill>
                            <a:srgbClr val="000000"/>
                          </a:solidFill>
                          <a:effectLst/>
                          <a:latin typeface="Calibri"/>
                        </a:rPr>
                        <a:t>BFA</a:t>
                      </a:r>
                      <a:endParaRPr lang="en-US" sz="2400" b="0" i="0" u="none" strike="noStrike" dirty="0">
                        <a:solidFill>
                          <a:srgbClr val="000000"/>
                        </a:solidFill>
                        <a:effectLst/>
                        <a:latin typeface="Calibri"/>
                      </a:endParaRPr>
                    </a:p>
                  </a:txBody>
                  <a:tcPr marL="9525" marR="9525" marT="9525" marB="0" anchor="b"/>
                </a:tc>
                <a:tc>
                  <a:txBody>
                    <a:bodyPr/>
                    <a:lstStyle/>
                    <a:p>
                      <a:pPr algn="l" fontAlgn="b"/>
                      <a:r>
                        <a:rPr lang="en-US" sz="2400" b="0" i="0" u="none" strike="noStrike" dirty="0">
                          <a:solidFill>
                            <a:srgbClr val="000000"/>
                          </a:solidFill>
                          <a:effectLst/>
                          <a:latin typeface="Calibri"/>
                        </a:rPr>
                        <a:t>Pam </a:t>
                      </a:r>
                      <a:r>
                        <a:rPr lang="en-US" sz="2400" b="0" i="0" u="none" strike="noStrike" dirty="0" err="1">
                          <a:solidFill>
                            <a:srgbClr val="000000"/>
                          </a:solidFill>
                          <a:effectLst/>
                          <a:latin typeface="Calibri"/>
                        </a:rPr>
                        <a:t>Reichers</a:t>
                      </a:r>
                      <a:endParaRPr lang="en-US" sz="2400" b="0" i="0" u="none" strike="noStrike" dirty="0">
                        <a:solidFill>
                          <a:srgbClr val="000000"/>
                        </a:solidFill>
                        <a:effectLst/>
                        <a:latin typeface="Calibri"/>
                      </a:endParaRPr>
                    </a:p>
                  </a:txBody>
                  <a:tcPr marL="9525" marR="9525" marT="9525" marB="0" anchor="b"/>
                </a:tc>
                <a:tc>
                  <a:txBody>
                    <a:bodyPr/>
                    <a:lstStyle/>
                    <a:p>
                      <a:pPr algn="l" fontAlgn="b"/>
                      <a:r>
                        <a:rPr lang="en-US" sz="2400" b="0" i="0" u="none" strike="noStrike" dirty="0">
                          <a:solidFill>
                            <a:srgbClr val="000000"/>
                          </a:solidFill>
                          <a:effectLst/>
                          <a:latin typeface="Calibri"/>
                        </a:rPr>
                        <a:t>DIS</a:t>
                      </a:r>
                    </a:p>
                  </a:txBody>
                  <a:tcPr marL="9525" marR="9525" marT="9525" marB="0" anchor="b"/>
                </a:tc>
              </a:tr>
              <a:tr h="370741">
                <a:tc>
                  <a:txBody>
                    <a:bodyPr/>
                    <a:lstStyle/>
                    <a:p>
                      <a:pPr algn="l" fontAlgn="b"/>
                      <a:r>
                        <a:rPr lang="en-US" sz="2400" b="0" i="0" u="none" strike="noStrike" dirty="0">
                          <a:solidFill>
                            <a:srgbClr val="000000"/>
                          </a:solidFill>
                          <a:effectLst/>
                          <a:latin typeface="Calibri"/>
                        </a:rPr>
                        <a:t>Beth Strausser</a:t>
                      </a:r>
                    </a:p>
                  </a:txBody>
                  <a:tcPr marL="9525" marR="9525" marT="9525" marB="0" anchor="b"/>
                </a:tc>
                <a:tc>
                  <a:txBody>
                    <a:bodyPr/>
                    <a:lstStyle/>
                    <a:p>
                      <a:pPr algn="l" fontAlgn="b"/>
                      <a:r>
                        <a:rPr lang="en-US" sz="2400" b="0" i="0" u="none" strike="noStrike" dirty="0">
                          <a:solidFill>
                            <a:srgbClr val="000000"/>
                          </a:solidFill>
                          <a:effectLst/>
                          <a:latin typeface="Calibri"/>
                        </a:rPr>
                        <a:t>BFA</a:t>
                      </a:r>
                    </a:p>
                  </a:txBody>
                  <a:tcPr marL="9525" marR="9525" marT="9525" marB="0" anchor="b"/>
                </a:tc>
                <a:tc>
                  <a:txBody>
                    <a:bodyPr/>
                    <a:lstStyle/>
                    <a:p>
                      <a:pPr algn="l" fontAlgn="b"/>
                      <a:r>
                        <a:rPr lang="en-US" sz="2400" b="0" i="0" u="none" strike="noStrike" dirty="0" err="1">
                          <a:solidFill>
                            <a:srgbClr val="000000"/>
                          </a:solidFill>
                          <a:effectLst/>
                          <a:latin typeface="Calibri"/>
                        </a:rPr>
                        <a:t>Bala</a:t>
                      </a:r>
                      <a:r>
                        <a:rPr lang="en-US" sz="2400" b="0" i="0" u="none" strike="noStrike" dirty="0">
                          <a:solidFill>
                            <a:srgbClr val="000000"/>
                          </a:solidFill>
                          <a:effectLst/>
                          <a:latin typeface="Calibri"/>
                        </a:rPr>
                        <a:t> </a:t>
                      </a:r>
                      <a:r>
                        <a:rPr lang="en-US" sz="2400" b="0" i="0" u="none" strike="noStrike" dirty="0" err="1">
                          <a:solidFill>
                            <a:srgbClr val="000000"/>
                          </a:solidFill>
                          <a:effectLst/>
                          <a:latin typeface="Calibri"/>
                        </a:rPr>
                        <a:t>Krishnamoorthy</a:t>
                      </a:r>
                      <a:endParaRPr lang="en-US" sz="2400" b="0" i="0" u="none" strike="noStrike" dirty="0">
                        <a:solidFill>
                          <a:srgbClr val="000000"/>
                        </a:solidFill>
                        <a:effectLst/>
                        <a:latin typeface="Calibri"/>
                      </a:endParaRPr>
                    </a:p>
                  </a:txBody>
                  <a:tcPr marL="9525" marR="9525" marT="9525" marB="0" anchor="b"/>
                </a:tc>
                <a:tc>
                  <a:txBody>
                    <a:bodyPr/>
                    <a:lstStyle/>
                    <a:p>
                      <a:pPr algn="l" fontAlgn="b"/>
                      <a:r>
                        <a:rPr lang="en-US" sz="2400" b="0" i="0" u="none" strike="noStrike" dirty="0">
                          <a:solidFill>
                            <a:srgbClr val="000000"/>
                          </a:solidFill>
                          <a:effectLst/>
                          <a:latin typeface="Calibri"/>
                        </a:rPr>
                        <a:t>DIS</a:t>
                      </a:r>
                    </a:p>
                  </a:txBody>
                  <a:tcPr marL="9525" marR="9525" marT="9525" marB="0" anchor="b"/>
                </a:tc>
              </a:tr>
              <a:tr h="436772">
                <a:tc>
                  <a:txBody>
                    <a:bodyPr/>
                    <a:lstStyle/>
                    <a:p>
                      <a:pPr algn="l" fontAlgn="b"/>
                      <a:r>
                        <a:rPr lang="en-US" sz="2400" b="0" i="0" u="none" strike="noStrike" dirty="0">
                          <a:solidFill>
                            <a:srgbClr val="000000"/>
                          </a:solidFill>
                          <a:effectLst/>
                          <a:latin typeface="Calibri"/>
                        </a:rPr>
                        <a:t>Jean Feldman</a:t>
                      </a:r>
                    </a:p>
                  </a:txBody>
                  <a:tcPr marL="9525" marR="9525" marT="9525" marB="0" anchor="b"/>
                </a:tc>
                <a:tc>
                  <a:txBody>
                    <a:bodyPr/>
                    <a:lstStyle/>
                    <a:p>
                      <a:pPr algn="l" fontAlgn="b"/>
                      <a:r>
                        <a:rPr lang="en-US" sz="2400" b="0" i="0" u="none" strike="noStrike" dirty="0">
                          <a:solidFill>
                            <a:srgbClr val="000000"/>
                          </a:solidFill>
                          <a:effectLst/>
                          <a:latin typeface="Calibri"/>
                        </a:rPr>
                        <a:t>BFA</a:t>
                      </a:r>
                    </a:p>
                  </a:txBody>
                  <a:tcPr marL="9525" marR="9525" marT="9525" marB="0" anchor="b"/>
                </a:tc>
                <a:tc>
                  <a:txBody>
                    <a:bodyPr/>
                    <a:lstStyle/>
                    <a:p>
                      <a:pPr algn="l" fontAlgn="b"/>
                      <a:r>
                        <a:rPr lang="en-US" sz="2400" b="0" i="0" u="none" strike="noStrike" dirty="0">
                          <a:solidFill>
                            <a:srgbClr val="000000"/>
                          </a:solidFill>
                          <a:effectLst/>
                          <a:latin typeface="Calibri"/>
                        </a:rPr>
                        <a:t>Elanchezhian Sivagnanam</a:t>
                      </a:r>
                    </a:p>
                  </a:txBody>
                  <a:tcPr marL="9525" marR="9525" marT="9525" marB="0" anchor="b"/>
                </a:tc>
                <a:tc>
                  <a:txBody>
                    <a:bodyPr/>
                    <a:lstStyle/>
                    <a:p>
                      <a:pPr algn="l" fontAlgn="b"/>
                      <a:r>
                        <a:rPr lang="en-US" sz="2400" b="0" i="0" u="none" strike="noStrike" dirty="0">
                          <a:solidFill>
                            <a:srgbClr val="000000"/>
                          </a:solidFill>
                          <a:effectLst/>
                          <a:latin typeface="Calibri"/>
                        </a:rPr>
                        <a:t>DIS</a:t>
                      </a:r>
                    </a:p>
                  </a:txBody>
                  <a:tcPr marL="9525" marR="9525" marT="9525" marB="0" anchor="b"/>
                </a:tc>
              </a:tr>
              <a:tr h="436772">
                <a:tc>
                  <a:txBody>
                    <a:bodyPr/>
                    <a:lstStyle/>
                    <a:p>
                      <a:pPr algn="l" fontAlgn="b"/>
                      <a:r>
                        <a:rPr lang="en-US" sz="2400" b="0" i="0" u="none" strike="noStrike" dirty="0">
                          <a:solidFill>
                            <a:srgbClr val="000000"/>
                          </a:solidFill>
                          <a:effectLst/>
                          <a:latin typeface="Calibri"/>
                        </a:rPr>
                        <a:t>Jeff </a:t>
                      </a:r>
                      <a:r>
                        <a:rPr lang="en-US" sz="2400" b="0" i="0" u="none" strike="noStrike" dirty="0" err="1">
                          <a:solidFill>
                            <a:srgbClr val="000000"/>
                          </a:solidFill>
                          <a:effectLst/>
                          <a:latin typeface="Calibri"/>
                        </a:rPr>
                        <a:t>Vieceli</a:t>
                      </a:r>
                      <a:endParaRPr lang="en-US" sz="2400" b="0" i="0" u="none" strike="noStrike" dirty="0">
                        <a:solidFill>
                          <a:srgbClr val="000000"/>
                        </a:solidFill>
                        <a:effectLst/>
                        <a:latin typeface="Calibri"/>
                      </a:endParaRPr>
                    </a:p>
                  </a:txBody>
                  <a:tcPr marL="9525" marR="9525" marT="9525" marB="0" anchor="b"/>
                </a:tc>
                <a:tc>
                  <a:txBody>
                    <a:bodyPr/>
                    <a:lstStyle/>
                    <a:p>
                      <a:pPr algn="l" fontAlgn="b"/>
                      <a:r>
                        <a:rPr lang="en-US" sz="2400" b="0" i="0" u="none" strike="noStrike" dirty="0">
                          <a:solidFill>
                            <a:srgbClr val="000000"/>
                          </a:solidFill>
                          <a:effectLst/>
                          <a:latin typeface="Calibri"/>
                        </a:rPr>
                        <a:t>BFA</a:t>
                      </a:r>
                    </a:p>
                  </a:txBody>
                  <a:tcPr marL="9525" marR="9525" marT="9525" marB="0" anchor="b"/>
                </a:tc>
                <a:tc>
                  <a:txBody>
                    <a:bodyPr/>
                    <a:lstStyle/>
                    <a:p>
                      <a:pPr algn="l" fontAlgn="b"/>
                      <a:r>
                        <a:rPr lang="en-US" sz="2400" b="0" i="0" u="none" strike="noStrike" dirty="0">
                          <a:solidFill>
                            <a:srgbClr val="000000"/>
                          </a:solidFill>
                          <a:effectLst/>
                          <a:latin typeface="Calibri"/>
                        </a:rPr>
                        <a:t>Michelle Toombs</a:t>
                      </a:r>
                    </a:p>
                  </a:txBody>
                  <a:tcPr marL="9525" marR="9525" marT="9525" marB="0" anchor="b"/>
                </a:tc>
                <a:tc>
                  <a:txBody>
                    <a:bodyPr/>
                    <a:lstStyle/>
                    <a:p>
                      <a:pPr algn="l" fontAlgn="b"/>
                      <a:r>
                        <a:rPr lang="en-US" sz="2400" b="0" i="0" u="none" strike="noStrike" dirty="0">
                          <a:solidFill>
                            <a:srgbClr val="000000"/>
                          </a:solidFill>
                          <a:effectLst/>
                          <a:latin typeface="Calibri"/>
                        </a:rPr>
                        <a:t>DIS</a:t>
                      </a:r>
                    </a:p>
                  </a:txBody>
                  <a:tcPr marL="9525" marR="9525" marT="9525" marB="0" anchor="b"/>
                </a:tc>
              </a:tr>
              <a:tr h="316156">
                <a:tc>
                  <a:txBody>
                    <a:bodyPr/>
                    <a:lstStyle/>
                    <a:p>
                      <a:pPr algn="l" fontAlgn="b"/>
                      <a:r>
                        <a:rPr lang="en-US" sz="2400" b="0" i="0" u="none" strike="noStrike" dirty="0">
                          <a:solidFill>
                            <a:srgbClr val="000000"/>
                          </a:solidFill>
                          <a:effectLst/>
                          <a:latin typeface="Calibri"/>
                        </a:rPr>
                        <a:t>Joshua Lindsey</a:t>
                      </a:r>
                    </a:p>
                  </a:txBody>
                  <a:tcPr marL="9525" marR="9525" marT="9525" marB="0" anchor="b"/>
                </a:tc>
                <a:tc>
                  <a:txBody>
                    <a:bodyPr/>
                    <a:lstStyle/>
                    <a:p>
                      <a:pPr algn="l" fontAlgn="b"/>
                      <a:r>
                        <a:rPr lang="en-US" sz="2400" b="0" i="0" u="none" strike="noStrike" dirty="0">
                          <a:solidFill>
                            <a:srgbClr val="000000"/>
                          </a:solidFill>
                          <a:effectLst/>
                          <a:latin typeface="Calibri"/>
                        </a:rPr>
                        <a:t>DIS</a:t>
                      </a:r>
                    </a:p>
                  </a:txBody>
                  <a:tcPr marL="9525" marR="9525" marT="9525" marB="0" anchor="b"/>
                </a:tc>
                <a:tc>
                  <a:txBody>
                    <a:bodyPr/>
                    <a:lstStyle/>
                    <a:p>
                      <a:endParaRPr lang="en-US" dirty="0"/>
                    </a:p>
                  </a:txBody>
                  <a:tcPr marL="9525" marR="9525" marT="9525" marB="0" anchor="b">
                    <a:noFill/>
                  </a:tcPr>
                </a:tc>
                <a:tc>
                  <a:txBody>
                    <a:bodyPr/>
                    <a:lstStyle/>
                    <a:p>
                      <a:endParaRPr lang="en-US" dirty="0"/>
                    </a:p>
                  </a:txBody>
                  <a:tcPr marL="9525" marR="9525" marT="9525" marB="0" anchor="b">
                    <a:noFill/>
                  </a:tcPr>
                </a:tc>
              </a:tr>
            </a:tbl>
          </a:graphicData>
        </a:graphic>
      </p:graphicFrame>
      <p:sp>
        <p:nvSpPr>
          <p:cNvPr id="2" name="Title 1"/>
          <p:cNvSpPr>
            <a:spLocks noGrp="1"/>
          </p:cNvSpPr>
          <p:nvPr>
            <p:ph type="title"/>
          </p:nvPr>
        </p:nvSpPr>
        <p:spPr/>
        <p:txBody>
          <a:bodyPr>
            <a:noAutofit/>
          </a:bodyPr>
          <a:lstStyle/>
          <a:p>
            <a:pPr algn="l"/>
            <a:r>
              <a:rPr lang="en-US" sz="3600" b="1" dirty="0" smtClean="0">
                <a:latin typeface="Arial"/>
                <a:cs typeface="Arial"/>
              </a:rPr>
              <a:t>Thanks to those who got us here!</a:t>
            </a:r>
            <a:endParaRPr lang="en-US" sz="3600" b="1" dirty="0">
              <a:latin typeface="Arial"/>
              <a:cs typeface="Arial"/>
            </a:endParaRPr>
          </a:p>
        </p:txBody>
      </p:sp>
    </p:spTree>
    <p:extLst>
      <p:ext uri="{BB962C8B-B14F-4D97-AF65-F5344CB8AC3E}">
        <p14:creationId xmlns:p14="http://schemas.microsoft.com/office/powerpoint/2010/main" val="396173776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Program Officers and Staff</a:t>
            </a:r>
          </a:p>
        </p:txBody>
      </p:sp>
      <p:graphicFrame>
        <p:nvGraphicFramePr>
          <p:cNvPr id="3" name="Table 2"/>
          <p:cNvGraphicFramePr>
            <a:graphicFrameLocks noGrp="1"/>
          </p:cNvGraphicFramePr>
          <p:nvPr>
            <p:extLst>
              <p:ext uri="{D42A27DB-BD31-4B8C-83A1-F6EECF244321}">
                <p14:modId xmlns:p14="http://schemas.microsoft.com/office/powerpoint/2010/main" val="2651079142"/>
              </p:ext>
            </p:extLst>
          </p:nvPr>
        </p:nvGraphicFramePr>
        <p:xfrm>
          <a:off x="228600" y="1219200"/>
          <a:ext cx="8686799" cy="5257801"/>
        </p:xfrm>
        <a:graphic>
          <a:graphicData uri="http://schemas.openxmlformats.org/drawingml/2006/table">
            <a:tbl>
              <a:tblPr firstRow="1" bandRow="1">
                <a:tableStyleId>{5C22544A-7EE6-4342-B048-85BDC9FD1C3A}</a:tableStyleId>
              </a:tblPr>
              <a:tblGrid>
                <a:gridCol w="1522429"/>
                <a:gridCol w="1144571"/>
                <a:gridCol w="1721177"/>
                <a:gridCol w="1174423"/>
                <a:gridCol w="1905000"/>
                <a:gridCol w="1219199"/>
              </a:tblGrid>
              <a:tr h="466861">
                <a:tc>
                  <a:txBody>
                    <a:bodyPr/>
                    <a:lstStyle/>
                    <a:p>
                      <a:r>
                        <a:rPr lang="en-US" dirty="0" smtClean="0"/>
                        <a:t>Name</a:t>
                      </a:r>
                      <a:endParaRPr lang="en-US" dirty="0"/>
                    </a:p>
                  </a:txBody>
                  <a:tcPr/>
                </a:tc>
                <a:tc>
                  <a:txBody>
                    <a:bodyPr/>
                    <a:lstStyle/>
                    <a:p>
                      <a:r>
                        <a:rPr lang="en-US" dirty="0" smtClean="0"/>
                        <a:t>Affiliation</a:t>
                      </a:r>
                      <a:endParaRPr lang="en-US" dirty="0"/>
                    </a:p>
                  </a:txBody>
                  <a:tcPr/>
                </a:tc>
                <a:tc>
                  <a:txBody>
                    <a:bodyPr/>
                    <a:lstStyle/>
                    <a:p>
                      <a:r>
                        <a:rPr lang="en-US" dirty="0" smtClean="0"/>
                        <a:t>Name </a:t>
                      </a:r>
                      <a:endParaRPr lang="en-US" dirty="0"/>
                    </a:p>
                  </a:txBody>
                  <a:tcPr/>
                </a:tc>
                <a:tc>
                  <a:txBody>
                    <a:bodyPr/>
                    <a:lstStyle/>
                    <a:p>
                      <a:r>
                        <a:rPr lang="en-US" dirty="0" smtClean="0"/>
                        <a:t>Affiliation</a:t>
                      </a:r>
                      <a:endParaRPr lang="en-US" dirty="0"/>
                    </a:p>
                  </a:txBody>
                  <a:tcPr/>
                </a:tc>
                <a:tc>
                  <a:txBody>
                    <a:bodyPr/>
                    <a:lstStyle/>
                    <a:p>
                      <a:r>
                        <a:rPr lang="en-US" dirty="0" smtClean="0"/>
                        <a:t>Name </a:t>
                      </a:r>
                      <a:endParaRPr lang="en-US" dirty="0"/>
                    </a:p>
                  </a:txBody>
                  <a:tcPr/>
                </a:tc>
                <a:tc>
                  <a:txBody>
                    <a:bodyPr/>
                    <a:lstStyle/>
                    <a:p>
                      <a:r>
                        <a:rPr lang="en-US" dirty="0" smtClean="0"/>
                        <a:t>Affiliation</a:t>
                      </a:r>
                      <a:endParaRPr lang="en-US" dirty="0"/>
                    </a:p>
                  </a:txBody>
                  <a:tcPr/>
                </a:tc>
              </a:tr>
              <a:tr h="466861">
                <a:tc gridSpan="2">
                  <a:txBody>
                    <a:bodyPr/>
                    <a:lstStyle/>
                    <a:p>
                      <a:pPr algn="l"/>
                      <a:r>
                        <a:rPr lang="en-US" sz="1600" b="1" i="1" u="sng" dirty="0" smtClean="0">
                          <a:latin typeface="+mn-lt"/>
                        </a:rPr>
                        <a:t>Plan Working Groups (2013)</a:t>
                      </a:r>
                      <a:endParaRPr lang="en-US" sz="1600" b="1" i="1" u="sng" dirty="0">
                        <a:latin typeface="+mn-lt"/>
                      </a:endParaRPr>
                    </a:p>
                  </a:txBody>
                  <a:tcPr anchor="b"/>
                </a:tc>
                <a:tc hMerge="1">
                  <a:txBody>
                    <a:bodyPr/>
                    <a:lstStyle/>
                    <a:p>
                      <a:endParaRPr lang="en-US" dirty="0"/>
                    </a:p>
                  </a:txBody>
                  <a:tcPr/>
                </a:tc>
                <a:tc>
                  <a:txBody>
                    <a:bodyPr/>
                    <a:lstStyle/>
                    <a:p>
                      <a:pPr algn="l" fontAlgn="b"/>
                      <a:r>
                        <a:rPr lang="en-US" sz="1600" b="0" i="0" u="none" strike="noStrike" dirty="0" smtClean="0">
                          <a:solidFill>
                            <a:srgbClr val="000000"/>
                          </a:solidFill>
                          <a:effectLst/>
                          <a:latin typeface="+mn-lt"/>
                        </a:rPr>
                        <a:t>José </a:t>
                      </a:r>
                      <a:r>
                        <a:rPr lang="en-US" sz="1600" kern="1200" dirty="0" smtClean="0">
                          <a:solidFill>
                            <a:schemeClr val="dk1"/>
                          </a:solidFill>
                          <a:effectLst/>
                          <a:latin typeface="+mn-lt"/>
                          <a:ea typeface="+mn-ea"/>
                          <a:cs typeface="+mn-cs"/>
                        </a:rPr>
                        <a:t>Muñoz</a:t>
                      </a:r>
                      <a:endParaRPr lang="en-US" sz="1600" b="0" i="0" u="none" strike="noStrike" dirty="0">
                        <a:solidFill>
                          <a:srgbClr val="000000"/>
                        </a:solidFill>
                        <a:effectLst/>
                        <a:latin typeface="+mn-lt"/>
                      </a:endParaRPr>
                    </a:p>
                  </a:txBody>
                  <a:tcPr marL="9525" marR="9525" marT="9525" marB="0" anchor="b"/>
                </a:tc>
                <a:tc>
                  <a:txBody>
                    <a:bodyPr/>
                    <a:lstStyle/>
                    <a:p>
                      <a:pPr algn="l" fontAlgn="b"/>
                      <a:r>
                        <a:rPr lang="en-US" sz="1600" b="0" i="0" u="none" strike="noStrike" dirty="0">
                          <a:solidFill>
                            <a:srgbClr val="000000"/>
                          </a:solidFill>
                          <a:effectLst/>
                          <a:latin typeface="+mn-lt"/>
                        </a:rPr>
                        <a:t>OD</a:t>
                      </a:r>
                    </a:p>
                  </a:txBody>
                  <a:tcPr marL="9525" marR="9525" marT="9525" marB="0" anchor="b"/>
                </a:tc>
                <a:tc>
                  <a:txBody>
                    <a:bodyPr/>
                    <a:lstStyle/>
                    <a:p>
                      <a:pPr algn="l" fontAlgn="b"/>
                      <a:r>
                        <a:rPr lang="en-US" sz="1600" b="0" i="0" u="none" strike="noStrike" dirty="0">
                          <a:solidFill>
                            <a:srgbClr val="000000"/>
                          </a:solidFill>
                          <a:effectLst/>
                          <a:latin typeface="+mn-lt"/>
                        </a:rPr>
                        <a:t>Deborah Livingston </a:t>
                      </a:r>
                    </a:p>
                  </a:txBody>
                  <a:tcPr marL="9525" marR="9525" marT="9525" marB="0" anchor="b"/>
                </a:tc>
                <a:tc>
                  <a:txBody>
                    <a:bodyPr/>
                    <a:lstStyle/>
                    <a:p>
                      <a:pPr algn="l" fontAlgn="b"/>
                      <a:r>
                        <a:rPr lang="en-US" sz="1600" b="0" i="0" u="none" strike="noStrike" dirty="0">
                          <a:solidFill>
                            <a:srgbClr val="000000"/>
                          </a:solidFill>
                          <a:effectLst/>
                          <a:latin typeface="+mn-lt"/>
                        </a:rPr>
                        <a:t>SBE</a:t>
                      </a:r>
                    </a:p>
                  </a:txBody>
                  <a:tcPr marL="9525" marR="9525" marT="9525" marB="0" anchor="b"/>
                </a:tc>
              </a:tr>
              <a:tr h="280117">
                <a:tc>
                  <a:txBody>
                    <a:bodyPr/>
                    <a:lstStyle/>
                    <a:p>
                      <a:pPr algn="l" fontAlgn="b"/>
                      <a:r>
                        <a:rPr lang="en-US" sz="1600" b="0" i="0" u="none" strike="noStrike" dirty="0">
                          <a:solidFill>
                            <a:srgbClr val="000000"/>
                          </a:solidFill>
                          <a:effectLst/>
                          <a:latin typeface="+mn-lt"/>
                        </a:rPr>
                        <a:t>Emily Grumbling</a:t>
                      </a:r>
                    </a:p>
                  </a:txBody>
                  <a:tcPr marL="9525" marR="9525" marT="9525" marB="0" anchor="b"/>
                </a:tc>
                <a:tc>
                  <a:txBody>
                    <a:bodyPr/>
                    <a:lstStyle/>
                    <a:p>
                      <a:pPr algn="l" fontAlgn="b"/>
                      <a:r>
                        <a:rPr lang="en-US" sz="1600" b="0" i="0" u="none" strike="noStrike" dirty="0">
                          <a:solidFill>
                            <a:srgbClr val="000000"/>
                          </a:solidFill>
                          <a:effectLst/>
                          <a:latin typeface="+mn-lt"/>
                        </a:rPr>
                        <a:t>AAAS Fellow</a:t>
                      </a:r>
                    </a:p>
                  </a:txBody>
                  <a:tcPr marL="9525" marR="9525" marT="9525" marB="0" anchor="b"/>
                </a:tc>
                <a:tc>
                  <a:txBody>
                    <a:bodyPr/>
                    <a:lstStyle/>
                    <a:p>
                      <a:pPr algn="l" fontAlgn="b"/>
                      <a:r>
                        <a:rPr lang="en-US" sz="1600" b="0" i="0" u="none" strike="noStrike" dirty="0">
                          <a:solidFill>
                            <a:srgbClr val="000000"/>
                          </a:solidFill>
                          <a:effectLst/>
                          <a:latin typeface="+mn-lt"/>
                        </a:rPr>
                        <a:t>Jong-on </a:t>
                      </a:r>
                      <a:r>
                        <a:rPr lang="en-US" sz="1600" b="0" i="0" u="none" strike="noStrike" dirty="0" err="1">
                          <a:solidFill>
                            <a:srgbClr val="000000"/>
                          </a:solidFill>
                          <a:effectLst/>
                          <a:latin typeface="+mn-lt"/>
                        </a:rPr>
                        <a:t>Hahm</a:t>
                      </a:r>
                      <a:endParaRPr lang="en-US" sz="1600" b="0" i="0" u="none" strike="noStrike" dirty="0">
                        <a:solidFill>
                          <a:srgbClr val="000000"/>
                        </a:solidFill>
                        <a:effectLst/>
                        <a:latin typeface="+mn-lt"/>
                      </a:endParaRPr>
                    </a:p>
                  </a:txBody>
                  <a:tcPr marL="9525" marR="9525" marT="9525" marB="0" anchor="b"/>
                </a:tc>
                <a:tc>
                  <a:txBody>
                    <a:bodyPr/>
                    <a:lstStyle/>
                    <a:p>
                      <a:pPr algn="l" fontAlgn="b"/>
                      <a:r>
                        <a:rPr lang="en-US" sz="1600" b="0" i="0" u="none" strike="noStrike">
                          <a:solidFill>
                            <a:srgbClr val="000000"/>
                          </a:solidFill>
                          <a:effectLst/>
                          <a:latin typeface="+mn-lt"/>
                        </a:rPr>
                        <a:t>OISE</a:t>
                      </a:r>
                    </a:p>
                  </a:txBody>
                  <a:tcPr marL="9525" marR="9525" marT="9525" marB="0" anchor="b"/>
                </a:tc>
                <a:tc>
                  <a:txBody>
                    <a:bodyPr/>
                    <a:lstStyle/>
                    <a:p>
                      <a:pPr algn="l" fontAlgn="b"/>
                      <a:r>
                        <a:rPr lang="en-US" sz="1600" b="0" i="0" u="none" strike="noStrike" dirty="0">
                          <a:solidFill>
                            <a:srgbClr val="000000"/>
                          </a:solidFill>
                          <a:effectLst/>
                          <a:latin typeface="+mn-lt"/>
                        </a:rPr>
                        <a:t>Bob O’Connor </a:t>
                      </a:r>
                    </a:p>
                  </a:txBody>
                  <a:tcPr marL="9525" marR="9525" marT="9525" marB="0" anchor="b"/>
                </a:tc>
                <a:tc>
                  <a:txBody>
                    <a:bodyPr/>
                    <a:lstStyle/>
                    <a:p>
                      <a:pPr algn="l" fontAlgn="b"/>
                      <a:r>
                        <a:rPr lang="en-US" sz="1600" b="0" i="0" u="none" strike="noStrike" dirty="0">
                          <a:solidFill>
                            <a:srgbClr val="000000"/>
                          </a:solidFill>
                          <a:effectLst/>
                          <a:latin typeface="+mn-lt"/>
                        </a:rPr>
                        <a:t>SBE </a:t>
                      </a:r>
                    </a:p>
                  </a:txBody>
                  <a:tcPr marL="9525" marR="9525" marT="9525" marB="0" anchor="b"/>
                </a:tc>
              </a:tr>
              <a:tr h="280117">
                <a:tc>
                  <a:txBody>
                    <a:bodyPr/>
                    <a:lstStyle/>
                    <a:p>
                      <a:pPr algn="l" fontAlgn="b"/>
                      <a:r>
                        <a:rPr lang="en-US" sz="1600" b="0" i="0" u="none" strike="noStrike" dirty="0">
                          <a:solidFill>
                            <a:srgbClr val="000000"/>
                          </a:solidFill>
                          <a:effectLst/>
                          <a:latin typeface="+mn-lt"/>
                        </a:rPr>
                        <a:t>Erika </a:t>
                      </a:r>
                      <a:r>
                        <a:rPr lang="en-US" sz="1600" b="0" i="0" u="none" strike="noStrike" dirty="0" err="1">
                          <a:solidFill>
                            <a:srgbClr val="000000"/>
                          </a:solidFill>
                          <a:effectLst/>
                          <a:latin typeface="+mn-lt"/>
                        </a:rPr>
                        <a:t>Rissi</a:t>
                      </a:r>
                      <a:endParaRPr lang="en-US" sz="1600" b="0" i="0" u="none" strike="noStrike" dirty="0">
                        <a:solidFill>
                          <a:srgbClr val="000000"/>
                        </a:solidFill>
                        <a:effectLst/>
                        <a:latin typeface="+mn-lt"/>
                      </a:endParaRPr>
                    </a:p>
                  </a:txBody>
                  <a:tcPr marL="9525" marR="9525" marT="9525" marB="0" anchor="b"/>
                </a:tc>
                <a:tc>
                  <a:txBody>
                    <a:bodyPr/>
                    <a:lstStyle/>
                    <a:p>
                      <a:pPr algn="l" fontAlgn="b"/>
                      <a:r>
                        <a:rPr lang="en-US" sz="1600" b="0" i="0" u="none" strike="noStrike" dirty="0">
                          <a:solidFill>
                            <a:srgbClr val="000000"/>
                          </a:solidFill>
                          <a:effectLst/>
                          <a:latin typeface="+mn-lt"/>
                        </a:rPr>
                        <a:t>BFA</a:t>
                      </a:r>
                    </a:p>
                  </a:txBody>
                  <a:tcPr marL="9525" marR="9525" marT="9525" marB="0" anchor="b"/>
                </a:tc>
                <a:tc>
                  <a:txBody>
                    <a:bodyPr/>
                    <a:lstStyle/>
                    <a:p>
                      <a:pPr algn="l" fontAlgn="b"/>
                      <a:r>
                        <a:rPr lang="en-US" sz="1600" b="0" i="0" u="none" strike="noStrike" dirty="0">
                          <a:solidFill>
                            <a:srgbClr val="000000"/>
                          </a:solidFill>
                          <a:effectLst/>
                          <a:latin typeface="+mn-lt"/>
                        </a:rPr>
                        <a:t>Jeri Mulrow</a:t>
                      </a:r>
                    </a:p>
                  </a:txBody>
                  <a:tcPr marL="9525" marR="9525" marT="9525" marB="0" anchor="b"/>
                </a:tc>
                <a:tc>
                  <a:txBody>
                    <a:bodyPr/>
                    <a:lstStyle/>
                    <a:p>
                      <a:pPr algn="l" fontAlgn="b"/>
                      <a:r>
                        <a:rPr lang="en-US" sz="1600" b="0" i="0" u="none" strike="noStrike" dirty="0">
                          <a:solidFill>
                            <a:srgbClr val="000000"/>
                          </a:solidFill>
                          <a:effectLst/>
                          <a:latin typeface="+mn-lt"/>
                        </a:rPr>
                        <a:t>SBE</a:t>
                      </a:r>
                    </a:p>
                  </a:txBody>
                  <a:tcPr marL="9525" marR="9525" marT="9525" marB="0" anchor="b"/>
                </a:tc>
                <a:tc>
                  <a:txBody>
                    <a:bodyPr/>
                    <a:lstStyle/>
                    <a:p>
                      <a:pPr algn="l" fontAlgn="b"/>
                      <a:r>
                        <a:rPr lang="en-US" sz="1600" b="0" i="0" u="none" strike="noStrike" dirty="0">
                          <a:solidFill>
                            <a:srgbClr val="000000"/>
                          </a:solidFill>
                          <a:effectLst/>
                          <a:latin typeface="+mn-lt"/>
                        </a:rPr>
                        <a:t>Cheryl </a:t>
                      </a:r>
                      <a:r>
                        <a:rPr lang="en-US" sz="1600" b="0" i="0" u="none" strike="noStrike" dirty="0" err="1">
                          <a:solidFill>
                            <a:srgbClr val="000000"/>
                          </a:solidFill>
                          <a:effectLst/>
                          <a:latin typeface="+mn-lt"/>
                        </a:rPr>
                        <a:t>Eavey</a:t>
                      </a:r>
                      <a:r>
                        <a:rPr lang="en-US" sz="1600" b="0" i="0" u="none" strike="noStrike" dirty="0">
                          <a:solidFill>
                            <a:srgbClr val="000000"/>
                          </a:solidFill>
                          <a:effectLst/>
                          <a:latin typeface="+mn-lt"/>
                        </a:rPr>
                        <a:t> </a:t>
                      </a:r>
                    </a:p>
                  </a:txBody>
                  <a:tcPr marL="9525" marR="9525" marT="9525" marB="0" anchor="b"/>
                </a:tc>
                <a:tc>
                  <a:txBody>
                    <a:bodyPr/>
                    <a:lstStyle/>
                    <a:p>
                      <a:pPr algn="l" fontAlgn="b"/>
                      <a:r>
                        <a:rPr lang="en-US" sz="1600" b="0" i="0" u="none" strike="noStrike" dirty="0">
                          <a:solidFill>
                            <a:srgbClr val="000000"/>
                          </a:solidFill>
                          <a:effectLst/>
                          <a:latin typeface="+mn-lt"/>
                        </a:rPr>
                        <a:t>SBE </a:t>
                      </a:r>
                    </a:p>
                  </a:txBody>
                  <a:tcPr marL="9525" marR="9525" marT="9525" marB="0" anchor="b"/>
                </a:tc>
              </a:tr>
              <a:tr h="334040">
                <a:tc>
                  <a:txBody>
                    <a:bodyPr/>
                    <a:lstStyle/>
                    <a:p>
                      <a:pPr algn="l" fontAlgn="b"/>
                      <a:r>
                        <a:rPr lang="en-US" sz="1600" b="0" i="0" u="none" strike="noStrike" dirty="0">
                          <a:solidFill>
                            <a:srgbClr val="000000"/>
                          </a:solidFill>
                          <a:effectLst/>
                          <a:latin typeface="+mn-lt"/>
                        </a:rPr>
                        <a:t>Sam </a:t>
                      </a:r>
                      <a:r>
                        <a:rPr lang="en-US" sz="1600" b="0" i="0" u="none" strike="noStrike" dirty="0" err="1">
                          <a:solidFill>
                            <a:srgbClr val="000000"/>
                          </a:solidFill>
                          <a:effectLst/>
                          <a:latin typeface="+mn-lt"/>
                        </a:rPr>
                        <a:t>Scheiner</a:t>
                      </a:r>
                      <a:endParaRPr lang="en-US" sz="1600" b="0" i="0" u="none" strike="noStrike" dirty="0">
                        <a:solidFill>
                          <a:srgbClr val="000000"/>
                        </a:solidFill>
                        <a:effectLst/>
                        <a:latin typeface="+mn-lt"/>
                      </a:endParaRPr>
                    </a:p>
                  </a:txBody>
                  <a:tcPr marL="9525" marR="9525" marT="9525" marB="0" anchor="b"/>
                </a:tc>
                <a:tc>
                  <a:txBody>
                    <a:bodyPr/>
                    <a:lstStyle/>
                    <a:p>
                      <a:pPr algn="l" fontAlgn="b"/>
                      <a:r>
                        <a:rPr lang="en-US" sz="1600" b="0" i="0" u="none" strike="noStrike" dirty="0">
                          <a:solidFill>
                            <a:srgbClr val="000000"/>
                          </a:solidFill>
                          <a:effectLst/>
                          <a:latin typeface="+mn-lt"/>
                        </a:rPr>
                        <a:t>BIO</a:t>
                      </a:r>
                    </a:p>
                  </a:txBody>
                  <a:tcPr marL="9525" marR="9525" marT="9525" marB="0" anchor="b"/>
                </a:tc>
                <a:tc gridSpan="2">
                  <a:txBody>
                    <a:bodyPr/>
                    <a:lstStyle/>
                    <a:p>
                      <a:pPr lvl="0" algn="l" fontAlgn="b"/>
                      <a:r>
                        <a:rPr lang="en-US" sz="1600" b="1" i="1" u="none" strike="noStrike" dirty="0" smtClean="0">
                          <a:solidFill>
                            <a:srgbClr val="000000"/>
                          </a:solidFill>
                          <a:effectLst/>
                          <a:latin typeface="+mn-lt"/>
                        </a:rPr>
                        <a:t>  </a:t>
                      </a:r>
                      <a:r>
                        <a:rPr lang="en-US" sz="1600" b="1" i="1" u="sng" strike="noStrike" dirty="0" smtClean="0">
                          <a:solidFill>
                            <a:srgbClr val="000000"/>
                          </a:solidFill>
                          <a:effectLst/>
                          <a:latin typeface="+mn-lt"/>
                        </a:rPr>
                        <a:t>Usability Working Group (2014)</a:t>
                      </a:r>
                      <a:endParaRPr lang="en-US" sz="1600" b="1" i="1" u="sng" strike="noStrike" dirty="0">
                        <a:solidFill>
                          <a:srgbClr val="000000"/>
                        </a:solidFill>
                        <a:effectLst/>
                        <a:latin typeface="+mn-lt"/>
                      </a:endParaRPr>
                    </a:p>
                  </a:txBody>
                  <a:tcPr marL="9525" marR="9525" marT="9525" marB="0" anchor="b"/>
                </a:tc>
                <a:tc hMerge="1">
                  <a:txBody>
                    <a:bodyPr/>
                    <a:lstStyle/>
                    <a:p>
                      <a:pPr algn="l" fontAlgn="b"/>
                      <a:endParaRPr lang="en-US" sz="1100" b="0" i="0" u="none" strike="noStrike" dirty="0">
                        <a:solidFill>
                          <a:srgbClr val="000000"/>
                        </a:solidFill>
                        <a:effectLst/>
                        <a:latin typeface="Calibri"/>
                      </a:endParaRPr>
                    </a:p>
                  </a:txBody>
                  <a:tcPr marL="9525" marR="9525" marT="9525" marB="0" anchor="b"/>
                </a:tc>
                <a:tc>
                  <a:txBody>
                    <a:bodyPr/>
                    <a:lstStyle/>
                    <a:p>
                      <a:pPr algn="l" fontAlgn="b"/>
                      <a:r>
                        <a:rPr lang="en-US" sz="1600" b="0" i="0" u="none" strike="noStrike" dirty="0">
                          <a:solidFill>
                            <a:srgbClr val="000000"/>
                          </a:solidFill>
                          <a:effectLst/>
                          <a:latin typeface="+mn-lt"/>
                        </a:rPr>
                        <a:t>Deborah Winslow </a:t>
                      </a:r>
                    </a:p>
                  </a:txBody>
                  <a:tcPr marL="9525" marR="9525" marT="9525" marB="0" anchor="b"/>
                </a:tc>
                <a:tc>
                  <a:txBody>
                    <a:bodyPr/>
                    <a:lstStyle/>
                    <a:p>
                      <a:pPr algn="l" fontAlgn="b"/>
                      <a:r>
                        <a:rPr lang="en-US" sz="1600" b="0" i="0" u="none" strike="noStrike" dirty="0">
                          <a:solidFill>
                            <a:srgbClr val="000000"/>
                          </a:solidFill>
                          <a:effectLst/>
                          <a:latin typeface="+mn-lt"/>
                        </a:rPr>
                        <a:t>SBE </a:t>
                      </a:r>
                    </a:p>
                  </a:txBody>
                  <a:tcPr marL="9525" marR="9525" marT="9525" marB="0" anchor="b"/>
                </a:tc>
              </a:tr>
              <a:tr h="280117">
                <a:tc>
                  <a:txBody>
                    <a:bodyPr/>
                    <a:lstStyle/>
                    <a:p>
                      <a:pPr algn="l" fontAlgn="b"/>
                      <a:r>
                        <a:rPr lang="en-US" sz="1600" b="0" i="0" u="none" strike="noStrike" dirty="0">
                          <a:solidFill>
                            <a:srgbClr val="000000"/>
                          </a:solidFill>
                          <a:effectLst/>
                          <a:latin typeface="+mn-lt"/>
                        </a:rPr>
                        <a:t>Frank </a:t>
                      </a:r>
                      <a:r>
                        <a:rPr lang="en-US" sz="1600" b="0" i="0" u="none" strike="noStrike" dirty="0" err="1">
                          <a:solidFill>
                            <a:srgbClr val="000000"/>
                          </a:solidFill>
                          <a:effectLst/>
                          <a:latin typeface="+mn-lt"/>
                        </a:rPr>
                        <a:t>Olken</a:t>
                      </a:r>
                      <a:endParaRPr lang="en-US" sz="1600" b="0" i="0" u="none" strike="noStrike" dirty="0">
                        <a:solidFill>
                          <a:srgbClr val="000000"/>
                        </a:solidFill>
                        <a:effectLst/>
                        <a:latin typeface="+mn-lt"/>
                      </a:endParaRPr>
                    </a:p>
                  </a:txBody>
                  <a:tcPr marL="9525" marR="9525" marT="9525" marB="0" anchor="b"/>
                </a:tc>
                <a:tc>
                  <a:txBody>
                    <a:bodyPr/>
                    <a:lstStyle/>
                    <a:p>
                      <a:pPr algn="l" fontAlgn="b"/>
                      <a:r>
                        <a:rPr lang="en-US" sz="1600" b="0" i="0" u="none" strike="noStrike" dirty="0">
                          <a:solidFill>
                            <a:srgbClr val="000000"/>
                          </a:solidFill>
                          <a:effectLst/>
                          <a:latin typeface="+mn-lt"/>
                        </a:rPr>
                        <a:t>CISE</a:t>
                      </a:r>
                    </a:p>
                  </a:txBody>
                  <a:tcPr marL="9525" marR="9525" marT="9525" marB="0" anchor="b"/>
                </a:tc>
                <a:tc>
                  <a:txBody>
                    <a:bodyPr/>
                    <a:lstStyle/>
                    <a:p>
                      <a:pPr algn="l" fontAlgn="b"/>
                      <a:r>
                        <a:rPr lang="en-US" sz="1600" b="0" i="0" u="none" strike="noStrike" dirty="0">
                          <a:solidFill>
                            <a:srgbClr val="000000"/>
                          </a:solidFill>
                          <a:effectLst/>
                          <a:latin typeface="+mn-lt"/>
                        </a:rPr>
                        <a:t>Diane </a:t>
                      </a:r>
                      <a:r>
                        <a:rPr lang="en-US" sz="1600" b="0" i="0" u="none" strike="noStrike" dirty="0" err="1">
                          <a:solidFill>
                            <a:srgbClr val="000000"/>
                          </a:solidFill>
                          <a:effectLst/>
                          <a:latin typeface="+mn-lt"/>
                        </a:rPr>
                        <a:t>Okamuro</a:t>
                      </a:r>
                      <a:r>
                        <a:rPr lang="en-US" sz="1600" b="0" i="0" u="none" strike="noStrike" dirty="0">
                          <a:solidFill>
                            <a:srgbClr val="000000"/>
                          </a:solidFill>
                          <a:effectLst/>
                          <a:latin typeface="+mn-lt"/>
                        </a:rPr>
                        <a:t> </a:t>
                      </a:r>
                    </a:p>
                  </a:txBody>
                  <a:tcPr marL="9525" marR="9525" marT="9525" marB="0" anchor="b"/>
                </a:tc>
                <a:tc>
                  <a:txBody>
                    <a:bodyPr/>
                    <a:lstStyle/>
                    <a:p>
                      <a:pPr algn="l" fontAlgn="b"/>
                      <a:r>
                        <a:rPr lang="en-US" sz="1600" b="0" i="0" u="none" strike="noStrike" dirty="0">
                          <a:solidFill>
                            <a:srgbClr val="000000"/>
                          </a:solidFill>
                          <a:effectLst/>
                          <a:latin typeface="+mn-lt"/>
                        </a:rPr>
                        <a:t>BIO</a:t>
                      </a:r>
                    </a:p>
                  </a:txBody>
                  <a:tcPr marL="9525" marR="9525" marT="9525" marB="0" anchor="b"/>
                </a:tc>
                <a:tc>
                  <a:txBody>
                    <a:bodyPr/>
                    <a:lstStyle/>
                    <a:p>
                      <a:pPr algn="l" fontAlgn="b"/>
                      <a:r>
                        <a:rPr lang="en-US" sz="1600" b="0" i="0" u="none" strike="noStrike">
                          <a:solidFill>
                            <a:srgbClr val="000000"/>
                          </a:solidFill>
                          <a:effectLst/>
                          <a:latin typeface="+mn-lt"/>
                        </a:rPr>
                        <a:t>Shobhana Chelliah </a:t>
                      </a:r>
                    </a:p>
                  </a:txBody>
                  <a:tcPr marL="9525" marR="9525" marT="9525" marB="0" anchor="b"/>
                </a:tc>
                <a:tc>
                  <a:txBody>
                    <a:bodyPr/>
                    <a:lstStyle/>
                    <a:p>
                      <a:pPr algn="l" fontAlgn="b"/>
                      <a:r>
                        <a:rPr lang="en-US" sz="1600" b="0" i="0" u="none" strike="noStrike" dirty="0">
                          <a:solidFill>
                            <a:srgbClr val="000000"/>
                          </a:solidFill>
                          <a:effectLst/>
                          <a:latin typeface="+mn-lt"/>
                        </a:rPr>
                        <a:t>SBE </a:t>
                      </a:r>
                    </a:p>
                  </a:txBody>
                  <a:tcPr marL="9525" marR="9525" marT="9525" marB="0" anchor="b"/>
                </a:tc>
              </a:tr>
              <a:tr h="280117">
                <a:tc>
                  <a:txBody>
                    <a:bodyPr/>
                    <a:lstStyle/>
                    <a:p>
                      <a:pPr algn="l" fontAlgn="b"/>
                      <a:r>
                        <a:rPr lang="en-US" sz="1600" b="0" i="0" u="none" strike="noStrike" dirty="0">
                          <a:solidFill>
                            <a:srgbClr val="000000"/>
                          </a:solidFill>
                          <a:effectLst/>
                          <a:latin typeface="+mn-lt"/>
                        </a:rPr>
                        <a:t>Bob </a:t>
                      </a:r>
                      <a:r>
                        <a:rPr lang="en-US" sz="1600" b="0" i="0" u="none" strike="noStrike" dirty="0" err="1">
                          <a:solidFill>
                            <a:srgbClr val="000000"/>
                          </a:solidFill>
                          <a:effectLst/>
                          <a:latin typeface="+mn-lt"/>
                        </a:rPr>
                        <a:t>Chadduck</a:t>
                      </a:r>
                      <a:endParaRPr lang="en-US" sz="1600" b="0" i="0" u="none" strike="noStrike" dirty="0">
                        <a:solidFill>
                          <a:srgbClr val="000000"/>
                        </a:solidFill>
                        <a:effectLst/>
                        <a:latin typeface="+mn-lt"/>
                      </a:endParaRPr>
                    </a:p>
                  </a:txBody>
                  <a:tcPr marL="9525" marR="9525" marT="9525" marB="0" anchor="b"/>
                </a:tc>
                <a:tc>
                  <a:txBody>
                    <a:bodyPr/>
                    <a:lstStyle/>
                    <a:p>
                      <a:pPr algn="l" fontAlgn="b"/>
                      <a:r>
                        <a:rPr lang="en-US" sz="1600" b="0" i="0" u="none" strike="noStrike" dirty="0">
                          <a:solidFill>
                            <a:srgbClr val="000000"/>
                          </a:solidFill>
                          <a:effectLst/>
                          <a:latin typeface="+mn-lt"/>
                        </a:rPr>
                        <a:t>CISE</a:t>
                      </a:r>
                    </a:p>
                  </a:txBody>
                  <a:tcPr marL="9525" marR="9525" marT="9525" marB="0" anchor="b"/>
                </a:tc>
                <a:tc>
                  <a:txBody>
                    <a:bodyPr/>
                    <a:lstStyle/>
                    <a:p>
                      <a:pPr algn="l" fontAlgn="b"/>
                      <a:r>
                        <a:rPr lang="en-US" sz="1600" b="0" i="0" u="none" strike="noStrike" dirty="0">
                          <a:solidFill>
                            <a:srgbClr val="000000"/>
                          </a:solidFill>
                          <a:effectLst/>
                          <a:latin typeface="+mn-lt"/>
                        </a:rPr>
                        <a:t>Melissa </a:t>
                      </a:r>
                      <a:r>
                        <a:rPr lang="en-US" sz="1600" b="0" i="0" u="none" strike="noStrike" dirty="0" err="1">
                          <a:solidFill>
                            <a:srgbClr val="000000"/>
                          </a:solidFill>
                          <a:effectLst/>
                          <a:latin typeface="+mn-lt"/>
                        </a:rPr>
                        <a:t>Cragin</a:t>
                      </a:r>
                      <a:r>
                        <a:rPr lang="en-US" sz="1600" b="0" i="0" u="none" strike="noStrike" dirty="0">
                          <a:solidFill>
                            <a:srgbClr val="000000"/>
                          </a:solidFill>
                          <a:effectLst/>
                          <a:latin typeface="+mn-lt"/>
                        </a:rPr>
                        <a:t> </a:t>
                      </a:r>
                    </a:p>
                  </a:txBody>
                  <a:tcPr marL="9525" marR="9525" marT="9525" marB="0" anchor="b"/>
                </a:tc>
                <a:tc>
                  <a:txBody>
                    <a:bodyPr/>
                    <a:lstStyle/>
                    <a:p>
                      <a:pPr algn="l" fontAlgn="b"/>
                      <a:r>
                        <a:rPr lang="en-US" sz="1600" b="0" i="0" u="none" strike="noStrike" dirty="0">
                          <a:solidFill>
                            <a:srgbClr val="000000"/>
                          </a:solidFill>
                          <a:effectLst/>
                          <a:latin typeface="+mn-lt"/>
                        </a:rPr>
                        <a:t>BIO</a:t>
                      </a:r>
                    </a:p>
                  </a:txBody>
                  <a:tcPr marL="9525" marR="9525" marT="9525" marB="0" anchor="b"/>
                </a:tc>
                <a:tc gridSpan="2">
                  <a:txBody>
                    <a:bodyPr/>
                    <a:lstStyle/>
                    <a:p>
                      <a:pPr algn="l" fontAlgn="b"/>
                      <a:r>
                        <a:rPr lang="en-US" sz="1600" b="1" i="1" u="none" strike="noStrike" dirty="0" smtClean="0">
                          <a:solidFill>
                            <a:srgbClr val="000000"/>
                          </a:solidFill>
                          <a:effectLst/>
                          <a:latin typeface="+mn-lt"/>
                        </a:rPr>
                        <a:t>  </a:t>
                      </a:r>
                      <a:r>
                        <a:rPr lang="en-US" sz="1600" b="1" i="1" u="sng" strike="noStrike" dirty="0" smtClean="0">
                          <a:solidFill>
                            <a:srgbClr val="000000"/>
                          </a:solidFill>
                          <a:effectLst/>
                          <a:latin typeface="+mn-lt"/>
                        </a:rPr>
                        <a:t>Usability Team (2015)</a:t>
                      </a:r>
                      <a:endParaRPr lang="en-US" sz="1600" b="1" i="1" u="sng" strike="noStrike" dirty="0">
                        <a:solidFill>
                          <a:srgbClr val="000000"/>
                        </a:solidFill>
                        <a:effectLst/>
                        <a:latin typeface="+mn-lt"/>
                      </a:endParaRPr>
                    </a:p>
                  </a:txBody>
                  <a:tcPr marL="9525" marR="9525" marT="9525" marB="0" anchor="b"/>
                </a:tc>
                <a:tc hMerge="1">
                  <a:txBody>
                    <a:bodyPr/>
                    <a:lstStyle/>
                    <a:p>
                      <a:endParaRPr lang="en-US"/>
                    </a:p>
                  </a:txBody>
                  <a:tcPr/>
                </a:tc>
              </a:tr>
              <a:tr h="280117">
                <a:tc>
                  <a:txBody>
                    <a:bodyPr/>
                    <a:lstStyle/>
                    <a:p>
                      <a:pPr algn="l" fontAlgn="b"/>
                      <a:r>
                        <a:rPr lang="en-US" sz="1600" b="0" i="0" u="none" strike="noStrike" dirty="0">
                          <a:solidFill>
                            <a:srgbClr val="000000"/>
                          </a:solidFill>
                          <a:effectLst/>
                          <a:latin typeface="+mn-lt"/>
                        </a:rPr>
                        <a:t>Maureen Miller</a:t>
                      </a:r>
                    </a:p>
                  </a:txBody>
                  <a:tcPr marL="9525" marR="9525" marT="9525" marB="0" anchor="b"/>
                </a:tc>
                <a:tc>
                  <a:txBody>
                    <a:bodyPr/>
                    <a:lstStyle/>
                    <a:p>
                      <a:pPr algn="l" fontAlgn="b"/>
                      <a:r>
                        <a:rPr lang="en-US" sz="1600" b="0" i="0" u="none" strike="noStrike" dirty="0">
                          <a:solidFill>
                            <a:srgbClr val="000000"/>
                          </a:solidFill>
                          <a:effectLst/>
                          <a:latin typeface="+mn-lt"/>
                        </a:rPr>
                        <a:t>DIS</a:t>
                      </a:r>
                    </a:p>
                  </a:txBody>
                  <a:tcPr marL="9525" marR="9525" marT="9525" marB="0" anchor="b"/>
                </a:tc>
                <a:tc>
                  <a:txBody>
                    <a:bodyPr/>
                    <a:lstStyle/>
                    <a:p>
                      <a:pPr algn="l" fontAlgn="b"/>
                      <a:r>
                        <a:rPr lang="en-US" sz="1600" b="0" i="0" u="none" strike="noStrike" dirty="0">
                          <a:solidFill>
                            <a:srgbClr val="000000"/>
                          </a:solidFill>
                          <a:effectLst/>
                          <a:latin typeface="+mn-lt"/>
                        </a:rPr>
                        <a:t>Sam </a:t>
                      </a:r>
                      <a:r>
                        <a:rPr lang="en-US" sz="1600" b="0" i="0" u="none" strike="noStrike" dirty="0" err="1" smtClean="0">
                          <a:solidFill>
                            <a:srgbClr val="000000"/>
                          </a:solidFill>
                          <a:effectLst/>
                          <a:latin typeface="+mn-lt"/>
                        </a:rPr>
                        <a:t>Scheiner</a:t>
                      </a:r>
                      <a:endParaRPr lang="en-US" sz="1600" b="0" i="0" u="none" strike="noStrike" dirty="0">
                        <a:solidFill>
                          <a:srgbClr val="000000"/>
                        </a:solidFill>
                        <a:effectLst/>
                        <a:latin typeface="+mn-lt"/>
                      </a:endParaRPr>
                    </a:p>
                  </a:txBody>
                  <a:tcPr marL="9525" marR="9525" marT="9525" marB="0" anchor="b"/>
                </a:tc>
                <a:tc>
                  <a:txBody>
                    <a:bodyPr/>
                    <a:lstStyle/>
                    <a:p>
                      <a:pPr algn="l" fontAlgn="b"/>
                      <a:r>
                        <a:rPr lang="en-US" sz="1600" b="0" i="0" u="none" strike="noStrike" dirty="0">
                          <a:solidFill>
                            <a:srgbClr val="000000"/>
                          </a:solidFill>
                          <a:effectLst/>
                          <a:latin typeface="+mn-lt"/>
                        </a:rPr>
                        <a:t>BIO</a:t>
                      </a:r>
                    </a:p>
                  </a:txBody>
                  <a:tcPr marL="9525" marR="9525" marT="9525" marB="0" anchor="b"/>
                </a:tc>
                <a:tc>
                  <a:txBody>
                    <a:bodyPr/>
                    <a:lstStyle/>
                    <a:p>
                      <a:pPr algn="l" fontAlgn="b"/>
                      <a:r>
                        <a:rPr lang="en-US" sz="1600" b="0" i="0" u="none" strike="noStrike" dirty="0">
                          <a:solidFill>
                            <a:srgbClr val="000000"/>
                          </a:solidFill>
                          <a:effectLst/>
                          <a:latin typeface="+mn-lt"/>
                        </a:rPr>
                        <a:t>Roger Wareham</a:t>
                      </a:r>
                    </a:p>
                  </a:txBody>
                  <a:tcPr marL="9525" marR="9525" marT="9525" marB="0" anchor="b"/>
                </a:tc>
                <a:tc>
                  <a:txBody>
                    <a:bodyPr/>
                    <a:lstStyle/>
                    <a:p>
                      <a:pPr algn="l" fontAlgn="b"/>
                      <a:r>
                        <a:rPr lang="en-US" sz="1600" b="0" i="0" u="none" strike="noStrike" dirty="0">
                          <a:solidFill>
                            <a:srgbClr val="000000"/>
                          </a:solidFill>
                          <a:effectLst/>
                          <a:latin typeface="+mn-lt"/>
                        </a:rPr>
                        <a:t>BFA</a:t>
                      </a:r>
                    </a:p>
                  </a:txBody>
                  <a:tcPr marL="9525" marR="9525" marT="9525" marB="0" anchor="b"/>
                </a:tc>
              </a:tr>
              <a:tr h="280117">
                <a:tc>
                  <a:txBody>
                    <a:bodyPr/>
                    <a:lstStyle/>
                    <a:p>
                      <a:pPr algn="l" fontAlgn="b"/>
                      <a:r>
                        <a:rPr lang="en-US" sz="1600" b="0" i="0" u="none" strike="noStrike" dirty="0">
                          <a:solidFill>
                            <a:srgbClr val="000000"/>
                          </a:solidFill>
                          <a:effectLst/>
                          <a:latin typeface="+mn-lt"/>
                        </a:rPr>
                        <a:t>David Saunders</a:t>
                      </a:r>
                    </a:p>
                  </a:txBody>
                  <a:tcPr marL="9525" marR="9525" marT="9525" marB="0" anchor="b"/>
                </a:tc>
                <a:tc>
                  <a:txBody>
                    <a:bodyPr/>
                    <a:lstStyle/>
                    <a:p>
                      <a:pPr algn="l" fontAlgn="b"/>
                      <a:r>
                        <a:rPr lang="en-US" sz="1600" b="0" i="0" u="none" strike="noStrike">
                          <a:solidFill>
                            <a:srgbClr val="000000"/>
                          </a:solidFill>
                          <a:effectLst/>
                          <a:latin typeface="+mn-lt"/>
                        </a:rPr>
                        <a:t>DIS</a:t>
                      </a:r>
                    </a:p>
                  </a:txBody>
                  <a:tcPr marL="9525" marR="9525" marT="9525" marB="0" anchor="b"/>
                </a:tc>
                <a:tc>
                  <a:txBody>
                    <a:bodyPr/>
                    <a:lstStyle/>
                    <a:p>
                      <a:pPr algn="l" fontAlgn="b"/>
                      <a:r>
                        <a:rPr lang="en-US" sz="1600" b="0" i="0" u="none" strike="noStrike" dirty="0">
                          <a:solidFill>
                            <a:srgbClr val="000000"/>
                          </a:solidFill>
                          <a:effectLst/>
                          <a:latin typeface="+mn-lt"/>
                        </a:rPr>
                        <a:t>Thomasina Osborne</a:t>
                      </a:r>
                    </a:p>
                  </a:txBody>
                  <a:tcPr marL="9525" marR="9525" marT="9525" marB="0" anchor="b"/>
                </a:tc>
                <a:tc>
                  <a:txBody>
                    <a:bodyPr/>
                    <a:lstStyle/>
                    <a:p>
                      <a:pPr algn="l" fontAlgn="b"/>
                      <a:r>
                        <a:rPr lang="en-US" sz="1600" b="0" i="0" u="none" strike="noStrike" dirty="0">
                          <a:solidFill>
                            <a:srgbClr val="000000"/>
                          </a:solidFill>
                          <a:effectLst/>
                          <a:latin typeface="+mn-lt"/>
                        </a:rPr>
                        <a:t>BIO</a:t>
                      </a:r>
                    </a:p>
                  </a:txBody>
                  <a:tcPr marL="9525" marR="9525" marT="9525" marB="0" anchor="b"/>
                </a:tc>
                <a:tc>
                  <a:txBody>
                    <a:bodyPr/>
                    <a:lstStyle/>
                    <a:p>
                      <a:pPr algn="l" fontAlgn="b"/>
                      <a:r>
                        <a:rPr lang="en-US" sz="1600" b="0" i="0" u="none" strike="noStrike" dirty="0">
                          <a:solidFill>
                            <a:srgbClr val="000000"/>
                          </a:solidFill>
                          <a:effectLst/>
                          <a:latin typeface="+mn-lt"/>
                        </a:rPr>
                        <a:t>George </a:t>
                      </a:r>
                      <a:r>
                        <a:rPr lang="en-US" sz="1600" b="0" i="0" u="none" strike="noStrike" dirty="0" err="1">
                          <a:solidFill>
                            <a:srgbClr val="000000"/>
                          </a:solidFill>
                          <a:effectLst/>
                          <a:latin typeface="+mn-lt"/>
                        </a:rPr>
                        <a:t>Malanson</a:t>
                      </a:r>
                      <a:endParaRPr lang="en-US" sz="1600" b="0" i="0" u="none" strike="noStrike" dirty="0">
                        <a:solidFill>
                          <a:srgbClr val="000000"/>
                        </a:solidFill>
                        <a:effectLst/>
                        <a:latin typeface="+mn-lt"/>
                      </a:endParaRPr>
                    </a:p>
                  </a:txBody>
                  <a:tcPr marL="9525" marR="9525" marT="9525" marB="0" anchor="b"/>
                </a:tc>
                <a:tc>
                  <a:txBody>
                    <a:bodyPr/>
                    <a:lstStyle/>
                    <a:p>
                      <a:pPr algn="l" fontAlgn="b"/>
                      <a:r>
                        <a:rPr lang="en-US" sz="1600" b="0" i="0" u="none" strike="noStrike" dirty="0">
                          <a:solidFill>
                            <a:srgbClr val="000000"/>
                          </a:solidFill>
                          <a:effectLst/>
                          <a:latin typeface="+mn-lt"/>
                        </a:rPr>
                        <a:t>BIO</a:t>
                      </a:r>
                    </a:p>
                  </a:txBody>
                  <a:tcPr marL="9525" marR="9525" marT="9525" marB="0" anchor="b"/>
                </a:tc>
              </a:tr>
              <a:tr h="280117">
                <a:tc>
                  <a:txBody>
                    <a:bodyPr/>
                    <a:lstStyle/>
                    <a:p>
                      <a:pPr algn="l" fontAlgn="b"/>
                      <a:r>
                        <a:rPr lang="en-US" sz="1600" b="0" i="0" u="none" strike="noStrike" dirty="0">
                          <a:solidFill>
                            <a:srgbClr val="000000"/>
                          </a:solidFill>
                          <a:effectLst/>
                          <a:latin typeface="+mn-lt"/>
                        </a:rPr>
                        <a:t>Finbarr Sloan</a:t>
                      </a:r>
                    </a:p>
                  </a:txBody>
                  <a:tcPr marL="9525" marR="9525" marT="9525" marB="0" anchor="b"/>
                </a:tc>
                <a:tc>
                  <a:txBody>
                    <a:bodyPr/>
                    <a:lstStyle/>
                    <a:p>
                      <a:pPr algn="l" fontAlgn="b"/>
                      <a:r>
                        <a:rPr lang="en-US" sz="1600" b="0" i="0" u="none" strike="noStrike" dirty="0" smtClean="0">
                          <a:solidFill>
                            <a:srgbClr val="000000"/>
                          </a:solidFill>
                          <a:effectLst/>
                          <a:latin typeface="+mn-lt"/>
                        </a:rPr>
                        <a:t>EHR</a:t>
                      </a:r>
                      <a:endParaRPr lang="en-US" sz="1600" b="0" i="0" u="none" strike="noStrike" dirty="0">
                        <a:solidFill>
                          <a:srgbClr val="000000"/>
                        </a:solidFill>
                        <a:effectLst/>
                        <a:latin typeface="+mn-lt"/>
                      </a:endParaRPr>
                    </a:p>
                  </a:txBody>
                  <a:tcPr marL="9525" marR="9525" marT="9525" marB="0" anchor="b"/>
                </a:tc>
                <a:tc>
                  <a:txBody>
                    <a:bodyPr/>
                    <a:lstStyle/>
                    <a:p>
                      <a:pPr algn="l" fontAlgn="b"/>
                      <a:r>
                        <a:rPr lang="en-US" sz="1600" b="0" i="0" u="none" strike="noStrike" dirty="0">
                          <a:solidFill>
                            <a:srgbClr val="000000"/>
                          </a:solidFill>
                          <a:effectLst/>
                          <a:latin typeface="+mn-lt"/>
                        </a:rPr>
                        <a:t>Sylvia Spengler </a:t>
                      </a:r>
                    </a:p>
                  </a:txBody>
                  <a:tcPr marL="9525" marR="9525" marT="9525" marB="0" anchor="b"/>
                </a:tc>
                <a:tc>
                  <a:txBody>
                    <a:bodyPr/>
                    <a:lstStyle/>
                    <a:p>
                      <a:pPr algn="l" fontAlgn="b"/>
                      <a:r>
                        <a:rPr lang="en-US" sz="1600" b="0" i="0" u="none" strike="noStrike" dirty="0">
                          <a:solidFill>
                            <a:srgbClr val="000000"/>
                          </a:solidFill>
                          <a:effectLst/>
                          <a:latin typeface="+mn-lt"/>
                        </a:rPr>
                        <a:t>CISE</a:t>
                      </a:r>
                    </a:p>
                  </a:txBody>
                  <a:tcPr marL="9525" marR="9525" marT="9525" marB="0" anchor="b"/>
                </a:tc>
                <a:tc>
                  <a:txBody>
                    <a:bodyPr/>
                    <a:lstStyle/>
                    <a:p>
                      <a:pPr algn="l" fontAlgn="b"/>
                      <a:r>
                        <a:rPr lang="en-US" sz="1600" b="0" i="0" u="none" strike="noStrike" dirty="0">
                          <a:solidFill>
                            <a:srgbClr val="000000"/>
                          </a:solidFill>
                          <a:effectLst/>
                          <a:latin typeface="+mn-lt"/>
                        </a:rPr>
                        <a:t>Amy </a:t>
                      </a:r>
                      <a:r>
                        <a:rPr lang="en-US" sz="1600" b="0" i="0" u="none" strike="noStrike" dirty="0" err="1">
                          <a:solidFill>
                            <a:srgbClr val="000000"/>
                          </a:solidFill>
                          <a:effectLst/>
                          <a:latin typeface="+mn-lt"/>
                        </a:rPr>
                        <a:t>Apon</a:t>
                      </a:r>
                      <a:endParaRPr lang="en-US" sz="1600" b="0" i="0" u="none" strike="noStrike" dirty="0">
                        <a:solidFill>
                          <a:srgbClr val="000000"/>
                        </a:solidFill>
                        <a:effectLst/>
                        <a:latin typeface="+mn-lt"/>
                      </a:endParaRPr>
                    </a:p>
                  </a:txBody>
                  <a:tcPr marL="9525" marR="9525" marT="9525" marB="0" anchor="b"/>
                </a:tc>
                <a:tc>
                  <a:txBody>
                    <a:bodyPr/>
                    <a:lstStyle/>
                    <a:p>
                      <a:pPr algn="l" fontAlgn="b"/>
                      <a:r>
                        <a:rPr lang="en-US" sz="1600" b="0" i="0" u="none" strike="noStrike" dirty="0">
                          <a:solidFill>
                            <a:srgbClr val="000000"/>
                          </a:solidFill>
                          <a:effectLst/>
                          <a:latin typeface="+mn-lt"/>
                        </a:rPr>
                        <a:t>CISE</a:t>
                      </a:r>
                    </a:p>
                  </a:txBody>
                  <a:tcPr marL="9525" marR="9525" marT="9525" marB="0" anchor="b"/>
                </a:tc>
              </a:tr>
              <a:tr h="280117">
                <a:tc>
                  <a:txBody>
                    <a:bodyPr/>
                    <a:lstStyle/>
                    <a:p>
                      <a:pPr algn="l" fontAlgn="b"/>
                      <a:r>
                        <a:rPr lang="en-US" sz="1600" b="0" i="0" u="none" strike="noStrike" dirty="0">
                          <a:solidFill>
                            <a:srgbClr val="000000"/>
                          </a:solidFill>
                          <a:effectLst/>
                          <a:latin typeface="+mn-lt"/>
                        </a:rPr>
                        <a:t>John Cherniavsky</a:t>
                      </a:r>
                    </a:p>
                  </a:txBody>
                  <a:tcPr marL="9525" marR="9525" marT="9525" marB="0" anchor="b"/>
                </a:tc>
                <a:tc>
                  <a:txBody>
                    <a:bodyPr/>
                    <a:lstStyle/>
                    <a:p>
                      <a:pPr algn="l" fontAlgn="b"/>
                      <a:r>
                        <a:rPr lang="en-US" sz="1600" b="0" i="0" u="none" strike="noStrike" dirty="0" smtClean="0">
                          <a:solidFill>
                            <a:srgbClr val="000000"/>
                          </a:solidFill>
                          <a:effectLst/>
                          <a:latin typeface="+mn-lt"/>
                        </a:rPr>
                        <a:t>EHR</a:t>
                      </a:r>
                      <a:endParaRPr lang="en-US" sz="1600" b="0" i="0" u="none" strike="noStrike" dirty="0">
                        <a:solidFill>
                          <a:srgbClr val="000000"/>
                        </a:solidFill>
                        <a:effectLst/>
                        <a:latin typeface="+mn-lt"/>
                      </a:endParaRPr>
                    </a:p>
                  </a:txBody>
                  <a:tcPr marL="9525" marR="9525" marT="9525" marB="0" anchor="b"/>
                </a:tc>
                <a:tc>
                  <a:txBody>
                    <a:bodyPr/>
                    <a:lstStyle/>
                    <a:p>
                      <a:pPr algn="l" fontAlgn="b"/>
                      <a:r>
                        <a:rPr lang="en-US" sz="1600" b="0" i="0" u="none" strike="noStrike" dirty="0" err="1">
                          <a:solidFill>
                            <a:srgbClr val="000000"/>
                          </a:solidFill>
                          <a:effectLst/>
                          <a:latin typeface="+mn-lt"/>
                        </a:rPr>
                        <a:t>Niki</a:t>
                      </a:r>
                      <a:r>
                        <a:rPr lang="en-US" sz="1600" b="0" i="0" u="none" strike="noStrike" dirty="0">
                          <a:solidFill>
                            <a:srgbClr val="000000"/>
                          </a:solidFill>
                          <a:effectLst/>
                          <a:latin typeface="+mn-lt"/>
                        </a:rPr>
                        <a:t> Bennett </a:t>
                      </a:r>
                    </a:p>
                  </a:txBody>
                  <a:tcPr marL="9525" marR="9525" marT="9525" marB="0" anchor="b"/>
                </a:tc>
                <a:tc>
                  <a:txBody>
                    <a:bodyPr/>
                    <a:lstStyle/>
                    <a:p>
                      <a:pPr algn="l" fontAlgn="b"/>
                      <a:r>
                        <a:rPr lang="en-US" sz="1600" b="0" i="0" u="none" strike="noStrike" dirty="0">
                          <a:solidFill>
                            <a:srgbClr val="000000"/>
                          </a:solidFill>
                          <a:effectLst/>
                          <a:latin typeface="+mn-lt"/>
                        </a:rPr>
                        <a:t>DUE </a:t>
                      </a:r>
                    </a:p>
                  </a:txBody>
                  <a:tcPr marL="9525" marR="9525" marT="9525" marB="0" anchor="b"/>
                </a:tc>
                <a:tc>
                  <a:txBody>
                    <a:bodyPr/>
                    <a:lstStyle/>
                    <a:p>
                      <a:pPr algn="l" fontAlgn="b"/>
                      <a:r>
                        <a:rPr lang="en-US" sz="1600" b="0" i="0" u="none" strike="noStrike" dirty="0">
                          <a:solidFill>
                            <a:srgbClr val="000000"/>
                          </a:solidFill>
                          <a:effectLst/>
                          <a:latin typeface="+mn-lt"/>
                        </a:rPr>
                        <a:t>Brandy Smith</a:t>
                      </a:r>
                    </a:p>
                  </a:txBody>
                  <a:tcPr marL="9525" marR="9525" marT="9525" marB="0" anchor="b"/>
                </a:tc>
                <a:tc>
                  <a:txBody>
                    <a:bodyPr/>
                    <a:lstStyle/>
                    <a:p>
                      <a:pPr algn="l" fontAlgn="b"/>
                      <a:r>
                        <a:rPr lang="en-US" sz="1600" b="0" i="0" u="none" strike="noStrike" dirty="0">
                          <a:solidFill>
                            <a:srgbClr val="000000"/>
                          </a:solidFill>
                          <a:effectLst/>
                          <a:latin typeface="+mn-lt"/>
                        </a:rPr>
                        <a:t>DGA</a:t>
                      </a:r>
                    </a:p>
                  </a:txBody>
                  <a:tcPr marL="9525" marR="9525" marT="9525" marB="0" anchor="b"/>
                </a:tc>
              </a:tr>
              <a:tr h="280117">
                <a:tc>
                  <a:txBody>
                    <a:bodyPr/>
                    <a:lstStyle/>
                    <a:p>
                      <a:pPr algn="l" fontAlgn="b"/>
                      <a:r>
                        <a:rPr lang="en-US" sz="1600" b="0" i="0" u="none" strike="noStrike">
                          <a:solidFill>
                            <a:srgbClr val="000000"/>
                          </a:solidFill>
                          <a:effectLst/>
                          <a:latin typeface="+mn-lt"/>
                        </a:rPr>
                        <a:t>Sue Kemnitzer</a:t>
                      </a:r>
                    </a:p>
                  </a:txBody>
                  <a:tcPr marL="9525" marR="9525" marT="9525" marB="0" anchor="b"/>
                </a:tc>
                <a:tc>
                  <a:txBody>
                    <a:bodyPr/>
                    <a:lstStyle/>
                    <a:p>
                      <a:pPr algn="l" fontAlgn="b"/>
                      <a:r>
                        <a:rPr lang="en-US" sz="1600" b="0" i="0" u="none" strike="noStrike" dirty="0">
                          <a:solidFill>
                            <a:srgbClr val="000000"/>
                          </a:solidFill>
                          <a:effectLst/>
                          <a:latin typeface="+mn-lt"/>
                        </a:rPr>
                        <a:t>ENG</a:t>
                      </a:r>
                    </a:p>
                  </a:txBody>
                  <a:tcPr marL="9525" marR="9525" marT="9525" marB="0" anchor="b"/>
                </a:tc>
                <a:tc>
                  <a:txBody>
                    <a:bodyPr/>
                    <a:lstStyle/>
                    <a:p>
                      <a:pPr algn="l" fontAlgn="b"/>
                      <a:r>
                        <a:rPr lang="en-US" sz="1600" b="0" i="0" u="none" strike="noStrike" dirty="0">
                          <a:solidFill>
                            <a:srgbClr val="000000"/>
                          </a:solidFill>
                          <a:effectLst/>
                          <a:latin typeface="+mn-lt"/>
                        </a:rPr>
                        <a:t>Lee Zia </a:t>
                      </a:r>
                    </a:p>
                  </a:txBody>
                  <a:tcPr marL="9525" marR="9525" marT="9525" marB="0" anchor="b"/>
                </a:tc>
                <a:tc>
                  <a:txBody>
                    <a:bodyPr/>
                    <a:lstStyle/>
                    <a:p>
                      <a:pPr algn="l" fontAlgn="b"/>
                      <a:r>
                        <a:rPr lang="en-US" sz="1600" b="0" i="0" u="none" strike="noStrike" dirty="0">
                          <a:solidFill>
                            <a:srgbClr val="000000"/>
                          </a:solidFill>
                          <a:effectLst/>
                          <a:latin typeface="+mn-lt"/>
                        </a:rPr>
                        <a:t>EHR </a:t>
                      </a:r>
                    </a:p>
                  </a:txBody>
                  <a:tcPr marL="9525" marR="9525" marT="9525" marB="0" anchor="b"/>
                </a:tc>
                <a:tc>
                  <a:txBody>
                    <a:bodyPr/>
                    <a:lstStyle/>
                    <a:p>
                      <a:pPr algn="l" fontAlgn="b"/>
                      <a:r>
                        <a:rPr lang="en-US" sz="1600" b="0" i="0" u="none" strike="noStrike" dirty="0">
                          <a:solidFill>
                            <a:srgbClr val="000000"/>
                          </a:solidFill>
                          <a:effectLst/>
                          <a:latin typeface="+mn-lt"/>
                        </a:rPr>
                        <a:t>William Miller</a:t>
                      </a:r>
                    </a:p>
                  </a:txBody>
                  <a:tcPr marL="9525" marR="9525" marT="9525" marB="0" anchor="b"/>
                </a:tc>
                <a:tc>
                  <a:txBody>
                    <a:bodyPr/>
                    <a:lstStyle/>
                    <a:p>
                      <a:pPr algn="l" fontAlgn="b"/>
                      <a:r>
                        <a:rPr lang="en-US" sz="1600" b="0" i="0" u="none" strike="noStrike" dirty="0" smtClean="0">
                          <a:solidFill>
                            <a:srgbClr val="000000"/>
                          </a:solidFill>
                          <a:effectLst/>
                          <a:latin typeface="+mn-lt"/>
                        </a:rPr>
                        <a:t>CISE</a:t>
                      </a:r>
                      <a:endParaRPr lang="en-US" sz="1600" b="0" i="0" u="none" strike="noStrike" dirty="0">
                        <a:solidFill>
                          <a:srgbClr val="000000"/>
                        </a:solidFill>
                        <a:effectLst/>
                        <a:latin typeface="+mn-lt"/>
                      </a:endParaRPr>
                    </a:p>
                  </a:txBody>
                  <a:tcPr marL="9525" marR="9525" marT="9525" marB="0" anchor="b"/>
                </a:tc>
              </a:tr>
              <a:tr h="280117">
                <a:tc>
                  <a:txBody>
                    <a:bodyPr/>
                    <a:lstStyle/>
                    <a:p>
                      <a:pPr algn="l" fontAlgn="b"/>
                      <a:r>
                        <a:rPr lang="en-US" sz="1600" b="0" i="0" u="none" strike="noStrike">
                          <a:solidFill>
                            <a:srgbClr val="000000"/>
                          </a:solidFill>
                          <a:effectLst/>
                          <a:latin typeface="+mn-lt"/>
                        </a:rPr>
                        <a:t>Maria Burka</a:t>
                      </a:r>
                    </a:p>
                  </a:txBody>
                  <a:tcPr marL="9525" marR="9525" marT="9525" marB="0" anchor="b"/>
                </a:tc>
                <a:tc>
                  <a:txBody>
                    <a:bodyPr/>
                    <a:lstStyle/>
                    <a:p>
                      <a:pPr algn="l" fontAlgn="b"/>
                      <a:r>
                        <a:rPr lang="en-US" sz="1600" b="0" i="0" u="none" strike="noStrike" dirty="0">
                          <a:solidFill>
                            <a:srgbClr val="000000"/>
                          </a:solidFill>
                          <a:effectLst/>
                          <a:latin typeface="+mn-lt"/>
                        </a:rPr>
                        <a:t>ENG</a:t>
                      </a:r>
                    </a:p>
                  </a:txBody>
                  <a:tcPr marL="9525" marR="9525" marT="9525" marB="0" anchor="b"/>
                </a:tc>
                <a:tc>
                  <a:txBody>
                    <a:bodyPr/>
                    <a:lstStyle/>
                    <a:p>
                      <a:pPr algn="l" fontAlgn="b"/>
                      <a:r>
                        <a:rPr lang="en-US" sz="1600" b="0" i="0" u="none" strike="noStrike">
                          <a:solidFill>
                            <a:srgbClr val="000000"/>
                          </a:solidFill>
                          <a:effectLst/>
                          <a:latin typeface="+mn-lt"/>
                        </a:rPr>
                        <a:t>Sarah McDonald </a:t>
                      </a:r>
                    </a:p>
                  </a:txBody>
                  <a:tcPr marL="9525" marR="9525" marT="9525" marB="0" anchor="b"/>
                </a:tc>
                <a:tc>
                  <a:txBody>
                    <a:bodyPr/>
                    <a:lstStyle/>
                    <a:p>
                      <a:pPr algn="l" fontAlgn="b"/>
                      <a:r>
                        <a:rPr lang="en-US" sz="1600" b="0" i="0" u="none" strike="noStrike" dirty="0">
                          <a:solidFill>
                            <a:srgbClr val="000000"/>
                          </a:solidFill>
                          <a:effectLst/>
                          <a:latin typeface="+mn-lt"/>
                        </a:rPr>
                        <a:t>EHR </a:t>
                      </a:r>
                    </a:p>
                  </a:txBody>
                  <a:tcPr marL="9525" marR="9525" marT="9525" marB="0" anchor="b"/>
                </a:tc>
                <a:tc>
                  <a:txBody>
                    <a:bodyPr/>
                    <a:lstStyle/>
                    <a:p>
                      <a:pPr algn="l" fontAlgn="b"/>
                      <a:r>
                        <a:rPr lang="en-US" sz="1600" b="0" i="0" u="none" strike="noStrike" dirty="0" err="1">
                          <a:solidFill>
                            <a:srgbClr val="000000"/>
                          </a:solidFill>
                          <a:effectLst/>
                          <a:latin typeface="+mn-lt"/>
                        </a:rPr>
                        <a:t>Ece</a:t>
                      </a:r>
                      <a:r>
                        <a:rPr lang="en-US" sz="1600" b="0" i="0" u="none" strike="noStrike" dirty="0">
                          <a:solidFill>
                            <a:srgbClr val="000000"/>
                          </a:solidFill>
                          <a:effectLst/>
                          <a:latin typeface="+mn-lt"/>
                        </a:rPr>
                        <a:t> </a:t>
                      </a:r>
                      <a:r>
                        <a:rPr lang="en-US" sz="1600" b="0" i="0" u="none" strike="noStrike" dirty="0" err="1">
                          <a:solidFill>
                            <a:srgbClr val="000000"/>
                          </a:solidFill>
                          <a:effectLst/>
                          <a:latin typeface="+mn-lt"/>
                        </a:rPr>
                        <a:t>Yaprak</a:t>
                      </a:r>
                      <a:endParaRPr lang="en-US" sz="1600" b="0" i="0" u="none" strike="noStrike" dirty="0">
                        <a:solidFill>
                          <a:srgbClr val="000000"/>
                        </a:solidFill>
                        <a:effectLst/>
                        <a:latin typeface="+mn-lt"/>
                      </a:endParaRPr>
                    </a:p>
                  </a:txBody>
                  <a:tcPr marL="9525" marR="9525" marT="9525" marB="0" anchor="b"/>
                </a:tc>
                <a:tc>
                  <a:txBody>
                    <a:bodyPr/>
                    <a:lstStyle/>
                    <a:p>
                      <a:pPr algn="l" fontAlgn="b"/>
                      <a:r>
                        <a:rPr lang="en-US" sz="1600" b="0" i="0" u="none" strike="noStrike" dirty="0" smtClean="0">
                          <a:solidFill>
                            <a:srgbClr val="000000"/>
                          </a:solidFill>
                          <a:effectLst/>
                          <a:latin typeface="+mn-lt"/>
                        </a:rPr>
                        <a:t>EHR</a:t>
                      </a:r>
                      <a:endParaRPr lang="en-US" sz="1600" b="0" i="0" u="none" strike="noStrike" dirty="0">
                        <a:solidFill>
                          <a:srgbClr val="000000"/>
                        </a:solidFill>
                        <a:effectLst/>
                        <a:latin typeface="+mn-lt"/>
                      </a:endParaRPr>
                    </a:p>
                  </a:txBody>
                  <a:tcPr marL="9525" marR="9525" marT="9525" marB="0" anchor="b"/>
                </a:tc>
              </a:tr>
              <a:tr h="280117">
                <a:tc>
                  <a:txBody>
                    <a:bodyPr/>
                    <a:lstStyle/>
                    <a:p>
                      <a:pPr algn="l" fontAlgn="b"/>
                      <a:r>
                        <a:rPr lang="en-US" sz="1600" b="0" i="0" u="none" strike="noStrike">
                          <a:solidFill>
                            <a:srgbClr val="000000"/>
                          </a:solidFill>
                          <a:effectLst/>
                          <a:latin typeface="+mn-lt"/>
                        </a:rPr>
                        <a:t>Eva Zanzerkia</a:t>
                      </a:r>
                    </a:p>
                  </a:txBody>
                  <a:tcPr marL="9525" marR="9525" marT="9525" marB="0" anchor="b"/>
                </a:tc>
                <a:tc>
                  <a:txBody>
                    <a:bodyPr/>
                    <a:lstStyle/>
                    <a:p>
                      <a:pPr algn="l" fontAlgn="b"/>
                      <a:r>
                        <a:rPr lang="en-US" sz="1600" b="0" i="0" u="none" strike="noStrike" dirty="0">
                          <a:solidFill>
                            <a:srgbClr val="000000"/>
                          </a:solidFill>
                          <a:effectLst/>
                          <a:latin typeface="+mn-lt"/>
                        </a:rPr>
                        <a:t>GEO</a:t>
                      </a:r>
                    </a:p>
                  </a:txBody>
                  <a:tcPr marL="9525" marR="9525" marT="9525" marB="0" anchor="b"/>
                </a:tc>
                <a:tc>
                  <a:txBody>
                    <a:bodyPr/>
                    <a:lstStyle/>
                    <a:p>
                      <a:pPr algn="l" fontAlgn="b"/>
                      <a:r>
                        <a:rPr lang="en-US" sz="1600" b="0" i="0" u="none" strike="noStrike">
                          <a:solidFill>
                            <a:srgbClr val="000000"/>
                          </a:solidFill>
                          <a:effectLst/>
                          <a:latin typeface="+mn-lt"/>
                        </a:rPr>
                        <a:t>Josh Abbott </a:t>
                      </a:r>
                    </a:p>
                  </a:txBody>
                  <a:tcPr marL="9525" marR="9525" marT="9525" marB="0" anchor="b"/>
                </a:tc>
                <a:tc>
                  <a:txBody>
                    <a:bodyPr/>
                    <a:lstStyle/>
                    <a:p>
                      <a:pPr algn="l" fontAlgn="b"/>
                      <a:r>
                        <a:rPr lang="en-US" sz="1600" b="0" i="0" u="none" strike="noStrike" dirty="0">
                          <a:solidFill>
                            <a:srgbClr val="000000"/>
                          </a:solidFill>
                          <a:effectLst/>
                          <a:latin typeface="+mn-lt"/>
                        </a:rPr>
                        <a:t>ENG </a:t>
                      </a:r>
                    </a:p>
                  </a:txBody>
                  <a:tcPr marL="9525" marR="9525" marT="9525" marB="0" anchor="b"/>
                </a:tc>
                <a:tc>
                  <a:txBody>
                    <a:bodyPr/>
                    <a:lstStyle/>
                    <a:p>
                      <a:pPr algn="l" fontAlgn="b"/>
                      <a:r>
                        <a:rPr lang="en-US" sz="1600" b="0" i="0" u="none" strike="noStrike" dirty="0">
                          <a:solidFill>
                            <a:srgbClr val="000000"/>
                          </a:solidFill>
                          <a:effectLst/>
                          <a:latin typeface="+mn-lt"/>
                        </a:rPr>
                        <a:t>Laura </a:t>
                      </a:r>
                      <a:r>
                        <a:rPr lang="en-US" sz="1600" b="0" i="0" u="none" strike="noStrike" dirty="0" err="1">
                          <a:solidFill>
                            <a:srgbClr val="000000"/>
                          </a:solidFill>
                          <a:effectLst/>
                          <a:latin typeface="+mn-lt"/>
                        </a:rPr>
                        <a:t>Namy</a:t>
                      </a:r>
                      <a:endParaRPr lang="en-US" sz="1600" b="0" i="0" u="none" strike="noStrike" dirty="0">
                        <a:solidFill>
                          <a:srgbClr val="000000"/>
                        </a:solidFill>
                        <a:effectLst/>
                        <a:latin typeface="+mn-lt"/>
                      </a:endParaRPr>
                    </a:p>
                  </a:txBody>
                  <a:tcPr marL="9525" marR="9525" marT="9525" marB="0" anchor="b"/>
                </a:tc>
                <a:tc>
                  <a:txBody>
                    <a:bodyPr/>
                    <a:lstStyle/>
                    <a:p>
                      <a:pPr algn="l" fontAlgn="b"/>
                      <a:r>
                        <a:rPr lang="en-US" sz="1600" b="0" i="0" u="none" strike="noStrike" dirty="0">
                          <a:solidFill>
                            <a:srgbClr val="000000"/>
                          </a:solidFill>
                          <a:effectLst/>
                          <a:latin typeface="+mn-lt"/>
                        </a:rPr>
                        <a:t>SBE</a:t>
                      </a:r>
                    </a:p>
                  </a:txBody>
                  <a:tcPr marL="9525" marR="9525" marT="9525" marB="0" anchor="b"/>
                </a:tc>
              </a:tr>
              <a:tr h="280117">
                <a:tc>
                  <a:txBody>
                    <a:bodyPr/>
                    <a:lstStyle/>
                    <a:p>
                      <a:pPr algn="l" fontAlgn="b"/>
                      <a:r>
                        <a:rPr lang="en-US" sz="1600" b="0" i="0" u="none" strike="noStrike">
                          <a:solidFill>
                            <a:srgbClr val="000000"/>
                          </a:solidFill>
                          <a:effectLst/>
                          <a:latin typeface="+mn-lt"/>
                        </a:rPr>
                        <a:t>Tom Statler</a:t>
                      </a:r>
                    </a:p>
                  </a:txBody>
                  <a:tcPr marL="9525" marR="9525" marT="9525" marB="0" anchor="b"/>
                </a:tc>
                <a:tc>
                  <a:txBody>
                    <a:bodyPr/>
                    <a:lstStyle/>
                    <a:p>
                      <a:pPr algn="l" fontAlgn="b"/>
                      <a:r>
                        <a:rPr lang="en-US" sz="1600" b="0" i="0" u="none" strike="noStrike" dirty="0">
                          <a:solidFill>
                            <a:srgbClr val="000000"/>
                          </a:solidFill>
                          <a:effectLst/>
                          <a:latin typeface="+mn-lt"/>
                        </a:rPr>
                        <a:t>MPS</a:t>
                      </a:r>
                    </a:p>
                  </a:txBody>
                  <a:tcPr marL="9525" marR="9525" marT="9525" marB="0" anchor="b"/>
                </a:tc>
                <a:tc>
                  <a:txBody>
                    <a:bodyPr/>
                    <a:lstStyle/>
                    <a:p>
                      <a:pPr algn="l" fontAlgn="b"/>
                      <a:r>
                        <a:rPr lang="en-US" sz="1600" b="0" i="0" u="none" strike="noStrike">
                          <a:solidFill>
                            <a:srgbClr val="000000"/>
                          </a:solidFill>
                          <a:effectLst/>
                          <a:latin typeface="+mn-lt"/>
                        </a:rPr>
                        <a:t>Barbara Ransom </a:t>
                      </a:r>
                    </a:p>
                  </a:txBody>
                  <a:tcPr marL="9525" marR="9525" marT="9525" marB="0" anchor="b"/>
                </a:tc>
                <a:tc>
                  <a:txBody>
                    <a:bodyPr/>
                    <a:lstStyle/>
                    <a:p>
                      <a:pPr algn="l" fontAlgn="b"/>
                      <a:r>
                        <a:rPr lang="en-US" sz="1600" b="0" i="0" u="none" strike="noStrike" dirty="0">
                          <a:solidFill>
                            <a:srgbClr val="000000"/>
                          </a:solidFill>
                          <a:effectLst/>
                          <a:latin typeface="+mn-lt"/>
                        </a:rPr>
                        <a:t>GEO</a:t>
                      </a:r>
                    </a:p>
                  </a:txBody>
                  <a:tcPr marL="9525" marR="9525" marT="9525" marB="0" anchor="b"/>
                </a:tc>
                <a:tc>
                  <a:txBody>
                    <a:bodyPr/>
                    <a:lstStyle/>
                    <a:p>
                      <a:pPr algn="l" fontAlgn="b"/>
                      <a:r>
                        <a:rPr lang="en-US" sz="1600" b="0" i="0" u="none" strike="noStrike" dirty="0">
                          <a:solidFill>
                            <a:srgbClr val="000000"/>
                          </a:solidFill>
                          <a:effectLst/>
                          <a:latin typeface="+mn-lt"/>
                        </a:rPr>
                        <a:t>Maryann Feldman</a:t>
                      </a:r>
                    </a:p>
                  </a:txBody>
                  <a:tcPr marL="9525" marR="9525" marT="9525" marB="0" anchor="b"/>
                </a:tc>
                <a:tc>
                  <a:txBody>
                    <a:bodyPr/>
                    <a:lstStyle/>
                    <a:p>
                      <a:pPr algn="l" fontAlgn="b"/>
                      <a:r>
                        <a:rPr lang="en-US" sz="1600" b="0" i="0" u="none" strike="noStrike" dirty="0">
                          <a:solidFill>
                            <a:srgbClr val="000000"/>
                          </a:solidFill>
                          <a:effectLst/>
                          <a:latin typeface="+mn-lt"/>
                        </a:rPr>
                        <a:t>SBE</a:t>
                      </a:r>
                    </a:p>
                  </a:txBody>
                  <a:tcPr marL="9525" marR="9525" marT="9525" marB="0" anchor="b"/>
                </a:tc>
              </a:tr>
              <a:tr h="280117">
                <a:tc>
                  <a:txBody>
                    <a:bodyPr/>
                    <a:lstStyle/>
                    <a:p>
                      <a:pPr algn="l" fontAlgn="b"/>
                      <a:r>
                        <a:rPr lang="en-US" sz="1600" b="0" i="0" u="none" strike="noStrike">
                          <a:solidFill>
                            <a:srgbClr val="000000"/>
                          </a:solidFill>
                          <a:effectLst/>
                          <a:latin typeface="+mn-lt"/>
                        </a:rPr>
                        <a:t>James Whitmore</a:t>
                      </a:r>
                    </a:p>
                  </a:txBody>
                  <a:tcPr marL="9525" marR="9525" marT="9525" marB="0" anchor="b"/>
                </a:tc>
                <a:tc>
                  <a:txBody>
                    <a:bodyPr/>
                    <a:lstStyle/>
                    <a:p>
                      <a:pPr algn="l" fontAlgn="b"/>
                      <a:r>
                        <a:rPr lang="en-US" sz="1600" b="0" i="0" u="none" strike="noStrike" dirty="0">
                          <a:solidFill>
                            <a:srgbClr val="000000"/>
                          </a:solidFill>
                          <a:effectLst/>
                          <a:latin typeface="+mn-lt"/>
                        </a:rPr>
                        <a:t>MPS</a:t>
                      </a:r>
                    </a:p>
                  </a:txBody>
                  <a:tcPr marL="9525" marR="9525" marT="9525" marB="0" anchor="b"/>
                </a:tc>
                <a:tc>
                  <a:txBody>
                    <a:bodyPr/>
                    <a:lstStyle/>
                    <a:p>
                      <a:pPr algn="l" fontAlgn="b"/>
                      <a:r>
                        <a:rPr lang="en-US" sz="1600" b="0" i="0" u="none" strike="noStrike">
                          <a:solidFill>
                            <a:srgbClr val="000000"/>
                          </a:solidFill>
                          <a:effectLst/>
                          <a:latin typeface="+mn-lt"/>
                        </a:rPr>
                        <a:t>Paul Sokol  </a:t>
                      </a:r>
                    </a:p>
                  </a:txBody>
                  <a:tcPr marL="9525" marR="9525" marT="9525" marB="0" anchor="b"/>
                </a:tc>
                <a:tc>
                  <a:txBody>
                    <a:bodyPr/>
                    <a:lstStyle/>
                    <a:p>
                      <a:pPr algn="l" fontAlgn="b"/>
                      <a:r>
                        <a:rPr lang="en-US" sz="1600" b="0" i="0" u="none" strike="noStrike" dirty="0">
                          <a:solidFill>
                            <a:srgbClr val="000000"/>
                          </a:solidFill>
                          <a:effectLst/>
                          <a:latin typeface="+mn-lt"/>
                        </a:rPr>
                        <a:t>MPS</a:t>
                      </a:r>
                    </a:p>
                  </a:txBody>
                  <a:tcPr marL="9525" marR="9525" marT="9525" marB="0" anchor="b"/>
                </a:tc>
                <a:tc>
                  <a:txBody>
                    <a:bodyPr/>
                    <a:lstStyle/>
                    <a:p>
                      <a:pPr algn="l" fontAlgn="b"/>
                      <a:r>
                        <a:rPr lang="en-US" sz="1600" b="0" i="0" u="none" strike="noStrike" dirty="0">
                          <a:solidFill>
                            <a:srgbClr val="000000"/>
                          </a:solidFill>
                          <a:effectLst/>
                          <a:latin typeface="+mn-lt"/>
                        </a:rPr>
                        <a:t>Mo Wang</a:t>
                      </a:r>
                    </a:p>
                  </a:txBody>
                  <a:tcPr marL="9525" marR="9525" marT="9525" marB="0" anchor="b"/>
                </a:tc>
                <a:tc>
                  <a:txBody>
                    <a:bodyPr/>
                    <a:lstStyle/>
                    <a:p>
                      <a:pPr algn="l" fontAlgn="b"/>
                      <a:r>
                        <a:rPr lang="en-US" sz="1600" b="0" i="0" u="none" strike="noStrike" dirty="0">
                          <a:solidFill>
                            <a:srgbClr val="000000"/>
                          </a:solidFill>
                          <a:effectLst/>
                          <a:latin typeface="+mn-lt"/>
                        </a:rPr>
                        <a:t>SBE</a:t>
                      </a:r>
                    </a:p>
                  </a:txBody>
                  <a:tcPr marL="9525" marR="9525" marT="9525" marB="0" anchor="b"/>
                </a:tc>
              </a:tr>
              <a:tr h="348518">
                <a:tc>
                  <a:txBody>
                    <a:bodyPr/>
                    <a:lstStyle/>
                    <a:p>
                      <a:pPr algn="l" fontAlgn="b"/>
                      <a:r>
                        <a:rPr lang="en-US" sz="1600" b="0" i="0" u="none" strike="noStrike" dirty="0">
                          <a:solidFill>
                            <a:srgbClr val="000000"/>
                          </a:solidFill>
                          <a:effectLst/>
                          <a:latin typeface="+mn-lt"/>
                        </a:rPr>
                        <a:t>Eduardo Misawa</a:t>
                      </a:r>
                    </a:p>
                  </a:txBody>
                  <a:tcPr marL="9525" marR="9525" marT="9525" marB="0" anchor="b"/>
                </a:tc>
                <a:tc>
                  <a:txBody>
                    <a:bodyPr/>
                    <a:lstStyle/>
                    <a:p>
                      <a:pPr algn="l" fontAlgn="b"/>
                      <a:r>
                        <a:rPr lang="en-US" sz="1600" b="0" i="0" u="none" strike="noStrike" dirty="0">
                          <a:solidFill>
                            <a:srgbClr val="000000"/>
                          </a:solidFill>
                          <a:effectLst/>
                          <a:latin typeface="+mn-lt"/>
                        </a:rPr>
                        <a:t>MPS</a:t>
                      </a:r>
                    </a:p>
                  </a:txBody>
                  <a:tcPr marL="9525" marR="9525" marT="9525" marB="0" anchor="b"/>
                </a:tc>
                <a:tc>
                  <a:txBody>
                    <a:bodyPr/>
                    <a:lstStyle/>
                    <a:p>
                      <a:pPr algn="l" fontAlgn="b"/>
                      <a:r>
                        <a:rPr lang="en-US" sz="1600" b="0" i="0" u="none" strike="noStrike" dirty="0" err="1">
                          <a:solidFill>
                            <a:srgbClr val="000000"/>
                          </a:solidFill>
                          <a:effectLst/>
                          <a:latin typeface="+mn-lt"/>
                        </a:rPr>
                        <a:t>Amnon</a:t>
                      </a:r>
                      <a:r>
                        <a:rPr lang="en-US" sz="1600" b="0" i="0" u="none" strike="noStrike" dirty="0">
                          <a:solidFill>
                            <a:srgbClr val="000000"/>
                          </a:solidFill>
                          <a:effectLst/>
                          <a:latin typeface="+mn-lt"/>
                        </a:rPr>
                        <a:t> Meir </a:t>
                      </a:r>
                    </a:p>
                  </a:txBody>
                  <a:tcPr marL="9525" marR="9525" marT="9525" marB="0" anchor="b"/>
                </a:tc>
                <a:tc>
                  <a:txBody>
                    <a:bodyPr/>
                    <a:lstStyle/>
                    <a:p>
                      <a:pPr algn="l" fontAlgn="b"/>
                      <a:r>
                        <a:rPr lang="en-US" sz="1600" b="0" i="0" u="none" strike="noStrike" dirty="0">
                          <a:solidFill>
                            <a:srgbClr val="000000"/>
                          </a:solidFill>
                          <a:effectLst/>
                          <a:latin typeface="+mn-lt"/>
                        </a:rPr>
                        <a:t>MPS </a:t>
                      </a:r>
                    </a:p>
                  </a:txBody>
                  <a:tcPr marL="9525" marR="9525" marT="9525" marB="0" anchor="b"/>
                </a:tc>
                <a:tc gridSpan="2">
                  <a:txBody>
                    <a:bodyPr/>
                    <a:lstStyle/>
                    <a:p>
                      <a:r>
                        <a:rPr lang="en-US" sz="1600" i="1" dirty="0" smtClean="0">
                          <a:latin typeface="+mn-lt"/>
                        </a:rPr>
                        <a:t>All UAT/pilot participants!</a:t>
                      </a:r>
                      <a:endParaRPr lang="en-US" sz="1600" i="1" dirty="0">
                        <a:latin typeface="+mn-lt"/>
                      </a:endParaRPr>
                    </a:p>
                  </a:txBody>
                  <a:tcPr marL="9525" marR="9525" marT="9525" marB="0" anchor="b">
                    <a:noFill/>
                  </a:tcPr>
                </a:tc>
                <a:tc hMerge="1">
                  <a:txBody>
                    <a:bodyPr/>
                    <a:lstStyle/>
                    <a:p>
                      <a:endParaRPr lang="en-US" dirty="0"/>
                    </a:p>
                  </a:txBody>
                  <a:tcPr marL="9525" marR="9525" marT="9525" marB="0" anchor="b">
                    <a:noFill/>
                  </a:tcPr>
                </a:tc>
              </a:tr>
            </a:tbl>
          </a:graphicData>
        </a:graphic>
      </p:graphicFrame>
    </p:spTree>
    <p:extLst>
      <p:ext uri="{BB962C8B-B14F-4D97-AF65-F5344CB8AC3E}">
        <p14:creationId xmlns:p14="http://schemas.microsoft.com/office/powerpoint/2010/main" val="9100050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latin typeface="Arial"/>
                <a:cs typeface="Arial"/>
              </a:rPr>
              <a:t>What does the plan say</a:t>
            </a:r>
            <a:r>
              <a:rPr lang="en-US" b="1" dirty="0">
                <a:latin typeface="Arial"/>
                <a:cs typeface="Arial"/>
              </a:rPr>
              <a:t>?</a:t>
            </a:r>
            <a:br>
              <a:rPr lang="en-US" b="1" dirty="0">
                <a:latin typeface="Arial"/>
                <a:cs typeface="Arial"/>
              </a:rPr>
            </a:br>
            <a:r>
              <a:rPr lang="en-US" sz="3100" i="1" dirty="0">
                <a:latin typeface="Arial"/>
                <a:cs typeface="Arial"/>
              </a:rPr>
              <a:t>(consistent with OSTP policy objectives)</a:t>
            </a:r>
          </a:p>
        </p:txBody>
      </p:sp>
      <p:sp>
        <p:nvSpPr>
          <p:cNvPr id="3" name="Content Placeholder 2"/>
          <p:cNvSpPr>
            <a:spLocks noGrp="1"/>
          </p:cNvSpPr>
          <p:nvPr>
            <p:ph idx="1"/>
          </p:nvPr>
        </p:nvSpPr>
        <p:spPr/>
        <p:txBody>
          <a:bodyPr>
            <a:normAutofit fontScale="70000" lnSpcReduction="20000"/>
          </a:bodyPr>
          <a:lstStyle/>
          <a:p>
            <a:r>
              <a:rPr lang="en-US" dirty="0" smtClean="0"/>
              <a:t>Requires deposit of journal articles and juried conference papers funded by awards resulting from proposals submitted in January 2016 (PAPPG) to be made publicly available no later than 12 months after publication in the NSF Public Access Repository, hosted by DOE/OSTI</a:t>
            </a:r>
          </a:p>
          <a:p>
            <a:r>
              <a:rPr lang="en-US" dirty="0" smtClean="0"/>
              <a:t>Allows for a waiver to the 12-month embargo</a:t>
            </a:r>
          </a:p>
          <a:p>
            <a:r>
              <a:rPr lang="en-US" dirty="0" smtClean="0"/>
              <a:t>Retains current DMP requirement, allowance for costs, and data citation and calls for community engagement to support consistent data management best practice</a:t>
            </a:r>
          </a:p>
          <a:p>
            <a:r>
              <a:rPr lang="en-US" dirty="0" smtClean="0"/>
              <a:t>Supports public search through:</a:t>
            </a:r>
          </a:p>
          <a:p>
            <a:pPr lvl="1"/>
            <a:r>
              <a:rPr lang="en-US" dirty="0" smtClean="0"/>
              <a:t>Existing award search mechanisms</a:t>
            </a:r>
          </a:p>
          <a:p>
            <a:pPr lvl="1"/>
            <a:r>
              <a:rPr lang="en-US" dirty="0" smtClean="0"/>
              <a:t>Search capability on the NSF Public Access Repository, hosted by DOE/OSTI</a:t>
            </a:r>
          </a:p>
          <a:p>
            <a:pPr lvl="1"/>
            <a:r>
              <a:rPr lang="en-US" dirty="0" smtClean="0"/>
              <a:t>Expose metadata to third party search systems (future)</a:t>
            </a:r>
          </a:p>
          <a:p>
            <a:r>
              <a:rPr lang="en-US" dirty="0" smtClean="0"/>
              <a:t>Leverages </a:t>
            </a:r>
            <a:r>
              <a:rPr lang="en-US" dirty="0"/>
              <a:t>current programs, policies, and systems </a:t>
            </a:r>
            <a:endParaRPr lang="en-US" dirty="0" smtClean="0"/>
          </a:p>
          <a:p>
            <a:r>
              <a:rPr lang="en-US" dirty="0" smtClean="0"/>
              <a:t>Calls </a:t>
            </a:r>
            <a:r>
              <a:rPr lang="en-US" dirty="0"/>
              <a:t>for a Working Group to provide </a:t>
            </a:r>
            <a:r>
              <a:rPr lang="en-US" dirty="0" smtClean="0"/>
              <a:t>oversight</a:t>
            </a:r>
          </a:p>
          <a:p>
            <a:r>
              <a:rPr lang="en-US" dirty="0" smtClean="0"/>
              <a:t>Establishes a website with the Plan, opportunity for feedback, and FAQs </a:t>
            </a:r>
          </a:p>
          <a:p>
            <a:r>
              <a:rPr lang="en-US" dirty="0" smtClean="0"/>
              <a:t>Calls </a:t>
            </a:r>
            <a:r>
              <a:rPr lang="en-US" dirty="0"/>
              <a:t>for </a:t>
            </a:r>
            <a:r>
              <a:rPr lang="en-US" dirty="0" smtClean="0"/>
              <a:t>regular updates </a:t>
            </a:r>
            <a:r>
              <a:rPr lang="en-US" dirty="0"/>
              <a:t>to the </a:t>
            </a:r>
            <a:r>
              <a:rPr lang="en-US" dirty="0" smtClean="0"/>
              <a:t>NSB and OSTP/OMB</a:t>
            </a:r>
            <a:endParaRPr lang="en-US" dirty="0"/>
          </a:p>
          <a:p>
            <a:r>
              <a:rPr lang="en-US" dirty="0"/>
              <a:t>Allows for evolution to other products of NSF-funded </a:t>
            </a:r>
            <a:r>
              <a:rPr lang="en-US" dirty="0" smtClean="0"/>
              <a:t>research</a:t>
            </a:r>
            <a:endParaRPr lang="en-US" dirty="0"/>
          </a:p>
        </p:txBody>
      </p:sp>
    </p:spTree>
    <p:extLst>
      <p:ext uri="{BB962C8B-B14F-4D97-AF65-F5344CB8AC3E}">
        <p14:creationId xmlns:p14="http://schemas.microsoft.com/office/powerpoint/2010/main" val="507216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latin typeface="Arial"/>
                <a:cs typeface="Arial"/>
              </a:rPr>
              <a:t>What will/will not change?</a:t>
            </a:r>
            <a:endParaRPr lang="en-US" b="1" dirty="0">
              <a:latin typeface="Arial"/>
              <a:cs typeface="Arial"/>
            </a:endParaRPr>
          </a:p>
        </p:txBody>
      </p:sp>
      <p:sp>
        <p:nvSpPr>
          <p:cNvPr id="3" name="Content Placeholder 2"/>
          <p:cNvSpPr>
            <a:spLocks noGrp="1"/>
          </p:cNvSpPr>
          <p:nvPr>
            <p:ph idx="1"/>
          </p:nvPr>
        </p:nvSpPr>
        <p:spPr>
          <a:xfrm>
            <a:off x="457200" y="1371600"/>
            <a:ext cx="8192168" cy="4817979"/>
          </a:xfrm>
        </p:spPr>
        <p:txBody>
          <a:bodyPr>
            <a:normAutofit fontScale="85000" lnSpcReduction="20000"/>
          </a:bodyPr>
          <a:lstStyle/>
          <a:p>
            <a:pPr>
              <a:lnSpc>
                <a:spcPct val="120000"/>
              </a:lnSpc>
            </a:pPr>
            <a:r>
              <a:rPr lang="en-US" sz="3000" dirty="0" smtClean="0"/>
              <a:t>Publication deposit in support of public access is a </a:t>
            </a:r>
            <a:r>
              <a:rPr lang="en-US" sz="3000" i="1" dirty="0" smtClean="0">
                <a:solidFill>
                  <a:srgbClr val="FF0000"/>
                </a:solidFill>
              </a:rPr>
              <a:t>new</a:t>
            </a:r>
            <a:r>
              <a:rPr lang="en-US" sz="3000" b="1" dirty="0" smtClean="0">
                <a:solidFill>
                  <a:srgbClr val="FF0000"/>
                </a:solidFill>
              </a:rPr>
              <a:t> </a:t>
            </a:r>
            <a:r>
              <a:rPr lang="en-US" sz="3000" b="1" dirty="0" smtClean="0"/>
              <a:t>requirement</a:t>
            </a:r>
            <a:endParaRPr lang="en-US" sz="3000" dirty="0" smtClean="0"/>
          </a:p>
          <a:p>
            <a:pPr lvl="1">
              <a:lnSpc>
                <a:spcPct val="120000"/>
              </a:lnSpc>
            </a:pPr>
            <a:r>
              <a:rPr lang="en-US" sz="2600" dirty="0" smtClean="0"/>
              <a:t>Deposit is separate, but integrated with reporting in Research.gov to minimize burden and support post- award deposit including legacy articles</a:t>
            </a:r>
          </a:p>
          <a:p>
            <a:pPr lvl="1">
              <a:lnSpc>
                <a:spcPct val="120000"/>
              </a:lnSpc>
            </a:pPr>
            <a:r>
              <a:rPr lang="en-US" sz="2600" dirty="0" smtClean="0"/>
              <a:t>Builds on </a:t>
            </a:r>
            <a:r>
              <a:rPr lang="en-US" sz="2600" i="1" dirty="0" smtClean="0">
                <a:solidFill>
                  <a:srgbClr val="00B050"/>
                </a:solidFill>
              </a:rPr>
              <a:t>existing</a:t>
            </a:r>
            <a:r>
              <a:rPr lang="en-US" sz="2600" dirty="0" smtClean="0"/>
              <a:t> reporting requirements</a:t>
            </a:r>
          </a:p>
          <a:p>
            <a:pPr lvl="1">
              <a:lnSpc>
                <a:spcPct val="120000"/>
              </a:lnSpc>
            </a:pPr>
            <a:r>
              <a:rPr lang="en-US" sz="2600" dirty="0" smtClean="0"/>
              <a:t>Article Processing charges can be requested as a direct cost, as is </a:t>
            </a:r>
            <a:r>
              <a:rPr lang="en-US" sz="2600" i="1" dirty="0" smtClean="0">
                <a:solidFill>
                  <a:srgbClr val="00B050"/>
                </a:solidFill>
              </a:rPr>
              <a:t>current policy</a:t>
            </a:r>
            <a:endParaRPr lang="en-US" sz="2600" i="1" dirty="0" smtClean="0"/>
          </a:p>
          <a:p>
            <a:pPr>
              <a:lnSpc>
                <a:spcPct val="120000"/>
              </a:lnSpc>
            </a:pPr>
            <a:r>
              <a:rPr lang="en-US" sz="3000" dirty="0" smtClean="0"/>
              <a:t>Current DMP policies </a:t>
            </a:r>
            <a:r>
              <a:rPr lang="en-US" sz="3000" i="1" dirty="0" smtClean="0">
                <a:solidFill>
                  <a:srgbClr val="00B050"/>
                </a:solidFill>
              </a:rPr>
              <a:t>remain in place </a:t>
            </a:r>
            <a:r>
              <a:rPr lang="en-US" sz="3000" dirty="0" smtClean="0"/>
              <a:t>with activities intended to enable consistent identification, description, and management through the directorates/communities</a:t>
            </a:r>
            <a:endParaRPr lang="en-US" sz="3000" dirty="0"/>
          </a:p>
        </p:txBody>
      </p:sp>
    </p:spTree>
    <p:extLst>
      <p:ext uri="{BB962C8B-B14F-4D97-AF65-F5344CB8AC3E}">
        <p14:creationId xmlns:p14="http://schemas.microsoft.com/office/powerpoint/2010/main" val="2271031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89104" y="70350"/>
            <a:ext cx="8229600" cy="1143000"/>
          </a:xfrm>
        </p:spPr>
        <p:txBody>
          <a:bodyPr>
            <a:normAutofit fontScale="90000"/>
          </a:bodyPr>
          <a:lstStyle/>
          <a:p>
            <a:r>
              <a:rPr lang="en-US" b="1" dirty="0" smtClean="0">
                <a:latin typeface="Arial"/>
                <a:cs typeface="Arial"/>
              </a:rPr>
              <a:t>Public Access Supplements, </a:t>
            </a:r>
            <a:r>
              <a:rPr lang="en-US" sz="3600" i="1" dirty="0" smtClean="0">
                <a:latin typeface="Arial"/>
                <a:cs typeface="Arial"/>
              </a:rPr>
              <a:t>FY 2014</a:t>
            </a:r>
            <a:endParaRPr lang="en-US" sz="3600" i="1" dirty="0">
              <a:latin typeface="Arial"/>
              <a:cs typeface="Arial"/>
            </a:endParaRPr>
          </a:p>
        </p:txBody>
      </p:sp>
      <p:graphicFrame>
        <p:nvGraphicFramePr>
          <p:cNvPr id="5" name="Table 4"/>
          <p:cNvGraphicFramePr>
            <a:graphicFrameLocks noGrp="1"/>
          </p:cNvGraphicFramePr>
          <p:nvPr>
            <p:extLst>
              <p:ext uri="{D42A27DB-BD31-4B8C-83A1-F6EECF244321}">
                <p14:modId xmlns:p14="http://schemas.microsoft.com/office/powerpoint/2010/main" val="3679677695"/>
              </p:ext>
            </p:extLst>
          </p:nvPr>
        </p:nvGraphicFramePr>
        <p:xfrm>
          <a:off x="304800" y="1258112"/>
          <a:ext cx="8610600" cy="4847615"/>
        </p:xfrm>
        <a:graphic>
          <a:graphicData uri="http://schemas.openxmlformats.org/drawingml/2006/table">
            <a:tbl>
              <a:tblPr>
                <a:tableStyleId>{5C22544A-7EE6-4342-B048-85BDC9FD1C3A}</a:tableStyleId>
              </a:tblPr>
              <a:tblGrid>
                <a:gridCol w="1609458"/>
                <a:gridCol w="804728"/>
                <a:gridCol w="1046148"/>
                <a:gridCol w="5150266"/>
              </a:tblGrid>
              <a:tr h="467923">
                <a:tc>
                  <a:txBody>
                    <a:bodyPr/>
                    <a:lstStyle/>
                    <a:p>
                      <a:pPr algn="l" fontAlgn="t"/>
                      <a:r>
                        <a:rPr lang="en-US" sz="1400" u="none" strike="noStrike" dirty="0" err="1">
                          <a:solidFill>
                            <a:schemeClr val="bg1"/>
                          </a:solidFill>
                          <a:effectLst/>
                        </a:rPr>
                        <a:t>Mayernik</a:t>
                      </a:r>
                      <a:r>
                        <a:rPr lang="en-US" sz="1400" u="none" strike="noStrike" dirty="0">
                          <a:solidFill>
                            <a:schemeClr val="bg1"/>
                          </a:solidFill>
                          <a:effectLst/>
                        </a:rPr>
                        <a:t>, Matthew (UCAR)</a:t>
                      </a:r>
                      <a:endParaRPr lang="en-US" sz="1400" b="0" i="0" u="none" strike="noStrike" dirty="0">
                        <a:solidFill>
                          <a:schemeClr val="bg1"/>
                        </a:solidFill>
                        <a:effectLst/>
                        <a:latin typeface="Arial"/>
                      </a:endParaRPr>
                    </a:p>
                  </a:txBody>
                  <a:tcPr marL="9525" marR="9525" marT="9525" marB="0">
                    <a:solidFill>
                      <a:schemeClr val="accent5"/>
                    </a:solidFill>
                  </a:tcPr>
                </a:tc>
                <a:tc>
                  <a:txBody>
                    <a:bodyPr/>
                    <a:lstStyle/>
                    <a:p>
                      <a:pPr algn="ctr" fontAlgn="t"/>
                      <a:r>
                        <a:rPr lang="en-US" sz="1400" u="none" strike="noStrike" dirty="0">
                          <a:solidFill>
                            <a:schemeClr val="bg1"/>
                          </a:solidFill>
                          <a:effectLst/>
                        </a:rPr>
                        <a:t>1449668</a:t>
                      </a:r>
                      <a:endParaRPr lang="en-US" sz="1400" b="0" i="0" u="none" strike="noStrike" dirty="0">
                        <a:solidFill>
                          <a:schemeClr val="bg1"/>
                        </a:solidFill>
                        <a:effectLst/>
                        <a:latin typeface="Arial Narrow"/>
                      </a:endParaRPr>
                    </a:p>
                  </a:txBody>
                  <a:tcPr marL="9525" marR="9525" marT="9525" marB="0">
                    <a:solidFill>
                      <a:schemeClr val="accent5"/>
                    </a:solidFill>
                  </a:tcPr>
                </a:tc>
                <a:tc>
                  <a:txBody>
                    <a:bodyPr/>
                    <a:lstStyle/>
                    <a:p>
                      <a:pPr algn="ctr" fontAlgn="t"/>
                      <a:r>
                        <a:rPr lang="en-US" sz="1400" u="none" strike="noStrike" dirty="0">
                          <a:solidFill>
                            <a:schemeClr val="bg1"/>
                          </a:solidFill>
                          <a:effectLst/>
                        </a:rPr>
                        <a:t>GEO</a:t>
                      </a:r>
                      <a:endParaRPr lang="en-US" sz="1400" b="0" i="0" u="none" strike="noStrike" dirty="0">
                        <a:solidFill>
                          <a:schemeClr val="bg1"/>
                        </a:solidFill>
                        <a:effectLst/>
                        <a:latin typeface="Arial Narrow"/>
                      </a:endParaRPr>
                    </a:p>
                  </a:txBody>
                  <a:tcPr marL="9525" marR="9525" marT="9525" marB="0">
                    <a:solidFill>
                      <a:schemeClr val="accent5"/>
                    </a:solidFill>
                  </a:tcPr>
                </a:tc>
                <a:tc>
                  <a:txBody>
                    <a:bodyPr/>
                    <a:lstStyle/>
                    <a:p>
                      <a:pPr algn="l" fontAlgn="t"/>
                      <a:r>
                        <a:rPr lang="en-US" sz="1400" u="none" strike="noStrike" dirty="0">
                          <a:solidFill>
                            <a:schemeClr val="bg1"/>
                          </a:solidFill>
                          <a:effectLst/>
                        </a:rPr>
                        <a:t>EAGER: Repository Cross-Linking for Open Archiving and Sharing of Scientific Data and Articles</a:t>
                      </a:r>
                      <a:endParaRPr lang="en-US" sz="1400" b="0" i="0" u="none" strike="noStrike" dirty="0">
                        <a:solidFill>
                          <a:schemeClr val="bg1"/>
                        </a:solidFill>
                        <a:effectLst/>
                        <a:latin typeface="Arial Narrow"/>
                      </a:endParaRPr>
                    </a:p>
                  </a:txBody>
                  <a:tcPr marL="9525" marR="9525" marT="9525" marB="0">
                    <a:solidFill>
                      <a:schemeClr val="accent5"/>
                    </a:solidFill>
                  </a:tcPr>
                </a:tc>
              </a:tr>
              <a:tr h="603101">
                <a:tc>
                  <a:txBody>
                    <a:bodyPr/>
                    <a:lstStyle/>
                    <a:p>
                      <a:pPr algn="l" fontAlgn="t"/>
                      <a:r>
                        <a:rPr lang="en-US" sz="1400" u="none" strike="noStrike" dirty="0" err="1">
                          <a:solidFill>
                            <a:schemeClr val="bg1"/>
                          </a:solidFill>
                          <a:effectLst/>
                        </a:rPr>
                        <a:t>Lehnert</a:t>
                      </a:r>
                      <a:r>
                        <a:rPr lang="en-US" sz="1400" u="none" strike="noStrike" dirty="0">
                          <a:solidFill>
                            <a:schemeClr val="bg1"/>
                          </a:solidFill>
                          <a:effectLst/>
                        </a:rPr>
                        <a:t>, Kerstin </a:t>
                      </a:r>
                      <a:endParaRPr lang="en-US" sz="1400" b="0" i="0" u="none" strike="noStrike" dirty="0">
                        <a:solidFill>
                          <a:schemeClr val="bg1"/>
                        </a:solidFill>
                        <a:effectLst/>
                        <a:latin typeface="Arial"/>
                      </a:endParaRPr>
                    </a:p>
                  </a:txBody>
                  <a:tcPr marL="9525" marR="9525" marT="9525" marB="0">
                    <a:solidFill>
                      <a:schemeClr val="accent5"/>
                    </a:solidFill>
                  </a:tcPr>
                </a:tc>
                <a:tc>
                  <a:txBody>
                    <a:bodyPr/>
                    <a:lstStyle/>
                    <a:p>
                      <a:pPr algn="ctr" fontAlgn="t"/>
                      <a:r>
                        <a:rPr lang="en-US" sz="1400" u="none" strike="noStrike" dirty="0">
                          <a:solidFill>
                            <a:schemeClr val="bg1"/>
                          </a:solidFill>
                          <a:effectLst/>
                        </a:rPr>
                        <a:t>1449298</a:t>
                      </a:r>
                      <a:endParaRPr lang="en-US" sz="1400" b="0" i="0" u="none" strike="noStrike" dirty="0">
                        <a:solidFill>
                          <a:schemeClr val="bg1"/>
                        </a:solidFill>
                        <a:effectLst/>
                        <a:latin typeface="Arial Narrow"/>
                      </a:endParaRPr>
                    </a:p>
                  </a:txBody>
                  <a:tcPr marL="9525" marR="9525" marT="9525" marB="0">
                    <a:solidFill>
                      <a:schemeClr val="accent5"/>
                    </a:solidFill>
                  </a:tcPr>
                </a:tc>
                <a:tc>
                  <a:txBody>
                    <a:bodyPr/>
                    <a:lstStyle/>
                    <a:p>
                      <a:pPr algn="ctr" fontAlgn="t"/>
                      <a:r>
                        <a:rPr lang="en-US" sz="1400" u="none" strike="noStrike" dirty="0">
                          <a:solidFill>
                            <a:schemeClr val="bg1"/>
                          </a:solidFill>
                          <a:effectLst/>
                        </a:rPr>
                        <a:t>GEO</a:t>
                      </a:r>
                      <a:endParaRPr lang="en-US" sz="1400" b="0" i="0" u="none" strike="noStrike" dirty="0">
                        <a:solidFill>
                          <a:schemeClr val="bg1"/>
                        </a:solidFill>
                        <a:effectLst/>
                        <a:latin typeface="Arial Narrow"/>
                      </a:endParaRPr>
                    </a:p>
                  </a:txBody>
                  <a:tcPr marL="9525" marR="9525" marT="9525" marB="0">
                    <a:solidFill>
                      <a:schemeClr val="accent5"/>
                    </a:solidFill>
                  </a:tcPr>
                </a:tc>
                <a:tc>
                  <a:txBody>
                    <a:bodyPr/>
                    <a:lstStyle/>
                    <a:p>
                      <a:pPr algn="l" fontAlgn="t"/>
                      <a:r>
                        <a:rPr lang="en-US" sz="1400" u="none" strike="noStrike" dirty="0" err="1">
                          <a:solidFill>
                            <a:schemeClr val="bg1"/>
                          </a:solidFill>
                          <a:effectLst/>
                        </a:rPr>
                        <a:t>Geoinformatics</a:t>
                      </a:r>
                      <a:r>
                        <a:rPr lang="en-US" sz="1400" u="none" strike="noStrike" dirty="0">
                          <a:solidFill>
                            <a:schemeClr val="bg1"/>
                          </a:solidFill>
                          <a:effectLst/>
                        </a:rPr>
                        <a:t> Facilities Support: Integrated Data Collections for the Earth &amp; Ocean Sciences: The Marine Geoscience Data System and the </a:t>
                      </a:r>
                      <a:r>
                        <a:rPr lang="en-US" sz="1400" u="none" strike="noStrike" dirty="0" err="1">
                          <a:solidFill>
                            <a:schemeClr val="bg1"/>
                          </a:solidFill>
                          <a:effectLst/>
                        </a:rPr>
                        <a:t>Geoinformatics</a:t>
                      </a:r>
                      <a:r>
                        <a:rPr lang="en-US" sz="1400" u="none" strike="noStrike" dirty="0">
                          <a:solidFill>
                            <a:schemeClr val="bg1"/>
                          </a:solidFill>
                          <a:effectLst/>
                        </a:rPr>
                        <a:t> for Geochemistry Program</a:t>
                      </a:r>
                      <a:endParaRPr lang="en-US" sz="1400" b="0" i="0" u="none" strike="noStrike" dirty="0">
                        <a:solidFill>
                          <a:schemeClr val="bg1"/>
                        </a:solidFill>
                        <a:effectLst/>
                        <a:latin typeface="Arial Narrow"/>
                      </a:endParaRPr>
                    </a:p>
                  </a:txBody>
                  <a:tcPr marL="9525" marR="9525" marT="9525" marB="0">
                    <a:solidFill>
                      <a:schemeClr val="accent5"/>
                    </a:solidFill>
                  </a:tcPr>
                </a:tc>
              </a:tr>
              <a:tr h="426330">
                <a:tc>
                  <a:txBody>
                    <a:bodyPr/>
                    <a:lstStyle/>
                    <a:p>
                      <a:pPr algn="l" fontAlgn="t"/>
                      <a:r>
                        <a:rPr lang="en-US" sz="1400" u="none" strike="noStrike" dirty="0">
                          <a:solidFill>
                            <a:schemeClr val="bg1"/>
                          </a:solidFill>
                          <a:effectLst/>
                        </a:rPr>
                        <a:t>O'Grady, Richard (AIBS)</a:t>
                      </a:r>
                      <a:endParaRPr lang="en-US" sz="1400" b="0" i="0" u="none" strike="noStrike" dirty="0">
                        <a:solidFill>
                          <a:schemeClr val="bg1"/>
                        </a:solidFill>
                        <a:effectLst/>
                        <a:latin typeface="Arial"/>
                      </a:endParaRPr>
                    </a:p>
                  </a:txBody>
                  <a:tcPr marL="9525" marR="9525" marT="9525" marB="0">
                    <a:solidFill>
                      <a:srgbClr val="00B050"/>
                    </a:solidFill>
                  </a:tcPr>
                </a:tc>
                <a:tc>
                  <a:txBody>
                    <a:bodyPr/>
                    <a:lstStyle/>
                    <a:p>
                      <a:pPr algn="ctr" fontAlgn="t"/>
                      <a:r>
                        <a:rPr lang="en-US" sz="1400" u="none" strike="noStrike" dirty="0">
                          <a:solidFill>
                            <a:schemeClr val="bg1"/>
                          </a:solidFill>
                          <a:effectLst/>
                        </a:rPr>
                        <a:t>1449499</a:t>
                      </a:r>
                      <a:endParaRPr lang="en-US" sz="1400" b="0" i="0" u="none" strike="noStrike" dirty="0">
                        <a:solidFill>
                          <a:schemeClr val="bg1"/>
                        </a:solidFill>
                        <a:effectLst/>
                        <a:latin typeface="Arial Narrow"/>
                      </a:endParaRPr>
                    </a:p>
                  </a:txBody>
                  <a:tcPr marL="9525" marR="9525" marT="9525" marB="0">
                    <a:solidFill>
                      <a:srgbClr val="00B050"/>
                    </a:solidFill>
                  </a:tcPr>
                </a:tc>
                <a:tc>
                  <a:txBody>
                    <a:bodyPr/>
                    <a:lstStyle/>
                    <a:p>
                      <a:pPr algn="ctr" fontAlgn="t"/>
                      <a:r>
                        <a:rPr lang="en-US" sz="1400" u="none" strike="noStrike" dirty="0">
                          <a:solidFill>
                            <a:schemeClr val="bg1"/>
                          </a:solidFill>
                          <a:effectLst/>
                        </a:rPr>
                        <a:t>BIO</a:t>
                      </a:r>
                      <a:endParaRPr lang="en-US" sz="1400" b="0" i="0" u="none" strike="noStrike" dirty="0">
                        <a:solidFill>
                          <a:schemeClr val="bg1"/>
                        </a:solidFill>
                        <a:effectLst/>
                        <a:latin typeface="Arial Narrow"/>
                      </a:endParaRPr>
                    </a:p>
                  </a:txBody>
                  <a:tcPr marL="9525" marR="9525" marT="9525" marB="0">
                    <a:solidFill>
                      <a:srgbClr val="00B050"/>
                    </a:solidFill>
                  </a:tcPr>
                </a:tc>
                <a:tc>
                  <a:txBody>
                    <a:bodyPr/>
                    <a:lstStyle/>
                    <a:p>
                      <a:pPr algn="l" fontAlgn="t"/>
                      <a:r>
                        <a:rPr lang="en-US" sz="1400" u="none" strike="noStrike" dirty="0">
                          <a:solidFill>
                            <a:schemeClr val="bg1"/>
                          </a:solidFill>
                          <a:effectLst/>
                        </a:rPr>
                        <a:t>A Proposal for Participant Travel Support to a Workshop to Identify Issues Related to Changing Practices Around the Publication of Data</a:t>
                      </a:r>
                      <a:endParaRPr lang="en-US" sz="1400" b="0" i="0" u="none" strike="noStrike" dirty="0">
                        <a:solidFill>
                          <a:schemeClr val="bg1"/>
                        </a:solidFill>
                        <a:effectLst/>
                        <a:latin typeface="Arial Narrow"/>
                      </a:endParaRPr>
                    </a:p>
                  </a:txBody>
                  <a:tcPr marL="9525" marR="9525" marT="9525" marB="0">
                    <a:solidFill>
                      <a:srgbClr val="00B050"/>
                    </a:solidFill>
                  </a:tcPr>
                </a:tc>
              </a:tr>
              <a:tr h="207966">
                <a:tc>
                  <a:txBody>
                    <a:bodyPr/>
                    <a:lstStyle/>
                    <a:p>
                      <a:pPr algn="l" fontAlgn="t"/>
                      <a:r>
                        <a:rPr lang="en-US" sz="1400" u="none" strike="noStrike" dirty="0">
                          <a:solidFill>
                            <a:schemeClr val="bg1"/>
                          </a:solidFill>
                          <a:effectLst/>
                        </a:rPr>
                        <a:t>Insight Policy Research </a:t>
                      </a:r>
                      <a:r>
                        <a:rPr lang="en-US" sz="1400" u="none" strike="noStrike" dirty="0" err="1">
                          <a:solidFill>
                            <a:schemeClr val="bg1"/>
                          </a:solidFill>
                          <a:effectLst/>
                        </a:rPr>
                        <a:t>Inc</a:t>
                      </a:r>
                      <a:endParaRPr lang="en-US" sz="1400" b="0" i="0" u="none" strike="noStrike" dirty="0">
                        <a:solidFill>
                          <a:schemeClr val="bg1"/>
                        </a:solidFill>
                        <a:effectLst/>
                        <a:latin typeface="Arial"/>
                      </a:endParaRPr>
                    </a:p>
                  </a:txBody>
                  <a:tcPr marL="9525" marR="9525" marT="9525" marB="0">
                    <a:solidFill>
                      <a:schemeClr val="accent4">
                        <a:lumMod val="75000"/>
                      </a:schemeClr>
                    </a:solidFill>
                  </a:tcPr>
                </a:tc>
                <a:tc>
                  <a:txBody>
                    <a:bodyPr/>
                    <a:lstStyle/>
                    <a:p>
                      <a:pPr algn="ctr" fontAlgn="t"/>
                      <a:r>
                        <a:rPr lang="en-US" sz="1400" u="none" strike="noStrike">
                          <a:solidFill>
                            <a:schemeClr val="bg1"/>
                          </a:solidFill>
                          <a:effectLst/>
                        </a:rPr>
                        <a:t>E74979X</a:t>
                      </a:r>
                      <a:endParaRPr lang="en-US" sz="1400" b="0" i="0" u="none" strike="noStrike">
                        <a:solidFill>
                          <a:schemeClr val="bg1"/>
                        </a:solidFill>
                        <a:effectLst/>
                        <a:latin typeface="Arial Narrow"/>
                      </a:endParaRPr>
                    </a:p>
                  </a:txBody>
                  <a:tcPr marL="9525" marR="9525" marT="9525" marB="0">
                    <a:solidFill>
                      <a:schemeClr val="accent4">
                        <a:lumMod val="75000"/>
                      </a:schemeClr>
                    </a:solidFill>
                  </a:tcPr>
                </a:tc>
                <a:tc>
                  <a:txBody>
                    <a:bodyPr/>
                    <a:lstStyle/>
                    <a:p>
                      <a:pPr algn="ctr" fontAlgn="t"/>
                      <a:r>
                        <a:rPr lang="en-US" sz="1400" u="none" strike="noStrike" dirty="0">
                          <a:solidFill>
                            <a:schemeClr val="bg1"/>
                          </a:solidFill>
                          <a:effectLst/>
                        </a:rPr>
                        <a:t>OIA</a:t>
                      </a:r>
                      <a:endParaRPr lang="en-US" sz="1400" b="0" i="0" u="none" strike="noStrike" dirty="0">
                        <a:solidFill>
                          <a:schemeClr val="bg1"/>
                        </a:solidFill>
                        <a:effectLst/>
                        <a:latin typeface="Arial Narrow"/>
                      </a:endParaRPr>
                    </a:p>
                  </a:txBody>
                  <a:tcPr marL="9525" marR="9525" marT="9525" marB="0">
                    <a:solidFill>
                      <a:schemeClr val="accent4">
                        <a:lumMod val="75000"/>
                      </a:schemeClr>
                    </a:solidFill>
                  </a:tcPr>
                </a:tc>
                <a:tc>
                  <a:txBody>
                    <a:bodyPr/>
                    <a:lstStyle/>
                    <a:p>
                      <a:pPr algn="l" fontAlgn="t"/>
                      <a:r>
                        <a:rPr lang="en-US" sz="1400" u="none" strike="noStrike" dirty="0">
                          <a:solidFill>
                            <a:schemeClr val="bg1"/>
                          </a:solidFill>
                          <a:effectLst/>
                        </a:rPr>
                        <a:t> </a:t>
                      </a:r>
                      <a:endParaRPr lang="en-US" sz="1400" b="0" i="0" u="none" strike="noStrike" dirty="0">
                        <a:solidFill>
                          <a:schemeClr val="bg1"/>
                        </a:solidFill>
                        <a:effectLst/>
                        <a:latin typeface="Arial Narrow"/>
                      </a:endParaRPr>
                    </a:p>
                  </a:txBody>
                  <a:tcPr marL="9525" marR="9525" marT="9525" marB="0">
                    <a:solidFill>
                      <a:schemeClr val="accent4">
                        <a:lumMod val="75000"/>
                      </a:schemeClr>
                    </a:solidFill>
                  </a:tcPr>
                </a:tc>
              </a:tr>
              <a:tr h="644694">
                <a:tc>
                  <a:txBody>
                    <a:bodyPr/>
                    <a:lstStyle/>
                    <a:p>
                      <a:pPr algn="l" fontAlgn="t"/>
                      <a:r>
                        <a:rPr lang="en-US" sz="1400" u="none" strike="noStrike" dirty="0">
                          <a:solidFill>
                            <a:schemeClr val="bg1"/>
                          </a:solidFill>
                          <a:effectLst/>
                        </a:rPr>
                        <a:t>O'Grady, Richard (AIBS)</a:t>
                      </a:r>
                      <a:endParaRPr lang="en-US" sz="1400" b="0" i="0" u="none" strike="noStrike" dirty="0">
                        <a:solidFill>
                          <a:schemeClr val="bg1"/>
                        </a:solidFill>
                        <a:effectLst/>
                        <a:latin typeface="Arial"/>
                      </a:endParaRPr>
                    </a:p>
                  </a:txBody>
                  <a:tcPr marL="9525" marR="9525" marT="9525" marB="0">
                    <a:solidFill>
                      <a:srgbClr val="00B050"/>
                    </a:solidFill>
                  </a:tcPr>
                </a:tc>
                <a:tc>
                  <a:txBody>
                    <a:bodyPr/>
                    <a:lstStyle/>
                    <a:p>
                      <a:pPr algn="ctr" fontAlgn="t"/>
                      <a:r>
                        <a:rPr lang="en-US" sz="1400" u="none" strike="noStrike" dirty="0">
                          <a:solidFill>
                            <a:schemeClr val="bg1"/>
                          </a:solidFill>
                          <a:effectLst/>
                        </a:rPr>
                        <a:t>1450894</a:t>
                      </a:r>
                      <a:endParaRPr lang="en-US" sz="1400" b="0" i="0" u="none" strike="noStrike" dirty="0">
                        <a:solidFill>
                          <a:schemeClr val="bg1"/>
                        </a:solidFill>
                        <a:effectLst/>
                        <a:latin typeface="Arial Narrow"/>
                      </a:endParaRPr>
                    </a:p>
                  </a:txBody>
                  <a:tcPr marL="9525" marR="9525" marT="9525" marB="0">
                    <a:solidFill>
                      <a:srgbClr val="00B050"/>
                    </a:solidFill>
                  </a:tcPr>
                </a:tc>
                <a:tc>
                  <a:txBody>
                    <a:bodyPr/>
                    <a:lstStyle/>
                    <a:p>
                      <a:pPr algn="ctr" fontAlgn="t"/>
                      <a:r>
                        <a:rPr lang="en-US" sz="1400" u="none" strike="noStrike" dirty="0">
                          <a:solidFill>
                            <a:schemeClr val="bg1"/>
                          </a:solidFill>
                          <a:effectLst/>
                        </a:rPr>
                        <a:t>BIO</a:t>
                      </a:r>
                      <a:endParaRPr lang="en-US" sz="1400" b="0" i="0" u="none" strike="noStrike" dirty="0">
                        <a:solidFill>
                          <a:schemeClr val="bg1"/>
                        </a:solidFill>
                        <a:effectLst/>
                        <a:latin typeface="Arial Narrow"/>
                      </a:endParaRPr>
                    </a:p>
                  </a:txBody>
                  <a:tcPr marL="9525" marR="9525" marT="9525" marB="0">
                    <a:solidFill>
                      <a:srgbClr val="00B050"/>
                    </a:solidFill>
                  </a:tcPr>
                </a:tc>
                <a:tc>
                  <a:txBody>
                    <a:bodyPr/>
                    <a:lstStyle/>
                    <a:p>
                      <a:pPr algn="l" fontAlgn="t"/>
                      <a:r>
                        <a:rPr lang="en-US" sz="1400" u="none" strike="noStrike" dirty="0">
                          <a:solidFill>
                            <a:schemeClr val="bg1"/>
                          </a:solidFill>
                          <a:effectLst/>
                        </a:rPr>
                        <a:t>Proposal for a Workshop on Reducing Barriers for the Management, Integration, and Public Sharing of Large and Complex Data among Biologists Working at Genome-Phenome to </a:t>
                      </a:r>
                      <a:r>
                        <a:rPr lang="en-US" sz="1400" u="none" strike="noStrike" dirty="0" err="1">
                          <a:solidFill>
                            <a:schemeClr val="bg1"/>
                          </a:solidFill>
                          <a:effectLst/>
                        </a:rPr>
                        <a:t>Macrosystems</a:t>
                      </a:r>
                      <a:r>
                        <a:rPr lang="en-US" sz="1400" u="none" strike="noStrike" dirty="0">
                          <a:solidFill>
                            <a:schemeClr val="bg1"/>
                          </a:solidFill>
                          <a:effectLst/>
                        </a:rPr>
                        <a:t> Levels </a:t>
                      </a:r>
                      <a:endParaRPr lang="en-US" sz="1400" b="0" i="0" u="none" strike="noStrike" dirty="0">
                        <a:solidFill>
                          <a:schemeClr val="bg1"/>
                        </a:solidFill>
                        <a:effectLst/>
                        <a:latin typeface="Arial Narrow"/>
                      </a:endParaRPr>
                    </a:p>
                  </a:txBody>
                  <a:tcPr marL="9525" marR="9525" marT="9525" marB="0">
                    <a:solidFill>
                      <a:srgbClr val="00B050"/>
                    </a:solidFill>
                  </a:tcPr>
                </a:tc>
              </a:tr>
              <a:tr h="207966">
                <a:tc>
                  <a:txBody>
                    <a:bodyPr/>
                    <a:lstStyle/>
                    <a:p>
                      <a:pPr algn="l" fontAlgn="t"/>
                      <a:r>
                        <a:rPr lang="en-US" sz="1400" u="none" strike="noStrike" dirty="0" err="1">
                          <a:solidFill>
                            <a:schemeClr val="bg1"/>
                          </a:solidFill>
                          <a:effectLst/>
                        </a:rPr>
                        <a:t>Hovy</a:t>
                      </a:r>
                      <a:r>
                        <a:rPr lang="en-US" sz="1400" u="none" strike="noStrike" dirty="0">
                          <a:solidFill>
                            <a:schemeClr val="bg1"/>
                          </a:solidFill>
                          <a:effectLst/>
                        </a:rPr>
                        <a:t>, Eduard (CMU)</a:t>
                      </a:r>
                      <a:endParaRPr lang="en-US" sz="1400" b="0" i="0" u="none" strike="noStrike" dirty="0">
                        <a:solidFill>
                          <a:schemeClr val="bg1"/>
                        </a:solidFill>
                        <a:effectLst/>
                        <a:latin typeface="Arial"/>
                      </a:endParaRPr>
                    </a:p>
                  </a:txBody>
                  <a:tcPr marL="9525" marR="9525" marT="9525" marB="0">
                    <a:solidFill>
                      <a:schemeClr val="tx2">
                        <a:lumMod val="75000"/>
                      </a:schemeClr>
                    </a:solidFill>
                  </a:tcPr>
                </a:tc>
                <a:tc>
                  <a:txBody>
                    <a:bodyPr/>
                    <a:lstStyle/>
                    <a:p>
                      <a:pPr algn="ctr" fontAlgn="t"/>
                      <a:r>
                        <a:rPr lang="en-US" sz="1400" u="none" strike="noStrike">
                          <a:solidFill>
                            <a:schemeClr val="bg1"/>
                          </a:solidFill>
                          <a:effectLst/>
                        </a:rPr>
                        <a:t>1450545</a:t>
                      </a:r>
                      <a:endParaRPr lang="en-US" sz="1400" b="0" i="0" u="none" strike="noStrike">
                        <a:solidFill>
                          <a:schemeClr val="bg1"/>
                        </a:solidFill>
                        <a:effectLst/>
                        <a:latin typeface="Arial Narrow"/>
                      </a:endParaRPr>
                    </a:p>
                  </a:txBody>
                  <a:tcPr marL="9525" marR="9525" marT="9525" marB="0">
                    <a:solidFill>
                      <a:schemeClr val="tx2">
                        <a:lumMod val="75000"/>
                      </a:schemeClr>
                    </a:solidFill>
                  </a:tcPr>
                </a:tc>
                <a:tc>
                  <a:txBody>
                    <a:bodyPr/>
                    <a:lstStyle/>
                    <a:p>
                      <a:pPr algn="ctr" fontAlgn="t"/>
                      <a:r>
                        <a:rPr lang="en-US" sz="1400" u="none" strike="noStrike" dirty="0">
                          <a:solidFill>
                            <a:schemeClr val="bg1"/>
                          </a:solidFill>
                          <a:effectLst/>
                        </a:rPr>
                        <a:t>CISE</a:t>
                      </a:r>
                      <a:endParaRPr lang="en-US" sz="1400" b="0" i="0" u="none" strike="noStrike" dirty="0">
                        <a:solidFill>
                          <a:schemeClr val="bg1"/>
                        </a:solidFill>
                        <a:effectLst/>
                        <a:latin typeface="Arial Narrow"/>
                      </a:endParaRPr>
                    </a:p>
                  </a:txBody>
                  <a:tcPr marL="9525" marR="9525" marT="9525" marB="0">
                    <a:solidFill>
                      <a:schemeClr val="tx2">
                        <a:lumMod val="75000"/>
                      </a:schemeClr>
                    </a:solidFill>
                  </a:tcPr>
                </a:tc>
                <a:tc>
                  <a:txBody>
                    <a:bodyPr/>
                    <a:lstStyle/>
                    <a:p>
                      <a:pPr algn="l" fontAlgn="t"/>
                      <a:r>
                        <a:rPr lang="en-US" sz="1400" u="none" strike="noStrike" dirty="0">
                          <a:solidFill>
                            <a:schemeClr val="bg1"/>
                          </a:solidFill>
                          <a:effectLst/>
                        </a:rPr>
                        <a:t>A Method to Retrieve Non-Textual Data from Widespread Repositories</a:t>
                      </a:r>
                      <a:endParaRPr lang="en-US" sz="1400" b="0" i="0" u="none" strike="noStrike" dirty="0">
                        <a:solidFill>
                          <a:schemeClr val="bg1"/>
                        </a:solidFill>
                        <a:effectLst/>
                        <a:latin typeface="Arial Narrow"/>
                      </a:endParaRPr>
                    </a:p>
                  </a:txBody>
                  <a:tcPr marL="9525" marR="9525" marT="9525" marB="0">
                    <a:solidFill>
                      <a:schemeClr val="tx2">
                        <a:lumMod val="75000"/>
                      </a:schemeClr>
                    </a:solidFill>
                  </a:tcPr>
                </a:tc>
              </a:tr>
              <a:tr h="228762">
                <a:tc>
                  <a:txBody>
                    <a:bodyPr/>
                    <a:lstStyle/>
                    <a:p>
                      <a:pPr algn="l" fontAlgn="t"/>
                      <a:r>
                        <a:rPr lang="en-US" sz="1400" u="none" strike="noStrike" dirty="0">
                          <a:solidFill>
                            <a:schemeClr val="bg1"/>
                          </a:solidFill>
                          <a:effectLst/>
                        </a:rPr>
                        <a:t>Martins, Emilia</a:t>
                      </a:r>
                      <a:endParaRPr lang="en-US" sz="1400" b="0" i="0" u="none" strike="noStrike" dirty="0">
                        <a:solidFill>
                          <a:schemeClr val="bg1"/>
                        </a:solidFill>
                        <a:effectLst/>
                        <a:latin typeface="Arial"/>
                      </a:endParaRPr>
                    </a:p>
                  </a:txBody>
                  <a:tcPr marL="9525" marR="9525" marT="9525" marB="0">
                    <a:solidFill>
                      <a:srgbClr val="00B050"/>
                    </a:solidFill>
                  </a:tcPr>
                </a:tc>
                <a:tc>
                  <a:txBody>
                    <a:bodyPr/>
                    <a:lstStyle/>
                    <a:p>
                      <a:pPr algn="ctr" fontAlgn="t"/>
                      <a:r>
                        <a:rPr lang="en-US" sz="1400" u="none" strike="noStrike" dirty="0">
                          <a:solidFill>
                            <a:schemeClr val="bg1"/>
                          </a:solidFill>
                          <a:effectLst/>
                        </a:rPr>
                        <a:t>1451110</a:t>
                      </a:r>
                      <a:endParaRPr lang="en-US" sz="1400" b="0" i="0" u="none" strike="noStrike" dirty="0">
                        <a:solidFill>
                          <a:schemeClr val="bg1"/>
                        </a:solidFill>
                        <a:effectLst/>
                        <a:latin typeface="Arial Narrow"/>
                      </a:endParaRPr>
                    </a:p>
                  </a:txBody>
                  <a:tcPr marL="9525" marR="9525" marT="9525" marB="0">
                    <a:solidFill>
                      <a:srgbClr val="00B050"/>
                    </a:solidFill>
                  </a:tcPr>
                </a:tc>
                <a:tc>
                  <a:txBody>
                    <a:bodyPr/>
                    <a:lstStyle/>
                    <a:p>
                      <a:pPr algn="ctr" fontAlgn="t"/>
                      <a:r>
                        <a:rPr lang="en-US" sz="1400" u="none" strike="noStrike" dirty="0">
                          <a:solidFill>
                            <a:schemeClr val="bg1"/>
                          </a:solidFill>
                          <a:effectLst/>
                        </a:rPr>
                        <a:t>BIO</a:t>
                      </a:r>
                      <a:endParaRPr lang="en-US" sz="1400" b="0" i="0" u="none" strike="noStrike" dirty="0">
                        <a:solidFill>
                          <a:schemeClr val="bg1"/>
                        </a:solidFill>
                        <a:effectLst/>
                        <a:latin typeface="Arial Narrow"/>
                      </a:endParaRPr>
                    </a:p>
                  </a:txBody>
                  <a:tcPr marL="9525" marR="9525" marT="9525" marB="0">
                    <a:solidFill>
                      <a:srgbClr val="00B050"/>
                    </a:solidFill>
                  </a:tcPr>
                </a:tc>
                <a:tc>
                  <a:txBody>
                    <a:bodyPr/>
                    <a:lstStyle/>
                    <a:p>
                      <a:pPr algn="l" fontAlgn="t"/>
                      <a:r>
                        <a:rPr lang="en-US" sz="1400" u="none" strike="noStrike" dirty="0">
                          <a:solidFill>
                            <a:schemeClr val="bg1"/>
                          </a:solidFill>
                          <a:effectLst/>
                        </a:rPr>
                        <a:t>Evolution of integrated behavior (US-India collaboration)</a:t>
                      </a:r>
                      <a:endParaRPr lang="en-US" sz="1400" b="0" i="0" u="none" strike="noStrike" dirty="0">
                        <a:solidFill>
                          <a:schemeClr val="bg1"/>
                        </a:solidFill>
                        <a:effectLst/>
                        <a:latin typeface="Arial Narrow"/>
                      </a:endParaRPr>
                    </a:p>
                  </a:txBody>
                  <a:tcPr marL="9525" marR="9525" marT="9525" marB="0">
                    <a:solidFill>
                      <a:srgbClr val="00B050"/>
                    </a:solidFill>
                  </a:tcPr>
                </a:tc>
              </a:tr>
              <a:tr h="405533">
                <a:tc>
                  <a:txBody>
                    <a:bodyPr/>
                    <a:lstStyle/>
                    <a:p>
                      <a:pPr algn="l" fontAlgn="t"/>
                      <a:r>
                        <a:rPr lang="en-US" sz="1400" u="none" strike="noStrike" dirty="0">
                          <a:solidFill>
                            <a:schemeClr val="bg1"/>
                          </a:solidFill>
                          <a:effectLst/>
                        </a:rPr>
                        <a:t>Webster, Michael</a:t>
                      </a:r>
                      <a:endParaRPr lang="en-US" sz="1400" b="0" i="0" u="none" strike="noStrike" dirty="0">
                        <a:solidFill>
                          <a:schemeClr val="bg1"/>
                        </a:solidFill>
                        <a:effectLst/>
                        <a:latin typeface="Arial"/>
                      </a:endParaRPr>
                    </a:p>
                  </a:txBody>
                  <a:tcPr marL="9525" marR="9525" marT="9525" marB="0">
                    <a:solidFill>
                      <a:srgbClr val="00B050"/>
                    </a:solidFill>
                  </a:tcPr>
                </a:tc>
                <a:tc>
                  <a:txBody>
                    <a:bodyPr/>
                    <a:lstStyle/>
                    <a:p>
                      <a:pPr algn="ctr" fontAlgn="t"/>
                      <a:r>
                        <a:rPr lang="en-US" sz="1400" u="none" strike="noStrike" dirty="0">
                          <a:solidFill>
                            <a:schemeClr val="bg1"/>
                          </a:solidFill>
                          <a:effectLst/>
                        </a:rPr>
                        <a:t>1451374</a:t>
                      </a:r>
                      <a:endParaRPr lang="en-US" sz="1400" b="0" i="0" u="none" strike="noStrike" dirty="0">
                        <a:solidFill>
                          <a:schemeClr val="bg1"/>
                        </a:solidFill>
                        <a:effectLst/>
                        <a:latin typeface="Arial Narrow"/>
                      </a:endParaRPr>
                    </a:p>
                  </a:txBody>
                  <a:tcPr marL="9525" marR="9525" marT="9525" marB="0">
                    <a:solidFill>
                      <a:srgbClr val="00B050"/>
                    </a:solidFill>
                  </a:tcPr>
                </a:tc>
                <a:tc>
                  <a:txBody>
                    <a:bodyPr/>
                    <a:lstStyle/>
                    <a:p>
                      <a:pPr algn="ctr" fontAlgn="t"/>
                      <a:r>
                        <a:rPr lang="en-US" sz="1400" u="none" strike="noStrike" dirty="0">
                          <a:solidFill>
                            <a:schemeClr val="bg1"/>
                          </a:solidFill>
                          <a:effectLst/>
                        </a:rPr>
                        <a:t>BIO</a:t>
                      </a:r>
                      <a:endParaRPr lang="en-US" sz="1400" b="0" i="0" u="none" strike="noStrike" dirty="0">
                        <a:solidFill>
                          <a:schemeClr val="bg1"/>
                        </a:solidFill>
                        <a:effectLst/>
                        <a:latin typeface="Arial Narrow"/>
                      </a:endParaRPr>
                    </a:p>
                  </a:txBody>
                  <a:tcPr marL="9525" marR="9525" marT="9525" marB="0">
                    <a:solidFill>
                      <a:srgbClr val="00B050"/>
                    </a:solidFill>
                  </a:tcPr>
                </a:tc>
                <a:tc>
                  <a:txBody>
                    <a:bodyPr/>
                    <a:lstStyle/>
                    <a:p>
                      <a:pPr algn="l" fontAlgn="t"/>
                      <a:r>
                        <a:rPr lang="en-US" sz="1400" u="none" strike="noStrike" dirty="0">
                          <a:solidFill>
                            <a:schemeClr val="bg1"/>
                          </a:solidFill>
                          <a:effectLst/>
                        </a:rPr>
                        <a:t>Meeting: Advancing the Accessibility of Digital Media for Biological Research in the 21st Century</a:t>
                      </a:r>
                      <a:endParaRPr lang="en-US" sz="1400" b="0" i="0" u="none" strike="noStrike" dirty="0">
                        <a:solidFill>
                          <a:schemeClr val="bg1"/>
                        </a:solidFill>
                        <a:effectLst/>
                        <a:latin typeface="Arial Narrow"/>
                      </a:endParaRPr>
                    </a:p>
                  </a:txBody>
                  <a:tcPr marL="9525" marR="9525" marT="9525" marB="0">
                    <a:solidFill>
                      <a:srgbClr val="00B050"/>
                    </a:solidFill>
                  </a:tcPr>
                </a:tc>
              </a:tr>
              <a:tr h="447127">
                <a:tc>
                  <a:txBody>
                    <a:bodyPr/>
                    <a:lstStyle/>
                    <a:p>
                      <a:pPr algn="l" fontAlgn="t"/>
                      <a:r>
                        <a:rPr lang="en-US" sz="1400" u="none" strike="noStrike" dirty="0" err="1">
                          <a:solidFill>
                            <a:schemeClr val="bg1"/>
                          </a:solidFill>
                          <a:effectLst/>
                        </a:rPr>
                        <a:t>Ruggles</a:t>
                      </a:r>
                      <a:r>
                        <a:rPr lang="en-US" sz="1400" u="none" strike="noStrike" dirty="0">
                          <a:solidFill>
                            <a:schemeClr val="bg1"/>
                          </a:solidFill>
                          <a:effectLst/>
                        </a:rPr>
                        <a:t>, Steven</a:t>
                      </a:r>
                      <a:endParaRPr lang="en-US" sz="1400" b="0" i="0" u="none" strike="noStrike" dirty="0">
                        <a:solidFill>
                          <a:schemeClr val="bg1"/>
                        </a:solidFill>
                        <a:effectLst/>
                        <a:latin typeface="Arial"/>
                      </a:endParaRPr>
                    </a:p>
                  </a:txBody>
                  <a:tcPr marL="9525" marR="9525" marT="9525" marB="0">
                    <a:solidFill>
                      <a:schemeClr val="accent1">
                        <a:lumMod val="75000"/>
                      </a:schemeClr>
                    </a:solidFill>
                  </a:tcPr>
                </a:tc>
                <a:tc>
                  <a:txBody>
                    <a:bodyPr/>
                    <a:lstStyle/>
                    <a:p>
                      <a:pPr algn="ctr" fontAlgn="t"/>
                      <a:r>
                        <a:rPr lang="en-US" sz="1400" u="none" strike="noStrike" dirty="0">
                          <a:solidFill>
                            <a:schemeClr val="bg1"/>
                          </a:solidFill>
                          <a:effectLst/>
                        </a:rPr>
                        <a:t>1451112</a:t>
                      </a:r>
                      <a:endParaRPr lang="en-US" sz="1400" b="0" i="0" u="none" strike="noStrike" dirty="0">
                        <a:solidFill>
                          <a:schemeClr val="bg1"/>
                        </a:solidFill>
                        <a:effectLst/>
                        <a:latin typeface="Arial Narrow"/>
                      </a:endParaRPr>
                    </a:p>
                  </a:txBody>
                  <a:tcPr marL="9525" marR="9525" marT="9525" marB="0">
                    <a:solidFill>
                      <a:schemeClr val="accent1">
                        <a:lumMod val="75000"/>
                      </a:schemeClr>
                    </a:solidFill>
                  </a:tcPr>
                </a:tc>
                <a:tc>
                  <a:txBody>
                    <a:bodyPr/>
                    <a:lstStyle/>
                    <a:p>
                      <a:pPr algn="ctr" fontAlgn="t"/>
                      <a:r>
                        <a:rPr lang="en-US" sz="1400" u="none" strike="noStrike" dirty="0">
                          <a:solidFill>
                            <a:schemeClr val="bg1"/>
                          </a:solidFill>
                          <a:effectLst/>
                        </a:rPr>
                        <a:t>ACI/SBE</a:t>
                      </a:r>
                      <a:endParaRPr lang="en-US" sz="1400" b="0" i="0" u="none" strike="noStrike" dirty="0">
                        <a:solidFill>
                          <a:schemeClr val="bg1"/>
                        </a:solidFill>
                        <a:effectLst/>
                        <a:latin typeface="Arial Narrow"/>
                      </a:endParaRPr>
                    </a:p>
                  </a:txBody>
                  <a:tcPr marL="9525" marR="9525" marT="9525" marB="0">
                    <a:solidFill>
                      <a:schemeClr val="accent1">
                        <a:lumMod val="75000"/>
                      </a:schemeClr>
                    </a:solidFill>
                  </a:tcPr>
                </a:tc>
                <a:tc>
                  <a:txBody>
                    <a:bodyPr/>
                    <a:lstStyle/>
                    <a:p>
                      <a:pPr algn="l" fontAlgn="t"/>
                      <a:r>
                        <a:rPr lang="en-US" sz="1400" u="none" strike="noStrike" dirty="0" err="1">
                          <a:solidFill>
                            <a:schemeClr val="bg1"/>
                          </a:solidFill>
                          <a:effectLst/>
                        </a:rPr>
                        <a:t>DataNet</a:t>
                      </a:r>
                      <a:r>
                        <a:rPr lang="en-US" sz="1400" u="none" strike="noStrike" dirty="0">
                          <a:solidFill>
                            <a:schemeClr val="bg1"/>
                          </a:solidFill>
                          <a:effectLst/>
                        </a:rPr>
                        <a:t> Full Proposal: Terra </a:t>
                      </a:r>
                      <a:r>
                        <a:rPr lang="en-US" sz="1400" u="none" strike="noStrike" dirty="0" err="1">
                          <a:solidFill>
                            <a:schemeClr val="bg1"/>
                          </a:solidFill>
                          <a:effectLst/>
                        </a:rPr>
                        <a:t>Populus</a:t>
                      </a:r>
                      <a:r>
                        <a:rPr lang="en-US" sz="1400" u="none" strike="noStrike" dirty="0">
                          <a:solidFill>
                            <a:schemeClr val="bg1"/>
                          </a:solidFill>
                          <a:effectLst/>
                        </a:rPr>
                        <a:t>: A Global Population/Environment Data Network (Supplement)</a:t>
                      </a:r>
                      <a:endParaRPr lang="en-US" sz="1400" b="0" i="0" u="none" strike="noStrike" dirty="0">
                        <a:solidFill>
                          <a:schemeClr val="bg1"/>
                        </a:solidFill>
                        <a:effectLst/>
                        <a:latin typeface="Arial Narrow"/>
                      </a:endParaRPr>
                    </a:p>
                  </a:txBody>
                  <a:tcPr marL="9525" marR="9525" marT="9525" marB="0">
                    <a:solidFill>
                      <a:schemeClr val="accent1">
                        <a:lumMod val="75000"/>
                      </a:schemeClr>
                    </a:solidFill>
                  </a:tcPr>
                </a:tc>
              </a:tr>
              <a:tr h="408826">
                <a:tc>
                  <a:txBody>
                    <a:bodyPr/>
                    <a:lstStyle/>
                    <a:p>
                      <a:pPr algn="l" fontAlgn="t"/>
                      <a:r>
                        <a:rPr lang="en-US" sz="1400" u="none" strike="noStrike" dirty="0" err="1">
                          <a:solidFill>
                            <a:schemeClr val="bg1"/>
                          </a:solidFill>
                          <a:effectLst/>
                        </a:rPr>
                        <a:t>Attewell</a:t>
                      </a:r>
                      <a:r>
                        <a:rPr lang="en-US" sz="1400" u="none" strike="noStrike" dirty="0">
                          <a:solidFill>
                            <a:schemeClr val="bg1"/>
                          </a:solidFill>
                          <a:effectLst/>
                        </a:rPr>
                        <a:t>, Paul</a:t>
                      </a:r>
                      <a:endParaRPr lang="en-US" sz="1400" b="0" i="0" u="none" strike="noStrike" dirty="0">
                        <a:solidFill>
                          <a:schemeClr val="bg1"/>
                        </a:solidFill>
                        <a:effectLst/>
                        <a:latin typeface="Arial"/>
                      </a:endParaRPr>
                    </a:p>
                  </a:txBody>
                  <a:tcPr marL="9525" marR="9525" marT="9525" marB="0">
                    <a:solidFill>
                      <a:schemeClr val="accent6">
                        <a:lumMod val="75000"/>
                      </a:schemeClr>
                    </a:solidFill>
                  </a:tcPr>
                </a:tc>
                <a:tc>
                  <a:txBody>
                    <a:bodyPr/>
                    <a:lstStyle/>
                    <a:p>
                      <a:pPr algn="ctr" fontAlgn="t"/>
                      <a:r>
                        <a:rPr lang="en-US" sz="1400" u="none" strike="noStrike" dirty="0">
                          <a:solidFill>
                            <a:schemeClr val="bg1"/>
                          </a:solidFill>
                          <a:effectLst/>
                        </a:rPr>
                        <a:t>1455947</a:t>
                      </a:r>
                      <a:endParaRPr lang="en-US" sz="1400" b="0" i="0" u="none" strike="noStrike" dirty="0">
                        <a:solidFill>
                          <a:schemeClr val="bg1"/>
                        </a:solidFill>
                        <a:effectLst/>
                        <a:latin typeface="Arial"/>
                      </a:endParaRPr>
                    </a:p>
                  </a:txBody>
                  <a:tcPr marL="9525" marR="9525" marT="9525" marB="0">
                    <a:solidFill>
                      <a:schemeClr val="accent6">
                        <a:lumMod val="75000"/>
                      </a:schemeClr>
                    </a:solidFill>
                  </a:tcPr>
                </a:tc>
                <a:tc>
                  <a:txBody>
                    <a:bodyPr/>
                    <a:lstStyle/>
                    <a:p>
                      <a:pPr algn="ctr" fontAlgn="t"/>
                      <a:r>
                        <a:rPr lang="en-US" sz="1400" u="none" strike="noStrike" dirty="0">
                          <a:solidFill>
                            <a:schemeClr val="bg1"/>
                          </a:solidFill>
                          <a:effectLst/>
                        </a:rPr>
                        <a:t>EHR</a:t>
                      </a:r>
                      <a:endParaRPr lang="en-US" sz="1400" b="0" i="0" u="none" strike="noStrike" dirty="0">
                        <a:solidFill>
                          <a:schemeClr val="bg1"/>
                        </a:solidFill>
                        <a:effectLst/>
                        <a:latin typeface="Arial Narrow"/>
                      </a:endParaRPr>
                    </a:p>
                  </a:txBody>
                  <a:tcPr marL="9525" marR="9525" marT="9525" marB="0">
                    <a:solidFill>
                      <a:schemeClr val="accent6">
                        <a:lumMod val="75000"/>
                      </a:schemeClr>
                    </a:solidFill>
                  </a:tcPr>
                </a:tc>
                <a:tc>
                  <a:txBody>
                    <a:bodyPr/>
                    <a:lstStyle/>
                    <a:p>
                      <a:pPr algn="l" fontAlgn="t"/>
                      <a:r>
                        <a:rPr lang="en-US" sz="1400" u="none" strike="noStrike" dirty="0">
                          <a:solidFill>
                            <a:schemeClr val="bg1"/>
                          </a:solidFill>
                          <a:effectLst/>
                        </a:rPr>
                        <a:t>Building an inter-disciplinary research community to prototype computationally-intensive analysis of large scale educational datasets</a:t>
                      </a:r>
                      <a:endParaRPr lang="en-US" sz="1400" b="0" i="0" u="none" strike="noStrike" dirty="0">
                        <a:solidFill>
                          <a:schemeClr val="bg1"/>
                        </a:solidFill>
                        <a:effectLst/>
                        <a:latin typeface="Arial Narrow"/>
                      </a:endParaRPr>
                    </a:p>
                  </a:txBody>
                  <a:tcPr marL="9525" marR="9525" marT="9525" marB="0">
                    <a:solidFill>
                      <a:schemeClr val="accent6">
                        <a:lumMod val="75000"/>
                      </a:schemeClr>
                    </a:solidFill>
                  </a:tcPr>
                </a:tc>
              </a:tr>
              <a:tr h="436728">
                <a:tc>
                  <a:txBody>
                    <a:bodyPr/>
                    <a:lstStyle/>
                    <a:p>
                      <a:pPr algn="l" fontAlgn="t"/>
                      <a:r>
                        <a:rPr lang="en-US" sz="1400" u="none" strike="noStrike" dirty="0" err="1">
                          <a:solidFill>
                            <a:schemeClr val="bg1"/>
                          </a:solidFill>
                          <a:effectLst/>
                        </a:rPr>
                        <a:t>Hildreth</a:t>
                      </a:r>
                      <a:r>
                        <a:rPr lang="en-US" sz="1400" u="none" strike="noStrike" dirty="0">
                          <a:solidFill>
                            <a:schemeClr val="bg1"/>
                          </a:solidFill>
                          <a:effectLst/>
                        </a:rPr>
                        <a:t>, Michael</a:t>
                      </a:r>
                      <a:endParaRPr lang="en-US" sz="1400" b="0" i="0" u="none" strike="noStrike" dirty="0">
                        <a:solidFill>
                          <a:schemeClr val="bg1"/>
                        </a:solidFill>
                        <a:effectLst/>
                        <a:latin typeface="Arial"/>
                      </a:endParaRPr>
                    </a:p>
                  </a:txBody>
                  <a:tcPr marL="9525" marR="9525" marT="9525" marB="0">
                    <a:solidFill>
                      <a:schemeClr val="accent2">
                        <a:lumMod val="75000"/>
                      </a:schemeClr>
                    </a:solidFill>
                  </a:tcPr>
                </a:tc>
                <a:tc>
                  <a:txBody>
                    <a:bodyPr/>
                    <a:lstStyle/>
                    <a:p>
                      <a:pPr algn="ctr" fontAlgn="t"/>
                      <a:r>
                        <a:rPr lang="en-US" sz="1400" u="none" strike="noStrike" dirty="0">
                          <a:solidFill>
                            <a:schemeClr val="bg1"/>
                          </a:solidFill>
                          <a:effectLst/>
                        </a:rPr>
                        <a:t>1457413</a:t>
                      </a:r>
                      <a:endParaRPr lang="en-US" sz="1400" b="0" i="0" u="none" strike="noStrike" dirty="0">
                        <a:solidFill>
                          <a:schemeClr val="bg1"/>
                        </a:solidFill>
                        <a:effectLst/>
                        <a:latin typeface="Arial"/>
                      </a:endParaRPr>
                    </a:p>
                  </a:txBody>
                  <a:tcPr marL="9525" marR="9525" marT="9525" marB="0">
                    <a:solidFill>
                      <a:schemeClr val="accent2">
                        <a:lumMod val="75000"/>
                      </a:schemeClr>
                    </a:solidFill>
                  </a:tcPr>
                </a:tc>
                <a:tc>
                  <a:txBody>
                    <a:bodyPr/>
                    <a:lstStyle/>
                    <a:p>
                      <a:pPr algn="ctr" fontAlgn="t"/>
                      <a:r>
                        <a:rPr lang="en-US" sz="1400" u="none" strike="noStrike" dirty="0">
                          <a:solidFill>
                            <a:schemeClr val="bg1"/>
                          </a:solidFill>
                          <a:effectLst/>
                        </a:rPr>
                        <a:t>MPS</a:t>
                      </a:r>
                      <a:endParaRPr lang="en-US" sz="1400" b="0" i="0" u="none" strike="noStrike" dirty="0">
                        <a:solidFill>
                          <a:schemeClr val="bg1"/>
                        </a:solidFill>
                        <a:effectLst/>
                        <a:latin typeface="Arial Narrow"/>
                      </a:endParaRPr>
                    </a:p>
                  </a:txBody>
                  <a:tcPr marL="9525" marR="9525" marT="9525" marB="0">
                    <a:solidFill>
                      <a:schemeClr val="accent2">
                        <a:lumMod val="75000"/>
                      </a:schemeClr>
                    </a:solidFill>
                  </a:tcPr>
                </a:tc>
                <a:tc>
                  <a:txBody>
                    <a:bodyPr/>
                    <a:lstStyle/>
                    <a:p>
                      <a:pPr algn="l" fontAlgn="t"/>
                      <a:r>
                        <a:rPr lang="en-US" sz="1400" u="none" strike="noStrike" dirty="0">
                          <a:solidFill>
                            <a:schemeClr val="bg1"/>
                          </a:solidFill>
                          <a:effectLst/>
                        </a:rPr>
                        <a:t>Workshop Series to Gauge Community Requirements for Public Access to NSF-Funded </a:t>
                      </a:r>
                      <a:r>
                        <a:rPr lang="en-US" sz="1400" u="none" strike="noStrike" dirty="0" err="1">
                          <a:solidFill>
                            <a:schemeClr val="bg1"/>
                          </a:solidFill>
                          <a:effectLst/>
                        </a:rPr>
                        <a:t>Resesarch</a:t>
                      </a:r>
                      <a:endParaRPr lang="en-US" sz="1400" b="0" i="0" u="none" strike="noStrike" dirty="0">
                        <a:solidFill>
                          <a:schemeClr val="bg1"/>
                        </a:solidFill>
                        <a:effectLst/>
                        <a:latin typeface="Arial Narrow"/>
                      </a:endParaRPr>
                    </a:p>
                  </a:txBody>
                  <a:tcPr marL="9525" marR="9525" marT="9525" marB="0">
                    <a:solidFill>
                      <a:schemeClr val="accent2">
                        <a:lumMod val="75000"/>
                      </a:schemeClr>
                    </a:solidFill>
                  </a:tcPr>
                </a:tc>
              </a:tr>
            </a:tbl>
          </a:graphicData>
        </a:graphic>
      </p:graphicFrame>
    </p:spTree>
    <p:extLst>
      <p:ext uri="{BB962C8B-B14F-4D97-AF65-F5344CB8AC3E}">
        <p14:creationId xmlns:p14="http://schemas.microsoft.com/office/powerpoint/2010/main" val="46732119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4294967295"/>
          </p:nvPr>
        </p:nvSpPr>
        <p:spPr>
          <a:xfrm>
            <a:off x="457200" y="6356350"/>
            <a:ext cx="2133600" cy="365125"/>
          </a:xfrm>
          <a:prstGeom prst="rect">
            <a:avLst/>
          </a:prstGeom>
        </p:spPr>
        <p:txBody>
          <a:bodyPr/>
          <a:lstStyle/>
          <a:p>
            <a:r>
              <a:rPr lang="en-US" smtClean="0"/>
              <a:t>May 13, 2015</a:t>
            </a:r>
            <a:endParaRPr lang="en-US" dirty="0"/>
          </a:p>
        </p:txBody>
      </p:sp>
      <p:sp>
        <p:nvSpPr>
          <p:cNvPr id="5" name="Footer Placeholder 4"/>
          <p:cNvSpPr>
            <a:spLocks noGrp="1"/>
          </p:cNvSpPr>
          <p:nvPr>
            <p:ph type="ftr" sz="quarter" idx="4294967295"/>
          </p:nvPr>
        </p:nvSpPr>
        <p:spPr>
          <a:xfrm>
            <a:off x="3124200" y="6356350"/>
            <a:ext cx="2895600" cy="365125"/>
          </a:xfrm>
          <a:prstGeom prst="rect">
            <a:avLst/>
          </a:prstGeom>
        </p:spPr>
        <p:txBody>
          <a:bodyPr/>
          <a:lstStyle/>
          <a:p>
            <a:r>
              <a:rPr lang="en-US" smtClean="0"/>
              <a:t>NSF Public Access Initiative</a:t>
            </a:r>
            <a:endParaRPr lang="en-US" dirty="0"/>
          </a:p>
        </p:txBody>
      </p:sp>
      <p:sp>
        <p:nvSpPr>
          <p:cNvPr id="6" name="Slide Number Placeholder 5"/>
          <p:cNvSpPr>
            <a:spLocks noGrp="1"/>
          </p:cNvSpPr>
          <p:nvPr>
            <p:ph type="sldNum" sz="quarter" idx="4294967295"/>
          </p:nvPr>
        </p:nvSpPr>
        <p:spPr>
          <a:xfrm>
            <a:off x="6553200" y="6356350"/>
            <a:ext cx="2133600" cy="365125"/>
          </a:xfrm>
          <a:prstGeom prst="rect">
            <a:avLst/>
          </a:prstGeom>
        </p:spPr>
        <p:txBody>
          <a:bodyPr/>
          <a:lstStyle/>
          <a:p>
            <a:fld id="{0D20024B-566B-4C72-8EF2-9AFAFC10A3CB}" type="slidenum">
              <a:rPr lang="en-US" smtClean="0"/>
              <a:pPr/>
              <a:t>19</a:t>
            </a:fld>
            <a:endParaRPr lang="en-US" dirty="0"/>
          </a:p>
        </p:txBody>
      </p:sp>
      <p:sp>
        <p:nvSpPr>
          <p:cNvPr id="8" name="Rectangle 7"/>
          <p:cNvSpPr/>
          <p:nvPr/>
        </p:nvSpPr>
        <p:spPr>
          <a:xfrm>
            <a:off x="457200" y="0"/>
            <a:ext cx="8686800" cy="9906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990600" y="6019800"/>
            <a:ext cx="7620000" cy="762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1676400" y="1981200"/>
            <a:ext cx="685800" cy="4572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p:nvSpPr>
        <p:spPr>
          <a:xfrm>
            <a:off x="1676400" y="2971800"/>
            <a:ext cx="685800" cy="4572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3" name="Rectangle 12"/>
          <p:cNvSpPr/>
          <p:nvPr/>
        </p:nvSpPr>
        <p:spPr>
          <a:xfrm>
            <a:off x="1676400" y="4267200"/>
            <a:ext cx="685800" cy="4572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4" name="Rectangle 13"/>
          <p:cNvSpPr/>
          <p:nvPr/>
        </p:nvSpPr>
        <p:spPr>
          <a:xfrm>
            <a:off x="1676400" y="5334000"/>
            <a:ext cx="685800" cy="4572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8" name="Rectangle 17"/>
          <p:cNvSpPr/>
          <p:nvPr/>
        </p:nvSpPr>
        <p:spPr>
          <a:xfrm>
            <a:off x="0" y="6096000"/>
            <a:ext cx="9144000" cy="8382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7" name="Picture 16" descr="PA1_fig.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3200" y="685800"/>
            <a:ext cx="6004825" cy="5745480"/>
          </a:xfrm>
          <a:prstGeom prst="rect">
            <a:avLst/>
          </a:prstGeom>
        </p:spPr>
      </p:pic>
      <p:sp>
        <p:nvSpPr>
          <p:cNvPr id="19" name="Title 1"/>
          <p:cNvSpPr>
            <a:spLocks noGrp="1"/>
          </p:cNvSpPr>
          <p:nvPr>
            <p:ph type="title"/>
          </p:nvPr>
        </p:nvSpPr>
        <p:spPr>
          <a:xfrm>
            <a:off x="381000" y="457200"/>
            <a:ext cx="4724400" cy="1143000"/>
          </a:xfrm>
        </p:spPr>
        <p:txBody>
          <a:bodyPr>
            <a:normAutofit fontScale="90000"/>
          </a:bodyPr>
          <a:lstStyle/>
          <a:p>
            <a:r>
              <a:rPr lang="en-US" b="1" dirty="0" smtClean="0">
                <a:latin typeface="Arial"/>
                <a:cs typeface="Arial"/>
              </a:rPr>
              <a:t>PI, PO, and Public: </a:t>
            </a:r>
            <a:r>
              <a:rPr lang="en-US" sz="3600" b="1" dirty="0" smtClean="0">
                <a:latin typeface="Arial"/>
                <a:cs typeface="Arial"/>
              </a:rPr>
              <a:t>access to publications</a:t>
            </a:r>
            <a:endParaRPr lang="en-US" sz="3600" b="1" dirty="0">
              <a:latin typeface="Arial"/>
              <a:cs typeface="Arial"/>
            </a:endParaRPr>
          </a:p>
        </p:txBody>
      </p:sp>
    </p:spTree>
    <p:extLst>
      <p:ext uri="{BB962C8B-B14F-4D97-AF65-F5344CB8AC3E}">
        <p14:creationId xmlns:p14="http://schemas.microsoft.com/office/powerpoint/2010/main" val="365118003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Overview</a:t>
            </a:r>
            <a:endParaRPr lang="en-US" dirty="0"/>
          </a:p>
        </p:txBody>
      </p:sp>
      <p:sp>
        <p:nvSpPr>
          <p:cNvPr id="3" name="Content Placeholder 2"/>
          <p:cNvSpPr>
            <a:spLocks noGrp="1"/>
          </p:cNvSpPr>
          <p:nvPr>
            <p:ph idx="1"/>
          </p:nvPr>
        </p:nvSpPr>
        <p:spPr/>
        <p:txBody>
          <a:bodyPr/>
          <a:lstStyle/>
          <a:p>
            <a:r>
              <a:rPr lang="en-US" sz="2800" dirty="0"/>
              <a:t>NSF </a:t>
            </a:r>
            <a:r>
              <a:rPr lang="en-US" sz="2800" dirty="0" smtClean="0"/>
              <a:t>public access</a:t>
            </a:r>
            <a:r>
              <a:rPr lang="en-US" sz="2800" dirty="0"/>
              <a:t>: a brief </a:t>
            </a:r>
            <a:r>
              <a:rPr lang="en-US" sz="2800" dirty="0" smtClean="0"/>
              <a:t>history</a:t>
            </a:r>
          </a:p>
          <a:p>
            <a:r>
              <a:rPr lang="en-US" sz="2800" dirty="0" smtClean="0"/>
              <a:t>NSF’s public access repository</a:t>
            </a:r>
          </a:p>
          <a:p>
            <a:r>
              <a:rPr lang="en-US" sz="2800" dirty="0" smtClean="0"/>
              <a:t>Public access plan: publications</a:t>
            </a:r>
          </a:p>
          <a:p>
            <a:r>
              <a:rPr lang="en-US" sz="2800" dirty="0" smtClean="0"/>
              <a:t>Public access plan: data</a:t>
            </a:r>
          </a:p>
          <a:p>
            <a:r>
              <a:rPr lang="en-US" sz="2800" dirty="0" smtClean="0"/>
              <a:t>Looking forward</a:t>
            </a:r>
            <a:endParaRPr lang="en-US" sz="2800" dirty="0"/>
          </a:p>
          <a:p>
            <a:endParaRPr lang="en-US" dirty="0"/>
          </a:p>
        </p:txBody>
      </p:sp>
    </p:spTree>
    <p:extLst>
      <p:ext uri="{BB962C8B-B14F-4D97-AF65-F5344CB8AC3E}">
        <p14:creationId xmlns:p14="http://schemas.microsoft.com/office/powerpoint/2010/main" val="112694341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Group 21"/>
          <p:cNvGrpSpPr/>
          <p:nvPr/>
        </p:nvGrpSpPr>
        <p:grpSpPr>
          <a:xfrm>
            <a:off x="1873569" y="2070603"/>
            <a:ext cx="182225" cy="637219"/>
            <a:chOff x="1317810" y="3346823"/>
            <a:chExt cx="182225" cy="637219"/>
          </a:xfrm>
        </p:grpSpPr>
        <p:cxnSp>
          <p:nvCxnSpPr>
            <p:cNvPr id="21" name="Straight Connector 20"/>
            <p:cNvCxnSpPr/>
            <p:nvPr/>
          </p:nvCxnSpPr>
          <p:spPr>
            <a:xfrm>
              <a:off x="1407107" y="3446382"/>
              <a:ext cx="0" cy="537660"/>
            </a:xfrm>
            <a:prstGeom prst="line">
              <a:avLst/>
            </a:prstGeom>
          </p:spPr>
          <p:style>
            <a:lnRef idx="2">
              <a:schemeClr val="accent1"/>
            </a:lnRef>
            <a:fillRef idx="0">
              <a:schemeClr val="accent1"/>
            </a:fillRef>
            <a:effectRef idx="1">
              <a:schemeClr val="accent1"/>
            </a:effectRef>
            <a:fontRef idx="minor">
              <a:schemeClr val="tx1"/>
            </a:fontRef>
          </p:style>
        </p:cxnSp>
        <p:sp>
          <p:nvSpPr>
            <p:cNvPr id="6" name="Diamond 5"/>
            <p:cNvSpPr/>
            <p:nvPr/>
          </p:nvSpPr>
          <p:spPr>
            <a:xfrm>
              <a:off x="1317810" y="3346823"/>
              <a:ext cx="182225" cy="187149"/>
            </a:xfrm>
            <a:prstGeom prst="diamond">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43" name="Title 1"/>
          <p:cNvSpPr txBox="1">
            <a:spLocks/>
          </p:cNvSpPr>
          <p:nvPr/>
        </p:nvSpPr>
        <p:spPr>
          <a:xfrm>
            <a:off x="381000" y="228600"/>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600" b="1" dirty="0" smtClean="0">
                <a:solidFill>
                  <a:srgbClr val="000090"/>
                </a:solidFill>
                <a:latin typeface="Arial"/>
                <a:cs typeface="Arial"/>
              </a:rPr>
              <a:t>NSF Public Access: a brief history</a:t>
            </a:r>
            <a:endParaRPr lang="en-US" sz="3600" b="1" dirty="0">
              <a:solidFill>
                <a:srgbClr val="000090"/>
              </a:solidFill>
              <a:latin typeface="Arial"/>
              <a:cs typeface="Arial"/>
            </a:endParaRPr>
          </a:p>
        </p:txBody>
      </p:sp>
      <p:grpSp>
        <p:nvGrpSpPr>
          <p:cNvPr id="15" name="Group 14"/>
          <p:cNvGrpSpPr/>
          <p:nvPr/>
        </p:nvGrpSpPr>
        <p:grpSpPr>
          <a:xfrm>
            <a:off x="1174394" y="1616962"/>
            <a:ext cx="7021525" cy="461665"/>
            <a:chOff x="1174394" y="1616962"/>
            <a:chExt cx="7021525" cy="461665"/>
          </a:xfrm>
        </p:grpSpPr>
        <p:sp>
          <p:nvSpPr>
            <p:cNvPr id="4" name="Rounded Rectangle 3"/>
            <p:cNvSpPr/>
            <p:nvPr/>
          </p:nvSpPr>
          <p:spPr>
            <a:xfrm>
              <a:off x="1174394" y="1671074"/>
              <a:ext cx="7021525" cy="398193"/>
            </a:xfrm>
            <a:prstGeom prst="roundRect">
              <a:avLst/>
            </a:prstGeom>
            <a:gradFill>
              <a:gsLst>
                <a:gs pos="0">
                  <a:srgbClr val="008000"/>
                </a:gs>
                <a:gs pos="100000">
                  <a:schemeClr val="accent3">
                    <a:lumMod val="40000"/>
                    <a:lumOff val="60000"/>
                  </a:schemeClr>
                </a:gs>
              </a:gsLst>
            </a:gradFill>
            <a:effectLst>
              <a:outerShdw blurRad="40000" dist="23000" dir="5400000" rotWithShape="0">
                <a:schemeClr val="accent3">
                  <a:lumMod val="75000"/>
                  <a:alpha val="35000"/>
                </a:schemeClr>
              </a:outerShdw>
              <a:reflection blurRad="6350" stA="50000" endA="300" endPos="90000" dir="5400000" sy="-100000" algn="bl" rotWithShape="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Box 6"/>
            <p:cNvSpPr txBox="1"/>
            <p:nvPr/>
          </p:nvSpPr>
          <p:spPr>
            <a:xfrm>
              <a:off x="1175825" y="1616962"/>
              <a:ext cx="1525525" cy="461665"/>
            </a:xfrm>
            <a:prstGeom prst="rect">
              <a:avLst/>
            </a:prstGeom>
            <a:noFill/>
          </p:spPr>
          <p:txBody>
            <a:bodyPr wrap="square" rtlCol="0">
              <a:spAutoFit/>
            </a:bodyPr>
            <a:lstStyle/>
            <a:p>
              <a:pPr algn="ctr"/>
              <a:r>
                <a:rPr lang="en-US" sz="2400" b="1" dirty="0" smtClean="0">
                  <a:solidFill>
                    <a:schemeClr val="bg1"/>
                  </a:solidFill>
                </a:rPr>
                <a:t>2012</a:t>
              </a:r>
              <a:endParaRPr lang="en-US" sz="2400" b="1" dirty="0">
                <a:solidFill>
                  <a:schemeClr val="bg1"/>
                </a:solidFill>
              </a:endParaRPr>
            </a:p>
          </p:txBody>
        </p:sp>
        <p:cxnSp>
          <p:nvCxnSpPr>
            <p:cNvPr id="12" name="Straight Connector 11"/>
            <p:cNvCxnSpPr/>
            <p:nvPr/>
          </p:nvCxnSpPr>
          <p:spPr>
            <a:xfrm>
              <a:off x="4332485" y="1709072"/>
              <a:ext cx="0" cy="304800"/>
            </a:xfrm>
            <a:prstGeom prst="line">
              <a:avLst/>
            </a:prstGeom>
            <a:ln w="317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2724667" y="1712756"/>
              <a:ext cx="0" cy="304800"/>
            </a:xfrm>
            <a:prstGeom prst="line">
              <a:avLst/>
            </a:prstGeom>
            <a:ln w="317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46" name="Straight Connector 45"/>
            <p:cNvCxnSpPr/>
            <p:nvPr/>
          </p:nvCxnSpPr>
          <p:spPr>
            <a:xfrm>
              <a:off x="5952750" y="1706953"/>
              <a:ext cx="0" cy="304800"/>
            </a:xfrm>
            <a:prstGeom prst="line">
              <a:avLst/>
            </a:prstGeom>
            <a:ln w="31750">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47" name="TextBox 46"/>
            <p:cNvSpPr txBox="1"/>
            <p:nvPr/>
          </p:nvSpPr>
          <p:spPr>
            <a:xfrm>
              <a:off x="2712237" y="1683404"/>
              <a:ext cx="1599540" cy="338554"/>
            </a:xfrm>
            <a:prstGeom prst="rect">
              <a:avLst/>
            </a:prstGeom>
            <a:noFill/>
          </p:spPr>
          <p:txBody>
            <a:bodyPr wrap="square" rtlCol="0">
              <a:spAutoFit/>
            </a:bodyPr>
            <a:lstStyle/>
            <a:p>
              <a:pPr algn="ctr"/>
              <a:r>
                <a:rPr lang="en-US" sz="1600" b="1" dirty="0" smtClean="0">
                  <a:solidFill>
                    <a:schemeClr val="bg1"/>
                  </a:solidFill>
                </a:rPr>
                <a:t>2013</a:t>
              </a:r>
              <a:endParaRPr lang="en-US" sz="1600" b="1" dirty="0">
                <a:solidFill>
                  <a:schemeClr val="bg1"/>
                </a:solidFill>
              </a:endParaRPr>
            </a:p>
          </p:txBody>
        </p:sp>
        <p:sp>
          <p:nvSpPr>
            <p:cNvPr id="48" name="TextBox 47"/>
            <p:cNvSpPr txBox="1"/>
            <p:nvPr/>
          </p:nvSpPr>
          <p:spPr>
            <a:xfrm>
              <a:off x="4342714" y="1682752"/>
              <a:ext cx="1614800" cy="338554"/>
            </a:xfrm>
            <a:prstGeom prst="rect">
              <a:avLst/>
            </a:prstGeom>
            <a:noFill/>
          </p:spPr>
          <p:txBody>
            <a:bodyPr wrap="square" rtlCol="0">
              <a:spAutoFit/>
            </a:bodyPr>
            <a:lstStyle/>
            <a:p>
              <a:pPr algn="ctr"/>
              <a:r>
                <a:rPr lang="en-US" sz="1600" b="1" dirty="0" smtClean="0">
                  <a:solidFill>
                    <a:schemeClr val="bg1"/>
                  </a:solidFill>
                </a:rPr>
                <a:t>2014</a:t>
              </a:r>
              <a:endParaRPr lang="en-US" sz="1600" b="1" dirty="0">
                <a:solidFill>
                  <a:schemeClr val="bg1"/>
                </a:solidFill>
              </a:endParaRPr>
            </a:p>
          </p:txBody>
        </p:sp>
        <p:sp>
          <p:nvSpPr>
            <p:cNvPr id="49" name="TextBox 48"/>
            <p:cNvSpPr txBox="1"/>
            <p:nvPr/>
          </p:nvSpPr>
          <p:spPr>
            <a:xfrm>
              <a:off x="6392112" y="1681081"/>
              <a:ext cx="1614800" cy="338554"/>
            </a:xfrm>
            <a:prstGeom prst="rect">
              <a:avLst/>
            </a:prstGeom>
            <a:noFill/>
          </p:spPr>
          <p:txBody>
            <a:bodyPr wrap="square" rtlCol="0">
              <a:spAutoFit/>
            </a:bodyPr>
            <a:lstStyle/>
            <a:p>
              <a:pPr algn="ctr"/>
              <a:r>
                <a:rPr lang="en-US" sz="1600" b="1" dirty="0" smtClean="0">
                  <a:solidFill>
                    <a:schemeClr val="bg1"/>
                  </a:solidFill>
                </a:rPr>
                <a:t>2015</a:t>
              </a:r>
              <a:endParaRPr lang="en-US" sz="1600" b="1" dirty="0">
                <a:solidFill>
                  <a:schemeClr val="bg1"/>
                </a:solidFill>
              </a:endParaRPr>
            </a:p>
          </p:txBody>
        </p:sp>
      </p:grpSp>
      <p:sp>
        <p:nvSpPr>
          <p:cNvPr id="16" name="TextBox 15"/>
          <p:cNvSpPr txBox="1"/>
          <p:nvPr/>
        </p:nvSpPr>
        <p:spPr>
          <a:xfrm>
            <a:off x="918033" y="2687749"/>
            <a:ext cx="1151920" cy="585203"/>
          </a:xfrm>
          <a:prstGeom prst="rect">
            <a:avLst/>
          </a:prstGeom>
          <a:noFill/>
        </p:spPr>
        <p:txBody>
          <a:bodyPr wrap="square" rtlCol="0">
            <a:spAutoFit/>
          </a:bodyPr>
          <a:lstStyle/>
          <a:p>
            <a:pPr algn="r">
              <a:lnSpc>
                <a:spcPts val="1900"/>
              </a:lnSpc>
            </a:pPr>
            <a:r>
              <a:rPr lang="en-US" dirty="0" smtClean="0"/>
              <a:t>Internal NSF WG</a:t>
            </a:r>
            <a:endParaRPr lang="en-US" dirty="0">
              <a:solidFill>
                <a:srgbClr val="000090"/>
              </a:solidFill>
            </a:endParaRPr>
          </a:p>
        </p:txBody>
      </p:sp>
    </p:spTree>
    <p:extLst>
      <p:ext uri="{BB962C8B-B14F-4D97-AF65-F5344CB8AC3E}">
        <p14:creationId xmlns:p14="http://schemas.microsoft.com/office/powerpoint/2010/main" val="116804788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Group 21"/>
          <p:cNvGrpSpPr/>
          <p:nvPr/>
        </p:nvGrpSpPr>
        <p:grpSpPr>
          <a:xfrm>
            <a:off x="1873569" y="2070603"/>
            <a:ext cx="182225" cy="637219"/>
            <a:chOff x="1317810" y="3346823"/>
            <a:chExt cx="182225" cy="637219"/>
          </a:xfrm>
        </p:grpSpPr>
        <p:cxnSp>
          <p:nvCxnSpPr>
            <p:cNvPr id="21" name="Straight Connector 20"/>
            <p:cNvCxnSpPr/>
            <p:nvPr/>
          </p:nvCxnSpPr>
          <p:spPr>
            <a:xfrm>
              <a:off x="1407107" y="3446382"/>
              <a:ext cx="0" cy="537660"/>
            </a:xfrm>
            <a:prstGeom prst="line">
              <a:avLst/>
            </a:prstGeom>
          </p:spPr>
          <p:style>
            <a:lnRef idx="2">
              <a:schemeClr val="accent1"/>
            </a:lnRef>
            <a:fillRef idx="0">
              <a:schemeClr val="accent1"/>
            </a:fillRef>
            <a:effectRef idx="1">
              <a:schemeClr val="accent1"/>
            </a:effectRef>
            <a:fontRef idx="minor">
              <a:schemeClr val="tx1"/>
            </a:fontRef>
          </p:style>
        </p:cxnSp>
        <p:sp>
          <p:nvSpPr>
            <p:cNvPr id="6" name="Diamond 5"/>
            <p:cNvSpPr/>
            <p:nvPr/>
          </p:nvSpPr>
          <p:spPr>
            <a:xfrm>
              <a:off x="1317810" y="3346823"/>
              <a:ext cx="182225" cy="187149"/>
            </a:xfrm>
            <a:prstGeom prst="diamond">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42" name="TextBox 41"/>
          <p:cNvSpPr txBox="1"/>
          <p:nvPr/>
        </p:nvSpPr>
        <p:spPr>
          <a:xfrm>
            <a:off x="2588688" y="2696975"/>
            <a:ext cx="797263" cy="585203"/>
          </a:xfrm>
          <a:prstGeom prst="rect">
            <a:avLst/>
          </a:prstGeom>
          <a:noFill/>
        </p:spPr>
        <p:txBody>
          <a:bodyPr wrap="square" rtlCol="0">
            <a:spAutoFit/>
          </a:bodyPr>
          <a:lstStyle/>
          <a:p>
            <a:pPr algn="ctr">
              <a:lnSpc>
                <a:spcPts val="1900"/>
              </a:lnSpc>
            </a:pPr>
            <a:r>
              <a:rPr lang="en-US" dirty="0" smtClean="0"/>
              <a:t>OSTP memo</a:t>
            </a:r>
            <a:endParaRPr lang="en-US" dirty="0">
              <a:solidFill>
                <a:srgbClr val="000090"/>
              </a:solidFill>
            </a:endParaRPr>
          </a:p>
        </p:txBody>
      </p:sp>
      <p:sp>
        <p:nvSpPr>
          <p:cNvPr id="45" name="TextBox 44"/>
          <p:cNvSpPr txBox="1"/>
          <p:nvPr/>
        </p:nvSpPr>
        <p:spPr>
          <a:xfrm>
            <a:off x="918033" y="2687749"/>
            <a:ext cx="1151920" cy="585203"/>
          </a:xfrm>
          <a:prstGeom prst="rect">
            <a:avLst/>
          </a:prstGeom>
          <a:noFill/>
        </p:spPr>
        <p:txBody>
          <a:bodyPr wrap="square" rtlCol="0">
            <a:spAutoFit/>
          </a:bodyPr>
          <a:lstStyle/>
          <a:p>
            <a:pPr algn="r">
              <a:lnSpc>
                <a:spcPts val="1900"/>
              </a:lnSpc>
            </a:pPr>
            <a:r>
              <a:rPr lang="en-US" dirty="0" smtClean="0"/>
              <a:t>Internal NSF WG</a:t>
            </a:r>
            <a:endParaRPr lang="en-US" dirty="0">
              <a:solidFill>
                <a:srgbClr val="000090"/>
              </a:solidFill>
            </a:endParaRPr>
          </a:p>
        </p:txBody>
      </p:sp>
      <p:grpSp>
        <p:nvGrpSpPr>
          <p:cNvPr id="15" name="Group 14"/>
          <p:cNvGrpSpPr/>
          <p:nvPr/>
        </p:nvGrpSpPr>
        <p:grpSpPr>
          <a:xfrm>
            <a:off x="1174394" y="1623640"/>
            <a:ext cx="7021525" cy="461665"/>
            <a:chOff x="1174394" y="1623640"/>
            <a:chExt cx="7021525" cy="461665"/>
          </a:xfrm>
        </p:grpSpPr>
        <p:sp>
          <p:nvSpPr>
            <p:cNvPr id="4" name="Rounded Rectangle 3"/>
            <p:cNvSpPr/>
            <p:nvPr/>
          </p:nvSpPr>
          <p:spPr>
            <a:xfrm>
              <a:off x="1174394" y="1671074"/>
              <a:ext cx="7021525" cy="398193"/>
            </a:xfrm>
            <a:prstGeom prst="roundRect">
              <a:avLst/>
            </a:prstGeom>
            <a:gradFill>
              <a:gsLst>
                <a:gs pos="0">
                  <a:srgbClr val="008000"/>
                </a:gs>
                <a:gs pos="100000">
                  <a:schemeClr val="accent3">
                    <a:lumMod val="40000"/>
                    <a:lumOff val="60000"/>
                  </a:schemeClr>
                </a:gs>
              </a:gsLst>
            </a:gradFill>
            <a:effectLst>
              <a:outerShdw blurRad="40000" dist="23000" dir="5400000" rotWithShape="0">
                <a:schemeClr val="accent3">
                  <a:lumMod val="75000"/>
                  <a:alpha val="35000"/>
                </a:schemeClr>
              </a:outerShdw>
              <a:reflection blurRad="6350" stA="50000" endA="300" endPos="90000" dir="5400000" sy="-100000" algn="bl" rotWithShape="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Box 6"/>
            <p:cNvSpPr txBox="1"/>
            <p:nvPr/>
          </p:nvSpPr>
          <p:spPr>
            <a:xfrm>
              <a:off x="1175825" y="1676726"/>
              <a:ext cx="1525525" cy="338554"/>
            </a:xfrm>
            <a:prstGeom prst="rect">
              <a:avLst/>
            </a:prstGeom>
            <a:noFill/>
          </p:spPr>
          <p:txBody>
            <a:bodyPr wrap="square" rtlCol="0">
              <a:spAutoFit/>
            </a:bodyPr>
            <a:lstStyle/>
            <a:p>
              <a:pPr algn="ctr"/>
              <a:r>
                <a:rPr lang="en-US" sz="1600" b="1" dirty="0" smtClean="0">
                  <a:solidFill>
                    <a:schemeClr val="bg1"/>
                  </a:solidFill>
                </a:rPr>
                <a:t>2012</a:t>
              </a:r>
              <a:endParaRPr lang="en-US" sz="1600" b="1" dirty="0">
                <a:solidFill>
                  <a:schemeClr val="bg1"/>
                </a:solidFill>
              </a:endParaRPr>
            </a:p>
          </p:txBody>
        </p:sp>
        <p:cxnSp>
          <p:nvCxnSpPr>
            <p:cNvPr id="12" name="Straight Connector 11"/>
            <p:cNvCxnSpPr/>
            <p:nvPr/>
          </p:nvCxnSpPr>
          <p:spPr>
            <a:xfrm>
              <a:off x="4332485" y="1709072"/>
              <a:ext cx="0" cy="304800"/>
            </a:xfrm>
            <a:prstGeom prst="line">
              <a:avLst/>
            </a:prstGeom>
            <a:ln w="317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2724667" y="1712756"/>
              <a:ext cx="0" cy="304800"/>
            </a:xfrm>
            <a:prstGeom prst="line">
              <a:avLst/>
            </a:prstGeom>
            <a:ln w="317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46" name="Straight Connector 45"/>
            <p:cNvCxnSpPr/>
            <p:nvPr/>
          </p:nvCxnSpPr>
          <p:spPr>
            <a:xfrm>
              <a:off x="5952750" y="1706953"/>
              <a:ext cx="0" cy="304800"/>
            </a:xfrm>
            <a:prstGeom prst="line">
              <a:avLst/>
            </a:prstGeom>
            <a:ln w="31750">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47" name="TextBox 46"/>
            <p:cNvSpPr txBox="1"/>
            <p:nvPr/>
          </p:nvSpPr>
          <p:spPr>
            <a:xfrm>
              <a:off x="2712237" y="1623640"/>
              <a:ext cx="1599540" cy="461665"/>
            </a:xfrm>
            <a:prstGeom prst="rect">
              <a:avLst/>
            </a:prstGeom>
            <a:noFill/>
          </p:spPr>
          <p:txBody>
            <a:bodyPr wrap="square" rtlCol="0">
              <a:spAutoFit/>
            </a:bodyPr>
            <a:lstStyle/>
            <a:p>
              <a:pPr algn="ctr"/>
              <a:r>
                <a:rPr lang="en-US" sz="2400" b="1" dirty="0" smtClean="0">
                  <a:solidFill>
                    <a:schemeClr val="bg1"/>
                  </a:solidFill>
                </a:rPr>
                <a:t>2013</a:t>
              </a:r>
              <a:endParaRPr lang="en-US" sz="2400" b="1" dirty="0">
                <a:solidFill>
                  <a:schemeClr val="bg1"/>
                </a:solidFill>
              </a:endParaRPr>
            </a:p>
          </p:txBody>
        </p:sp>
        <p:sp>
          <p:nvSpPr>
            <p:cNvPr id="48" name="TextBox 47"/>
            <p:cNvSpPr txBox="1"/>
            <p:nvPr/>
          </p:nvSpPr>
          <p:spPr>
            <a:xfrm>
              <a:off x="4342714" y="1682752"/>
              <a:ext cx="1614800" cy="338554"/>
            </a:xfrm>
            <a:prstGeom prst="rect">
              <a:avLst/>
            </a:prstGeom>
            <a:noFill/>
          </p:spPr>
          <p:txBody>
            <a:bodyPr wrap="square" rtlCol="0">
              <a:spAutoFit/>
            </a:bodyPr>
            <a:lstStyle/>
            <a:p>
              <a:pPr algn="ctr"/>
              <a:r>
                <a:rPr lang="en-US" sz="1600" b="1" dirty="0" smtClean="0">
                  <a:solidFill>
                    <a:schemeClr val="bg1"/>
                  </a:solidFill>
                </a:rPr>
                <a:t>2014</a:t>
              </a:r>
              <a:endParaRPr lang="en-US" sz="1600" b="1" dirty="0">
                <a:solidFill>
                  <a:schemeClr val="bg1"/>
                </a:solidFill>
              </a:endParaRPr>
            </a:p>
          </p:txBody>
        </p:sp>
        <p:sp>
          <p:nvSpPr>
            <p:cNvPr id="49" name="TextBox 48"/>
            <p:cNvSpPr txBox="1"/>
            <p:nvPr/>
          </p:nvSpPr>
          <p:spPr>
            <a:xfrm>
              <a:off x="6392112" y="1681081"/>
              <a:ext cx="1614800" cy="338554"/>
            </a:xfrm>
            <a:prstGeom prst="rect">
              <a:avLst/>
            </a:prstGeom>
            <a:noFill/>
          </p:spPr>
          <p:txBody>
            <a:bodyPr wrap="square" rtlCol="0">
              <a:spAutoFit/>
            </a:bodyPr>
            <a:lstStyle/>
            <a:p>
              <a:pPr algn="ctr"/>
              <a:r>
                <a:rPr lang="en-US" sz="1600" b="1" dirty="0" smtClean="0">
                  <a:solidFill>
                    <a:schemeClr val="bg1"/>
                  </a:solidFill>
                </a:rPr>
                <a:t>2015</a:t>
              </a:r>
              <a:endParaRPr lang="en-US" sz="1600" b="1" dirty="0">
                <a:solidFill>
                  <a:schemeClr val="bg1"/>
                </a:solidFill>
              </a:endParaRPr>
            </a:p>
          </p:txBody>
        </p:sp>
      </p:grpSp>
      <p:grpSp>
        <p:nvGrpSpPr>
          <p:cNvPr id="50" name="Group 49"/>
          <p:cNvGrpSpPr/>
          <p:nvPr/>
        </p:nvGrpSpPr>
        <p:grpSpPr>
          <a:xfrm>
            <a:off x="2898101" y="2070725"/>
            <a:ext cx="182225" cy="637219"/>
            <a:chOff x="1317810" y="3346823"/>
            <a:chExt cx="182225" cy="637219"/>
          </a:xfrm>
        </p:grpSpPr>
        <p:cxnSp>
          <p:nvCxnSpPr>
            <p:cNvPr id="51" name="Straight Connector 50"/>
            <p:cNvCxnSpPr/>
            <p:nvPr/>
          </p:nvCxnSpPr>
          <p:spPr>
            <a:xfrm>
              <a:off x="1407107" y="3446382"/>
              <a:ext cx="0" cy="537660"/>
            </a:xfrm>
            <a:prstGeom prst="line">
              <a:avLst/>
            </a:prstGeom>
          </p:spPr>
          <p:style>
            <a:lnRef idx="2">
              <a:schemeClr val="accent1"/>
            </a:lnRef>
            <a:fillRef idx="0">
              <a:schemeClr val="accent1"/>
            </a:fillRef>
            <a:effectRef idx="1">
              <a:schemeClr val="accent1"/>
            </a:effectRef>
            <a:fontRef idx="minor">
              <a:schemeClr val="tx1"/>
            </a:fontRef>
          </p:style>
        </p:cxnSp>
        <p:sp>
          <p:nvSpPr>
            <p:cNvPr id="58" name="Diamond 57"/>
            <p:cNvSpPr/>
            <p:nvPr/>
          </p:nvSpPr>
          <p:spPr>
            <a:xfrm>
              <a:off x="1317810" y="3346823"/>
              <a:ext cx="182225" cy="187149"/>
            </a:xfrm>
            <a:prstGeom prst="diamond">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 name="TextBox 1"/>
          <p:cNvSpPr txBox="1"/>
          <p:nvPr/>
        </p:nvSpPr>
        <p:spPr>
          <a:xfrm>
            <a:off x="776583" y="4340108"/>
            <a:ext cx="7638728" cy="923330"/>
          </a:xfrm>
          <a:prstGeom prst="rect">
            <a:avLst/>
          </a:prstGeom>
          <a:noFill/>
        </p:spPr>
        <p:txBody>
          <a:bodyPr wrap="square" rtlCol="0">
            <a:spAutoFit/>
          </a:bodyPr>
          <a:lstStyle/>
          <a:p>
            <a:r>
              <a:rPr lang="en-US" dirty="0" smtClean="0"/>
              <a:t>OSTP:  directs federal agencies </a:t>
            </a:r>
            <a:r>
              <a:rPr lang="en-US" dirty="0"/>
              <a:t>to develop plans to make publicly available to the “greatest extent and with the fewest constraints possible and consistent with law” the “direct results of federally funded scientific research.” </a:t>
            </a:r>
            <a:r>
              <a:rPr lang="en-US" dirty="0" smtClean="0"/>
              <a:t> </a:t>
            </a:r>
            <a:endParaRPr lang="en-US" dirty="0"/>
          </a:p>
        </p:txBody>
      </p:sp>
      <p:cxnSp>
        <p:nvCxnSpPr>
          <p:cNvPr id="61" name="Straight Connector 60"/>
          <p:cNvCxnSpPr/>
          <p:nvPr/>
        </p:nvCxnSpPr>
        <p:spPr>
          <a:xfrm flipH="1">
            <a:off x="3476760" y="2169690"/>
            <a:ext cx="14952" cy="1239391"/>
          </a:xfrm>
          <a:prstGeom prst="line">
            <a:avLst/>
          </a:prstGeom>
        </p:spPr>
        <p:style>
          <a:lnRef idx="2">
            <a:schemeClr val="accent1"/>
          </a:lnRef>
          <a:fillRef idx="0">
            <a:schemeClr val="accent1"/>
          </a:fillRef>
          <a:effectRef idx="1">
            <a:schemeClr val="accent1"/>
          </a:effectRef>
          <a:fontRef idx="minor">
            <a:schemeClr val="tx1"/>
          </a:fontRef>
        </p:style>
      </p:cxnSp>
      <p:sp>
        <p:nvSpPr>
          <p:cNvPr id="62" name="Diamond 61"/>
          <p:cNvSpPr/>
          <p:nvPr/>
        </p:nvSpPr>
        <p:spPr>
          <a:xfrm>
            <a:off x="3402414" y="2070131"/>
            <a:ext cx="182225" cy="187149"/>
          </a:xfrm>
          <a:prstGeom prst="diamond">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5" name="TextBox 64"/>
          <p:cNvSpPr txBox="1"/>
          <p:nvPr/>
        </p:nvSpPr>
        <p:spPr>
          <a:xfrm>
            <a:off x="2838824" y="3402198"/>
            <a:ext cx="1240117" cy="585203"/>
          </a:xfrm>
          <a:prstGeom prst="rect">
            <a:avLst/>
          </a:prstGeom>
          <a:noFill/>
        </p:spPr>
        <p:txBody>
          <a:bodyPr wrap="square" rtlCol="0">
            <a:spAutoFit/>
          </a:bodyPr>
          <a:lstStyle/>
          <a:p>
            <a:pPr algn="ctr">
              <a:lnSpc>
                <a:spcPts val="1900"/>
              </a:lnSpc>
            </a:pPr>
            <a:r>
              <a:rPr lang="en-US" dirty="0" smtClean="0"/>
              <a:t>NSF public comment</a:t>
            </a:r>
            <a:endParaRPr lang="en-US" dirty="0">
              <a:solidFill>
                <a:srgbClr val="000090"/>
              </a:solidFill>
            </a:endParaRPr>
          </a:p>
        </p:txBody>
      </p:sp>
      <p:sp>
        <p:nvSpPr>
          <p:cNvPr id="24" name="Title 1"/>
          <p:cNvSpPr txBox="1">
            <a:spLocks/>
          </p:cNvSpPr>
          <p:nvPr/>
        </p:nvSpPr>
        <p:spPr>
          <a:xfrm>
            <a:off x="381000" y="228600"/>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600" b="1" dirty="0" smtClean="0">
                <a:solidFill>
                  <a:srgbClr val="000090"/>
                </a:solidFill>
                <a:latin typeface="Arial"/>
                <a:cs typeface="Arial"/>
              </a:rPr>
              <a:t>NSF Public Access: a brief history</a:t>
            </a:r>
            <a:endParaRPr lang="en-US" sz="3600" b="1" dirty="0">
              <a:solidFill>
                <a:srgbClr val="000090"/>
              </a:solidFill>
              <a:latin typeface="Arial"/>
              <a:cs typeface="Arial"/>
            </a:endParaRPr>
          </a:p>
        </p:txBody>
      </p:sp>
    </p:spTree>
    <p:extLst>
      <p:ext uri="{BB962C8B-B14F-4D97-AF65-F5344CB8AC3E}">
        <p14:creationId xmlns:p14="http://schemas.microsoft.com/office/powerpoint/2010/main" val="207571057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2" name="Straight Connector 31"/>
          <p:cNvCxnSpPr/>
          <p:nvPr/>
        </p:nvCxnSpPr>
        <p:spPr>
          <a:xfrm flipH="1">
            <a:off x="4947708" y="2201069"/>
            <a:ext cx="16987" cy="1466055"/>
          </a:xfrm>
          <a:prstGeom prst="line">
            <a:avLst/>
          </a:prstGeom>
        </p:spPr>
        <p:style>
          <a:lnRef idx="2">
            <a:schemeClr val="accent1"/>
          </a:lnRef>
          <a:fillRef idx="0">
            <a:schemeClr val="accent1"/>
          </a:fillRef>
          <a:effectRef idx="1">
            <a:schemeClr val="accent1"/>
          </a:effectRef>
          <a:fontRef idx="minor">
            <a:schemeClr val="tx1"/>
          </a:fontRef>
        </p:style>
      </p:cxnSp>
      <p:grpSp>
        <p:nvGrpSpPr>
          <p:cNvPr id="22" name="Group 21"/>
          <p:cNvGrpSpPr/>
          <p:nvPr/>
        </p:nvGrpSpPr>
        <p:grpSpPr>
          <a:xfrm>
            <a:off x="1873569" y="2070603"/>
            <a:ext cx="182225" cy="637219"/>
            <a:chOff x="1317810" y="3346823"/>
            <a:chExt cx="182225" cy="637219"/>
          </a:xfrm>
        </p:grpSpPr>
        <p:cxnSp>
          <p:nvCxnSpPr>
            <p:cNvPr id="21" name="Straight Connector 20"/>
            <p:cNvCxnSpPr/>
            <p:nvPr/>
          </p:nvCxnSpPr>
          <p:spPr>
            <a:xfrm>
              <a:off x="1407107" y="3446382"/>
              <a:ext cx="0" cy="537660"/>
            </a:xfrm>
            <a:prstGeom prst="line">
              <a:avLst/>
            </a:prstGeom>
          </p:spPr>
          <p:style>
            <a:lnRef idx="2">
              <a:schemeClr val="accent1"/>
            </a:lnRef>
            <a:fillRef idx="0">
              <a:schemeClr val="accent1"/>
            </a:fillRef>
            <a:effectRef idx="1">
              <a:schemeClr val="accent1"/>
            </a:effectRef>
            <a:fontRef idx="minor">
              <a:schemeClr val="tx1"/>
            </a:fontRef>
          </p:style>
        </p:cxnSp>
        <p:sp>
          <p:nvSpPr>
            <p:cNvPr id="6" name="Diamond 5"/>
            <p:cNvSpPr/>
            <p:nvPr/>
          </p:nvSpPr>
          <p:spPr>
            <a:xfrm>
              <a:off x="1317810" y="3346823"/>
              <a:ext cx="182225" cy="187149"/>
            </a:xfrm>
            <a:prstGeom prst="diamond">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42" name="TextBox 41"/>
          <p:cNvSpPr txBox="1"/>
          <p:nvPr/>
        </p:nvSpPr>
        <p:spPr>
          <a:xfrm>
            <a:off x="2588688" y="2696975"/>
            <a:ext cx="797263" cy="585203"/>
          </a:xfrm>
          <a:prstGeom prst="rect">
            <a:avLst/>
          </a:prstGeom>
          <a:noFill/>
        </p:spPr>
        <p:txBody>
          <a:bodyPr wrap="square" rtlCol="0">
            <a:spAutoFit/>
          </a:bodyPr>
          <a:lstStyle/>
          <a:p>
            <a:pPr algn="ctr">
              <a:lnSpc>
                <a:spcPts val="1900"/>
              </a:lnSpc>
            </a:pPr>
            <a:r>
              <a:rPr lang="en-US" dirty="0" smtClean="0"/>
              <a:t>OSTP memo</a:t>
            </a:r>
            <a:endParaRPr lang="en-US" dirty="0">
              <a:solidFill>
                <a:srgbClr val="000090"/>
              </a:solidFill>
            </a:endParaRPr>
          </a:p>
        </p:txBody>
      </p:sp>
      <p:sp>
        <p:nvSpPr>
          <p:cNvPr id="45" name="TextBox 44"/>
          <p:cNvSpPr txBox="1"/>
          <p:nvPr/>
        </p:nvSpPr>
        <p:spPr>
          <a:xfrm>
            <a:off x="918033" y="2687749"/>
            <a:ext cx="1151920" cy="585203"/>
          </a:xfrm>
          <a:prstGeom prst="rect">
            <a:avLst/>
          </a:prstGeom>
          <a:noFill/>
        </p:spPr>
        <p:txBody>
          <a:bodyPr wrap="square" rtlCol="0">
            <a:spAutoFit/>
          </a:bodyPr>
          <a:lstStyle/>
          <a:p>
            <a:pPr algn="r">
              <a:lnSpc>
                <a:spcPts val="1900"/>
              </a:lnSpc>
            </a:pPr>
            <a:r>
              <a:rPr lang="en-US" dirty="0" smtClean="0"/>
              <a:t>Internal NSF WG</a:t>
            </a:r>
            <a:endParaRPr lang="en-US" dirty="0">
              <a:solidFill>
                <a:srgbClr val="000090"/>
              </a:solidFill>
            </a:endParaRPr>
          </a:p>
        </p:txBody>
      </p:sp>
      <p:grpSp>
        <p:nvGrpSpPr>
          <p:cNvPr id="15" name="Group 14"/>
          <p:cNvGrpSpPr/>
          <p:nvPr/>
        </p:nvGrpSpPr>
        <p:grpSpPr>
          <a:xfrm>
            <a:off x="1174394" y="1622988"/>
            <a:ext cx="7021525" cy="461665"/>
            <a:chOff x="1174394" y="1622988"/>
            <a:chExt cx="7021525" cy="461665"/>
          </a:xfrm>
        </p:grpSpPr>
        <p:sp>
          <p:nvSpPr>
            <p:cNvPr id="4" name="Rounded Rectangle 3"/>
            <p:cNvSpPr/>
            <p:nvPr/>
          </p:nvSpPr>
          <p:spPr>
            <a:xfrm>
              <a:off x="1174394" y="1671074"/>
              <a:ext cx="7021525" cy="398193"/>
            </a:xfrm>
            <a:prstGeom prst="roundRect">
              <a:avLst/>
            </a:prstGeom>
            <a:gradFill>
              <a:gsLst>
                <a:gs pos="0">
                  <a:srgbClr val="008000"/>
                </a:gs>
                <a:gs pos="100000">
                  <a:schemeClr val="accent3">
                    <a:lumMod val="40000"/>
                    <a:lumOff val="60000"/>
                  </a:schemeClr>
                </a:gs>
              </a:gsLst>
            </a:gradFill>
            <a:effectLst>
              <a:outerShdw blurRad="40000" dist="23000" dir="5400000" rotWithShape="0">
                <a:schemeClr val="accent3">
                  <a:lumMod val="75000"/>
                  <a:alpha val="35000"/>
                </a:schemeClr>
              </a:outerShdw>
              <a:reflection blurRad="6350" stA="50000" endA="300" endPos="90000" dir="5400000" sy="-100000" algn="bl" rotWithShape="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Box 6"/>
            <p:cNvSpPr txBox="1"/>
            <p:nvPr/>
          </p:nvSpPr>
          <p:spPr>
            <a:xfrm>
              <a:off x="1175825" y="1676726"/>
              <a:ext cx="1525525" cy="338554"/>
            </a:xfrm>
            <a:prstGeom prst="rect">
              <a:avLst/>
            </a:prstGeom>
            <a:noFill/>
          </p:spPr>
          <p:txBody>
            <a:bodyPr wrap="square" rtlCol="0">
              <a:spAutoFit/>
            </a:bodyPr>
            <a:lstStyle/>
            <a:p>
              <a:pPr algn="ctr"/>
              <a:r>
                <a:rPr lang="en-US" sz="1600" b="1" dirty="0" smtClean="0">
                  <a:solidFill>
                    <a:schemeClr val="bg1"/>
                  </a:solidFill>
                </a:rPr>
                <a:t>2012</a:t>
              </a:r>
              <a:endParaRPr lang="en-US" sz="1600" b="1" dirty="0">
                <a:solidFill>
                  <a:schemeClr val="bg1"/>
                </a:solidFill>
              </a:endParaRPr>
            </a:p>
          </p:txBody>
        </p:sp>
        <p:cxnSp>
          <p:nvCxnSpPr>
            <p:cNvPr id="12" name="Straight Connector 11"/>
            <p:cNvCxnSpPr/>
            <p:nvPr/>
          </p:nvCxnSpPr>
          <p:spPr>
            <a:xfrm>
              <a:off x="4332485" y="1709072"/>
              <a:ext cx="0" cy="304800"/>
            </a:xfrm>
            <a:prstGeom prst="line">
              <a:avLst/>
            </a:prstGeom>
            <a:ln w="317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2724667" y="1712756"/>
              <a:ext cx="0" cy="304800"/>
            </a:xfrm>
            <a:prstGeom prst="line">
              <a:avLst/>
            </a:prstGeom>
            <a:ln w="317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46" name="Straight Connector 45"/>
            <p:cNvCxnSpPr/>
            <p:nvPr/>
          </p:nvCxnSpPr>
          <p:spPr>
            <a:xfrm>
              <a:off x="5952750" y="1706953"/>
              <a:ext cx="0" cy="304800"/>
            </a:xfrm>
            <a:prstGeom prst="line">
              <a:avLst/>
            </a:prstGeom>
            <a:ln w="31750">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48" name="TextBox 47"/>
            <p:cNvSpPr txBox="1"/>
            <p:nvPr/>
          </p:nvSpPr>
          <p:spPr>
            <a:xfrm>
              <a:off x="4342714" y="1622988"/>
              <a:ext cx="1614800" cy="461665"/>
            </a:xfrm>
            <a:prstGeom prst="rect">
              <a:avLst/>
            </a:prstGeom>
            <a:noFill/>
          </p:spPr>
          <p:txBody>
            <a:bodyPr wrap="square" rtlCol="0">
              <a:spAutoFit/>
            </a:bodyPr>
            <a:lstStyle/>
            <a:p>
              <a:pPr algn="ctr"/>
              <a:r>
                <a:rPr lang="en-US" sz="2400" b="1" dirty="0" smtClean="0">
                  <a:solidFill>
                    <a:schemeClr val="bg1"/>
                  </a:solidFill>
                </a:rPr>
                <a:t>2014</a:t>
              </a:r>
              <a:endParaRPr lang="en-US" sz="1600" b="1" dirty="0">
                <a:solidFill>
                  <a:schemeClr val="bg1"/>
                </a:solidFill>
              </a:endParaRPr>
            </a:p>
          </p:txBody>
        </p:sp>
        <p:sp>
          <p:nvSpPr>
            <p:cNvPr id="49" name="TextBox 48"/>
            <p:cNvSpPr txBox="1"/>
            <p:nvPr/>
          </p:nvSpPr>
          <p:spPr>
            <a:xfrm>
              <a:off x="6392112" y="1681081"/>
              <a:ext cx="1614800" cy="338554"/>
            </a:xfrm>
            <a:prstGeom prst="rect">
              <a:avLst/>
            </a:prstGeom>
            <a:noFill/>
          </p:spPr>
          <p:txBody>
            <a:bodyPr wrap="square" rtlCol="0">
              <a:spAutoFit/>
            </a:bodyPr>
            <a:lstStyle/>
            <a:p>
              <a:pPr algn="ctr"/>
              <a:r>
                <a:rPr lang="en-US" sz="1600" b="1" dirty="0" smtClean="0">
                  <a:solidFill>
                    <a:schemeClr val="bg1"/>
                  </a:solidFill>
                </a:rPr>
                <a:t>2015</a:t>
              </a:r>
              <a:endParaRPr lang="en-US" sz="1600" b="1" dirty="0">
                <a:solidFill>
                  <a:schemeClr val="bg1"/>
                </a:solidFill>
              </a:endParaRPr>
            </a:p>
          </p:txBody>
        </p:sp>
      </p:grpSp>
      <p:grpSp>
        <p:nvGrpSpPr>
          <p:cNvPr id="50" name="Group 49"/>
          <p:cNvGrpSpPr/>
          <p:nvPr/>
        </p:nvGrpSpPr>
        <p:grpSpPr>
          <a:xfrm>
            <a:off x="2898101" y="2070725"/>
            <a:ext cx="182225" cy="637219"/>
            <a:chOff x="1317810" y="3346823"/>
            <a:chExt cx="182225" cy="637219"/>
          </a:xfrm>
        </p:grpSpPr>
        <p:cxnSp>
          <p:nvCxnSpPr>
            <p:cNvPr id="51" name="Straight Connector 50"/>
            <p:cNvCxnSpPr/>
            <p:nvPr/>
          </p:nvCxnSpPr>
          <p:spPr>
            <a:xfrm>
              <a:off x="1407107" y="3446382"/>
              <a:ext cx="0" cy="537660"/>
            </a:xfrm>
            <a:prstGeom prst="line">
              <a:avLst/>
            </a:prstGeom>
          </p:spPr>
          <p:style>
            <a:lnRef idx="2">
              <a:schemeClr val="accent1"/>
            </a:lnRef>
            <a:fillRef idx="0">
              <a:schemeClr val="accent1"/>
            </a:fillRef>
            <a:effectRef idx="1">
              <a:schemeClr val="accent1"/>
            </a:effectRef>
            <a:fontRef idx="minor">
              <a:schemeClr val="tx1"/>
            </a:fontRef>
          </p:style>
        </p:cxnSp>
        <p:sp>
          <p:nvSpPr>
            <p:cNvPr id="58" name="Diamond 57"/>
            <p:cNvSpPr/>
            <p:nvPr/>
          </p:nvSpPr>
          <p:spPr>
            <a:xfrm>
              <a:off x="1317810" y="3346823"/>
              <a:ext cx="182225" cy="187149"/>
            </a:xfrm>
            <a:prstGeom prst="diamond">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cxnSp>
        <p:nvCxnSpPr>
          <p:cNvPr id="61" name="Straight Connector 60"/>
          <p:cNvCxnSpPr/>
          <p:nvPr/>
        </p:nvCxnSpPr>
        <p:spPr>
          <a:xfrm flipH="1">
            <a:off x="3476760" y="2169690"/>
            <a:ext cx="14952" cy="1239391"/>
          </a:xfrm>
          <a:prstGeom prst="line">
            <a:avLst/>
          </a:prstGeom>
        </p:spPr>
        <p:style>
          <a:lnRef idx="2">
            <a:schemeClr val="accent1"/>
          </a:lnRef>
          <a:fillRef idx="0">
            <a:schemeClr val="accent1"/>
          </a:fillRef>
          <a:effectRef idx="1">
            <a:schemeClr val="accent1"/>
          </a:effectRef>
          <a:fontRef idx="minor">
            <a:schemeClr val="tx1"/>
          </a:fontRef>
        </p:style>
      </p:cxnSp>
      <p:sp>
        <p:nvSpPr>
          <p:cNvPr id="62" name="Diamond 61"/>
          <p:cNvSpPr/>
          <p:nvPr/>
        </p:nvSpPr>
        <p:spPr>
          <a:xfrm>
            <a:off x="3402414" y="2070131"/>
            <a:ext cx="182225" cy="187149"/>
          </a:xfrm>
          <a:prstGeom prst="diamond">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5" name="TextBox 64"/>
          <p:cNvSpPr txBox="1"/>
          <p:nvPr/>
        </p:nvSpPr>
        <p:spPr>
          <a:xfrm>
            <a:off x="2838824" y="3402198"/>
            <a:ext cx="1240117" cy="585203"/>
          </a:xfrm>
          <a:prstGeom prst="rect">
            <a:avLst/>
          </a:prstGeom>
          <a:noFill/>
        </p:spPr>
        <p:txBody>
          <a:bodyPr wrap="square" rtlCol="0">
            <a:spAutoFit/>
          </a:bodyPr>
          <a:lstStyle/>
          <a:p>
            <a:pPr algn="ctr">
              <a:lnSpc>
                <a:spcPts val="1900"/>
              </a:lnSpc>
            </a:pPr>
            <a:r>
              <a:rPr lang="en-US" dirty="0" smtClean="0"/>
              <a:t>NSF public comment</a:t>
            </a:r>
            <a:endParaRPr lang="en-US" dirty="0">
              <a:solidFill>
                <a:srgbClr val="000090"/>
              </a:solidFill>
            </a:endParaRPr>
          </a:p>
        </p:txBody>
      </p:sp>
      <p:sp>
        <p:nvSpPr>
          <p:cNvPr id="24" name="TextBox 23"/>
          <p:cNvSpPr txBox="1"/>
          <p:nvPr/>
        </p:nvSpPr>
        <p:spPr>
          <a:xfrm>
            <a:off x="2712237" y="1683404"/>
            <a:ext cx="1599540" cy="338554"/>
          </a:xfrm>
          <a:prstGeom prst="rect">
            <a:avLst/>
          </a:prstGeom>
          <a:noFill/>
        </p:spPr>
        <p:txBody>
          <a:bodyPr wrap="square" rtlCol="0">
            <a:spAutoFit/>
          </a:bodyPr>
          <a:lstStyle/>
          <a:p>
            <a:pPr algn="ctr"/>
            <a:r>
              <a:rPr lang="en-US" sz="1600" b="1" dirty="0" smtClean="0">
                <a:solidFill>
                  <a:schemeClr val="bg1"/>
                </a:solidFill>
              </a:rPr>
              <a:t>2013</a:t>
            </a:r>
            <a:endParaRPr lang="en-US" sz="1600" b="1" dirty="0">
              <a:solidFill>
                <a:schemeClr val="bg1"/>
              </a:solidFill>
            </a:endParaRPr>
          </a:p>
        </p:txBody>
      </p:sp>
      <p:grpSp>
        <p:nvGrpSpPr>
          <p:cNvPr id="25" name="Group 24"/>
          <p:cNvGrpSpPr/>
          <p:nvPr/>
        </p:nvGrpSpPr>
        <p:grpSpPr>
          <a:xfrm>
            <a:off x="4604383" y="2088654"/>
            <a:ext cx="182225" cy="637219"/>
            <a:chOff x="1317810" y="3346823"/>
            <a:chExt cx="182225" cy="637219"/>
          </a:xfrm>
        </p:grpSpPr>
        <p:cxnSp>
          <p:nvCxnSpPr>
            <p:cNvPr id="26" name="Straight Connector 25"/>
            <p:cNvCxnSpPr/>
            <p:nvPr/>
          </p:nvCxnSpPr>
          <p:spPr>
            <a:xfrm>
              <a:off x="1407107" y="3446382"/>
              <a:ext cx="0" cy="537660"/>
            </a:xfrm>
            <a:prstGeom prst="line">
              <a:avLst/>
            </a:prstGeom>
          </p:spPr>
          <p:style>
            <a:lnRef idx="2">
              <a:schemeClr val="accent1"/>
            </a:lnRef>
            <a:fillRef idx="0">
              <a:schemeClr val="accent1"/>
            </a:fillRef>
            <a:effectRef idx="1">
              <a:schemeClr val="accent1"/>
            </a:effectRef>
            <a:fontRef idx="minor">
              <a:schemeClr val="tx1"/>
            </a:fontRef>
          </p:style>
        </p:cxnSp>
        <p:sp>
          <p:nvSpPr>
            <p:cNvPr id="27" name="Diamond 26"/>
            <p:cNvSpPr/>
            <p:nvPr/>
          </p:nvSpPr>
          <p:spPr>
            <a:xfrm>
              <a:off x="1317810" y="3346823"/>
              <a:ext cx="182225" cy="187149"/>
            </a:xfrm>
            <a:prstGeom prst="diamond">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8" name="TextBox 27"/>
          <p:cNvSpPr txBox="1"/>
          <p:nvPr/>
        </p:nvSpPr>
        <p:spPr>
          <a:xfrm>
            <a:off x="2913533" y="2686157"/>
            <a:ext cx="1957294" cy="828859"/>
          </a:xfrm>
          <a:prstGeom prst="rect">
            <a:avLst/>
          </a:prstGeom>
          <a:noFill/>
        </p:spPr>
        <p:txBody>
          <a:bodyPr wrap="square" rtlCol="0">
            <a:spAutoFit/>
          </a:bodyPr>
          <a:lstStyle/>
          <a:p>
            <a:pPr algn="r">
              <a:lnSpc>
                <a:spcPts val="1900"/>
              </a:lnSpc>
            </a:pPr>
            <a:r>
              <a:rPr lang="en-US" dirty="0" smtClean="0"/>
              <a:t>Architect,</a:t>
            </a:r>
          </a:p>
          <a:p>
            <a:pPr algn="r">
              <a:lnSpc>
                <a:spcPts val="1900"/>
              </a:lnSpc>
            </a:pPr>
            <a:r>
              <a:rPr lang="en-US" dirty="0" smtClean="0"/>
              <a:t>Implement</a:t>
            </a:r>
          </a:p>
          <a:p>
            <a:pPr algn="r">
              <a:lnSpc>
                <a:spcPts val="1900"/>
              </a:lnSpc>
            </a:pPr>
            <a:r>
              <a:rPr lang="en-US" dirty="0" smtClean="0"/>
              <a:t>NSF PAR</a:t>
            </a:r>
            <a:endParaRPr lang="en-US" dirty="0"/>
          </a:p>
        </p:txBody>
      </p:sp>
      <p:sp>
        <p:nvSpPr>
          <p:cNvPr id="31" name="Diamond 30"/>
          <p:cNvSpPr/>
          <p:nvPr/>
        </p:nvSpPr>
        <p:spPr>
          <a:xfrm>
            <a:off x="4876312" y="2101291"/>
            <a:ext cx="182225" cy="187149"/>
          </a:xfrm>
          <a:prstGeom prst="diamond">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TextBox 32"/>
          <p:cNvSpPr txBox="1"/>
          <p:nvPr/>
        </p:nvSpPr>
        <p:spPr>
          <a:xfrm>
            <a:off x="3605591" y="3616723"/>
            <a:ext cx="1511954" cy="828859"/>
          </a:xfrm>
          <a:prstGeom prst="rect">
            <a:avLst/>
          </a:prstGeom>
          <a:noFill/>
        </p:spPr>
        <p:txBody>
          <a:bodyPr wrap="square" rtlCol="0">
            <a:spAutoFit/>
          </a:bodyPr>
          <a:lstStyle/>
          <a:p>
            <a:pPr algn="r">
              <a:lnSpc>
                <a:spcPts val="1900"/>
              </a:lnSpc>
            </a:pPr>
            <a:r>
              <a:rPr lang="en-US" dirty="0" smtClean="0"/>
              <a:t>2 cycles </a:t>
            </a:r>
          </a:p>
          <a:p>
            <a:pPr algn="r">
              <a:lnSpc>
                <a:spcPts val="1900"/>
              </a:lnSpc>
            </a:pPr>
            <a:r>
              <a:rPr lang="en-US" dirty="0" smtClean="0"/>
              <a:t>public comment</a:t>
            </a:r>
            <a:endParaRPr lang="en-US" dirty="0">
              <a:solidFill>
                <a:srgbClr val="000090"/>
              </a:solidFill>
            </a:endParaRPr>
          </a:p>
        </p:txBody>
      </p:sp>
      <p:grpSp>
        <p:nvGrpSpPr>
          <p:cNvPr id="34" name="Group 33"/>
          <p:cNvGrpSpPr/>
          <p:nvPr/>
        </p:nvGrpSpPr>
        <p:grpSpPr>
          <a:xfrm>
            <a:off x="5145253" y="2091642"/>
            <a:ext cx="182225" cy="637219"/>
            <a:chOff x="1317810" y="3346823"/>
            <a:chExt cx="182225" cy="637219"/>
          </a:xfrm>
        </p:grpSpPr>
        <p:cxnSp>
          <p:nvCxnSpPr>
            <p:cNvPr id="35" name="Straight Connector 34"/>
            <p:cNvCxnSpPr/>
            <p:nvPr/>
          </p:nvCxnSpPr>
          <p:spPr>
            <a:xfrm>
              <a:off x="1407107" y="3446382"/>
              <a:ext cx="0" cy="537660"/>
            </a:xfrm>
            <a:prstGeom prst="line">
              <a:avLst/>
            </a:prstGeom>
          </p:spPr>
          <p:style>
            <a:lnRef idx="2">
              <a:schemeClr val="accent1"/>
            </a:lnRef>
            <a:fillRef idx="0">
              <a:schemeClr val="accent1"/>
            </a:fillRef>
            <a:effectRef idx="1">
              <a:schemeClr val="accent1"/>
            </a:effectRef>
            <a:fontRef idx="minor">
              <a:schemeClr val="tx1"/>
            </a:fontRef>
          </p:style>
        </p:cxnSp>
        <p:sp>
          <p:nvSpPr>
            <p:cNvPr id="36" name="Diamond 35"/>
            <p:cNvSpPr/>
            <p:nvPr/>
          </p:nvSpPr>
          <p:spPr>
            <a:xfrm>
              <a:off x="1317810" y="3346823"/>
              <a:ext cx="182225" cy="187149"/>
            </a:xfrm>
            <a:prstGeom prst="diamond">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cxnSp>
        <p:nvCxnSpPr>
          <p:cNvPr id="52" name="Straight Connector 51"/>
          <p:cNvCxnSpPr/>
          <p:nvPr/>
        </p:nvCxnSpPr>
        <p:spPr>
          <a:xfrm flipH="1">
            <a:off x="5772150" y="2205303"/>
            <a:ext cx="16987" cy="1466055"/>
          </a:xfrm>
          <a:prstGeom prst="line">
            <a:avLst/>
          </a:prstGeom>
        </p:spPr>
        <p:style>
          <a:lnRef idx="2">
            <a:schemeClr val="accent1"/>
          </a:lnRef>
          <a:fillRef idx="0">
            <a:schemeClr val="accent1"/>
          </a:fillRef>
          <a:effectRef idx="1">
            <a:schemeClr val="accent1"/>
          </a:effectRef>
          <a:fontRef idx="minor">
            <a:schemeClr val="tx1"/>
          </a:fontRef>
        </p:style>
      </p:cxnSp>
      <p:sp>
        <p:nvSpPr>
          <p:cNvPr id="39" name="Diamond 38"/>
          <p:cNvSpPr/>
          <p:nvPr/>
        </p:nvSpPr>
        <p:spPr>
          <a:xfrm>
            <a:off x="5701065" y="2109571"/>
            <a:ext cx="182225" cy="187149"/>
          </a:xfrm>
          <a:prstGeom prst="diamond">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3" name="TextBox 52"/>
          <p:cNvSpPr txBox="1"/>
          <p:nvPr/>
        </p:nvSpPr>
        <p:spPr>
          <a:xfrm>
            <a:off x="5350782" y="3636828"/>
            <a:ext cx="1511954" cy="828859"/>
          </a:xfrm>
          <a:prstGeom prst="rect">
            <a:avLst/>
          </a:prstGeom>
          <a:noFill/>
        </p:spPr>
        <p:txBody>
          <a:bodyPr wrap="square" rtlCol="0">
            <a:spAutoFit/>
          </a:bodyPr>
          <a:lstStyle/>
          <a:p>
            <a:pPr>
              <a:lnSpc>
                <a:spcPts val="1900"/>
              </a:lnSpc>
            </a:pPr>
            <a:r>
              <a:rPr lang="en-US" dirty="0" smtClean="0">
                <a:solidFill>
                  <a:srgbClr val="000000"/>
                </a:solidFill>
              </a:rPr>
              <a:t>12 PA</a:t>
            </a:r>
          </a:p>
          <a:p>
            <a:pPr>
              <a:lnSpc>
                <a:spcPts val="1900"/>
              </a:lnSpc>
            </a:pPr>
            <a:r>
              <a:rPr lang="en-US" dirty="0" smtClean="0">
                <a:solidFill>
                  <a:srgbClr val="000000"/>
                </a:solidFill>
              </a:rPr>
              <a:t>supplements</a:t>
            </a:r>
          </a:p>
          <a:p>
            <a:pPr>
              <a:lnSpc>
                <a:spcPts val="1900"/>
              </a:lnSpc>
            </a:pPr>
            <a:r>
              <a:rPr lang="en-US" dirty="0" smtClean="0">
                <a:solidFill>
                  <a:srgbClr val="000000"/>
                </a:solidFill>
              </a:rPr>
              <a:t>awarded</a:t>
            </a:r>
            <a:endParaRPr lang="en-US" dirty="0">
              <a:solidFill>
                <a:srgbClr val="000000"/>
              </a:solidFill>
            </a:endParaRPr>
          </a:p>
        </p:txBody>
      </p:sp>
      <p:sp>
        <p:nvSpPr>
          <p:cNvPr id="9" name="Rectangle 8"/>
          <p:cNvSpPr/>
          <p:nvPr/>
        </p:nvSpPr>
        <p:spPr>
          <a:xfrm>
            <a:off x="5741459" y="2746375"/>
            <a:ext cx="68791" cy="698500"/>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Title 1"/>
          <p:cNvSpPr txBox="1">
            <a:spLocks/>
          </p:cNvSpPr>
          <p:nvPr/>
        </p:nvSpPr>
        <p:spPr>
          <a:xfrm>
            <a:off x="381000" y="228600"/>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600" b="1" dirty="0" smtClean="0">
                <a:solidFill>
                  <a:srgbClr val="000090"/>
                </a:solidFill>
                <a:latin typeface="Arial"/>
                <a:cs typeface="Arial"/>
              </a:rPr>
              <a:t>NSF Public Access: a brief history</a:t>
            </a:r>
            <a:endParaRPr lang="en-US" sz="3600" b="1" dirty="0">
              <a:solidFill>
                <a:srgbClr val="000090"/>
              </a:solidFill>
              <a:latin typeface="Arial"/>
              <a:cs typeface="Arial"/>
            </a:endParaRPr>
          </a:p>
        </p:txBody>
      </p:sp>
      <p:sp>
        <p:nvSpPr>
          <p:cNvPr id="40" name="TextBox 39"/>
          <p:cNvSpPr txBox="1"/>
          <p:nvPr/>
        </p:nvSpPr>
        <p:spPr>
          <a:xfrm>
            <a:off x="4956960" y="2688010"/>
            <a:ext cx="1371600" cy="828859"/>
          </a:xfrm>
          <a:prstGeom prst="rect">
            <a:avLst/>
          </a:prstGeom>
          <a:noFill/>
        </p:spPr>
        <p:txBody>
          <a:bodyPr wrap="square" rtlCol="0">
            <a:spAutoFit/>
          </a:bodyPr>
          <a:lstStyle/>
          <a:p>
            <a:pPr>
              <a:lnSpc>
                <a:spcPts val="1900"/>
              </a:lnSpc>
            </a:pPr>
            <a:r>
              <a:rPr lang="en-US" dirty="0" smtClean="0">
                <a:solidFill>
                  <a:srgbClr val="000000"/>
                </a:solidFill>
              </a:rPr>
              <a:t>DOE/OSTI chosen PAR partner</a:t>
            </a:r>
            <a:endParaRPr lang="en-US" dirty="0">
              <a:solidFill>
                <a:srgbClr val="000000"/>
              </a:solidFill>
            </a:endParaRPr>
          </a:p>
        </p:txBody>
      </p:sp>
    </p:spTree>
    <p:extLst>
      <p:ext uri="{BB962C8B-B14F-4D97-AF65-F5344CB8AC3E}">
        <p14:creationId xmlns:p14="http://schemas.microsoft.com/office/powerpoint/2010/main" val="287595412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7" name="Group 56"/>
          <p:cNvGrpSpPr/>
          <p:nvPr/>
        </p:nvGrpSpPr>
        <p:grpSpPr>
          <a:xfrm>
            <a:off x="6914289" y="2112559"/>
            <a:ext cx="182225" cy="1561787"/>
            <a:chOff x="5701065" y="2109571"/>
            <a:chExt cx="182225" cy="1561787"/>
          </a:xfrm>
        </p:grpSpPr>
        <p:cxnSp>
          <p:nvCxnSpPr>
            <p:cNvPr id="59" name="Straight Connector 58"/>
            <p:cNvCxnSpPr/>
            <p:nvPr/>
          </p:nvCxnSpPr>
          <p:spPr>
            <a:xfrm flipH="1">
              <a:off x="5772150" y="2205303"/>
              <a:ext cx="16987" cy="1466055"/>
            </a:xfrm>
            <a:prstGeom prst="line">
              <a:avLst/>
            </a:prstGeom>
          </p:spPr>
          <p:style>
            <a:lnRef idx="2">
              <a:schemeClr val="accent1"/>
            </a:lnRef>
            <a:fillRef idx="0">
              <a:schemeClr val="accent1"/>
            </a:fillRef>
            <a:effectRef idx="1">
              <a:schemeClr val="accent1"/>
            </a:effectRef>
            <a:fontRef idx="minor">
              <a:schemeClr val="tx1"/>
            </a:fontRef>
          </p:style>
        </p:cxnSp>
        <p:sp>
          <p:nvSpPr>
            <p:cNvPr id="60" name="Diamond 59"/>
            <p:cNvSpPr/>
            <p:nvPr/>
          </p:nvSpPr>
          <p:spPr>
            <a:xfrm>
              <a:off x="5701065" y="2109571"/>
              <a:ext cx="182225" cy="187149"/>
            </a:xfrm>
            <a:prstGeom prst="diamond">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3" name="Rectangle 62"/>
            <p:cNvSpPr/>
            <p:nvPr/>
          </p:nvSpPr>
          <p:spPr>
            <a:xfrm>
              <a:off x="5741459" y="2746375"/>
              <a:ext cx="69602" cy="504280"/>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cxnSp>
        <p:nvCxnSpPr>
          <p:cNvPr id="32" name="Straight Connector 31"/>
          <p:cNvCxnSpPr/>
          <p:nvPr/>
        </p:nvCxnSpPr>
        <p:spPr>
          <a:xfrm flipH="1">
            <a:off x="4947708" y="2201069"/>
            <a:ext cx="16987" cy="1466055"/>
          </a:xfrm>
          <a:prstGeom prst="line">
            <a:avLst/>
          </a:prstGeom>
        </p:spPr>
        <p:style>
          <a:lnRef idx="2">
            <a:schemeClr val="accent1"/>
          </a:lnRef>
          <a:fillRef idx="0">
            <a:schemeClr val="accent1"/>
          </a:fillRef>
          <a:effectRef idx="1">
            <a:schemeClr val="accent1"/>
          </a:effectRef>
          <a:fontRef idx="minor">
            <a:schemeClr val="tx1"/>
          </a:fontRef>
        </p:style>
      </p:cxnSp>
      <p:grpSp>
        <p:nvGrpSpPr>
          <p:cNvPr id="22" name="Group 21"/>
          <p:cNvGrpSpPr/>
          <p:nvPr/>
        </p:nvGrpSpPr>
        <p:grpSpPr>
          <a:xfrm>
            <a:off x="1873569" y="2070603"/>
            <a:ext cx="182225" cy="637219"/>
            <a:chOff x="1317810" y="3346823"/>
            <a:chExt cx="182225" cy="637219"/>
          </a:xfrm>
        </p:grpSpPr>
        <p:cxnSp>
          <p:nvCxnSpPr>
            <p:cNvPr id="21" name="Straight Connector 20"/>
            <p:cNvCxnSpPr/>
            <p:nvPr/>
          </p:nvCxnSpPr>
          <p:spPr>
            <a:xfrm>
              <a:off x="1407107" y="3446382"/>
              <a:ext cx="0" cy="537660"/>
            </a:xfrm>
            <a:prstGeom prst="line">
              <a:avLst/>
            </a:prstGeom>
          </p:spPr>
          <p:style>
            <a:lnRef idx="2">
              <a:schemeClr val="accent1"/>
            </a:lnRef>
            <a:fillRef idx="0">
              <a:schemeClr val="accent1"/>
            </a:fillRef>
            <a:effectRef idx="1">
              <a:schemeClr val="accent1"/>
            </a:effectRef>
            <a:fontRef idx="minor">
              <a:schemeClr val="tx1"/>
            </a:fontRef>
          </p:style>
        </p:cxnSp>
        <p:sp>
          <p:nvSpPr>
            <p:cNvPr id="6" name="Diamond 5"/>
            <p:cNvSpPr/>
            <p:nvPr/>
          </p:nvSpPr>
          <p:spPr>
            <a:xfrm>
              <a:off x="1317810" y="3346823"/>
              <a:ext cx="182225" cy="187149"/>
            </a:xfrm>
            <a:prstGeom prst="diamond">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42" name="TextBox 41"/>
          <p:cNvSpPr txBox="1"/>
          <p:nvPr/>
        </p:nvSpPr>
        <p:spPr>
          <a:xfrm>
            <a:off x="2588688" y="2696975"/>
            <a:ext cx="797263" cy="585203"/>
          </a:xfrm>
          <a:prstGeom prst="rect">
            <a:avLst/>
          </a:prstGeom>
          <a:noFill/>
        </p:spPr>
        <p:txBody>
          <a:bodyPr wrap="square" rtlCol="0">
            <a:spAutoFit/>
          </a:bodyPr>
          <a:lstStyle/>
          <a:p>
            <a:pPr algn="ctr">
              <a:lnSpc>
                <a:spcPts val="1900"/>
              </a:lnSpc>
            </a:pPr>
            <a:r>
              <a:rPr lang="en-US" dirty="0" smtClean="0"/>
              <a:t>OSTP memo</a:t>
            </a:r>
            <a:endParaRPr lang="en-US" dirty="0">
              <a:solidFill>
                <a:srgbClr val="000090"/>
              </a:solidFill>
            </a:endParaRPr>
          </a:p>
        </p:txBody>
      </p:sp>
      <p:sp>
        <p:nvSpPr>
          <p:cNvPr id="45" name="TextBox 44"/>
          <p:cNvSpPr txBox="1"/>
          <p:nvPr/>
        </p:nvSpPr>
        <p:spPr>
          <a:xfrm>
            <a:off x="918033" y="2687749"/>
            <a:ext cx="1151920" cy="585203"/>
          </a:xfrm>
          <a:prstGeom prst="rect">
            <a:avLst/>
          </a:prstGeom>
          <a:noFill/>
        </p:spPr>
        <p:txBody>
          <a:bodyPr wrap="square" rtlCol="0">
            <a:spAutoFit/>
          </a:bodyPr>
          <a:lstStyle/>
          <a:p>
            <a:pPr algn="r">
              <a:lnSpc>
                <a:spcPts val="1900"/>
              </a:lnSpc>
            </a:pPr>
            <a:r>
              <a:rPr lang="en-US" dirty="0" smtClean="0"/>
              <a:t>Internal NSF WG</a:t>
            </a:r>
            <a:endParaRPr lang="en-US" dirty="0">
              <a:solidFill>
                <a:srgbClr val="000090"/>
              </a:solidFill>
            </a:endParaRPr>
          </a:p>
        </p:txBody>
      </p:sp>
      <p:grpSp>
        <p:nvGrpSpPr>
          <p:cNvPr id="15" name="Group 14"/>
          <p:cNvGrpSpPr/>
          <p:nvPr/>
        </p:nvGrpSpPr>
        <p:grpSpPr>
          <a:xfrm>
            <a:off x="1174394" y="1608047"/>
            <a:ext cx="7021525" cy="461665"/>
            <a:chOff x="1174394" y="1608047"/>
            <a:chExt cx="7021525" cy="461665"/>
          </a:xfrm>
        </p:grpSpPr>
        <p:sp>
          <p:nvSpPr>
            <p:cNvPr id="4" name="Rounded Rectangle 3"/>
            <p:cNvSpPr/>
            <p:nvPr/>
          </p:nvSpPr>
          <p:spPr>
            <a:xfrm>
              <a:off x="1174394" y="1671074"/>
              <a:ext cx="7021525" cy="398193"/>
            </a:xfrm>
            <a:prstGeom prst="roundRect">
              <a:avLst/>
            </a:prstGeom>
            <a:gradFill>
              <a:gsLst>
                <a:gs pos="0">
                  <a:srgbClr val="008000"/>
                </a:gs>
                <a:gs pos="100000">
                  <a:schemeClr val="accent3">
                    <a:lumMod val="40000"/>
                    <a:lumOff val="60000"/>
                  </a:schemeClr>
                </a:gs>
              </a:gsLst>
            </a:gradFill>
            <a:effectLst>
              <a:outerShdw blurRad="40000" dist="23000" dir="5400000" rotWithShape="0">
                <a:schemeClr val="accent3">
                  <a:lumMod val="75000"/>
                  <a:alpha val="35000"/>
                </a:schemeClr>
              </a:outerShdw>
              <a:reflection blurRad="6350" stA="50000" endA="300" endPos="90000" dir="5400000" sy="-100000" algn="bl" rotWithShape="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Box 6"/>
            <p:cNvSpPr txBox="1"/>
            <p:nvPr/>
          </p:nvSpPr>
          <p:spPr>
            <a:xfrm>
              <a:off x="1175825" y="1676726"/>
              <a:ext cx="1525525" cy="338554"/>
            </a:xfrm>
            <a:prstGeom prst="rect">
              <a:avLst/>
            </a:prstGeom>
            <a:noFill/>
          </p:spPr>
          <p:txBody>
            <a:bodyPr wrap="square" rtlCol="0">
              <a:spAutoFit/>
            </a:bodyPr>
            <a:lstStyle/>
            <a:p>
              <a:pPr algn="ctr"/>
              <a:r>
                <a:rPr lang="en-US" sz="1600" b="1" dirty="0" smtClean="0">
                  <a:solidFill>
                    <a:schemeClr val="bg1"/>
                  </a:solidFill>
                </a:rPr>
                <a:t>2012</a:t>
              </a:r>
              <a:endParaRPr lang="en-US" sz="1600" b="1" dirty="0">
                <a:solidFill>
                  <a:schemeClr val="bg1"/>
                </a:solidFill>
              </a:endParaRPr>
            </a:p>
          </p:txBody>
        </p:sp>
        <p:cxnSp>
          <p:nvCxnSpPr>
            <p:cNvPr id="12" name="Straight Connector 11"/>
            <p:cNvCxnSpPr/>
            <p:nvPr/>
          </p:nvCxnSpPr>
          <p:spPr>
            <a:xfrm>
              <a:off x="4332485" y="1709072"/>
              <a:ext cx="0" cy="304800"/>
            </a:xfrm>
            <a:prstGeom prst="line">
              <a:avLst/>
            </a:prstGeom>
            <a:ln w="317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2724667" y="1712756"/>
              <a:ext cx="0" cy="304800"/>
            </a:xfrm>
            <a:prstGeom prst="line">
              <a:avLst/>
            </a:prstGeom>
            <a:ln w="317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46" name="Straight Connector 45"/>
            <p:cNvCxnSpPr/>
            <p:nvPr/>
          </p:nvCxnSpPr>
          <p:spPr>
            <a:xfrm>
              <a:off x="5952750" y="1706953"/>
              <a:ext cx="0" cy="304800"/>
            </a:xfrm>
            <a:prstGeom prst="line">
              <a:avLst/>
            </a:prstGeom>
            <a:ln w="31750">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48" name="TextBox 47"/>
            <p:cNvSpPr txBox="1"/>
            <p:nvPr/>
          </p:nvSpPr>
          <p:spPr>
            <a:xfrm>
              <a:off x="6240243" y="1608047"/>
              <a:ext cx="1614800" cy="461665"/>
            </a:xfrm>
            <a:prstGeom prst="rect">
              <a:avLst/>
            </a:prstGeom>
            <a:noFill/>
          </p:spPr>
          <p:txBody>
            <a:bodyPr wrap="square" rtlCol="0">
              <a:spAutoFit/>
            </a:bodyPr>
            <a:lstStyle/>
            <a:p>
              <a:pPr algn="ctr"/>
              <a:r>
                <a:rPr lang="en-US" sz="2400" b="1" dirty="0" smtClean="0">
                  <a:solidFill>
                    <a:schemeClr val="bg1"/>
                  </a:solidFill>
                </a:rPr>
                <a:t>2015</a:t>
              </a:r>
              <a:endParaRPr lang="en-US" sz="1600" b="1" dirty="0">
                <a:solidFill>
                  <a:schemeClr val="bg1"/>
                </a:solidFill>
              </a:endParaRPr>
            </a:p>
          </p:txBody>
        </p:sp>
      </p:grpSp>
      <p:grpSp>
        <p:nvGrpSpPr>
          <p:cNvPr id="50" name="Group 49"/>
          <p:cNvGrpSpPr/>
          <p:nvPr/>
        </p:nvGrpSpPr>
        <p:grpSpPr>
          <a:xfrm>
            <a:off x="2898101" y="2070725"/>
            <a:ext cx="182225" cy="637219"/>
            <a:chOff x="1317810" y="3346823"/>
            <a:chExt cx="182225" cy="637219"/>
          </a:xfrm>
        </p:grpSpPr>
        <p:cxnSp>
          <p:nvCxnSpPr>
            <p:cNvPr id="51" name="Straight Connector 50"/>
            <p:cNvCxnSpPr/>
            <p:nvPr/>
          </p:nvCxnSpPr>
          <p:spPr>
            <a:xfrm>
              <a:off x="1407107" y="3446382"/>
              <a:ext cx="0" cy="537660"/>
            </a:xfrm>
            <a:prstGeom prst="line">
              <a:avLst/>
            </a:prstGeom>
          </p:spPr>
          <p:style>
            <a:lnRef idx="2">
              <a:schemeClr val="accent1"/>
            </a:lnRef>
            <a:fillRef idx="0">
              <a:schemeClr val="accent1"/>
            </a:fillRef>
            <a:effectRef idx="1">
              <a:schemeClr val="accent1"/>
            </a:effectRef>
            <a:fontRef idx="minor">
              <a:schemeClr val="tx1"/>
            </a:fontRef>
          </p:style>
        </p:cxnSp>
        <p:sp>
          <p:nvSpPr>
            <p:cNvPr id="58" name="Diamond 57"/>
            <p:cNvSpPr/>
            <p:nvPr/>
          </p:nvSpPr>
          <p:spPr>
            <a:xfrm>
              <a:off x="1317810" y="3346823"/>
              <a:ext cx="182225" cy="187149"/>
            </a:xfrm>
            <a:prstGeom prst="diamond">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cxnSp>
        <p:nvCxnSpPr>
          <p:cNvPr id="61" name="Straight Connector 60"/>
          <p:cNvCxnSpPr/>
          <p:nvPr/>
        </p:nvCxnSpPr>
        <p:spPr>
          <a:xfrm flipH="1">
            <a:off x="3476760" y="2169690"/>
            <a:ext cx="14952" cy="1239391"/>
          </a:xfrm>
          <a:prstGeom prst="line">
            <a:avLst/>
          </a:prstGeom>
        </p:spPr>
        <p:style>
          <a:lnRef idx="2">
            <a:schemeClr val="accent1"/>
          </a:lnRef>
          <a:fillRef idx="0">
            <a:schemeClr val="accent1"/>
          </a:fillRef>
          <a:effectRef idx="1">
            <a:schemeClr val="accent1"/>
          </a:effectRef>
          <a:fontRef idx="minor">
            <a:schemeClr val="tx1"/>
          </a:fontRef>
        </p:style>
      </p:cxnSp>
      <p:sp>
        <p:nvSpPr>
          <p:cNvPr id="62" name="Diamond 61"/>
          <p:cNvSpPr/>
          <p:nvPr/>
        </p:nvSpPr>
        <p:spPr>
          <a:xfrm>
            <a:off x="3402414" y="2070131"/>
            <a:ext cx="182225" cy="187149"/>
          </a:xfrm>
          <a:prstGeom prst="diamond">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5" name="TextBox 64"/>
          <p:cNvSpPr txBox="1"/>
          <p:nvPr/>
        </p:nvSpPr>
        <p:spPr>
          <a:xfrm>
            <a:off x="2838824" y="3402198"/>
            <a:ext cx="1240117" cy="585203"/>
          </a:xfrm>
          <a:prstGeom prst="rect">
            <a:avLst/>
          </a:prstGeom>
          <a:noFill/>
        </p:spPr>
        <p:txBody>
          <a:bodyPr wrap="square" rtlCol="0">
            <a:spAutoFit/>
          </a:bodyPr>
          <a:lstStyle/>
          <a:p>
            <a:pPr algn="ctr">
              <a:lnSpc>
                <a:spcPts val="1900"/>
              </a:lnSpc>
            </a:pPr>
            <a:r>
              <a:rPr lang="en-US" dirty="0" smtClean="0"/>
              <a:t>NSF public comment</a:t>
            </a:r>
            <a:endParaRPr lang="en-US" dirty="0">
              <a:solidFill>
                <a:srgbClr val="000090"/>
              </a:solidFill>
            </a:endParaRPr>
          </a:p>
        </p:txBody>
      </p:sp>
      <p:sp>
        <p:nvSpPr>
          <p:cNvPr id="24" name="TextBox 23"/>
          <p:cNvSpPr txBox="1"/>
          <p:nvPr/>
        </p:nvSpPr>
        <p:spPr>
          <a:xfrm>
            <a:off x="2712237" y="1683404"/>
            <a:ext cx="1599540" cy="338554"/>
          </a:xfrm>
          <a:prstGeom prst="rect">
            <a:avLst/>
          </a:prstGeom>
          <a:noFill/>
        </p:spPr>
        <p:txBody>
          <a:bodyPr wrap="square" rtlCol="0">
            <a:spAutoFit/>
          </a:bodyPr>
          <a:lstStyle/>
          <a:p>
            <a:pPr algn="ctr"/>
            <a:r>
              <a:rPr lang="en-US" sz="1600" b="1" dirty="0" smtClean="0">
                <a:solidFill>
                  <a:schemeClr val="bg1"/>
                </a:solidFill>
              </a:rPr>
              <a:t>2013</a:t>
            </a:r>
            <a:endParaRPr lang="en-US" sz="1600" b="1" dirty="0">
              <a:solidFill>
                <a:schemeClr val="bg1"/>
              </a:solidFill>
            </a:endParaRPr>
          </a:p>
        </p:txBody>
      </p:sp>
      <p:grpSp>
        <p:nvGrpSpPr>
          <p:cNvPr id="25" name="Group 24"/>
          <p:cNvGrpSpPr/>
          <p:nvPr/>
        </p:nvGrpSpPr>
        <p:grpSpPr>
          <a:xfrm>
            <a:off x="4604383" y="2088654"/>
            <a:ext cx="182225" cy="637219"/>
            <a:chOff x="1317810" y="3346823"/>
            <a:chExt cx="182225" cy="637219"/>
          </a:xfrm>
        </p:grpSpPr>
        <p:cxnSp>
          <p:nvCxnSpPr>
            <p:cNvPr id="26" name="Straight Connector 25"/>
            <p:cNvCxnSpPr/>
            <p:nvPr/>
          </p:nvCxnSpPr>
          <p:spPr>
            <a:xfrm>
              <a:off x="1407107" y="3446382"/>
              <a:ext cx="0" cy="537660"/>
            </a:xfrm>
            <a:prstGeom prst="line">
              <a:avLst/>
            </a:prstGeom>
          </p:spPr>
          <p:style>
            <a:lnRef idx="2">
              <a:schemeClr val="accent1"/>
            </a:lnRef>
            <a:fillRef idx="0">
              <a:schemeClr val="accent1"/>
            </a:fillRef>
            <a:effectRef idx="1">
              <a:schemeClr val="accent1"/>
            </a:effectRef>
            <a:fontRef idx="minor">
              <a:schemeClr val="tx1"/>
            </a:fontRef>
          </p:style>
        </p:cxnSp>
        <p:sp>
          <p:nvSpPr>
            <p:cNvPr id="27" name="Diamond 26"/>
            <p:cNvSpPr/>
            <p:nvPr/>
          </p:nvSpPr>
          <p:spPr>
            <a:xfrm>
              <a:off x="1317810" y="3346823"/>
              <a:ext cx="182225" cy="187149"/>
            </a:xfrm>
            <a:prstGeom prst="diamond">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8" name="TextBox 27"/>
          <p:cNvSpPr txBox="1"/>
          <p:nvPr/>
        </p:nvSpPr>
        <p:spPr>
          <a:xfrm>
            <a:off x="2913533" y="2686157"/>
            <a:ext cx="1957294" cy="828859"/>
          </a:xfrm>
          <a:prstGeom prst="rect">
            <a:avLst/>
          </a:prstGeom>
          <a:noFill/>
        </p:spPr>
        <p:txBody>
          <a:bodyPr wrap="square" rtlCol="0">
            <a:spAutoFit/>
          </a:bodyPr>
          <a:lstStyle/>
          <a:p>
            <a:pPr algn="r">
              <a:lnSpc>
                <a:spcPts val="1900"/>
              </a:lnSpc>
            </a:pPr>
            <a:r>
              <a:rPr lang="en-US" dirty="0" smtClean="0"/>
              <a:t>Architect,</a:t>
            </a:r>
          </a:p>
          <a:p>
            <a:pPr algn="r">
              <a:lnSpc>
                <a:spcPts val="1900"/>
              </a:lnSpc>
            </a:pPr>
            <a:r>
              <a:rPr lang="en-US" dirty="0" smtClean="0"/>
              <a:t>Implement</a:t>
            </a:r>
          </a:p>
          <a:p>
            <a:pPr algn="r">
              <a:lnSpc>
                <a:spcPts val="1900"/>
              </a:lnSpc>
            </a:pPr>
            <a:r>
              <a:rPr lang="en-US" dirty="0" smtClean="0"/>
              <a:t>NSF PAR</a:t>
            </a:r>
            <a:endParaRPr lang="en-US" dirty="0"/>
          </a:p>
        </p:txBody>
      </p:sp>
      <p:sp>
        <p:nvSpPr>
          <p:cNvPr id="31" name="Diamond 30"/>
          <p:cNvSpPr/>
          <p:nvPr/>
        </p:nvSpPr>
        <p:spPr>
          <a:xfrm>
            <a:off x="4876312" y="2101291"/>
            <a:ext cx="182225" cy="187149"/>
          </a:xfrm>
          <a:prstGeom prst="diamond">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TextBox 32"/>
          <p:cNvSpPr txBox="1"/>
          <p:nvPr/>
        </p:nvSpPr>
        <p:spPr>
          <a:xfrm>
            <a:off x="3605591" y="3616723"/>
            <a:ext cx="1511954" cy="828859"/>
          </a:xfrm>
          <a:prstGeom prst="rect">
            <a:avLst/>
          </a:prstGeom>
          <a:noFill/>
        </p:spPr>
        <p:txBody>
          <a:bodyPr wrap="square" rtlCol="0">
            <a:spAutoFit/>
          </a:bodyPr>
          <a:lstStyle/>
          <a:p>
            <a:pPr algn="r">
              <a:lnSpc>
                <a:spcPts val="1900"/>
              </a:lnSpc>
            </a:pPr>
            <a:r>
              <a:rPr lang="en-US" dirty="0" smtClean="0"/>
              <a:t>2 cycles </a:t>
            </a:r>
          </a:p>
          <a:p>
            <a:pPr algn="r">
              <a:lnSpc>
                <a:spcPts val="1900"/>
              </a:lnSpc>
            </a:pPr>
            <a:r>
              <a:rPr lang="en-US" dirty="0" smtClean="0"/>
              <a:t>public comment</a:t>
            </a:r>
            <a:endParaRPr lang="en-US" dirty="0">
              <a:solidFill>
                <a:srgbClr val="000090"/>
              </a:solidFill>
            </a:endParaRPr>
          </a:p>
        </p:txBody>
      </p:sp>
      <p:grpSp>
        <p:nvGrpSpPr>
          <p:cNvPr id="34" name="Group 33"/>
          <p:cNvGrpSpPr/>
          <p:nvPr/>
        </p:nvGrpSpPr>
        <p:grpSpPr>
          <a:xfrm>
            <a:off x="5145253" y="2091642"/>
            <a:ext cx="182225" cy="637219"/>
            <a:chOff x="1317810" y="3346823"/>
            <a:chExt cx="182225" cy="637219"/>
          </a:xfrm>
        </p:grpSpPr>
        <p:cxnSp>
          <p:nvCxnSpPr>
            <p:cNvPr id="35" name="Straight Connector 34"/>
            <p:cNvCxnSpPr/>
            <p:nvPr/>
          </p:nvCxnSpPr>
          <p:spPr>
            <a:xfrm>
              <a:off x="1407107" y="3446382"/>
              <a:ext cx="0" cy="537660"/>
            </a:xfrm>
            <a:prstGeom prst="line">
              <a:avLst/>
            </a:prstGeom>
          </p:spPr>
          <p:style>
            <a:lnRef idx="2">
              <a:schemeClr val="accent1"/>
            </a:lnRef>
            <a:fillRef idx="0">
              <a:schemeClr val="accent1"/>
            </a:fillRef>
            <a:effectRef idx="1">
              <a:schemeClr val="accent1"/>
            </a:effectRef>
            <a:fontRef idx="minor">
              <a:schemeClr val="tx1"/>
            </a:fontRef>
          </p:style>
        </p:cxnSp>
        <p:sp>
          <p:nvSpPr>
            <p:cNvPr id="36" name="Diamond 35"/>
            <p:cNvSpPr/>
            <p:nvPr/>
          </p:nvSpPr>
          <p:spPr>
            <a:xfrm>
              <a:off x="1317810" y="3346823"/>
              <a:ext cx="182225" cy="187149"/>
            </a:xfrm>
            <a:prstGeom prst="diamond">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53" name="TextBox 52"/>
          <p:cNvSpPr txBox="1"/>
          <p:nvPr/>
        </p:nvSpPr>
        <p:spPr>
          <a:xfrm>
            <a:off x="5247420" y="3636828"/>
            <a:ext cx="1511954" cy="828859"/>
          </a:xfrm>
          <a:prstGeom prst="rect">
            <a:avLst/>
          </a:prstGeom>
          <a:noFill/>
        </p:spPr>
        <p:txBody>
          <a:bodyPr wrap="square" rtlCol="0">
            <a:spAutoFit/>
          </a:bodyPr>
          <a:lstStyle/>
          <a:p>
            <a:pPr>
              <a:lnSpc>
                <a:spcPts val="1900"/>
              </a:lnSpc>
            </a:pPr>
            <a:r>
              <a:rPr lang="en-US" dirty="0" smtClean="0">
                <a:solidFill>
                  <a:srgbClr val="000000"/>
                </a:solidFill>
              </a:rPr>
              <a:t>12 PA</a:t>
            </a:r>
          </a:p>
          <a:p>
            <a:pPr>
              <a:lnSpc>
                <a:spcPts val="1900"/>
              </a:lnSpc>
            </a:pPr>
            <a:r>
              <a:rPr lang="en-US" dirty="0" smtClean="0">
                <a:solidFill>
                  <a:srgbClr val="000000"/>
                </a:solidFill>
              </a:rPr>
              <a:t>supplements</a:t>
            </a:r>
          </a:p>
          <a:p>
            <a:pPr>
              <a:lnSpc>
                <a:spcPts val="1900"/>
              </a:lnSpc>
            </a:pPr>
            <a:r>
              <a:rPr lang="en-US" dirty="0" smtClean="0">
                <a:solidFill>
                  <a:srgbClr val="000000"/>
                </a:solidFill>
              </a:rPr>
              <a:t>awarded</a:t>
            </a:r>
            <a:endParaRPr lang="en-US" dirty="0">
              <a:solidFill>
                <a:srgbClr val="000000"/>
              </a:solidFill>
            </a:endParaRPr>
          </a:p>
        </p:txBody>
      </p:sp>
      <p:grpSp>
        <p:nvGrpSpPr>
          <p:cNvPr id="2" name="Group 1"/>
          <p:cNvGrpSpPr/>
          <p:nvPr/>
        </p:nvGrpSpPr>
        <p:grpSpPr>
          <a:xfrm>
            <a:off x="5701065" y="2109571"/>
            <a:ext cx="182225" cy="1561787"/>
            <a:chOff x="5701065" y="2109571"/>
            <a:chExt cx="182225" cy="1561787"/>
          </a:xfrm>
        </p:grpSpPr>
        <p:cxnSp>
          <p:nvCxnSpPr>
            <p:cNvPr id="52" name="Straight Connector 51"/>
            <p:cNvCxnSpPr/>
            <p:nvPr/>
          </p:nvCxnSpPr>
          <p:spPr>
            <a:xfrm flipH="1">
              <a:off x="5772150" y="2205303"/>
              <a:ext cx="16987" cy="1466055"/>
            </a:xfrm>
            <a:prstGeom prst="line">
              <a:avLst/>
            </a:prstGeom>
          </p:spPr>
          <p:style>
            <a:lnRef idx="2">
              <a:schemeClr val="accent1"/>
            </a:lnRef>
            <a:fillRef idx="0">
              <a:schemeClr val="accent1"/>
            </a:fillRef>
            <a:effectRef idx="1">
              <a:schemeClr val="accent1"/>
            </a:effectRef>
            <a:fontRef idx="minor">
              <a:schemeClr val="tx1"/>
            </a:fontRef>
          </p:style>
        </p:cxnSp>
        <p:sp>
          <p:nvSpPr>
            <p:cNvPr id="39" name="Diamond 38"/>
            <p:cNvSpPr/>
            <p:nvPr/>
          </p:nvSpPr>
          <p:spPr>
            <a:xfrm>
              <a:off x="5701065" y="2109571"/>
              <a:ext cx="182225" cy="187149"/>
            </a:xfrm>
            <a:prstGeom prst="diamond">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p:nvSpPr>
          <p:spPr>
            <a:xfrm>
              <a:off x="5741459" y="2746375"/>
              <a:ext cx="68791" cy="698500"/>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37" name="TextBox 36"/>
          <p:cNvSpPr txBox="1"/>
          <p:nvPr/>
        </p:nvSpPr>
        <p:spPr>
          <a:xfrm>
            <a:off x="4956960" y="2688010"/>
            <a:ext cx="1371600" cy="828859"/>
          </a:xfrm>
          <a:prstGeom prst="rect">
            <a:avLst/>
          </a:prstGeom>
          <a:noFill/>
        </p:spPr>
        <p:txBody>
          <a:bodyPr wrap="square" rtlCol="0">
            <a:spAutoFit/>
          </a:bodyPr>
          <a:lstStyle/>
          <a:p>
            <a:pPr>
              <a:lnSpc>
                <a:spcPts val="1900"/>
              </a:lnSpc>
            </a:pPr>
            <a:r>
              <a:rPr lang="en-US" dirty="0" smtClean="0">
                <a:solidFill>
                  <a:srgbClr val="000000"/>
                </a:solidFill>
              </a:rPr>
              <a:t>DOE/OSTI chosen PAR partner</a:t>
            </a:r>
            <a:endParaRPr lang="en-US" dirty="0">
              <a:solidFill>
                <a:srgbClr val="000000"/>
              </a:solidFill>
            </a:endParaRPr>
          </a:p>
        </p:txBody>
      </p:sp>
      <p:sp>
        <p:nvSpPr>
          <p:cNvPr id="38" name="TextBox 37"/>
          <p:cNvSpPr txBox="1"/>
          <p:nvPr/>
        </p:nvSpPr>
        <p:spPr>
          <a:xfrm>
            <a:off x="4342714" y="1682752"/>
            <a:ext cx="1614800" cy="338554"/>
          </a:xfrm>
          <a:prstGeom prst="rect">
            <a:avLst/>
          </a:prstGeom>
          <a:noFill/>
        </p:spPr>
        <p:txBody>
          <a:bodyPr wrap="square" rtlCol="0">
            <a:spAutoFit/>
          </a:bodyPr>
          <a:lstStyle/>
          <a:p>
            <a:pPr algn="ctr"/>
            <a:r>
              <a:rPr lang="en-US" sz="1600" b="1" dirty="0" smtClean="0">
                <a:solidFill>
                  <a:schemeClr val="bg1"/>
                </a:solidFill>
              </a:rPr>
              <a:t>2014</a:t>
            </a:r>
            <a:endParaRPr lang="en-US" sz="1600" b="1" dirty="0">
              <a:solidFill>
                <a:schemeClr val="bg1"/>
              </a:solidFill>
            </a:endParaRPr>
          </a:p>
        </p:txBody>
      </p:sp>
      <p:grpSp>
        <p:nvGrpSpPr>
          <p:cNvPr id="40" name="Group 39"/>
          <p:cNvGrpSpPr/>
          <p:nvPr/>
        </p:nvGrpSpPr>
        <p:grpSpPr>
          <a:xfrm>
            <a:off x="6314087" y="2103474"/>
            <a:ext cx="182225" cy="637219"/>
            <a:chOff x="1317810" y="3346823"/>
            <a:chExt cx="182225" cy="637219"/>
          </a:xfrm>
        </p:grpSpPr>
        <p:cxnSp>
          <p:nvCxnSpPr>
            <p:cNvPr id="41" name="Straight Connector 40"/>
            <p:cNvCxnSpPr/>
            <p:nvPr/>
          </p:nvCxnSpPr>
          <p:spPr>
            <a:xfrm>
              <a:off x="1407107" y="3446382"/>
              <a:ext cx="0" cy="537660"/>
            </a:xfrm>
            <a:prstGeom prst="line">
              <a:avLst/>
            </a:prstGeom>
          </p:spPr>
          <p:style>
            <a:lnRef idx="2">
              <a:schemeClr val="accent1"/>
            </a:lnRef>
            <a:fillRef idx="0">
              <a:schemeClr val="accent1"/>
            </a:fillRef>
            <a:effectRef idx="1">
              <a:schemeClr val="accent1"/>
            </a:effectRef>
            <a:fontRef idx="minor">
              <a:schemeClr val="tx1"/>
            </a:fontRef>
          </p:style>
        </p:cxnSp>
        <p:sp>
          <p:nvSpPr>
            <p:cNvPr id="47" name="Diamond 46"/>
            <p:cNvSpPr/>
            <p:nvPr/>
          </p:nvSpPr>
          <p:spPr>
            <a:xfrm>
              <a:off x="1317810" y="3346823"/>
              <a:ext cx="182225" cy="187149"/>
            </a:xfrm>
            <a:prstGeom prst="diamond">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54" name="TextBox 53"/>
          <p:cNvSpPr txBox="1"/>
          <p:nvPr/>
        </p:nvSpPr>
        <p:spPr>
          <a:xfrm>
            <a:off x="6030902" y="2690737"/>
            <a:ext cx="1290273" cy="585203"/>
          </a:xfrm>
          <a:prstGeom prst="rect">
            <a:avLst/>
          </a:prstGeom>
          <a:noFill/>
        </p:spPr>
        <p:txBody>
          <a:bodyPr wrap="square" rtlCol="0">
            <a:spAutoFit/>
          </a:bodyPr>
          <a:lstStyle/>
          <a:p>
            <a:pPr algn="r">
              <a:lnSpc>
                <a:spcPts val="1900"/>
              </a:lnSpc>
            </a:pPr>
            <a:r>
              <a:rPr lang="en-US" dirty="0" smtClean="0"/>
              <a:t>NSF PA Plan</a:t>
            </a:r>
          </a:p>
          <a:p>
            <a:pPr algn="r">
              <a:lnSpc>
                <a:spcPts val="1900"/>
              </a:lnSpc>
            </a:pPr>
            <a:r>
              <a:rPr lang="en-US" dirty="0" smtClean="0">
                <a:solidFill>
                  <a:srgbClr val="000000"/>
                </a:solidFill>
              </a:rPr>
              <a:t>published</a:t>
            </a:r>
            <a:endParaRPr lang="en-US" dirty="0">
              <a:solidFill>
                <a:srgbClr val="000000"/>
              </a:solidFill>
            </a:endParaRPr>
          </a:p>
        </p:txBody>
      </p:sp>
      <p:sp>
        <p:nvSpPr>
          <p:cNvPr id="64" name="TextBox 63"/>
          <p:cNvSpPr txBox="1"/>
          <p:nvPr/>
        </p:nvSpPr>
        <p:spPr>
          <a:xfrm>
            <a:off x="6566421" y="3641563"/>
            <a:ext cx="1511954" cy="585203"/>
          </a:xfrm>
          <a:prstGeom prst="rect">
            <a:avLst/>
          </a:prstGeom>
          <a:noFill/>
        </p:spPr>
        <p:txBody>
          <a:bodyPr wrap="square" rtlCol="0">
            <a:spAutoFit/>
          </a:bodyPr>
          <a:lstStyle/>
          <a:p>
            <a:pPr>
              <a:lnSpc>
                <a:spcPts val="1900"/>
              </a:lnSpc>
            </a:pPr>
            <a:r>
              <a:rPr lang="en-US" dirty="0" smtClean="0">
                <a:solidFill>
                  <a:srgbClr val="000000"/>
                </a:solidFill>
              </a:rPr>
              <a:t>PA WG</a:t>
            </a:r>
          </a:p>
          <a:p>
            <a:pPr>
              <a:lnSpc>
                <a:spcPts val="1900"/>
              </a:lnSpc>
            </a:pPr>
            <a:r>
              <a:rPr lang="en-US" dirty="0" smtClean="0">
                <a:solidFill>
                  <a:srgbClr val="000000"/>
                </a:solidFill>
              </a:rPr>
              <a:t>formed</a:t>
            </a:r>
            <a:endParaRPr lang="en-US" dirty="0">
              <a:solidFill>
                <a:srgbClr val="000000"/>
              </a:solidFill>
            </a:endParaRPr>
          </a:p>
        </p:txBody>
      </p:sp>
      <p:sp>
        <p:nvSpPr>
          <p:cNvPr id="66" name="TextBox 65"/>
          <p:cNvSpPr txBox="1"/>
          <p:nvPr/>
        </p:nvSpPr>
        <p:spPr>
          <a:xfrm>
            <a:off x="7324278" y="3183598"/>
            <a:ext cx="1511954" cy="585203"/>
          </a:xfrm>
          <a:prstGeom prst="rect">
            <a:avLst/>
          </a:prstGeom>
          <a:noFill/>
        </p:spPr>
        <p:txBody>
          <a:bodyPr wrap="square" rtlCol="0">
            <a:spAutoFit/>
          </a:bodyPr>
          <a:lstStyle/>
          <a:p>
            <a:pPr>
              <a:lnSpc>
                <a:spcPts val="1900"/>
              </a:lnSpc>
            </a:pPr>
            <a:r>
              <a:rPr lang="en-US" dirty="0" smtClean="0">
                <a:solidFill>
                  <a:srgbClr val="000000"/>
                </a:solidFill>
              </a:rPr>
              <a:t>PA Repository</a:t>
            </a:r>
          </a:p>
          <a:p>
            <a:pPr>
              <a:lnSpc>
                <a:spcPts val="1900"/>
              </a:lnSpc>
            </a:pPr>
            <a:r>
              <a:rPr lang="en-US" dirty="0" smtClean="0">
                <a:solidFill>
                  <a:srgbClr val="000000"/>
                </a:solidFill>
              </a:rPr>
              <a:t>live</a:t>
            </a:r>
            <a:endParaRPr lang="en-US" dirty="0">
              <a:solidFill>
                <a:srgbClr val="000000"/>
              </a:solidFill>
            </a:endParaRPr>
          </a:p>
        </p:txBody>
      </p:sp>
      <p:grpSp>
        <p:nvGrpSpPr>
          <p:cNvPr id="67" name="Group 66"/>
          <p:cNvGrpSpPr/>
          <p:nvPr/>
        </p:nvGrpSpPr>
        <p:grpSpPr>
          <a:xfrm>
            <a:off x="7736470" y="2098360"/>
            <a:ext cx="182225" cy="1160205"/>
            <a:chOff x="1317810" y="3346823"/>
            <a:chExt cx="182225" cy="1160205"/>
          </a:xfrm>
        </p:grpSpPr>
        <p:cxnSp>
          <p:nvCxnSpPr>
            <p:cNvPr id="68" name="Straight Connector 67"/>
            <p:cNvCxnSpPr/>
            <p:nvPr/>
          </p:nvCxnSpPr>
          <p:spPr>
            <a:xfrm>
              <a:off x="1407107" y="3446382"/>
              <a:ext cx="0" cy="1060646"/>
            </a:xfrm>
            <a:prstGeom prst="line">
              <a:avLst/>
            </a:prstGeom>
          </p:spPr>
          <p:style>
            <a:lnRef idx="2">
              <a:schemeClr val="accent1"/>
            </a:lnRef>
            <a:fillRef idx="0">
              <a:schemeClr val="accent1"/>
            </a:fillRef>
            <a:effectRef idx="1">
              <a:schemeClr val="accent1"/>
            </a:effectRef>
            <a:fontRef idx="minor">
              <a:schemeClr val="tx1"/>
            </a:fontRef>
          </p:style>
        </p:cxnSp>
        <p:sp>
          <p:nvSpPr>
            <p:cNvPr id="69" name="Diamond 68"/>
            <p:cNvSpPr/>
            <p:nvPr/>
          </p:nvSpPr>
          <p:spPr>
            <a:xfrm>
              <a:off x="1317810" y="3346823"/>
              <a:ext cx="182225" cy="187149"/>
            </a:xfrm>
            <a:prstGeom prst="diamond">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0" name="Group 9"/>
          <p:cNvGrpSpPr/>
          <p:nvPr/>
        </p:nvGrpSpPr>
        <p:grpSpPr>
          <a:xfrm>
            <a:off x="6360662" y="4213410"/>
            <a:ext cx="2527841" cy="1822075"/>
            <a:chOff x="966898" y="4183528"/>
            <a:chExt cx="2527841" cy="1822075"/>
          </a:xfrm>
        </p:grpSpPr>
        <p:pic>
          <p:nvPicPr>
            <p:cNvPr id="5" name="Picture 4" descr="nsf.pdf"/>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66898" y="4183528"/>
              <a:ext cx="2527841" cy="1822075"/>
            </a:xfrm>
            <a:prstGeom prst="rect">
              <a:avLst/>
            </a:prstGeom>
          </p:spPr>
        </p:pic>
        <p:sp>
          <p:nvSpPr>
            <p:cNvPr id="8" name="Rectangle 7"/>
            <p:cNvSpPr/>
            <p:nvPr/>
          </p:nvSpPr>
          <p:spPr>
            <a:xfrm>
              <a:off x="971176" y="4213412"/>
              <a:ext cx="2510118" cy="1778000"/>
            </a:xfrm>
            <a:prstGeom prst="rect">
              <a:avLst/>
            </a:prstGeom>
            <a:noFill/>
            <a:ln>
              <a:solidFill>
                <a:srgbClr val="00009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55" name="Title 1"/>
          <p:cNvSpPr txBox="1">
            <a:spLocks/>
          </p:cNvSpPr>
          <p:nvPr/>
        </p:nvSpPr>
        <p:spPr>
          <a:xfrm>
            <a:off x="381000" y="228600"/>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600" b="1" dirty="0" smtClean="0">
                <a:solidFill>
                  <a:srgbClr val="000090"/>
                </a:solidFill>
                <a:latin typeface="Arial"/>
                <a:cs typeface="Arial"/>
              </a:rPr>
              <a:t>NSF Public Access: a brief history</a:t>
            </a:r>
            <a:endParaRPr lang="en-US" sz="3600" b="1" dirty="0">
              <a:solidFill>
                <a:srgbClr val="000090"/>
              </a:solidFill>
              <a:latin typeface="Arial"/>
              <a:cs typeface="Arial"/>
            </a:endParaRPr>
          </a:p>
        </p:txBody>
      </p:sp>
    </p:spTree>
    <p:extLst>
      <p:ext uri="{BB962C8B-B14F-4D97-AF65-F5344CB8AC3E}">
        <p14:creationId xmlns:p14="http://schemas.microsoft.com/office/powerpoint/2010/main" val="413253972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4401" y="0"/>
            <a:ext cx="8582212" cy="1143000"/>
          </a:xfrm>
        </p:spPr>
        <p:txBody>
          <a:bodyPr>
            <a:noAutofit/>
          </a:bodyPr>
          <a:lstStyle/>
          <a:p>
            <a:pPr algn="l"/>
            <a:r>
              <a:rPr lang="en-US" sz="3200" dirty="0" smtClean="0">
                <a:latin typeface="Arial"/>
                <a:cs typeface="Arial"/>
              </a:rPr>
              <a:t>Requirements: Public Access Repository</a:t>
            </a:r>
            <a:endParaRPr lang="en-US" sz="2400" dirty="0">
              <a:latin typeface="Arial"/>
              <a:cs typeface="Arial"/>
            </a:endParaRPr>
          </a:p>
        </p:txBody>
      </p:sp>
      <p:sp>
        <p:nvSpPr>
          <p:cNvPr id="3" name="Content Placeholder 2"/>
          <p:cNvSpPr>
            <a:spLocks noGrp="1"/>
          </p:cNvSpPr>
          <p:nvPr>
            <p:ph idx="1"/>
          </p:nvPr>
        </p:nvSpPr>
        <p:spPr>
          <a:xfrm>
            <a:off x="547055" y="1035963"/>
            <a:ext cx="8229600" cy="4800600"/>
          </a:xfrm>
        </p:spPr>
        <p:txBody>
          <a:bodyPr>
            <a:noAutofit/>
          </a:bodyPr>
          <a:lstStyle/>
          <a:p>
            <a:r>
              <a:rPr lang="en-US" sz="2400" dirty="0" smtClean="0"/>
              <a:t>Provide public access to journal, juried conference papers </a:t>
            </a:r>
          </a:p>
          <a:p>
            <a:r>
              <a:rPr lang="en-US" sz="2400" dirty="0" smtClean="0"/>
              <a:t>Minimize burden on PIs, NSF staff</a:t>
            </a:r>
          </a:p>
          <a:p>
            <a:r>
              <a:rPr lang="en-US" sz="2400" dirty="0" smtClean="0"/>
              <a:t>Leverage existing systems and workflows:</a:t>
            </a:r>
          </a:p>
          <a:p>
            <a:pPr lvl="1"/>
            <a:r>
              <a:rPr lang="en-US" sz="2000" dirty="0" smtClean="0"/>
              <a:t>Extensions to internal proposal and award management systems (research.gov; e-Jacket; Award Search; etc.)</a:t>
            </a:r>
          </a:p>
          <a:p>
            <a:pPr lvl="1"/>
            <a:r>
              <a:rPr lang="en-US" sz="2000" dirty="0"/>
              <a:t>E</a:t>
            </a:r>
            <a:r>
              <a:rPr lang="en-US" sz="2000" dirty="0" smtClean="0"/>
              <a:t>xternal systems</a:t>
            </a:r>
          </a:p>
          <a:p>
            <a:pPr lvl="2"/>
            <a:r>
              <a:rPr lang="en-US" sz="2000" dirty="0" smtClean="0"/>
              <a:t>DOE/OSTI infrastructure for publications</a:t>
            </a:r>
          </a:p>
          <a:p>
            <a:pPr lvl="2"/>
            <a:r>
              <a:rPr lang="en-US" sz="2000" dirty="0" smtClean="0"/>
              <a:t>Publisher/library services, e.g., </a:t>
            </a:r>
            <a:r>
              <a:rPr lang="en-US" sz="2000" dirty="0" err="1" smtClean="0"/>
              <a:t>CrossRef</a:t>
            </a:r>
            <a:endParaRPr lang="en-US" sz="2000" dirty="0" smtClean="0"/>
          </a:p>
          <a:p>
            <a:pPr lvl="2"/>
            <a:r>
              <a:rPr lang="en-US" sz="2000" dirty="0" smtClean="0"/>
              <a:t>Potentially others (federated system engaging other Federal agencies, academic libraries, and publishers)</a:t>
            </a:r>
          </a:p>
          <a:p>
            <a:r>
              <a:rPr lang="en-US" sz="2400" dirty="0" smtClean="0"/>
              <a:t>Extensible to other products of NSF-funded research </a:t>
            </a:r>
          </a:p>
          <a:p>
            <a:r>
              <a:rPr lang="en-US" sz="2400" dirty="0" smtClean="0"/>
              <a:t>Minimize cost</a:t>
            </a:r>
          </a:p>
        </p:txBody>
      </p:sp>
    </p:spTree>
    <p:extLst>
      <p:ext uri="{BB962C8B-B14F-4D97-AF65-F5344CB8AC3E}">
        <p14:creationId xmlns:p14="http://schemas.microsoft.com/office/powerpoint/2010/main" val="2919368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b="1" dirty="0" smtClean="0">
                <a:latin typeface="Arial"/>
                <a:cs typeface="Arial"/>
              </a:rPr>
              <a:t>NFS Public Access Plan: publications</a:t>
            </a:r>
            <a:endParaRPr lang="en-US" sz="2800" b="1" dirty="0">
              <a:latin typeface="Arial"/>
              <a:cs typeface="Arial"/>
            </a:endParaRPr>
          </a:p>
        </p:txBody>
      </p:sp>
      <p:sp>
        <p:nvSpPr>
          <p:cNvPr id="3" name="Content Placeholder 2"/>
          <p:cNvSpPr>
            <a:spLocks noGrp="1"/>
          </p:cNvSpPr>
          <p:nvPr>
            <p:ph idx="1"/>
          </p:nvPr>
        </p:nvSpPr>
        <p:spPr>
          <a:xfrm>
            <a:off x="533400" y="1295400"/>
            <a:ext cx="8229600" cy="4800600"/>
          </a:xfrm>
        </p:spPr>
        <p:txBody>
          <a:bodyPr>
            <a:noAutofit/>
          </a:bodyPr>
          <a:lstStyle/>
          <a:p>
            <a:r>
              <a:rPr lang="en-US" sz="2400" dirty="0" smtClean="0">
                <a:solidFill>
                  <a:srgbClr val="000000"/>
                </a:solidFill>
              </a:rPr>
              <a:t>Public Access Repository: </a:t>
            </a:r>
          </a:p>
          <a:p>
            <a:pPr lvl="1"/>
            <a:r>
              <a:rPr lang="en-US" sz="2000" dirty="0"/>
              <a:t>p</a:t>
            </a:r>
            <a:r>
              <a:rPr lang="en-US" sz="2000" dirty="0" smtClean="0"/>
              <a:t>ublic access to journal, refereed conference publications</a:t>
            </a:r>
            <a:endParaRPr lang="en-US" sz="2000" dirty="0"/>
          </a:p>
          <a:p>
            <a:pPr lvl="1"/>
            <a:r>
              <a:rPr lang="en-US" sz="2000" dirty="0" smtClean="0"/>
              <a:t>soft launch scheduled Nov 23, 2015 (including extensions to </a:t>
            </a:r>
            <a:r>
              <a:rPr lang="en-US" sz="2000" dirty="0" err="1" smtClean="0"/>
              <a:t>research.gov</a:t>
            </a:r>
            <a:r>
              <a:rPr lang="en-US" sz="2000" dirty="0" smtClean="0"/>
              <a:t>)</a:t>
            </a:r>
          </a:p>
          <a:p>
            <a:r>
              <a:rPr lang="en-US" sz="2400" dirty="0" smtClean="0"/>
              <a:t>2016 Proposal </a:t>
            </a:r>
            <a:r>
              <a:rPr lang="en-US" sz="2400" dirty="0"/>
              <a:t>&amp; Award Policies &amp; Procedures Guide (</a:t>
            </a:r>
            <a:r>
              <a:rPr lang="en-US" sz="2400" i="1" dirty="0"/>
              <a:t>PAPPG</a:t>
            </a:r>
            <a:r>
              <a:rPr lang="en-US" sz="2400" dirty="0" smtClean="0"/>
              <a:t>) revised, </a:t>
            </a:r>
            <a:r>
              <a:rPr lang="en-US" sz="2400" dirty="0"/>
              <a:t>p</a:t>
            </a:r>
            <a:r>
              <a:rPr lang="en-US" sz="2400" dirty="0" smtClean="0"/>
              <a:t>ublished</a:t>
            </a:r>
          </a:p>
          <a:p>
            <a:pPr marL="342900" lvl="1" indent="-342900">
              <a:buFont typeface="Arial" panose="020B0604020202020204" pitchFamily="34" charset="0"/>
              <a:buChar char="•"/>
            </a:pPr>
            <a:r>
              <a:rPr lang="en-US" sz="2400" dirty="0" smtClean="0"/>
              <a:t>FAQ and website: </a:t>
            </a:r>
            <a:endParaRPr lang="en-US" sz="2000" dirty="0"/>
          </a:p>
          <a:p>
            <a:pPr marL="0" indent="0">
              <a:buNone/>
            </a:pPr>
            <a:r>
              <a:rPr lang="en-US" sz="1800" dirty="0" smtClean="0"/>
              <a:t>      http</a:t>
            </a:r>
            <a:r>
              <a:rPr lang="en-US" sz="1800" dirty="0"/>
              <a:t>://</a:t>
            </a:r>
            <a:r>
              <a:rPr lang="en-US" sz="1800" dirty="0" err="1"/>
              <a:t>www.nsf.gov</a:t>
            </a:r>
            <a:r>
              <a:rPr lang="en-US" sz="1800" dirty="0"/>
              <a:t>/news/</a:t>
            </a:r>
            <a:r>
              <a:rPr lang="en-US" sz="1800" dirty="0" err="1"/>
              <a:t>special_reports</a:t>
            </a:r>
            <a:r>
              <a:rPr lang="en-US" sz="1800" dirty="0"/>
              <a:t>/</a:t>
            </a:r>
            <a:r>
              <a:rPr lang="en-US" sz="1800" dirty="0" err="1"/>
              <a:t>public_access</a:t>
            </a:r>
            <a:r>
              <a:rPr lang="en-US" sz="1800" dirty="0"/>
              <a:t>/</a:t>
            </a:r>
            <a:r>
              <a:rPr lang="en-US" sz="1800" dirty="0" err="1"/>
              <a:t>index.jsp</a:t>
            </a:r>
            <a:endParaRPr lang="en-US" sz="1800" dirty="0"/>
          </a:p>
          <a:p>
            <a:pPr marL="0" indent="0">
              <a:buNone/>
            </a:pPr>
            <a:endParaRPr lang="en-US" sz="2400" dirty="0" smtClean="0"/>
          </a:p>
        </p:txBody>
      </p:sp>
      <p:pic>
        <p:nvPicPr>
          <p:cNvPr id="7" name="Picture 6"/>
          <p:cNvPicPr>
            <a:picLocks noChangeAspect="1"/>
          </p:cNvPicPr>
          <p:nvPr/>
        </p:nvPicPr>
        <p:blipFill>
          <a:blip r:embed="rId2"/>
          <a:stretch>
            <a:fillRect/>
          </a:stretch>
        </p:blipFill>
        <p:spPr>
          <a:xfrm>
            <a:off x="597647" y="1377471"/>
            <a:ext cx="321234" cy="340765"/>
          </a:xfrm>
          <a:prstGeom prst="rect">
            <a:avLst/>
          </a:prstGeom>
        </p:spPr>
      </p:pic>
      <p:pic>
        <p:nvPicPr>
          <p:cNvPr id="8" name="Picture 7"/>
          <p:cNvPicPr>
            <a:picLocks noChangeAspect="1"/>
          </p:cNvPicPr>
          <p:nvPr/>
        </p:nvPicPr>
        <p:blipFill>
          <a:blip r:embed="rId2"/>
          <a:stretch>
            <a:fillRect/>
          </a:stretch>
        </p:blipFill>
        <p:spPr>
          <a:xfrm>
            <a:off x="585694" y="2784930"/>
            <a:ext cx="321234" cy="340765"/>
          </a:xfrm>
          <a:prstGeom prst="rect">
            <a:avLst/>
          </a:prstGeom>
        </p:spPr>
      </p:pic>
      <p:pic>
        <p:nvPicPr>
          <p:cNvPr id="9" name="Picture 8"/>
          <p:cNvPicPr>
            <a:picLocks noChangeAspect="1"/>
          </p:cNvPicPr>
          <p:nvPr/>
        </p:nvPicPr>
        <p:blipFill>
          <a:blip r:embed="rId2"/>
          <a:stretch>
            <a:fillRect/>
          </a:stretch>
        </p:blipFill>
        <p:spPr>
          <a:xfrm>
            <a:off x="558800" y="3654507"/>
            <a:ext cx="321234" cy="340765"/>
          </a:xfrm>
          <a:prstGeom prst="rect">
            <a:avLst/>
          </a:prstGeom>
        </p:spPr>
      </p:pic>
      <p:sp>
        <p:nvSpPr>
          <p:cNvPr id="10" name="TextBox 9"/>
          <p:cNvSpPr txBox="1"/>
          <p:nvPr/>
        </p:nvSpPr>
        <p:spPr>
          <a:xfrm>
            <a:off x="1170131" y="5219976"/>
            <a:ext cx="6915838" cy="830997"/>
          </a:xfrm>
          <a:prstGeom prst="rect">
            <a:avLst/>
          </a:prstGeom>
          <a:noFill/>
        </p:spPr>
        <p:txBody>
          <a:bodyPr wrap="none" rtlCol="0">
            <a:spAutoFit/>
          </a:bodyPr>
          <a:lstStyle/>
          <a:p>
            <a:pPr algn="ctr"/>
            <a:r>
              <a:rPr lang="en-US" sz="2400" i="1" dirty="0" smtClean="0">
                <a:solidFill>
                  <a:srgbClr val="000090"/>
                </a:solidFill>
              </a:rPr>
              <a:t>We will gain experience, learn best practices by doing</a:t>
            </a:r>
          </a:p>
          <a:p>
            <a:pPr algn="ctr"/>
            <a:r>
              <a:rPr lang="en-US" sz="2400" i="1" dirty="0" smtClean="0">
                <a:solidFill>
                  <a:srgbClr val="000090"/>
                </a:solidFill>
              </a:rPr>
              <a:t>as the NSF Public Access Repository</a:t>
            </a:r>
            <a:r>
              <a:rPr lang="en-US" sz="2400" i="1" dirty="0">
                <a:solidFill>
                  <a:srgbClr val="000090"/>
                </a:solidFill>
              </a:rPr>
              <a:t> </a:t>
            </a:r>
            <a:r>
              <a:rPr lang="en-US" sz="2400" i="1" dirty="0" smtClean="0">
                <a:solidFill>
                  <a:srgbClr val="000090"/>
                </a:solidFill>
              </a:rPr>
              <a:t>is used</a:t>
            </a:r>
            <a:endParaRPr lang="en-US" sz="2400" i="1" dirty="0">
              <a:solidFill>
                <a:srgbClr val="000090"/>
              </a:solidFill>
            </a:endParaRPr>
          </a:p>
        </p:txBody>
      </p:sp>
    </p:spTree>
    <p:extLst>
      <p:ext uri="{BB962C8B-B14F-4D97-AF65-F5344CB8AC3E}">
        <p14:creationId xmlns:p14="http://schemas.microsoft.com/office/powerpoint/2010/main" val="10183600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dissolv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latin typeface="Arial"/>
                <a:cs typeface="Arial"/>
              </a:rPr>
              <a:t>NFS Public Access Plan: data</a:t>
            </a:r>
            <a:endParaRPr lang="en-US" sz="2800" dirty="0">
              <a:latin typeface="Arial"/>
              <a:cs typeface="Arial"/>
            </a:endParaRPr>
          </a:p>
        </p:txBody>
      </p:sp>
      <p:sp>
        <p:nvSpPr>
          <p:cNvPr id="3" name="Content Placeholder 2"/>
          <p:cNvSpPr>
            <a:spLocks noGrp="1"/>
          </p:cNvSpPr>
          <p:nvPr>
            <p:ph idx="1"/>
          </p:nvPr>
        </p:nvSpPr>
        <p:spPr>
          <a:xfrm>
            <a:off x="533400" y="1295400"/>
            <a:ext cx="8229600" cy="4800600"/>
          </a:xfrm>
        </p:spPr>
        <p:txBody>
          <a:bodyPr>
            <a:noAutofit/>
          </a:bodyPr>
          <a:lstStyle/>
          <a:p>
            <a:pPr marL="0" indent="0">
              <a:buNone/>
            </a:pPr>
            <a:r>
              <a:rPr lang="en-US" sz="2800" dirty="0" smtClean="0">
                <a:solidFill>
                  <a:srgbClr val="000090"/>
                </a:solidFill>
              </a:rPr>
              <a:t>Data Management Plans:</a:t>
            </a:r>
          </a:p>
          <a:p>
            <a:pPr>
              <a:spcBef>
                <a:spcPts val="1776"/>
              </a:spcBef>
            </a:pPr>
            <a:r>
              <a:rPr lang="en-US" sz="2400" dirty="0" smtClean="0"/>
              <a:t>“data </a:t>
            </a:r>
            <a:r>
              <a:rPr lang="en-US" sz="2400" dirty="0"/>
              <a:t>management is dynamic and practices vary substantially across the broad range of scientific disciplines supported by </a:t>
            </a:r>
            <a:r>
              <a:rPr lang="en-US" sz="2400" dirty="0" smtClean="0"/>
              <a:t>NSF” </a:t>
            </a:r>
            <a:r>
              <a:rPr lang="en-US" sz="1600" dirty="0" smtClean="0"/>
              <a:t>[NSF 15-52]</a:t>
            </a:r>
          </a:p>
          <a:p>
            <a:pPr>
              <a:spcBef>
                <a:spcPts val="1776"/>
              </a:spcBef>
            </a:pPr>
            <a:r>
              <a:rPr lang="en-US" sz="2400" dirty="0"/>
              <a:t>“What constitutes reasonable data management and access will be determined by the community of interest through the process of peer review and program management. In many cases, these standards already exist, but are likely to evolve as new technologies and resources become available” </a:t>
            </a:r>
            <a:r>
              <a:rPr lang="en-US" sz="1600" dirty="0" smtClean="0"/>
              <a:t>[</a:t>
            </a:r>
            <a:r>
              <a:rPr lang="en-US" sz="1600" dirty="0"/>
              <a:t>Data Management &amp; Sharing Frequently Asked Questions (FAQs</a:t>
            </a:r>
            <a:r>
              <a:rPr lang="en-US" sz="1600" dirty="0" smtClean="0"/>
              <a:t>)]</a:t>
            </a:r>
          </a:p>
        </p:txBody>
      </p:sp>
    </p:spTree>
    <p:extLst>
      <p:ext uri="{BB962C8B-B14F-4D97-AF65-F5344CB8AC3E}">
        <p14:creationId xmlns:p14="http://schemas.microsoft.com/office/powerpoint/2010/main" val="346378922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413B830BE9964429C57C390578263CA" ma:contentTypeVersion="0" ma:contentTypeDescription="Create a new document." ma:contentTypeScope="" ma:versionID="ac9b8a41ca7b5dccd236a8b6e48af915">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p:properties xmlns:p="http://schemas.microsoft.com/office/2006/metadata/properties" xmlns:xsi="http://www.w3.org/2001/XMLSchema-instanc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825BBB5-8706-4132-94E3-AE609C8010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44682951-AC84-4C12-AD9F-5FB86252CF22}">
  <ds:schemaRefs>
    <ds:schemaRef ds:uri="http://schemas.microsoft.com/office/2006/documentManagement/types"/>
    <ds:schemaRef ds:uri="http://purl.org/dc/dcmitype/"/>
    <ds:schemaRef ds:uri="http://www.w3.org/XML/1998/namespace"/>
    <ds:schemaRef ds:uri="http://purl.org/dc/terms/"/>
    <ds:schemaRef ds:uri="http://schemas.microsoft.com/office/2006/metadata/properties"/>
    <ds:schemaRef ds:uri="http://schemas.openxmlformats.org/package/2006/metadata/core-properties"/>
    <ds:schemaRef ds:uri="http://purl.org/dc/elements/1.1/"/>
  </ds:schemaRefs>
</ds:datastoreItem>
</file>

<file path=customXml/itemProps3.xml><?xml version="1.0" encoding="utf-8"?>
<ds:datastoreItem xmlns:ds="http://schemas.openxmlformats.org/officeDocument/2006/customXml" ds:itemID="{BA0388B4-5C7D-42A6-A8AA-3C528E5F6D5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46512</TotalTime>
  <Words>1393</Words>
  <Application>Microsoft Office PowerPoint</Application>
  <PresentationFormat>On-screen Show (4:3)</PresentationFormat>
  <Paragraphs>346</Paragraphs>
  <Slides>19</Slides>
  <Notes>3</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NSF’s Public Access Initiative overview and update</vt:lpstr>
      <vt:lpstr>Overview</vt:lpstr>
      <vt:lpstr>PowerPoint Presentation</vt:lpstr>
      <vt:lpstr>PowerPoint Presentation</vt:lpstr>
      <vt:lpstr>PowerPoint Presentation</vt:lpstr>
      <vt:lpstr>PowerPoint Presentation</vt:lpstr>
      <vt:lpstr>Requirements: Public Access Repository</vt:lpstr>
      <vt:lpstr>NFS Public Access Plan: publications</vt:lpstr>
      <vt:lpstr>NFS Public Access Plan: data</vt:lpstr>
      <vt:lpstr>NFS Public Access Plan: data</vt:lpstr>
      <vt:lpstr>NFS Public Access: looking forward</vt:lpstr>
      <vt:lpstr>Many thanks</vt:lpstr>
      <vt:lpstr>BACKUP</vt:lpstr>
      <vt:lpstr>Thanks to those who got us here!</vt:lpstr>
      <vt:lpstr>Program Officers and Staff</vt:lpstr>
      <vt:lpstr>What does the plan say? (consistent with OSTP policy objectives)</vt:lpstr>
      <vt:lpstr>What will/will not change?</vt:lpstr>
      <vt:lpstr>Public Access Supplements, FY 2014</vt:lpstr>
      <vt:lpstr>PI, PO, and Public: access to publications</vt:lpstr>
    </vt:vector>
  </TitlesOfParts>
  <Company>National Science Foundation</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CISE FY2012 Request to Congress</dc:title>
  <dc:creator>cwhitson</dc:creator>
  <cp:lastModifiedBy>Friedlander, Amy</cp:lastModifiedBy>
  <cp:revision>1138</cp:revision>
  <cp:lastPrinted>2014-02-24T20:43:00Z</cp:lastPrinted>
  <dcterms:created xsi:type="dcterms:W3CDTF">2011-05-26T04:23:17Z</dcterms:created>
  <dcterms:modified xsi:type="dcterms:W3CDTF">2015-11-16T17:43:43Z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0x0101006413B830BE9964429C57C390578263CA</vt:lpwstr>
  </property>
</Properties>
</file>