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70" r:id="rId3"/>
    <p:sldId id="256" r:id="rId4"/>
    <p:sldId id="260" r:id="rId5"/>
    <p:sldId id="266" r:id="rId6"/>
    <p:sldId id="267" r:id="rId7"/>
    <p:sldId id="268" r:id="rId8"/>
    <p:sldId id="264" r:id="rId9"/>
    <p:sldId id="265" r:id="rId10"/>
    <p:sldId id="263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8" autoAdjust="0"/>
  </p:normalViewPr>
  <p:slideViewPr>
    <p:cSldViewPr snapToGrid="0" snapToObjects="1">
      <p:cViewPr>
        <p:scale>
          <a:sx n="81" d="100"/>
          <a:sy n="81" d="100"/>
        </p:scale>
        <p:origin x="-169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Missing Data (% error)</c:v>
                </c:pt>
              </c:strCache>
            </c:strRef>
          </c:tx>
          <c:spPr>
            <a:ln>
              <a:solidFill>
                <a:srgbClr val="800000"/>
              </a:solidFill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0.0115084844111386"/>
                  <c:y val="-0.05291083444968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191808073518977"/>
                  <c:y val="-0.06734106202687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115084844111386"/>
                  <c:y val="-0.0432906827315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20.0</c:v>
                </c:pt>
                <c:pt idx="1">
                  <c:v>14.0</c:v>
                </c:pt>
                <c:pt idx="2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41624"/>
        <c:axId val="2135699848"/>
      </c:lineChart>
      <c:catAx>
        <c:axId val="-211944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5699848"/>
        <c:crosses val="autoZero"/>
        <c:auto val="1"/>
        <c:lblAlgn val="ctr"/>
        <c:lblOffset val="100"/>
        <c:noMultiLvlLbl val="0"/>
      </c:catAx>
      <c:valAx>
        <c:axId val="2135699848"/>
        <c:scaling>
          <c:orientation val="minMax"/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(% error)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19441624"/>
        <c:crosses val="autoZero"/>
        <c:crossBetween val="between"/>
        <c:majorUnit val="25.0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Missing Data (% error)</c:v>
                </c:pt>
              </c:strCache>
            </c:strRef>
          </c:tx>
          <c:spPr>
            <a:ln>
              <a:solidFill>
                <a:srgbClr val="800000"/>
              </a:solidFill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0.0115084844111386"/>
                  <c:y val="-0.05291083444968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191808073518977"/>
                  <c:y val="-0.06734106202687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115084844111386"/>
                  <c:y val="-0.0432906827315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36.0</c:v>
                </c:pt>
                <c:pt idx="1">
                  <c:v>29.0</c:v>
                </c:pt>
                <c:pt idx="2">
                  <c:v>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083112"/>
        <c:axId val="-2076545192"/>
      </c:lineChart>
      <c:catAx>
        <c:axId val="-212008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76545192"/>
        <c:crosses val="autoZero"/>
        <c:auto val="1"/>
        <c:lblAlgn val="ctr"/>
        <c:lblOffset val="100"/>
        <c:noMultiLvlLbl val="0"/>
      </c:catAx>
      <c:valAx>
        <c:axId val="-2076545192"/>
        <c:scaling>
          <c:orientation val="minMax"/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(% error)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0083112"/>
        <c:crosses val="autoZero"/>
        <c:crossBetween val="between"/>
        <c:majorUnit val="25.0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Missing Data (% error)</c:v>
                </c:pt>
              </c:strCache>
            </c:strRef>
          </c:tx>
          <c:spPr>
            <a:ln>
              <a:solidFill>
                <a:srgbClr val="800000"/>
              </a:solidFill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0.0115084844111386"/>
                  <c:y val="-0.05291083444968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191808073518977"/>
                  <c:y val="-0.06734106202687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115084844111386"/>
                  <c:y val="-0.0432906827315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3.0</c:v>
                </c:pt>
                <c:pt idx="1">
                  <c:v>6.0</c:v>
                </c:pt>
                <c:pt idx="2">
                  <c:v>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6909960"/>
        <c:axId val="-2076386664"/>
      </c:lineChart>
      <c:catAx>
        <c:axId val="-207690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76386664"/>
        <c:crosses val="autoZero"/>
        <c:auto val="1"/>
        <c:lblAlgn val="ctr"/>
        <c:lblOffset val="100"/>
        <c:noMultiLvlLbl val="0"/>
      </c:catAx>
      <c:valAx>
        <c:axId val="-2076386664"/>
        <c:scaling>
          <c:orientation val="minMax"/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(% error)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76909960"/>
        <c:crosses val="autoZero"/>
        <c:crossBetween val="between"/>
        <c:majorUnit val="25.0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Missing Data (% error)</c:v>
                </c:pt>
              </c:strCache>
            </c:strRef>
          </c:tx>
          <c:spPr>
            <a:ln>
              <a:solidFill>
                <a:srgbClr val="800000"/>
              </a:solidFill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0.0115084844111386"/>
                  <c:y val="-0.05291083444968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191808073518977"/>
                  <c:y val="-0.06734106202687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115084844111386"/>
                  <c:y val="-0.0432906827315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19.0</c:v>
                </c:pt>
                <c:pt idx="1">
                  <c:v>15.0</c:v>
                </c:pt>
                <c:pt idx="2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6577528"/>
        <c:axId val="2135138328"/>
      </c:lineChart>
      <c:catAx>
        <c:axId val="-207657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5138328"/>
        <c:crosses val="autoZero"/>
        <c:auto val="1"/>
        <c:lblAlgn val="ctr"/>
        <c:lblOffset val="100"/>
        <c:noMultiLvlLbl val="0"/>
      </c:catAx>
      <c:valAx>
        <c:axId val="2135138328"/>
        <c:scaling>
          <c:orientation val="minMax"/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(% error)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76577528"/>
        <c:crosses val="autoZero"/>
        <c:crossBetween val="between"/>
        <c:majorUnit val="25.0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E89C8-AD03-7842-8C4A-ADF81DB5E063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B6200-CFA8-3F45-B3EC-E19C0040D115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2800" b="1" dirty="0" smtClean="0">
              <a:latin typeface="Arial"/>
              <a:cs typeface="Arial"/>
            </a:rPr>
            <a:t>Data Consistency</a:t>
          </a:r>
          <a:endParaRPr lang="en-US" sz="2800" b="1" dirty="0">
            <a:latin typeface="Arial"/>
            <a:cs typeface="Arial"/>
          </a:endParaRPr>
        </a:p>
      </dgm:t>
    </dgm:pt>
    <dgm:pt modelId="{72D09CED-8C22-B348-BB19-2D8260EC7039}" type="parTrans" cxnId="{C08B9794-C536-E248-9626-A570B63B18AD}">
      <dgm:prSet/>
      <dgm:spPr/>
      <dgm:t>
        <a:bodyPr/>
        <a:lstStyle/>
        <a:p>
          <a:endParaRPr lang="en-US"/>
        </a:p>
      </dgm:t>
    </dgm:pt>
    <dgm:pt modelId="{11A3CD9A-72E5-2948-A8C6-0CBDE40AB2D0}" type="sibTrans" cxnId="{C08B9794-C536-E248-9626-A570B63B18AD}">
      <dgm:prSet/>
      <dgm:spPr/>
      <dgm:t>
        <a:bodyPr/>
        <a:lstStyle/>
        <a:p>
          <a:endParaRPr lang="en-US"/>
        </a:p>
      </dgm:t>
    </dgm:pt>
    <dgm:pt modelId="{DCDC4073-6D53-0F48-9836-FBA1628600D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dirty="0" smtClean="0">
              <a:latin typeface="Arial"/>
              <a:cs typeface="Arial"/>
            </a:rPr>
            <a:t>Compound number, structure, yield in agreement - manuscript/SI</a:t>
          </a:r>
          <a:endParaRPr lang="en-US" sz="2400" dirty="0">
            <a:latin typeface="Arial"/>
            <a:cs typeface="Arial"/>
          </a:endParaRPr>
        </a:p>
      </dgm:t>
    </dgm:pt>
    <dgm:pt modelId="{9C52A27D-5B5C-9E49-9B4E-4E5E026D1CC2}" type="parTrans" cxnId="{21E22247-9067-7F46-B5AC-958EE7BB9F85}">
      <dgm:prSet/>
      <dgm:spPr/>
      <dgm:t>
        <a:bodyPr/>
        <a:lstStyle/>
        <a:p>
          <a:endParaRPr lang="en-US"/>
        </a:p>
      </dgm:t>
    </dgm:pt>
    <dgm:pt modelId="{B57424B9-0FDD-FE4F-A940-7BECF72C516E}" type="sibTrans" cxnId="{21E22247-9067-7F46-B5AC-958EE7BB9F85}">
      <dgm:prSet/>
      <dgm:spPr/>
      <dgm:t>
        <a:bodyPr/>
        <a:lstStyle/>
        <a:p>
          <a:endParaRPr lang="en-US"/>
        </a:p>
      </dgm:t>
    </dgm:pt>
    <dgm:pt modelId="{1178CB69-3D44-134F-8B51-DDBD2DF0DE93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2800" b="1" dirty="0" smtClean="0">
              <a:latin typeface="Arial"/>
              <a:cs typeface="Arial"/>
            </a:rPr>
            <a:t>Experimental Procedures</a:t>
          </a:r>
          <a:endParaRPr lang="en-US" sz="2800" b="1" dirty="0">
            <a:latin typeface="Arial"/>
            <a:cs typeface="Arial"/>
          </a:endParaRPr>
        </a:p>
      </dgm:t>
    </dgm:pt>
    <dgm:pt modelId="{F32065F2-1BD9-E442-AEF0-96AE2B1F6F9A}" type="parTrans" cxnId="{6EB9922F-9BD9-D541-B312-2DD5F6CA7F25}">
      <dgm:prSet/>
      <dgm:spPr/>
      <dgm:t>
        <a:bodyPr/>
        <a:lstStyle/>
        <a:p>
          <a:endParaRPr lang="en-US"/>
        </a:p>
      </dgm:t>
    </dgm:pt>
    <dgm:pt modelId="{78ED1828-0931-8E44-94DE-58CD0D751A30}" type="sibTrans" cxnId="{6EB9922F-9BD9-D541-B312-2DD5F6CA7F25}">
      <dgm:prSet/>
      <dgm:spPr/>
      <dgm:t>
        <a:bodyPr/>
        <a:lstStyle/>
        <a:p>
          <a:endParaRPr lang="en-US"/>
        </a:p>
      </dgm:t>
    </dgm:pt>
    <dgm:pt modelId="{04C99F7F-0AFA-2B48-83F7-88CD0FEC98EA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dirty="0" smtClean="0">
              <a:latin typeface="Arial"/>
              <a:cs typeface="Arial"/>
            </a:rPr>
            <a:t>Run data-checking software</a:t>
          </a:r>
          <a:endParaRPr lang="en-US" sz="2400" dirty="0">
            <a:latin typeface="Arial"/>
            <a:cs typeface="Arial"/>
          </a:endParaRPr>
        </a:p>
      </dgm:t>
    </dgm:pt>
    <dgm:pt modelId="{1B9DB6D6-0E01-5347-BB3B-9859DFFF9418}" type="parTrans" cxnId="{AF373959-848F-C142-8DC8-6CCCF6402649}">
      <dgm:prSet/>
      <dgm:spPr/>
      <dgm:t>
        <a:bodyPr/>
        <a:lstStyle/>
        <a:p>
          <a:endParaRPr lang="en-US"/>
        </a:p>
      </dgm:t>
    </dgm:pt>
    <dgm:pt modelId="{704F3385-9EB7-3448-8992-BFF9E17066EA}" type="sibTrans" cxnId="{AF373959-848F-C142-8DC8-6CCCF6402649}">
      <dgm:prSet/>
      <dgm:spPr/>
      <dgm:t>
        <a:bodyPr/>
        <a:lstStyle/>
        <a:p>
          <a:endParaRPr lang="en-US"/>
        </a:p>
      </dgm:t>
    </dgm:pt>
    <dgm:pt modelId="{322C39D3-AF11-4945-A097-79673DF74A5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dirty="0" smtClean="0">
              <a:latin typeface="Arial"/>
              <a:cs typeface="Arial"/>
            </a:rPr>
            <a:t>Experimental procedure </a:t>
          </a:r>
          <a:r>
            <a:rPr lang="en-US" sz="2400" b="0" dirty="0" smtClean="0">
              <a:latin typeface="Arial"/>
              <a:cs typeface="Arial"/>
            </a:rPr>
            <a:t>with</a:t>
          </a:r>
          <a:r>
            <a:rPr lang="en-US" sz="2400" b="1" dirty="0" smtClean="0">
              <a:latin typeface="Arial"/>
              <a:cs typeface="Arial"/>
            </a:rPr>
            <a:t> details </a:t>
          </a:r>
          <a:r>
            <a:rPr lang="en-US" sz="2400" dirty="0" smtClean="0">
              <a:latin typeface="Arial"/>
              <a:cs typeface="Arial"/>
            </a:rPr>
            <a:t>for each compound</a:t>
          </a:r>
          <a:endParaRPr lang="en-US" sz="2400" dirty="0">
            <a:latin typeface="Arial"/>
            <a:cs typeface="Arial"/>
          </a:endParaRPr>
        </a:p>
      </dgm:t>
    </dgm:pt>
    <dgm:pt modelId="{9D6100A1-7384-5E49-B93C-6F7F451CD8DB}" type="parTrans" cxnId="{6901FE49-9746-4A4D-AF9B-93B3E068E5C9}">
      <dgm:prSet/>
      <dgm:spPr/>
      <dgm:t>
        <a:bodyPr/>
        <a:lstStyle/>
        <a:p>
          <a:endParaRPr lang="en-US"/>
        </a:p>
      </dgm:t>
    </dgm:pt>
    <dgm:pt modelId="{0E78B0BF-8C47-BE4E-AC0F-D520D1228EDF}" type="sibTrans" cxnId="{6901FE49-9746-4A4D-AF9B-93B3E068E5C9}">
      <dgm:prSet/>
      <dgm:spPr/>
      <dgm:t>
        <a:bodyPr/>
        <a:lstStyle/>
        <a:p>
          <a:endParaRPr lang="en-US"/>
        </a:p>
      </dgm:t>
    </dgm:pt>
    <dgm:pt modelId="{06A1B126-4CCE-8B4C-8B41-CFC3ED39B789}">
      <dgm:prSet phldrT="[Text]" custT="1"/>
      <dgm:spPr>
        <a:solidFill>
          <a:srgbClr val="800000"/>
        </a:solidFill>
      </dgm:spPr>
      <dgm:t>
        <a:bodyPr/>
        <a:lstStyle/>
        <a:p>
          <a:r>
            <a:rPr lang="en-US" sz="2800" b="1" dirty="0" smtClean="0">
              <a:latin typeface="Arial"/>
              <a:cs typeface="Arial"/>
            </a:rPr>
            <a:t>Spectra</a:t>
          </a:r>
          <a:endParaRPr lang="en-US" sz="2800" b="1" dirty="0">
            <a:latin typeface="Arial"/>
            <a:cs typeface="Arial"/>
          </a:endParaRPr>
        </a:p>
      </dgm:t>
    </dgm:pt>
    <dgm:pt modelId="{53FB72B5-E66E-1244-9C40-E696CF67CBA6}" type="parTrans" cxnId="{EF11BF22-505E-B249-B48A-66FB12524080}">
      <dgm:prSet/>
      <dgm:spPr/>
      <dgm:t>
        <a:bodyPr/>
        <a:lstStyle/>
        <a:p>
          <a:endParaRPr lang="en-US"/>
        </a:p>
      </dgm:t>
    </dgm:pt>
    <dgm:pt modelId="{DB845CBD-9CC3-494D-9622-934B0EE9848A}" type="sibTrans" cxnId="{EF11BF22-505E-B249-B48A-66FB12524080}">
      <dgm:prSet/>
      <dgm:spPr/>
      <dgm:t>
        <a:bodyPr/>
        <a:lstStyle/>
        <a:p>
          <a:endParaRPr lang="en-US"/>
        </a:p>
      </dgm:t>
    </dgm:pt>
    <dgm:pt modelId="{F7E89C21-610C-8248-9034-74BE756271F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0" dirty="0" smtClean="0">
              <a:latin typeface="Arial"/>
              <a:cs typeface="Arial"/>
            </a:rPr>
            <a:t>Image quality and completeness</a:t>
          </a:r>
          <a:endParaRPr lang="en-US" sz="2400" b="0" dirty="0">
            <a:latin typeface="Arial"/>
            <a:cs typeface="Arial"/>
          </a:endParaRPr>
        </a:p>
      </dgm:t>
    </dgm:pt>
    <dgm:pt modelId="{923D6AF7-BB2A-4C4E-81DE-1E36DA75E456}" type="parTrans" cxnId="{5C7235D8-6445-1342-8165-26FD9209D532}">
      <dgm:prSet/>
      <dgm:spPr/>
      <dgm:t>
        <a:bodyPr/>
        <a:lstStyle/>
        <a:p>
          <a:endParaRPr lang="en-US"/>
        </a:p>
      </dgm:t>
    </dgm:pt>
    <dgm:pt modelId="{326F7095-D8D6-7B43-A8B6-35AB0C9FBBD5}" type="sibTrans" cxnId="{5C7235D8-6445-1342-8165-26FD9209D532}">
      <dgm:prSet/>
      <dgm:spPr/>
      <dgm:t>
        <a:bodyPr/>
        <a:lstStyle/>
        <a:p>
          <a:endParaRPr lang="en-US"/>
        </a:p>
      </dgm:t>
    </dgm:pt>
    <dgm:pt modelId="{01617F99-02D2-5742-94C3-92967AE28E8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0" dirty="0" smtClean="0">
              <a:latin typeface="Arial"/>
              <a:cs typeface="Arial"/>
            </a:rPr>
            <a:t>Range    </a:t>
          </a:r>
          <a:r>
            <a:rPr lang="en-US" sz="2400" b="0" dirty="0" smtClean="0">
              <a:latin typeface="Wingdings"/>
              <a:ea typeface="Wingdings"/>
              <a:cs typeface="Wingdings"/>
              <a:sym typeface="Wingdings"/>
            </a:rPr>
            <a:t></a:t>
          </a:r>
          <a:r>
            <a:rPr lang="en-US" sz="2400" b="0" dirty="0" smtClean="0">
              <a:latin typeface="Arial"/>
              <a:ea typeface="Wingdings"/>
              <a:cs typeface="Arial"/>
              <a:sym typeface="Wingdings"/>
            </a:rPr>
            <a:t> </a:t>
          </a:r>
          <a:r>
            <a:rPr lang="en-US" sz="2400" b="0" dirty="0" smtClean="0">
              <a:latin typeface="Arial"/>
              <a:cs typeface="Arial"/>
            </a:rPr>
            <a:t>Integration  </a:t>
          </a:r>
          <a:r>
            <a:rPr lang="en-US" sz="2400" b="0" dirty="0" smtClean="0">
              <a:latin typeface="Wingdings"/>
              <a:ea typeface="Wingdings"/>
              <a:cs typeface="Wingdings"/>
              <a:sym typeface="Wingdings"/>
            </a:rPr>
            <a:t></a:t>
          </a:r>
          <a:r>
            <a:rPr lang="en-US" sz="2400" b="0" dirty="0" smtClean="0">
              <a:latin typeface="Arial"/>
              <a:ea typeface="Wingdings"/>
              <a:cs typeface="Arial"/>
              <a:sym typeface="Wingdings"/>
            </a:rPr>
            <a:t> Size</a:t>
          </a:r>
          <a:r>
            <a:rPr lang="en-US" sz="2400" b="0" dirty="0" smtClean="0">
              <a:latin typeface="Arial"/>
              <a:cs typeface="Arial"/>
            </a:rPr>
            <a:t> </a:t>
          </a:r>
          <a:endParaRPr lang="en-US" sz="2400" b="0" dirty="0">
            <a:latin typeface="Arial"/>
            <a:cs typeface="Arial"/>
          </a:endParaRPr>
        </a:p>
      </dgm:t>
    </dgm:pt>
    <dgm:pt modelId="{E6570019-A512-844D-A56E-C6CFC4F1D481}" type="parTrans" cxnId="{64060504-CF7C-8A4D-9B04-115F39080EE5}">
      <dgm:prSet/>
      <dgm:spPr/>
      <dgm:t>
        <a:bodyPr/>
        <a:lstStyle/>
        <a:p>
          <a:endParaRPr lang="en-US"/>
        </a:p>
      </dgm:t>
    </dgm:pt>
    <dgm:pt modelId="{E00E593B-E6B2-B143-9F32-5DF0D824BC8F}" type="sibTrans" cxnId="{64060504-CF7C-8A4D-9B04-115F39080EE5}">
      <dgm:prSet/>
      <dgm:spPr/>
      <dgm:t>
        <a:bodyPr/>
        <a:lstStyle/>
        <a:p>
          <a:endParaRPr lang="en-US"/>
        </a:p>
      </dgm:t>
    </dgm:pt>
    <dgm:pt modelId="{C549A33D-2C6D-6340-8B6B-82943D3F7EE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0" dirty="0" smtClean="0">
              <a:latin typeface="Arial"/>
              <a:cs typeface="Arial"/>
            </a:rPr>
            <a:t>Properly Labeled	    </a:t>
          </a:r>
          <a:r>
            <a:rPr lang="en-US" sz="2400" b="0" dirty="0" smtClean="0">
              <a:latin typeface="Wingdings"/>
              <a:ea typeface="Wingdings"/>
              <a:cs typeface="Wingdings"/>
              <a:sym typeface="Wingdings"/>
            </a:rPr>
            <a:t></a:t>
          </a:r>
          <a:r>
            <a:rPr lang="en-US" sz="2400" b="0" dirty="0" smtClean="0">
              <a:latin typeface="Arial"/>
              <a:ea typeface="Wingdings"/>
              <a:cs typeface="Arial"/>
              <a:sym typeface="Wingdings"/>
            </a:rPr>
            <a:t> </a:t>
          </a:r>
          <a:r>
            <a:rPr lang="en-US" sz="2400" b="0" dirty="0" smtClean="0">
              <a:latin typeface="Arial"/>
              <a:cs typeface="Arial"/>
            </a:rPr>
            <a:t>Legible</a:t>
          </a:r>
          <a:endParaRPr lang="en-US" sz="2400" b="0" dirty="0">
            <a:latin typeface="Arial"/>
            <a:cs typeface="Arial"/>
          </a:endParaRPr>
        </a:p>
      </dgm:t>
    </dgm:pt>
    <dgm:pt modelId="{13035BDC-A047-5140-8038-3E8A58F50637}" type="parTrans" cxnId="{58CD04F7-1395-704C-BB3F-EC722F3CE0FC}">
      <dgm:prSet/>
      <dgm:spPr/>
      <dgm:t>
        <a:bodyPr/>
        <a:lstStyle/>
        <a:p>
          <a:endParaRPr lang="en-US"/>
        </a:p>
      </dgm:t>
    </dgm:pt>
    <dgm:pt modelId="{5CAADBD2-F7D6-5943-88AF-B6BC6ADAD9E1}" type="sibTrans" cxnId="{58CD04F7-1395-704C-BB3F-EC722F3CE0FC}">
      <dgm:prSet/>
      <dgm:spPr/>
      <dgm:t>
        <a:bodyPr/>
        <a:lstStyle/>
        <a:p>
          <a:endParaRPr lang="en-US"/>
        </a:p>
      </dgm:t>
    </dgm:pt>
    <dgm:pt modelId="{ABF5102B-30F7-2E4B-A542-28A422B3025E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 smtClean="0">
              <a:latin typeface="Arial"/>
              <a:cs typeface="Arial"/>
            </a:rPr>
            <a:t>Check for edited spectra</a:t>
          </a:r>
          <a:endParaRPr lang="en-US" sz="2400" b="0" dirty="0">
            <a:latin typeface="Arial"/>
            <a:cs typeface="Arial"/>
          </a:endParaRPr>
        </a:p>
      </dgm:t>
    </dgm:pt>
    <dgm:pt modelId="{D3B16AA6-9AC0-AB40-96CD-2B891C5D3F06}" type="parTrans" cxnId="{05BD8482-2392-BE44-BB87-F8A2B90E15FD}">
      <dgm:prSet/>
      <dgm:spPr/>
      <dgm:t>
        <a:bodyPr/>
        <a:lstStyle/>
        <a:p>
          <a:endParaRPr lang="en-US"/>
        </a:p>
      </dgm:t>
    </dgm:pt>
    <dgm:pt modelId="{35E7C4E9-FE4F-0240-AD62-26202C4EBEBB}" type="sibTrans" cxnId="{05BD8482-2392-BE44-BB87-F8A2B90E15FD}">
      <dgm:prSet/>
      <dgm:spPr/>
      <dgm:t>
        <a:bodyPr/>
        <a:lstStyle/>
        <a:p>
          <a:endParaRPr lang="en-US"/>
        </a:p>
      </dgm:t>
    </dgm:pt>
    <dgm:pt modelId="{44759EB9-BFFB-8147-B758-2D932F616A07}" type="pres">
      <dgm:prSet presAssocID="{EB9E89C8-AD03-7842-8C4A-ADF81DB5E0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51419-6A9B-B84B-9FEE-325437F91D09}" type="pres">
      <dgm:prSet presAssocID="{86FB6200-CFA8-3F45-B3EC-E19C0040D115}" presName="linNode" presStyleCnt="0"/>
      <dgm:spPr/>
    </dgm:pt>
    <dgm:pt modelId="{B10B7200-6E01-CA40-80F5-F7D1434C48FC}" type="pres">
      <dgm:prSet presAssocID="{86FB6200-CFA8-3F45-B3EC-E19C0040D115}" presName="parentText" presStyleLbl="node1" presStyleIdx="0" presStyleCnt="3" custScaleX="85903" custLinFactNeighborX="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0CD3A-11A3-3948-BF41-B7854A04FD11}" type="pres">
      <dgm:prSet presAssocID="{86FB6200-CFA8-3F45-B3EC-E19C0040D11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4C002-34AE-AD4F-AC20-C6F7F754FE31}" type="pres">
      <dgm:prSet presAssocID="{11A3CD9A-72E5-2948-A8C6-0CBDE40AB2D0}" presName="sp" presStyleCnt="0"/>
      <dgm:spPr/>
    </dgm:pt>
    <dgm:pt modelId="{EE50743A-4001-F04A-8D16-2B96A7F7CA7C}" type="pres">
      <dgm:prSet presAssocID="{1178CB69-3D44-134F-8B51-DDBD2DF0DE93}" presName="linNode" presStyleCnt="0"/>
      <dgm:spPr/>
    </dgm:pt>
    <dgm:pt modelId="{6D61829A-AB0E-344A-AD9F-13AFCBE6DB1C}" type="pres">
      <dgm:prSet presAssocID="{1178CB69-3D44-134F-8B51-DDBD2DF0DE93}" presName="parentText" presStyleLbl="node1" presStyleIdx="1" presStyleCnt="3" custScaleX="86675" custLinFactNeighborX="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8950C-178C-A848-B885-460B159052CD}" type="pres">
      <dgm:prSet presAssocID="{1178CB69-3D44-134F-8B51-DDBD2DF0DE9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D8F1E-FF79-644D-95C1-209F2ED949F6}" type="pres">
      <dgm:prSet presAssocID="{78ED1828-0931-8E44-94DE-58CD0D751A30}" presName="sp" presStyleCnt="0"/>
      <dgm:spPr/>
    </dgm:pt>
    <dgm:pt modelId="{E909DAD8-E882-6141-B2A6-FBE95C0F2E72}" type="pres">
      <dgm:prSet presAssocID="{06A1B126-4CCE-8B4C-8B41-CFC3ED39B789}" presName="linNode" presStyleCnt="0"/>
      <dgm:spPr/>
    </dgm:pt>
    <dgm:pt modelId="{CC53C79F-8D05-8243-8442-6F8522710A21}" type="pres">
      <dgm:prSet presAssocID="{06A1B126-4CCE-8B4C-8B41-CFC3ED39B789}" presName="parentText" presStyleLbl="node1" presStyleIdx="2" presStyleCnt="3" custScaleX="87621" custScaleY="139612" custLinFactNeighborX="7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F098D-41F0-D744-B9C7-59073DBD75F6}" type="pres">
      <dgm:prSet presAssocID="{06A1B126-4CCE-8B4C-8B41-CFC3ED39B789}" presName="descendantText" presStyleLbl="alignAccFollowNode1" presStyleIdx="2" presStyleCnt="3" custScaleY="149920" custLinFactNeighborX="-1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1BF22-505E-B249-B48A-66FB12524080}" srcId="{EB9E89C8-AD03-7842-8C4A-ADF81DB5E063}" destId="{06A1B126-4CCE-8B4C-8B41-CFC3ED39B789}" srcOrd="2" destOrd="0" parTransId="{53FB72B5-E66E-1244-9C40-E696CF67CBA6}" sibTransId="{DB845CBD-9CC3-494D-9622-934B0EE9848A}"/>
    <dgm:cxn modelId="{5C7235D8-6445-1342-8165-26FD9209D532}" srcId="{06A1B126-4CCE-8B4C-8B41-CFC3ED39B789}" destId="{F7E89C21-610C-8248-9034-74BE756271FF}" srcOrd="1" destOrd="0" parTransId="{923D6AF7-BB2A-4C4E-81DE-1E36DA75E456}" sibTransId="{326F7095-D8D6-7B43-A8B6-35AB0C9FBBD5}"/>
    <dgm:cxn modelId="{07573850-373D-D042-8675-5F5B5193B00A}" type="presOf" srcId="{C549A33D-2C6D-6340-8B6B-82943D3F7EE1}" destId="{4A0F098D-41F0-D744-B9C7-59073DBD75F6}" srcOrd="0" destOrd="3" presId="urn:microsoft.com/office/officeart/2005/8/layout/vList5"/>
    <dgm:cxn modelId="{6EB9922F-9BD9-D541-B312-2DD5F6CA7F25}" srcId="{EB9E89C8-AD03-7842-8C4A-ADF81DB5E063}" destId="{1178CB69-3D44-134F-8B51-DDBD2DF0DE93}" srcOrd="1" destOrd="0" parTransId="{F32065F2-1BD9-E442-AEF0-96AE2B1F6F9A}" sibTransId="{78ED1828-0931-8E44-94DE-58CD0D751A30}"/>
    <dgm:cxn modelId="{9ACB2C2D-FA8B-854B-B9F5-756D205974DF}" type="presOf" srcId="{04C99F7F-0AFA-2B48-83F7-88CD0FEC98EA}" destId="{1808950C-178C-A848-B885-460B159052CD}" srcOrd="0" destOrd="0" presId="urn:microsoft.com/office/officeart/2005/8/layout/vList5"/>
    <dgm:cxn modelId="{58CD04F7-1395-704C-BB3F-EC722F3CE0FC}" srcId="{F7E89C21-610C-8248-9034-74BE756271FF}" destId="{C549A33D-2C6D-6340-8B6B-82943D3F7EE1}" srcOrd="1" destOrd="0" parTransId="{13035BDC-A047-5140-8038-3E8A58F50637}" sibTransId="{5CAADBD2-F7D6-5943-88AF-B6BC6ADAD9E1}"/>
    <dgm:cxn modelId="{C9E51B72-2869-C141-BF18-D5DE3C42C07D}" type="presOf" srcId="{86FB6200-CFA8-3F45-B3EC-E19C0040D115}" destId="{B10B7200-6E01-CA40-80F5-F7D1434C48FC}" srcOrd="0" destOrd="0" presId="urn:microsoft.com/office/officeart/2005/8/layout/vList5"/>
    <dgm:cxn modelId="{986FE324-2930-8849-AF4D-CEBCC9EC82E1}" type="presOf" srcId="{ABF5102B-30F7-2E4B-A542-28A422B3025E}" destId="{4A0F098D-41F0-D744-B9C7-59073DBD75F6}" srcOrd="0" destOrd="0" presId="urn:microsoft.com/office/officeart/2005/8/layout/vList5"/>
    <dgm:cxn modelId="{551DC014-BAE8-5340-9FCE-14A7451D9E5B}" type="presOf" srcId="{F7E89C21-610C-8248-9034-74BE756271FF}" destId="{4A0F098D-41F0-D744-B9C7-59073DBD75F6}" srcOrd="0" destOrd="1" presId="urn:microsoft.com/office/officeart/2005/8/layout/vList5"/>
    <dgm:cxn modelId="{6901FE49-9746-4A4D-AF9B-93B3E068E5C9}" srcId="{1178CB69-3D44-134F-8B51-DDBD2DF0DE93}" destId="{322C39D3-AF11-4945-A097-79673DF74A55}" srcOrd="1" destOrd="0" parTransId="{9D6100A1-7384-5E49-B93C-6F7F451CD8DB}" sibTransId="{0E78B0BF-8C47-BE4E-AC0F-D520D1228EDF}"/>
    <dgm:cxn modelId="{DC057714-1E74-FA42-9589-4A58490ED412}" type="presOf" srcId="{1178CB69-3D44-134F-8B51-DDBD2DF0DE93}" destId="{6D61829A-AB0E-344A-AD9F-13AFCBE6DB1C}" srcOrd="0" destOrd="0" presId="urn:microsoft.com/office/officeart/2005/8/layout/vList5"/>
    <dgm:cxn modelId="{05BD8482-2392-BE44-BB87-F8A2B90E15FD}" srcId="{06A1B126-4CCE-8B4C-8B41-CFC3ED39B789}" destId="{ABF5102B-30F7-2E4B-A542-28A422B3025E}" srcOrd="0" destOrd="0" parTransId="{D3B16AA6-9AC0-AB40-96CD-2B891C5D3F06}" sibTransId="{35E7C4E9-FE4F-0240-AD62-26202C4EBEBB}"/>
    <dgm:cxn modelId="{A84A0129-1F92-714C-9A21-4EC24E531D81}" type="presOf" srcId="{DCDC4073-6D53-0F48-9836-FBA1628600D6}" destId="{3800CD3A-11A3-3948-BF41-B7854A04FD11}" srcOrd="0" destOrd="0" presId="urn:microsoft.com/office/officeart/2005/8/layout/vList5"/>
    <dgm:cxn modelId="{C08B9794-C536-E248-9626-A570B63B18AD}" srcId="{EB9E89C8-AD03-7842-8C4A-ADF81DB5E063}" destId="{86FB6200-CFA8-3F45-B3EC-E19C0040D115}" srcOrd="0" destOrd="0" parTransId="{72D09CED-8C22-B348-BB19-2D8260EC7039}" sibTransId="{11A3CD9A-72E5-2948-A8C6-0CBDE40AB2D0}"/>
    <dgm:cxn modelId="{096ED0CD-12AA-2642-9B50-84B5FD6E099B}" type="presOf" srcId="{01617F99-02D2-5742-94C3-92967AE28E89}" destId="{4A0F098D-41F0-D744-B9C7-59073DBD75F6}" srcOrd="0" destOrd="2" presId="urn:microsoft.com/office/officeart/2005/8/layout/vList5"/>
    <dgm:cxn modelId="{987500DA-42C6-7746-A0E4-3A32B6AA6148}" type="presOf" srcId="{06A1B126-4CCE-8B4C-8B41-CFC3ED39B789}" destId="{CC53C79F-8D05-8243-8442-6F8522710A21}" srcOrd="0" destOrd="0" presId="urn:microsoft.com/office/officeart/2005/8/layout/vList5"/>
    <dgm:cxn modelId="{7C6F4B54-0D18-C04D-98E8-6A96D363853F}" type="presOf" srcId="{EB9E89C8-AD03-7842-8C4A-ADF81DB5E063}" destId="{44759EB9-BFFB-8147-B758-2D932F616A07}" srcOrd="0" destOrd="0" presId="urn:microsoft.com/office/officeart/2005/8/layout/vList5"/>
    <dgm:cxn modelId="{B7940F77-F202-F544-8F78-E514A284B97F}" type="presOf" srcId="{322C39D3-AF11-4945-A097-79673DF74A55}" destId="{1808950C-178C-A848-B885-460B159052CD}" srcOrd="0" destOrd="1" presId="urn:microsoft.com/office/officeart/2005/8/layout/vList5"/>
    <dgm:cxn modelId="{64060504-CF7C-8A4D-9B04-115F39080EE5}" srcId="{F7E89C21-610C-8248-9034-74BE756271FF}" destId="{01617F99-02D2-5742-94C3-92967AE28E89}" srcOrd="0" destOrd="0" parTransId="{E6570019-A512-844D-A56E-C6CFC4F1D481}" sibTransId="{E00E593B-E6B2-B143-9F32-5DF0D824BC8F}"/>
    <dgm:cxn modelId="{21E22247-9067-7F46-B5AC-958EE7BB9F85}" srcId="{86FB6200-CFA8-3F45-B3EC-E19C0040D115}" destId="{DCDC4073-6D53-0F48-9836-FBA1628600D6}" srcOrd="0" destOrd="0" parTransId="{9C52A27D-5B5C-9E49-9B4E-4E5E026D1CC2}" sibTransId="{B57424B9-0FDD-FE4F-A940-7BECF72C516E}"/>
    <dgm:cxn modelId="{AF373959-848F-C142-8DC8-6CCCF6402649}" srcId="{1178CB69-3D44-134F-8B51-DDBD2DF0DE93}" destId="{04C99F7F-0AFA-2B48-83F7-88CD0FEC98EA}" srcOrd="0" destOrd="0" parTransId="{1B9DB6D6-0E01-5347-BB3B-9859DFFF9418}" sibTransId="{704F3385-9EB7-3448-8992-BFF9E17066EA}"/>
    <dgm:cxn modelId="{23517A88-19D6-B94E-8E32-C0E55B54A9C5}" type="presParOf" srcId="{44759EB9-BFFB-8147-B758-2D932F616A07}" destId="{24051419-6A9B-B84B-9FEE-325437F91D09}" srcOrd="0" destOrd="0" presId="urn:microsoft.com/office/officeart/2005/8/layout/vList5"/>
    <dgm:cxn modelId="{E83C0599-D1E8-0949-9C76-4B2A5A21A4AE}" type="presParOf" srcId="{24051419-6A9B-B84B-9FEE-325437F91D09}" destId="{B10B7200-6E01-CA40-80F5-F7D1434C48FC}" srcOrd="0" destOrd="0" presId="urn:microsoft.com/office/officeart/2005/8/layout/vList5"/>
    <dgm:cxn modelId="{19A941E7-109E-A14F-BC5E-016C14B8B99F}" type="presParOf" srcId="{24051419-6A9B-B84B-9FEE-325437F91D09}" destId="{3800CD3A-11A3-3948-BF41-B7854A04FD11}" srcOrd="1" destOrd="0" presId="urn:microsoft.com/office/officeart/2005/8/layout/vList5"/>
    <dgm:cxn modelId="{D93AA174-4520-A743-BC60-A6692F4AFD25}" type="presParOf" srcId="{44759EB9-BFFB-8147-B758-2D932F616A07}" destId="{9344C002-34AE-AD4F-AC20-C6F7F754FE31}" srcOrd="1" destOrd="0" presId="urn:microsoft.com/office/officeart/2005/8/layout/vList5"/>
    <dgm:cxn modelId="{8F0B1BBE-FE81-ED4F-A7C1-7841D63AD710}" type="presParOf" srcId="{44759EB9-BFFB-8147-B758-2D932F616A07}" destId="{EE50743A-4001-F04A-8D16-2B96A7F7CA7C}" srcOrd="2" destOrd="0" presId="urn:microsoft.com/office/officeart/2005/8/layout/vList5"/>
    <dgm:cxn modelId="{64E7FDD7-A59F-3448-A923-C8580E790DD9}" type="presParOf" srcId="{EE50743A-4001-F04A-8D16-2B96A7F7CA7C}" destId="{6D61829A-AB0E-344A-AD9F-13AFCBE6DB1C}" srcOrd="0" destOrd="0" presId="urn:microsoft.com/office/officeart/2005/8/layout/vList5"/>
    <dgm:cxn modelId="{3AFD5A84-D830-B249-9624-330BD78FF5EB}" type="presParOf" srcId="{EE50743A-4001-F04A-8D16-2B96A7F7CA7C}" destId="{1808950C-178C-A848-B885-460B159052CD}" srcOrd="1" destOrd="0" presId="urn:microsoft.com/office/officeart/2005/8/layout/vList5"/>
    <dgm:cxn modelId="{916B040B-F110-084B-A2BE-4B1E5F58F9FA}" type="presParOf" srcId="{44759EB9-BFFB-8147-B758-2D932F616A07}" destId="{BECD8F1E-FF79-644D-95C1-209F2ED949F6}" srcOrd="3" destOrd="0" presId="urn:microsoft.com/office/officeart/2005/8/layout/vList5"/>
    <dgm:cxn modelId="{91467B95-18AD-BC4E-9A6D-F42A5DEC39BE}" type="presParOf" srcId="{44759EB9-BFFB-8147-B758-2D932F616A07}" destId="{E909DAD8-E882-6141-B2A6-FBE95C0F2E72}" srcOrd="4" destOrd="0" presId="urn:microsoft.com/office/officeart/2005/8/layout/vList5"/>
    <dgm:cxn modelId="{A51392C6-337C-3C4B-9447-93D2B3EF7D20}" type="presParOf" srcId="{E909DAD8-E882-6141-B2A6-FBE95C0F2E72}" destId="{CC53C79F-8D05-8243-8442-6F8522710A21}" srcOrd="0" destOrd="0" presId="urn:microsoft.com/office/officeart/2005/8/layout/vList5"/>
    <dgm:cxn modelId="{E9B6E982-BFBA-734D-AA60-066BB672F1F1}" type="presParOf" srcId="{E909DAD8-E882-6141-B2A6-FBE95C0F2E72}" destId="{4A0F098D-41F0-D744-B9C7-59073DBD75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0CD3A-11A3-3948-BF41-B7854A04FD11}">
      <dsp:nvSpPr>
        <dsp:cNvPr id="0" name=""/>
        <dsp:cNvSpPr/>
      </dsp:nvSpPr>
      <dsp:spPr>
        <a:xfrm rot="5400000">
          <a:off x="4993889" y="-2002733"/>
          <a:ext cx="1171728" cy="54770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Compound number, structure, yield in agreement - manuscript/SI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2841223" y="207132"/>
        <a:ext cx="5419863" cy="1057330"/>
      </dsp:txXfrm>
    </dsp:sp>
    <dsp:sp modelId="{B10B7200-6E01-CA40-80F5-F7D1434C48FC}">
      <dsp:nvSpPr>
        <dsp:cNvPr id="0" name=""/>
        <dsp:cNvSpPr/>
      </dsp:nvSpPr>
      <dsp:spPr>
        <a:xfrm>
          <a:off x="236745" y="3467"/>
          <a:ext cx="2646540" cy="1464660"/>
        </a:xfrm>
        <a:prstGeom prst="roundRect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/>
              <a:cs typeface="Arial"/>
            </a:rPr>
            <a:t>Data Consistency</a:t>
          </a:r>
          <a:endParaRPr lang="en-US" sz="2800" b="1" kern="1200" dirty="0">
            <a:latin typeface="Arial"/>
            <a:cs typeface="Arial"/>
          </a:endParaRPr>
        </a:p>
      </dsp:txBody>
      <dsp:txXfrm>
        <a:off x="308244" y="74966"/>
        <a:ext cx="2503542" cy="1321662"/>
      </dsp:txXfrm>
    </dsp:sp>
    <dsp:sp modelId="{1808950C-178C-A848-B885-460B159052CD}">
      <dsp:nvSpPr>
        <dsp:cNvPr id="0" name=""/>
        <dsp:cNvSpPr/>
      </dsp:nvSpPr>
      <dsp:spPr>
        <a:xfrm rot="5400000">
          <a:off x="5017673" y="-464840"/>
          <a:ext cx="1171728" cy="54770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Run data-checking software</a:t>
          </a:r>
          <a:endParaRPr lang="en-US" sz="2400" kern="1200" dirty="0">
            <a:latin typeface="Arial"/>
            <a:cs typeface="Arial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Experimental procedure </a:t>
          </a:r>
          <a:r>
            <a:rPr lang="en-US" sz="2400" b="0" kern="1200" dirty="0" smtClean="0">
              <a:latin typeface="Arial"/>
              <a:cs typeface="Arial"/>
            </a:rPr>
            <a:t>with</a:t>
          </a:r>
          <a:r>
            <a:rPr lang="en-US" sz="2400" b="1" kern="1200" dirty="0" smtClean="0">
              <a:latin typeface="Arial"/>
              <a:cs typeface="Arial"/>
            </a:rPr>
            <a:t> details </a:t>
          </a:r>
          <a:r>
            <a:rPr lang="en-US" sz="2400" kern="1200" dirty="0" smtClean="0">
              <a:latin typeface="Arial"/>
              <a:cs typeface="Arial"/>
            </a:rPr>
            <a:t>for each compound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2865007" y="1745025"/>
        <a:ext cx="5419863" cy="1057330"/>
      </dsp:txXfrm>
    </dsp:sp>
    <dsp:sp modelId="{6D61829A-AB0E-344A-AD9F-13AFCBE6DB1C}">
      <dsp:nvSpPr>
        <dsp:cNvPr id="0" name=""/>
        <dsp:cNvSpPr/>
      </dsp:nvSpPr>
      <dsp:spPr>
        <a:xfrm>
          <a:off x="236745" y="1541360"/>
          <a:ext cx="2670324" cy="1464660"/>
        </a:xfrm>
        <a:prstGeom prst="roundRect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/>
              <a:cs typeface="Arial"/>
            </a:rPr>
            <a:t>Experimental Procedures</a:t>
          </a:r>
          <a:endParaRPr lang="en-US" sz="2800" b="1" kern="1200" dirty="0">
            <a:latin typeface="Arial"/>
            <a:cs typeface="Arial"/>
          </a:endParaRPr>
        </a:p>
      </dsp:txBody>
      <dsp:txXfrm>
        <a:off x="308244" y="1612859"/>
        <a:ext cx="2527326" cy="1321662"/>
      </dsp:txXfrm>
    </dsp:sp>
    <dsp:sp modelId="{4A0F098D-41F0-D744-B9C7-59073DBD75F6}">
      <dsp:nvSpPr>
        <dsp:cNvPr id="0" name=""/>
        <dsp:cNvSpPr/>
      </dsp:nvSpPr>
      <dsp:spPr>
        <a:xfrm rot="5400000">
          <a:off x="4704477" y="1365817"/>
          <a:ext cx="1756655" cy="54717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Arial"/>
              <a:cs typeface="Arial"/>
            </a:rPr>
            <a:t>Check for edited spectra</a:t>
          </a:r>
          <a:endParaRPr lang="en-US" sz="2400" b="0" kern="1200" dirty="0">
            <a:latin typeface="Arial"/>
            <a:cs typeface="Arial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Arial"/>
              <a:cs typeface="Arial"/>
            </a:rPr>
            <a:t>Image quality and completeness</a:t>
          </a:r>
          <a:endParaRPr lang="en-US" sz="2400" b="0" kern="1200" dirty="0">
            <a:latin typeface="Arial"/>
            <a:cs typeface="Arial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Arial"/>
              <a:cs typeface="Arial"/>
            </a:rPr>
            <a:t>Range    </a:t>
          </a:r>
          <a:r>
            <a:rPr lang="en-US" sz="2400" b="0" kern="1200" dirty="0" smtClean="0">
              <a:latin typeface="Wingdings"/>
              <a:ea typeface="Wingdings"/>
              <a:cs typeface="Wingdings"/>
              <a:sym typeface="Wingdings"/>
            </a:rPr>
            <a:t></a:t>
          </a:r>
          <a:r>
            <a:rPr lang="en-US" sz="2400" b="0" kern="1200" dirty="0" smtClean="0">
              <a:latin typeface="Arial"/>
              <a:ea typeface="Wingdings"/>
              <a:cs typeface="Arial"/>
              <a:sym typeface="Wingdings"/>
            </a:rPr>
            <a:t> </a:t>
          </a:r>
          <a:r>
            <a:rPr lang="en-US" sz="2400" b="0" kern="1200" dirty="0" smtClean="0">
              <a:latin typeface="Arial"/>
              <a:cs typeface="Arial"/>
            </a:rPr>
            <a:t>Integration  </a:t>
          </a:r>
          <a:r>
            <a:rPr lang="en-US" sz="2400" b="0" kern="1200" dirty="0" smtClean="0">
              <a:latin typeface="Wingdings"/>
              <a:ea typeface="Wingdings"/>
              <a:cs typeface="Wingdings"/>
              <a:sym typeface="Wingdings"/>
            </a:rPr>
            <a:t></a:t>
          </a:r>
          <a:r>
            <a:rPr lang="en-US" sz="2400" b="0" kern="1200" dirty="0" smtClean="0">
              <a:latin typeface="Arial"/>
              <a:ea typeface="Wingdings"/>
              <a:cs typeface="Arial"/>
              <a:sym typeface="Wingdings"/>
            </a:rPr>
            <a:t> Size</a:t>
          </a:r>
          <a:r>
            <a:rPr lang="en-US" sz="2400" b="0" kern="1200" dirty="0" smtClean="0">
              <a:latin typeface="Arial"/>
              <a:cs typeface="Arial"/>
            </a:rPr>
            <a:t> </a:t>
          </a:r>
          <a:endParaRPr lang="en-US" sz="2400" b="0" kern="1200" dirty="0">
            <a:latin typeface="Arial"/>
            <a:cs typeface="Arial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Arial"/>
              <a:cs typeface="Arial"/>
            </a:rPr>
            <a:t>Properly Labeled	    </a:t>
          </a:r>
          <a:r>
            <a:rPr lang="en-US" sz="2400" b="0" kern="1200" dirty="0" smtClean="0">
              <a:latin typeface="Wingdings"/>
              <a:ea typeface="Wingdings"/>
              <a:cs typeface="Wingdings"/>
              <a:sym typeface="Wingdings"/>
            </a:rPr>
            <a:t></a:t>
          </a:r>
          <a:r>
            <a:rPr lang="en-US" sz="2400" b="0" kern="1200" dirty="0" smtClean="0">
              <a:latin typeface="Arial"/>
              <a:ea typeface="Wingdings"/>
              <a:cs typeface="Arial"/>
              <a:sym typeface="Wingdings"/>
            </a:rPr>
            <a:t> </a:t>
          </a:r>
          <a:r>
            <a:rPr lang="en-US" sz="2400" b="0" kern="1200" dirty="0" smtClean="0">
              <a:latin typeface="Arial"/>
              <a:cs typeface="Arial"/>
            </a:rPr>
            <a:t>Legible</a:t>
          </a:r>
          <a:endParaRPr lang="en-US" sz="2400" b="0" kern="1200" dirty="0">
            <a:latin typeface="Arial"/>
            <a:cs typeface="Arial"/>
          </a:endParaRPr>
        </a:p>
      </dsp:txBody>
      <dsp:txXfrm rot="-5400000">
        <a:off x="2846949" y="3309099"/>
        <a:ext cx="5385960" cy="1585149"/>
      </dsp:txXfrm>
    </dsp:sp>
    <dsp:sp modelId="{CC53C79F-8D05-8243-8442-6F8522710A21}">
      <dsp:nvSpPr>
        <dsp:cNvPr id="0" name=""/>
        <dsp:cNvSpPr/>
      </dsp:nvSpPr>
      <dsp:spPr>
        <a:xfrm>
          <a:off x="236923" y="3079254"/>
          <a:ext cx="2696833" cy="2044841"/>
        </a:xfrm>
        <a:prstGeom prst="roundRect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/>
              <a:cs typeface="Arial"/>
            </a:rPr>
            <a:t>Spectra</a:t>
          </a:r>
          <a:endParaRPr lang="en-US" sz="2800" b="1" kern="1200" dirty="0">
            <a:latin typeface="Arial"/>
            <a:cs typeface="Arial"/>
          </a:endParaRPr>
        </a:p>
      </dsp:txBody>
      <dsp:txXfrm>
        <a:off x="336744" y="3179075"/>
        <a:ext cx="2497191" cy="18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3468-C297-474F-B22E-A3B3D58D4E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C51B-9577-B545-8316-5827E31B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en-US" baseline="0" dirty="0" smtClean="0"/>
              <a:t> of current process at OL:</a:t>
            </a:r>
          </a:p>
          <a:p>
            <a:r>
              <a:rPr lang="en-US" baseline="0" dirty="0" smtClean="0"/>
              <a:t>Specifically: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At what points do I review SI/manuscripts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details am I looking for</a:t>
            </a:r>
          </a:p>
          <a:p>
            <a:pPr marL="0" indent="0">
              <a:buNone/>
            </a:pPr>
            <a:r>
              <a:rPr lang="en-US" baseline="0" dirty="0" smtClean="0"/>
              <a:t>Share data/trends – reviewed over 7,000 paper</a:t>
            </a:r>
          </a:p>
          <a:p>
            <a:pPr marL="0" indent="0">
              <a:buNone/>
            </a:pPr>
            <a:r>
              <a:rPr lang="en-US" baseline="0" dirty="0" smtClean="0"/>
              <a:t>Goal – to have a consistent and accurate SI that benefits the author as well as the reader</a:t>
            </a:r>
          </a:p>
          <a:p>
            <a:pPr marL="0" indent="0">
              <a:buNone/>
            </a:pPr>
            <a:r>
              <a:rPr lang="en-US" baseline="0" dirty="0" smtClean="0"/>
              <a:t>With 24 </a:t>
            </a:r>
            <a:r>
              <a:rPr lang="en-US" baseline="0" dirty="0" err="1" smtClean="0"/>
              <a:t>hr</a:t>
            </a:r>
            <a:r>
              <a:rPr lang="en-US" baseline="0" dirty="0" smtClean="0"/>
              <a:t> turnaround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4C6DB-C123-4B4F-9D5A-9AFB7EA2DF1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4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 Figshare  is an open repository for archiving /accessing data sets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C51B-9577-B545-8316-5827E31BC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Clr>
                <a:srgbClr val="008000"/>
              </a:buClr>
              <a:buFont typeface="Wingdings" charset="2"/>
              <a:buChar char="ü"/>
            </a:pPr>
            <a:r>
              <a:rPr lang="en-US" sz="2200" dirty="0" smtClean="0">
                <a:latin typeface="Arial"/>
                <a:cs typeface="Arial"/>
              </a:rPr>
              <a:t> All information readily accessible and accurate</a:t>
            </a:r>
          </a:p>
          <a:p>
            <a:pPr lvl="3">
              <a:buClr>
                <a:srgbClr val="008000"/>
              </a:buClr>
              <a:buFont typeface="Wingdings" charset="2"/>
              <a:buChar char="ü"/>
            </a:pPr>
            <a:r>
              <a:rPr lang="en-US" sz="2200" dirty="0" smtClean="0">
                <a:latin typeface="Arial"/>
                <a:cs typeface="Arial"/>
              </a:rPr>
              <a:t>  Provide consistent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C51B-9577-B545-8316-5827E31BC1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READ REVIEWS from</a:t>
            </a:r>
            <a:r>
              <a:rPr lang="en-US" b="1" baseline="0" dirty="0" smtClean="0"/>
              <a:t> REVIEWERS</a:t>
            </a:r>
          </a:p>
          <a:p>
            <a:r>
              <a:rPr lang="en-US" sz="1200" b="1" baseline="0" dirty="0" smtClean="0">
                <a:latin typeface="Arial"/>
                <a:cs typeface="Arial"/>
              </a:rPr>
              <a:t>read the reviews prior to checking SI – helpful to have extra input…although the SI is mentioned only about 20-30% in the review</a:t>
            </a:r>
          </a:p>
          <a:p>
            <a:endParaRPr lang="en-US" sz="1200" b="1" baseline="0" dirty="0" smtClean="0">
              <a:latin typeface="Arial"/>
              <a:cs typeface="Arial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/>
                <a:cs typeface="Arial"/>
              </a:rPr>
              <a:t>New Manuscripts</a:t>
            </a:r>
          </a:p>
          <a:p>
            <a:pPr lvl="2">
              <a:buClr>
                <a:srgbClr val="761823"/>
              </a:buClr>
            </a:pPr>
            <a:r>
              <a:rPr lang="en-US" dirty="0" smtClean="0">
                <a:latin typeface="Arial"/>
                <a:cs typeface="Arial"/>
              </a:rPr>
              <a:t>Author who has a previous SI/data issue</a:t>
            </a:r>
          </a:p>
          <a:p>
            <a:pPr lvl="2">
              <a:buClr>
                <a:srgbClr val="761823"/>
              </a:buClr>
            </a:pPr>
            <a:r>
              <a:rPr lang="en-US" dirty="0" smtClean="0">
                <a:latin typeface="Arial"/>
                <a:cs typeface="Arial"/>
              </a:rPr>
              <a:t>Manuscripts that will be unsubmitted</a:t>
            </a:r>
          </a:p>
          <a:p>
            <a:pPr lvl="2">
              <a:buClr>
                <a:srgbClr val="761823"/>
              </a:buClr>
            </a:pPr>
            <a:r>
              <a:rPr lang="en-US" dirty="0" smtClean="0">
                <a:latin typeface="Arial"/>
                <a:cs typeface="Arial"/>
              </a:rPr>
              <a:t>Recheck manuscripts that have been unsubmitted</a:t>
            </a:r>
          </a:p>
          <a:p>
            <a:pPr marL="914400" lvl="2" indent="0">
              <a:lnSpc>
                <a:spcPct val="50000"/>
              </a:lnSpc>
              <a:buClr>
                <a:srgbClr val="761823"/>
              </a:buClr>
              <a:buNone/>
            </a:pP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/>
                <a:cs typeface="Arial"/>
              </a:rPr>
              <a:t>Manuscripts at Revision</a:t>
            </a:r>
          </a:p>
          <a:p>
            <a:pPr lvl="2">
              <a:buClr>
                <a:srgbClr val="761823"/>
              </a:buClr>
            </a:pPr>
            <a:r>
              <a:rPr lang="en-US" b="1" dirty="0" smtClean="0">
                <a:latin typeface="Arial"/>
                <a:cs typeface="Arial"/>
              </a:rPr>
              <a:t>All</a:t>
            </a:r>
            <a:r>
              <a:rPr lang="en-US" dirty="0" smtClean="0">
                <a:latin typeface="Arial"/>
                <a:cs typeface="Arial"/>
              </a:rPr>
              <a:t> manuscripts checked before a revision request</a:t>
            </a:r>
          </a:p>
          <a:p>
            <a:pPr marL="914400" lvl="2" indent="0">
              <a:lnSpc>
                <a:spcPct val="70000"/>
              </a:lnSpc>
              <a:buClr>
                <a:srgbClr val="761823"/>
              </a:buClr>
              <a:buNone/>
            </a:pP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lnSpc>
                <a:spcPct val="7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/>
                <a:cs typeface="Arial"/>
              </a:rPr>
              <a:t>Revised Manuscripts</a:t>
            </a:r>
          </a:p>
          <a:p>
            <a:pPr lvl="2">
              <a:buClr>
                <a:srgbClr val="761823"/>
              </a:buClr>
            </a:pPr>
            <a:r>
              <a:rPr lang="en-US" b="1" dirty="0" smtClean="0">
                <a:latin typeface="Arial"/>
                <a:cs typeface="Arial"/>
              </a:rPr>
              <a:t>All </a:t>
            </a:r>
            <a:r>
              <a:rPr lang="en-US" dirty="0" smtClean="0">
                <a:latin typeface="Arial"/>
                <a:cs typeface="Arial"/>
              </a:rPr>
              <a:t>are checked to verify that requested changes made</a:t>
            </a:r>
          </a:p>
          <a:p>
            <a:pPr marL="914400" lvl="2" indent="0">
              <a:lnSpc>
                <a:spcPct val="50000"/>
              </a:lnSpc>
              <a:buClr>
                <a:srgbClr val="761823"/>
              </a:buClr>
              <a:buNone/>
            </a:pP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lnSpc>
                <a:spcPct val="6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/>
                <a:cs typeface="Arial"/>
              </a:rPr>
              <a:t>Published Papers</a:t>
            </a:r>
          </a:p>
          <a:p>
            <a:pPr lvl="2">
              <a:buClr>
                <a:srgbClr val="761823"/>
              </a:buClr>
            </a:pPr>
            <a:r>
              <a:rPr lang="en-US" dirty="0" smtClean="0">
                <a:latin typeface="Arial"/>
                <a:cs typeface="Arial"/>
              </a:rPr>
              <a:t>Verify SI correction prior to an Addition/Correction</a:t>
            </a:r>
          </a:p>
          <a:p>
            <a:pPr lvl="2">
              <a:buClr>
                <a:srgbClr val="761823"/>
              </a:buClr>
            </a:pPr>
            <a:r>
              <a:rPr lang="en-US" dirty="0" smtClean="0">
                <a:latin typeface="Arial"/>
                <a:cs typeface="Arial"/>
              </a:rPr>
              <a:t>Investigate issues reported by readers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8C98A-C23D-1745-878B-0745AE0BCB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Arial"/>
                <a:cs typeface="Arial"/>
              </a:rPr>
              <a:t>Inspect for increasing types of errors in SI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Arial"/>
              <a:cs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Arial"/>
                <a:cs typeface="Arial"/>
              </a:rPr>
              <a:t>Rechecks up – more Ed </a:t>
            </a:r>
            <a:r>
              <a:rPr lang="en-US" sz="1200" b="1" dirty="0" err="1" smtClean="0">
                <a:latin typeface="Arial"/>
                <a:cs typeface="Arial"/>
              </a:rPr>
              <a:t>asst</a:t>
            </a:r>
            <a:r>
              <a:rPr lang="en-US" sz="1200" b="1" dirty="0" smtClean="0">
                <a:latin typeface="Arial"/>
                <a:cs typeface="Arial"/>
              </a:rPr>
              <a:t> sending back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Arial"/>
                <a:cs typeface="Arial"/>
              </a:rPr>
              <a:t>			- sometimes</a:t>
            </a:r>
            <a:r>
              <a:rPr lang="en-US" sz="1200" b="1" baseline="0" dirty="0" smtClean="0">
                <a:latin typeface="Arial"/>
                <a:cs typeface="Arial"/>
              </a:rPr>
              <a:t> there are 2 or 3 revision requests or papers that are unsubmitted for </a:t>
            </a:r>
            <a:endParaRPr lang="en-US" sz="1200" b="1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Last</a:t>
            </a:r>
            <a:r>
              <a:rPr lang="en-US" baseline="0" dirty="0" smtClean="0"/>
              <a:t> bullet : why the increase in spectra quality / spectra issues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4C6DB-C123-4B4F-9D5A-9AFB7EA2DF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Optimistic that awareness would eliminate the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Spectra issues remained constant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 </a:t>
            </a:r>
            <a:r>
              <a:rPr lang="en-US" sz="2000" dirty="0" smtClean="0">
                <a:latin typeface="Arial"/>
                <a:cs typeface="Arial"/>
              </a:rPr>
              <a:t>Replace spectra at revision		</a:t>
            </a:r>
            <a:r>
              <a:rPr lang="en-US" sz="20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sz="2000" dirty="0" smtClean="0"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lang="en-US" sz="2000" dirty="0" smtClean="0">
                <a:latin typeface="Arial"/>
                <a:cs typeface="Arial"/>
              </a:rPr>
              <a:t>Request expanded baselines</a:t>
            </a:r>
          </a:p>
          <a:p>
            <a:r>
              <a:rPr lang="en-US" sz="1200" dirty="0" smtClean="0">
                <a:latin typeface="Arial"/>
                <a:cs typeface="Arial"/>
              </a:rPr>
              <a:t> Rarely ask for compounds to be repurified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Last</a:t>
            </a:r>
            <a:r>
              <a:rPr lang="en-US" baseline="0" dirty="0" smtClean="0"/>
              <a:t> bullet : why the increase in spectra quality / spectra issues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4C6DB-C123-4B4F-9D5A-9AFB7EA2DF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data </a:t>
            </a:r>
            <a:r>
              <a:rPr lang="en-US" dirty="0" err="1" smtClean="0"/>
              <a:t>qualty</a:t>
            </a:r>
            <a:endParaRPr lang="en-US" dirty="0" smtClean="0"/>
          </a:p>
          <a:p>
            <a:r>
              <a:rPr lang="en-US" dirty="0" smtClean="0"/>
              <a:t>	required</a:t>
            </a:r>
            <a:r>
              <a:rPr lang="en-US" baseline="0" dirty="0" smtClean="0"/>
              <a:t> data and image </a:t>
            </a:r>
            <a:r>
              <a:rPr lang="en-US" baseline="0" dirty="0" err="1" smtClean="0"/>
              <a:t>qualtiy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CC51B-9577-B545-8316-5827E31BC1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F638-2AC5-A54D-B130-80117E13BB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0341-EEF6-BE4A-8DA0-58798A0DCA2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9F20-5562-9D44-AF38-D0FAADB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69303"/>
            <a:ext cx="8126905" cy="417456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>Supporting Information Review &amp;             Data Analysis at </a:t>
            </a:r>
            <a:r>
              <a:rPr lang="en-US" sz="3200" b="1" i="1" dirty="0" smtClean="0">
                <a:latin typeface="Arial" charset="0"/>
                <a:ea typeface="ＭＳ Ｐゴシック" charset="0"/>
                <a:cs typeface="ＭＳ Ｐゴシック" charset="0"/>
              </a:rPr>
              <a:t>Organic Letters</a:t>
            </a:r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>Angie Hunter</a:t>
            </a:r>
            <a:b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> Data Analyst, </a:t>
            </a:r>
            <a:r>
              <a:rPr lang="en-US" sz="3200" b="1" i="1" dirty="0" smtClean="0">
                <a:latin typeface="Arial" charset="0"/>
                <a:ea typeface="ＭＳ Ｐゴシック" charset="0"/>
                <a:cs typeface="ＭＳ Ｐゴシック" charset="0"/>
              </a:rPr>
              <a:t>Organic Letters</a:t>
            </a:r>
            <a:br>
              <a:rPr lang="en-US" sz="3200" b="1" i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i="1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i="1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effectLst/>
                <a:latin typeface="Arial"/>
                <a:cs typeface="Arial"/>
              </a:rPr>
              <a:t>MPS Open Data Workshop</a:t>
            </a:r>
            <a:r>
              <a:rPr lang="en-US" sz="3200" b="1" dirty="0" smtClean="0">
                <a:latin typeface="Arial"/>
                <a:cs typeface="Arial"/>
              </a:rPr>
              <a:t> – November 2015</a:t>
            </a:r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b="1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32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8680" y="6462471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9" y="6066021"/>
            <a:ext cx="2302905" cy="6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" y="77929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132080"/>
            <a:ext cx="8229600" cy="180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  <a:buClr>
                <a:srgbClr val="800000"/>
              </a:buClr>
            </a:pP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pPr marL="342900" indent="-342900">
              <a:lnSpc>
                <a:spcPct val="80000"/>
              </a:lnSpc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Overall, spectra problems remained </a:t>
            </a:r>
            <a:r>
              <a:rPr lang="en-US" sz="2400" dirty="0">
                <a:latin typeface="Arial"/>
                <a:cs typeface="Arial"/>
              </a:rPr>
              <a:t>constant in </a:t>
            </a:r>
            <a:r>
              <a:rPr lang="en-US" sz="2400" dirty="0" smtClean="0">
                <a:latin typeface="Arial"/>
                <a:cs typeface="Arial"/>
              </a:rPr>
              <a:t>2014</a:t>
            </a:r>
          </a:p>
          <a:p>
            <a:pPr marL="342900" indent="-342900">
              <a:lnSpc>
                <a:spcPct val="80000"/>
              </a:lnSpc>
              <a:buClr>
                <a:srgbClr val="800000"/>
              </a:buClr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  <a:p>
            <a:pPr marL="800100" lvl="1" indent="-342900">
              <a:lnSpc>
                <a:spcPct val="80000"/>
              </a:lnSpc>
              <a:buClr>
                <a:srgbClr val="800000"/>
              </a:buClr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Edited spectra cases increased</a:t>
            </a:r>
          </a:p>
          <a:p>
            <a:pPr>
              <a:lnSpc>
                <a:spcPct val="80000"/>
              </a:lnSpc>
              <a:buClr>
                <a:srgbClr val="800000"/>
              </a:buClr>
            </a:pPr>
            <a:endParaRPr lang="en-US" sz="2400" dirty="0">
              <a:latin typeface="Arial"/>
              <a:cs typeface="Arial"/>
            </a:endParaRPr>
          </a:p>
          <a:p>
            <a:pPr marL="800100" lvl="1" indent="-342900">
              <a:lnSpc>
                <a:spcPct val="80000"/>
              </a:lnSpc>
              <a:buClr>
                <a:srgbClr val="800000"/>
              </a:buClr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Dealing </a:t>
            </a:r>
            <a:r>
              <a:rPr lang="en-US" sz="2400" dirty="0">
                <a:latin typeface="Arial"/>
                <a:cs typeface="Arial"/>
              </a:rPr>
              <a:t>with edited spectra </a:t>
            </a:r>
            <a:r>
              <a:rPr lang="en-US" sz="2400" dirty="0" smtClean="0">
                <a:latin typeface="Arial"/>
                <a:cs typeface="Arial"/>
              </a:rPr>
              <a:t>is </a:t>
            </a:r>
            <a:r>
              <a:rPr lang="en-US" sz="2400" b="1" dirty="0" smtClean="0">
                <a:latin typeface="Arial"/>
                <a:cs typeface="Arial"/>
              </a:rPr>
              <a:t>time</a:t>
            </a:r>
            <a:r>
              <a:rPr lang="en-US" sz="2400" b="1" dirty="0">
                <a:latin typeface="Arial"/>
                <a:cs typeface="Arial"/>
              </a:rPr>
              <a:t>-consuming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7017" y="4194892"/>
            <a:ext cx="3751446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dirty="0" smtClean="0">
                <a:latin typeface="Arial"/>
                <a:cs typeface="Arial"/>
              </a:rPr>
              <a:t>Faint/blurry or size 	</a:t>
            </a:r>
            <a:r>
              <a:rPr lang="en-US" sz="24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  <a:p>
            <a:pPr>
              <a:buClr>
                <a:srgbClr val="FF0000"/>
              </a:buClr>
            </a:pPr>
            <a:r>
              <a:rPr lang="en-US" sz="2400" dirty="0" smtClean="0">
                <a:latin typeface="Arial"/>
                <a:cs typeface="Arial"/>
              </a:rPr>
              <a:t>Compound Purity 	</a:t>
            </a:r>
            <a:r>
              <a:rPr lang="en-US" sz="2400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2400" dirty="0" smtClean="0">
                <a:latin typeface="Arial"/>
                <a:cs typeface="Arial"/>
                <a:sym typeface="Wingdings"/>
              </a:rPr>
              <a:t> 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90000"/>
              </a:lnSpc>
              <a:buClr>
                <a:srgbClr val="FF0000"/>
              </a:buClr>
            </a:pPr>
            <a:endParaRPr lang="en-US" sz="2400" dirty="0" smtClean="0">
              <a:latin typeface="Arial"/>
              <a:cs typeface="Arial"/>
            </a:endParaRPr>
          </a:p>
          <a:p>
            <a:pPr>
              <a:buClr>
                <a:srgbClr val="FF0000"/>
              </a:buClr>
            </a:pPr>
            <a:r>
              <a:rPr lang="en-US" sz="2400" dirty="0" smtClean="0">
                <a:latin typeface="Arial"/>
                <a:cs typeface="Arial"/>
              </a:rPr>
              <a:t>Edited Spectra 		</a:t>
            </a:r>
            <a:r>
              <a:rPr lang="en-US" sz="24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24212"/>
              </p:ext>
            </p:extLst>
          </p:nvPr>
        </p:nvGraphicFramePr>
        <p:xfrm>
          <a:off x="720815" y="3607463"/>
          <a:ext cx="2132540" cy="25147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950942"/>
                <a:gridCol w="1181598"/>
              </a:tblGrid>
              <a:tr h="628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2013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2014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  <a:tr h="628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2%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3%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>
                        <a:alpha val="20000"/>
                      </a:srgbClr>
                    </a:solidFill>
                  </a:tcPr>
                </a:tc>
              </a:tr>
              <a:tr h="628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2%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0%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>
                        <a:alpha val="20000"/>
                      </a:srgbClr>
                    </a:solidFill>
                  </a:tcPr>
                </a:tc>
              </a:tr>
              <a:tr h="628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2%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3%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8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041798" y="4334300"/>
            <a:ext cx="452064" cy="283399"/>
          </a:xfrm>
          <a:prstGeom prst="rightArrow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041798" y="5004222"/>
            <a:ext cx="452064" cy="283399"/>
          </a:xfrm>
          <a:prstGeom prst="rightArrow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41798" y="5668695"/>
            <a:ext cx="452064" cy="283399"/>
          </a:xfrm>
          <a:prstGeom prst="rightArrow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7017" y="3282880"/>
            <a:ext cx="302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800000"/>
                </a:solidFill>
                <a:latin typeface="Arial"/>
                <a:cs typeface="Arial"/>
              </a:rPr>
              <a:t>Spectra Issues </a:t>
            </a:r>
            <a:endParaRPr lang="en-US" sz="2800" b="1" u="sng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5575" y="6463801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8220" y="343568"/>
            <a:ext cx="628208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Data Analysis – Spectra Trends</a:t>
            </a:r>
            <a:endParaRPr lang="en-US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0280" y="331427"/>
            <a:ext cx="501050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Efforts to Assist Authors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680" y="6462471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519" y="1297218"/>
            <a:ext cx="8743386" cy="49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Author guidelines vary between journals</a:t>
            </a:r>
          </a:p>
          <a:p>
            <a:pPr marL="800100" lvl="1" indent="-342900">
              <a:buClr>
                <a:srgbClr val="800000"/>
              </a:buClr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Data requirements		</a:t>
            </a:r>
          </a:p>
          <a:p>
            <a:pPr marL="800100" lvl="1" indent="-342900">
              <a:buClr>
                <a:srgbClr val="800000"/>
              </a:buClr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Location of the data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i="1" dirty="0" smtClean="0">
                <a:latin typeface="Arial"/>
                <a:cs typeface="Arial"/>
              </a:rPr>
              <a:t>Organic Letters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- Published Editorial on SI Review - June </a:t>
            </a:r>
            <a:r>
              <a:rPr lang="fr-FR" sz="2400" dirty="0" smtClean="0">
                <a:latin typeface="Arial"/>
                <a:cs typeface="Arial"/>
              </a:rPr>
              <a:t>’</a:t>
            </a:r>
            <a:r>
              <a:rPr lang="en-US" sz="2400" dirty="0" smtClean="0">
                <a:latin typeface="Arial"/>
                <a:cs typeface="Arial"/>
              </a:rPr>
              <a:t>15 </a:t>
            </a:r>
          </a:p>
          <a:p>
            <a:pPr>
              <a:buClr>
                <a:srgbClr val="800000"/>
              </a:buClr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buClr>
                <a:srgbClr val="800000"/>
              </a:buClr>
            </a:pPr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</a:rPr>
              <a:t>http://</a:t>
            </a:r>
            <a:r>
              <a:rPr lang="en-US" sz="2400" b="1" dirty="0" err="1" smtClean="0">
                <a:solidFill>
                  <a:schemeClr val="tx1"/>
                </a:solidFill>
                <a:latin typeface="Arial"/>
                <a:cs typeface="Arial"/>
              </a:rPr>
              <a:t>pubs.acs.org</a:t>
            </a:r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en-US" sz="2400" b="1" dirty="0" err="1" smtClean="0">
                <a:solidFill>
                  <a:schemeClr val="tx1"/>
                </a:solidFill>
                <a:latin typeface="Arial"/>
                <a:cs typeface="Arial"/>
              </a:rPr>
              <a:t>doi</a:t>
            </a:r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</a:rPr>
              <a:t>/abs/10.1021/acs.orglett.5b01700</a:t>
            </a:r>
          </a:p>
          <a:p>
            <a:endParaRPr lang="en-US" sz="2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</a:pPr>
            <a:r>
              <a:rPr lang="en-US" sz="2400" dirty="0" smtClean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	✓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  <a:sym typeface="Zapf Dingbats"/>
              </a:rPr>
              <a:t>Improve data quality</a:t>
            </a:r>
            <a:endParaRPr lang="en-US" sz="2400" dirty="0">
              <a:latin typeface="Arial"/>
              <a:cs typeface="Arial"/>
              <a:sym typeface="Zapf Dingbats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</a:pPr>
            <a:r>
              <a:rPr lang="en-US" sz="2400" dirty="0" smtClean="0">
                <a:latin typeface="Arial"/>
                <a:cs typeface="Arial"/>
                <a:sym typeface="Zapf Dingbats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✓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SI preparation checklist for authors</a:t>
            </a:r>
            <a:endParaRPr lang="en-US" sz="2400" dirty="0" smtClean="0">
              <a:latin typeface="Arial"/>
              <a:cs typeface="Arial"/>
            </a:endParaRPr>
          </a:p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Feedback from authors has been overwhelmingly positive</a:t>
            </a:r>
          </a:p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7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816" y="78171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322489" y="1406343"/>
            <a:ext cx="3210033" cy="1243848"/>
            <a:chOff x="46946" y="334647"/>
            <a:chExt cx="3552871" cy="1343843"/>
          </a:xfrm>
        </p:grpSpPr>
        <p:sp>
          <p:nvSpPr>
            <p:cNvPr id="10" name="Rounded Rectangle 9"/>
            <p:cNvSpPr/>
            <p:nvPr/>
          </p:nvSpPr>
          <p:spPr>
            <a:xfrm>
              <a:off x="46946" y="334647"/>
              <a:ext cx="3401688" cy="1343843"/>
            </a:xfrm>
            <a:prstGeom prst="roundRect">
              <a:avLst>
                <a:gd name="adj" fmla="val 10000"/>
              </a:avLst>
            </a:prstGeom>
            <a:solidFill>
              <a:srgbClr val="800000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115707" y="483539"/>
              <a:ext cx="3484110" cy="11234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137160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Arial"/>
                  <a:cs typeface="Arial"/>
                </a:rPr>
                <a:t>R</a:t>
              </a:r>
              <a:r>
                <a:rPr lang="en-US" sz="2400" b="1" kern="1200" dirty="0" smtClean="0">
                  <a:latin typeface="Arial"/>
                  <a:cs typeface="Arial"/>
                </a:rPr>
                <a:t>equired data</a:t>
              </a:r>
              <a:endParaRPr lang="en-US" sz="2400" b="1" kern="1200" dirty="0">
                <a:latin typeface="Arial"/>
                <a:cs typeface="Arial"/>
              </a:endParaRPr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357579" y="2398661"/>
            <a:ext cx="4029769" cy="4411996"/>
            <a:chOff x="1050622" y="1417626"/>
            <a:chExt cx="2210139" cy="2622378"/>
          </a:xfrm>
        </p:grpSpPr>
        <p:sp>
          <p:nvSpPr>
            <p:cNvPr id="13" name="Rounded Rectangle 12"/>
            <p:cNvSpPr/>
            <p:nvPr/>
          </p:nvSpPr>
          <p:spPr>
            <a:xfrm>
              <a:off x="1069289" y="1417626"/>
              <a:ext cx="2191472" cy="2331457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050622" y="1509236"/>
              <a:ext cx="2210139" cy="2530768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0">
              <a:noAutofit/>
            </a:bodyPr>
            <a:lstStyle/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800000"/>
                </a:buClr>
                <a:buFont typeface="Wingdings" charset="2"/>
                <a:buChar char="§"/>
              </a:pPr>
              <a:r>
                <a:rPr lang="en-US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Who ensures </a:t>
              </a:r>
              <a:r>
                <a:rPr lang="en-US" sz="2400" b="1" u="sng" dirty="0" smtClean="0">
                  <a:solidFill>
                    <a:schemeClr val="tx1"/>
                  </a:solidFill>
                  <a:latin typeface="Arial"/>
                  <a:cs typeface="Arial"/>
                </a:rPr>
                <a:t>all</a:t>
              </a:r>
              <a:r>
                <a:rPr lang="en-US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 data is submitted?</a:t>
              </a:r>
            </a:p>
            <a:p>
              <a:pPr marL="800100" lvl="2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8000"/>
                </a:buClr>
                <a:buFont typeface="Wingdings" charset="2"/>
                <a:buChar char="ü"/>
              </a:pPr>
              <a:r>
                <a:rPr lang="en-US" sz="2400" kern="1200" dirty="0" smtClean="0">
                  <a:solidFill>
                    <a:schemeClr val="tx1"/>
                  </a:solidFill>
                  <a:latin typeface="Arial"/>
                  <a:cs typeface="Arial"/>
                </a:rPr>
                <a:t>Additional training for Peer Review</a:t>
              </a:r>
              <a:endParaRPr lang="en-US" sz="2400" kern="1200" dirty="0" smtClean="0">
                <a:latin typeface="Arial"/>
                <a:cs typeface="Arial"/>
              </a:endParaRPr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400" dirty="0" smtClean="0">
                <a:latin typeface="Arial"/>
                <a:cs typeface="Arial"/>
              </a:endParaRP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800000"/>
                </a:buClr>
                <a:buFont typeface="Wingdings" charset="2"/>
                <a:buChar char="§"/>
              </a:pPr>
              <a:r>
                <a:rPr lang="en-US" sz="2400" dirty="0" smtClean="0">
                  <a:latin typeface="Arial"/>
                  <a:cs typeface="Arial"/>
                </a:rPr>
                <a:t>Is the data properly labeled for searching?</a:t>
              </a:r>
              <a:endParaRPr lang="en-US" sz="2400" dirty="0">
                <a:latin typeface="Arial"/>
                <a:cs typeface="Arial"/>
              </a:endParaRPr>
            </a:p>
            <a:p>
              <a:pPr marL="1028700" lvl="3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8000"/>
                </a:buClr>
                <a:buFont typeface="Wingdings" charset="2"/>
                <a:buChar char="ü"/>
              </a:pPr>
              <a:r>
                <a:rPr lang="en-US" sz="2400" kern="1200" dirty="0" smtClean="0">
                  <a:latin typeface="Arial"/>
                  <a:cs typeface="Arial"/>
                </a:rPr>
                <a:t>Manuscript/SI</a:t>
              </a:r>
              <a:endParaRPr lang="en-US" sz="2400" kern="1200" dirty="0">
                <a:latin typeface="Arial"/>
                <a:cs typeface="Arial"/>
              </a:endParaRPr>
            </a:p>
            <a:p>
              <a:pPr marL="1028700" lvl="3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8000"/>
                </a:buClr>
                <a:buFont typeface="Wingdings" charset="2"/>
                <a:buChar char="ü"/>
              </a:pPr>
              <a:r>
                <a:rPr lang="en-US" sz="2400" dirty="0" smtClean="0">
                  <a:latin typeface="Arial"/>
                  <a:cs typeface="Arial"/>
                </a:rPr>
                <a:t>Data files</a:t>
              </a:r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4589555" y="1394473"/>
            <a:ext cx="3532007" cy="1506379"/>
            <a:chOff x="3868974" y="336024"/>
            <a:chExt cx="3431479" cy="1314432"/>
          </a:xfrm>
        </p:grpSpPr>
        <p:sp>
          <p:nvSpPr>
            <p:cNvPr id="16" name="Rounded Rectangle 15"/>
            <p:cNvSpPr/>
            <p:nvPr/>
          </p:nvSpPr>
          <p:spPr>
            <a:xfrm>
              <a:off x="3868974" y="336024"/>
              <a:ext cx="3111778" cy="1314432"/>
            </a:xfrm>
            <a:prstGeom prst="roundRect">
              <a:avLst>
                <a:gd name="adj" fmla="val 10000"/>
              </a:avLst>
            </a:prstGeom>
            <a:solidFill>
              <a:srgbClr val="800000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868974" y="423095"/>
              <a:ext cx="3431479" cy="876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137160" numCol="1" spcCol="1270" anchor="t" anchorCtr="0">
              <a:noAutofit/>
            </a:bodyPr>
            <a:lstStyle/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Arial"/>
                  <a:cs typeface="Arial"/>
                </a:rPr>
                <a:t>Missing or manipulated data</a:t>
              </a:r>
              <a:endParaRPr lang="en-US" sz="2400" b="1" kern="1200" dirty="0">
                <a:latin typeface="Arial"/>
                <a:cs typeface="Arial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4664756" y="2634638"/>
            <a:ext cx="4377841" cy="2790037"/>
            <a:chOff x="4569781" y="1022746"/>
            <a:chExt cx="3123466" cy="3280010"/>
          </a:xfrm>
        </p:grpSpPr>
        <p:sp>
          <p:nvSpPr>
            <p:cNvPr id="19" name="Rounded Rectangle 18"/>
            <p:cNvSpPr/>
            <p:nvPr/>
          </p:nvSpPr>
          <p:spPr>
            <a:xfrm>
              <a:off x="4633661" y="1022746"/>
              <a:ext cx="2928195" cy="3280010"/>
            </a:xfrm>
            <a:prstGeom prst="roundRect">
              <a:avLst>
                <a:gd name="adj" fmla="val 10000"/>
              </a:avLst>
            </a:prstGeom>
            <a:ln w="19050"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569781" y="1379698"/>
              <a:ext cx="3123466" cy="2693635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0">
              <a:noAutofit/>
            </a:bodyPr>
            <a:lstStyle/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800000"/>
                </a:buClr>
                <a:buFont typeface="Wingdings" charset="2"/>
                <a:buChar char="§"/>
              </a:pPr>
              <a:r>
                <a:rPr lang="en-US" sz="2400" dirty="0" smtClean="0">
                  <a:latin typeface="Arial"/>
                  <a:cs typeface="Arial"/>
                </a:rPr>
                <a:t>What will be the process  to upload missing data</a:t>
              </a:r>
              <a:r>
                <a:rPr lang="en-US" sz="2400" dirty="0">
                  <a:latin typeface="Arial"/>
                  <a:cs typeface="Arial"/>
                </a:rPr>
                <a:t>?</a:t>
              </a:r>
              <a:endParaRPr lang="en-US" sz="2400" kern="1200" dirty="0" smtClean="0">
                <a:latin typeface="Arial"/>
                <a:cs typeface="Arial"/>
              </a:endParaRPr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400" kern="1200" dirty="0" smtClean="0">
                <a:latin typeface="Arial"/>
                <a:cs typeface="Arial"/>
              </a:endParaRP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800000"/>
                </a:buClr>
                <a:buFont typeface="Wingdings" charset="2"/>
                <a:buChar char="§"/>
              </a:pPr>
              <a:r>
                <a:rPr lang="en-US" sz="2400" dirty="0" smtClean="0">
                  <a:latin typeface="Arial"/>
                  <a:cs typeface="Arial"/>
                </a:rPr>
                <a:t>Who will request and    verify new data?</a:t>
              </a:r>
              <a:r>
                <a:rPr lang="en-US" sz="2400" kern="1200" dirty="0" smtClean="0">
                  <a:latin typeface="Arial"/>
                  <a:cs typeface="Arial"/>
                </a:rPr>
                <a:t> </a:t>
              </a:r>
              <a:endParaRPr lang="en-US" sz="2400" kern="1200" dirty="0">
                <a:latin typeface="Arial"/>
                <a:cs typeface="Arial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87514" y="319117"/>
            <a:ext cx="48369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Managing Data – Issues</a:t>
            </a:r>
            <a:endParaRPr lang="en-US"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" y="251368"/>
            <a:ext cx="2302905" cy="6426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02242" y="6438049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2880" y="307687"/>
            <a:ext cx="59168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ACS Journals – Open Access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680" y="6462471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438" y="1408249"/>
            <a:ext cx="87428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Supporting Information (SI) </a:t>
            </a:r>
            <a:r>
              <a:rPr lang="en-US" sz="2400" dirty="0">
                <a:latin typeface="Arial"/>
                <a:cs typeface="Arial"/>
              </a:rPr>
              <a:t>is freely available from the </a:t>
            </a:r>
            <a:r>
              <a:rPr lang="en-US" sz="2400" dirty="0" smtClean="0">
                <a:latin typeface="Arial"/>
                <a:cs typeface="Arial"/>
              </a:rPr>
              <a:t>   ACS </a:t>
            </a:r>
            <a:r>
              <a:rPr lang="en-US" sz="2400" dirty="0">
                <a:latin typeface="Arial"/>
                <a:cs typeface="Arial"/>
              </a:rPr>
              <a:t>journal </a:t>
            </a:r>
            <a:r>
              <a:rPr lang="en-US" sz="2400" dirty="0" smtClean="0">
                <a:latin typeface="Arial"/>
                <a:cs typeface="Arial"/>
              </a:rPr>
              <a:t>homepages</a:t>
            </a:r>
          </a:p>
          <a:p>
            <a:pPr>
              <a:buClr>
                <a:srgbClr val="800000"/>
              </a:buClr>
            </a:pPr>
            <a:endParaRPr lang="en-US" sz="2400" dirty="0" smtClean="0">
              <a:latin typeface="Arial"/>
              <a:cs typeface="Arial"/>
            </a:endParaRPr>
          </a:p>
          <a:p>
            <a:pPr>
              <a:buClr>
                <a:srgbClr val="800000"/>
              </a:buClr>
            </a:pPr>
            <a:endParaRPr lang="en-US" sz="2400" dirty="0" smtClean="0">
              <a:latin typeface="Arial"/>
              <a:cs typeface="Arial"/>
            </a:endParaRPr>
          </a:p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ACS </a:t>
            </a:r>
            <a:r>
              <a:rPr lang="en-US" sz="2400" dirty="0">
                <a:latin typeface="Arial"/>
                <a:cs typeface="Arial"/>
              </a:rPr>
              <a:t>has several options </a:t>
            </a:r>
            <a:r>
              <a:rPr lang="en-US" sz="2400" dirty="0" smtClean="0">
                <a:latin typeface="Arial"/>
                <a:cs typeface="Arial"/>
              </a:rPr>
              <a:t>to </a:t>
            </a:r>
            <a:r>
              <a:rPr lang="en-US" sz="2400" dirty="0">
                <a:latin typeface="Arial"/>
                <a:cs typeface="Arial"/>
              </a:rPr>
              <a:t>provide open </a:t>
            </a:r>
            <a:r>
              <a:rPr lang="en-US" sz="2400" dirty="0" smtClean="0">
                <a:latin typeface="Arial"/>
                <a:cs typeface="Arial"/>
              </a:rPr>
              <a:t>access: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http</a:t>
            </a:r>
            <a:r>
              <a:rPr lang="en-US" sz="2400" dirty="0">
                <a:latin typeface="Arial"/>
                <a:cs typeface="Arial"/>
              </a:rPr>
              <a:t>://</a:t>
            </a:r>
            <a:r>
              <a:rPr lang="en-US" sz="2400" dirty="0" smtClean="0">
                <a:latin typeface="Arial"/>
                <a:cs typeface="Arial"/>
              </a:rPr>
              <a:t>acsopenaccess.org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ACS </a:t>
            </a:r>
            <a:r>
              <a:rPr lang="en-US" sz="2400" dirty="0">
                <a:latin typeface="Arial"/>
                <a:cs typeface="Arial"/>
              </a:rPr>
              <a:t>Editors’ </a:t>
            </a:r>
            <a:r>
              <a:rPr lang="en-US" sz="2400" dirty="0" smtClean="0">
                <a:latin typeface="Arial"/>
                <a:cs typeface="Arial"/>
              </a:rPr>
              <a:t>Choice</a:t>
            </a:r>
          </a:p>
          <a:p>
            <a:pPr lvl="1">
              <a:buClr>
                <a:srgbClr val="008000"/>
              </a:buClr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	</a:t>
            </a:r>
          </a:p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ACS </a:t>
            </a:r>
            <a:r>
              <a:rPr lang="en-US" sz="2400" dirty="0">
                <a:latin typeface="Arial"/>
                <a:cs typeface="Arial"/>
              </a:rPr>
              <a:t>is </a:t>
            </a:r>
            <a:r>
              <a:rPr lang="en-US" sz="2400" dirty="0" smtClean="0">
                <a:latin typeface="Arial"/>
                <a:cs typeface="Arial"/>
              </a:rPr>
              <a:t>partnering with Digital Science’s Figshare</a:t>
            </a:r>
          </a:p>
          <a:p>
            <a:pPr marL="800100" lvl="1" indent="-342900">
              <a:buClr>
                <a:srgbClr val="800000"/>
              </a:buClr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ACS will assign Digital </a:t>
            </a:r>
            <a:r>
              <a:rPr lang="en-US" sz="2400" dirty="0">
                <a:latin typeface="Arial"/>
                <a:cs typeface="Arial"/>
              </a:rPr>
              <a:t>Object Identifier (DOI) </a:t>
            </a:r>
            <a:r>
              <a:rPr lang="en-US" sz="2400" dirty="0" smtClean="0">
                <a:latin typeface="Arial"/>
                <a:cs typeface="Arial"/>
              </a:rPr>
              <a:t>tags to     SI files</a:t>
            </a:r>
          </a:p>
          <a:p>
            <a:pPr marL="800100" lvl="1" indent="-342900">
              <a:buClr>
                <a:srgbClr val="800000"/>
              </a:buClr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ACS </a:t>
            </a:r>
            <a:r>
              <a:rPr lang="en-US" sz="2400" dirty="0">
                <a:latin typeface="Arial"/>
                <a:cs typeface="Arial"/>
              </a:rPr>
              <a:t>SI </a:t>
            </a:r>
            <a:r>
              <a:rPr lang="en-US" sz="2400" dirty="0" smtClean="0">
                <a:latin typeface="Arial"/>
                <a:cs typeface="Arial"/>
              </a:rPr>
              <a:t>material searchable via multiple search engines</a:t>
            </a:r>
          </a:p>
          <a:p>
            <a:pPr lvl="1">
              <a:buClr>
                <a:srgbClr val="800000"/>
              </a:buClr>
            </a:pPr>
            <a:endParaRPr lang="en-US" sz="2400" dirty="0" smtClean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0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582" y="2562900"/>
            <a:ext cx="855787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The Supporting Information (SI) for submitted manuscripts routinely contains numerous errors:</a:t>
            </a:r>
          </a:p>
          <a:p>
            <a:endParaRPr lang="en-US" sz="2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</a:pP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	✓</a:t>
            </a:r>
            <a:r>
              <a:rPr lang="en-US" sz="2400" dirty="0" smtClean="0">
                <a:latin typeface="Arial"/>
                <a:ea typeface="Zapf Dingbats"/>
                <a:cs typeface="Arial"/>
                <a:sym typeface="Zapf Dingbat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Missing Data</a:t>
            </a:r>
            <a:r>
              <a:rPr lang="en-US" sz="2400" dirty="0" smtClean="0">
                <a:latin typeface="Arial"/>
                <a:cs typeface="Arial"/>
              </a:rPr>
              <a:t>			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✓</a:t>
            </a:r>
            <a:r>
              <a:rPr lang="en-US" sz="2400" dirty="0" smtClean="0">
                <a:latin typeface="Arial"/>
                <a:ea typeface="Zapf Dingbats"/>
                <a:cs typeface="Arial"/>
                <a:sym typeface="Zapf Dingbat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Incorrect Data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</a:pP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	✓</a:t>
            </a:r>
            <a:r>
              <a:rPr lang="en-US" sz="2400" dirty="0" smtClean="0">
                <a:latin typeface="Arial"/>
                <a:ea typeface="Zapf Dingbats"/>
                <a:cs typeface="Arial"/>
                <a:sym typeface="Zapf Dingbat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Data Manipulation</a:t>
            </a: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✓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Inconsistency with Manuscript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7116" y="1315373"/>
            <a:ext cx="8565778" cy="1015567"/>
          </a:xfrm>
          <a:prstGeom prst="rightArrow">
            <a:avLst/>
          </a:prstGeom>
          <a:gradFill flip="none" rotWithShape="1">
            <a:gsLst>
              <a:gs pos="53000">
                <a:srgbClr val="0000F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415582" y="1518290"/>
            <a:ext cx="2104561" cy="609155"/>
            <a:chOff x="-458054" y="718849"/>
            <a:chExt cx="2506266" cy="958466"/>
          </a:xfrm>
        </p:grpSpPr>
        <p:sp>
          <p:nvSpPr>
            <p:cNvPr id="8" name="Rounded Rectangle 7"/>
            <p:cNvSpPr/>
            <p:nvPr/>
          </p:nvSpPr>
          <p:spPr>
            <a:xfrm>
              <a:off x="-458054" y="718849"/>
              <a:ext cx="2506266" cy="958466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5"/>
            <p:cNvSpPr/>
            <p:nvPr/>
          </p:nvSpPr>
          <p:spPr>
            <a:xfrm>
              <a:off x="-166331" y="752515"/>
              <a:ext cx="1914113" cy="864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b="1" kern="1200" dirty="0" smtClean="0">
                  <a:latin typeface="Arial"/>
                  <a:cs typeface="Arial"/>
                </a:rPr>
                <a:t>S</a:t>
              </a:r>
              <a:r>
                <a:rPr lang="en-US" sz="2400" b="1" kern="1200" dirty="0" smtClean="0">
                  <a:latin typeface="Arial"/>
                  <a:cs typeface="Arial"/>
                </a:rPr>
                <a:t>cientist</a:t>
              </a:r>
              <a:endParaRPr lang="en-US" sz="2400" b="1" kern="1200" dirty="0">
                <a:latin typeface="Arial"/>
                <a:cs typeface="Arial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857407" y="1409841"/>
            <a:ext cx="2124331" cy="84322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/>
          <p:cNvGrpSpPr/>
          <p:nvPr/>
        </p:nvGrpSpPr>
        <p:grpSpPr>
          <a:xfrm>
            <a:off x="5381293" y="1530501"/>
            <a:ext cx="2706048" cy="574185"/>
            <a:chOff x="5711444" y="587581"/>
            <a:chExt cx="2506269" cy="958466"/>
          </a:xfrm>
        </p:grpSpPr>
        <p:sp>
          <p:nvSpPr>
            <p:cNvPr id="14" name="Rounded Rectangle 13"/>
            <p:cNvSpPr/>
            <p:nvPr/>
          </p:nvSpPr>
          <p:spPr>
            <a:xfrm>
              <a:off x="5711444" y="587581"/>
              <a:ext cx="2506269" cy="958466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5"/>
            <p:cNvSpPr/>
            <p:nvPr/>
          </p:nvSpPr>
          <p:spPr>
            <a:xfrm>
              <a:off x="5805020" y="681157"/>
              <a:ext cx="2412693" cy="864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b="1" dirty="0" smtClean="0">
                  <a:latin typeface="Arial"/>
                  <a:cs typeface="Arial"/>
                </a:rPr>
                <a:t>M</a:t>
              </a:r>
              <a:r>
                <a:rPr lang="en-US" sz="2400" b="1" dirty="0" smtClean="0">
                  <a:latin typeface="Arial"/>
                  <a:cs typeface="Arial"/>
                </a:rPr>
                <a:t>anuscript/</a:t>
              </a:r>
              <a:r>
                <a:rPr lang="en-US" sz="3000" b="1" dirty="0" smtClean="0">
                  <a:latin typeface="Arial"/>
                  <a:cs typeface="Arial"/>
                </a:rPr>
                <a:t>SI</a:t>
              </a:r>
              <a:endParaRPr lang="en-US" sz="3000" b="1" kern="1200" dirty="0">
                <a:latin typeface="Arial"/>
                <a:cs typeface="Arial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0928" y="319557"/>
            <a:ext cx="6561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Data Analysis at </a:t>
            </a:r>
            <a:r>
              <a:rPr lang="en-US" sz="3200" b="1" i="1" dirty="0" smtClean="0">
                <a:solidFill>
                  <a:srgbClr val="761823"/>
                </a:solidFill>
                <a:latin typeface="Arial"/>
                <a:cs typeface="Arial"/>
              </a:rPr>
              <a:t>Organic Letters</a:t>
            </a:r>
            <a:endParaRPr lang="en-US" sz="3200" i="1" dirty="0"/>
          </a:p>
        </p:txBody>
      </p:sp>
      <p:sp>
        <p:nvSpPr>
          <p:cNvPr id="19" name="Rounded Rectangle 5"/>
          <p:cNvSpPr/>
          <p:nvPr/>
        </p:nvSpPr>
        <p:spPr>
          <a:xfrm>
            <a:off x="3225050" y="1558108"/>
            <a:ext cx="1444627" cy="5369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>
                <a:latin typeface="Arial"/>
                <a:cs typeface="Arial"/>
              </a:rPr>
              <a:t>DATA</a:t>
            </a:r>
            <a:endParaRPr lang="en-US" sz="3600" b="1" kern="1200" dirty="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15575" y="6467149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80459" y="4944947"/>
            <a:ext cx="906780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20000"/>
              </a:lnSpc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Goals for </a:t>
            </a:r>
            <a:r>
              <a:rPr lang="en-US" sz="2400" i="1" dirty="0" smtClean="0">
                <a:latin typeface="Arial"/>
                <a:cs typeface="Arial"/>
              </a:rPr>
              <a:t>Organic Letters </a:t>
            </a:r>
            <a:r>
              <a:rPr lang="en-US" sz="2400" dirty="0" smtClean="0">
                <a:latin typeface="Arial"/>
                <a:cs typeface="Arial"/>
              </a:rPr>
              <a:t>data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nalysis:</a:t>
            </a:r>
            <a:endParaRPr lang="en-US" sz="2400" dirty="0" smtClean="0">
              <a:solidFill>
                <a:srgbClr val="008000"/>
              </a:solidFill>
              <a:latin typeface="Arial"/>
              <a:ea typeface="Zapf Dingbats"/>
              <a:cs typeface="Arial"/>
              <a:sym typeface="Zapf Dingbats"/>
            </a:endParaRPr>
          </a:p>
          <a:p>
            <a:pPr lvl="3">
              <a:lnSpc>
                <a:spcPct val="120000"/>
              </a:lnSpc>
              <a:buClr>
                <a:srgbClr val="008000"/>
              </a:buClr>
            </a:pPr>
            <a:r>
              <a:rPr lang="en-US" sz="2400" dirty="0" smtClean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	✓  </a:t>
            </a:r>
            <a:r>
              <a:rPr lang="en-US" sz="2400" dirty="0" smtClean="0">
                <a:latin typeface="Arial"/>
                <a:cs typeface="Arial"/>
              </a:rPr>
              <a:t>All information readily accessible and accurate</a:t>
            </a:r>
          </a:p>
          <a:p>
            <a:pPr lvl="3">
              <a:lnSpc>
                <a:spcPct val="120000"/>
              </a:lnSpc>
              <a:buClr>
                <a:srgbClr val="008000"/>
              </a:buClr>
            </a:pPr>
            <a:r>
              <a:rPr lang="en-US" sz="2400" dirty="0" smtClean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	✓  </a:t>
            </a:r>
            <a:r>
              <a:rPr lang="en-US" sz="2400" dirty="0" smtClean="0">
                <a:latin typeface="Arial"/>
                <a:cs typeface="Arial"/>
              </a:rPr>
              <a:t>Provide consistent quality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63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76662810"/>
              </p:ext>
            </p:extLst>
          </p:nvPr>
        </p:nvGraphicFramePr>
        <p:xfrm>
          <a:off x="258647" y="1179825"/>
          <a:ext cx="8557910" cy="512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349891" y="140913"/>
            <a:ext cx="47436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Supporting Information</a:t>
            </a:r>
          </a:p>
          <a:p>
            <a:pPr algn="ctr"/>
            <a:r>
              <a:rPr lang="en-US" sz="2800" b="1" dirty="0" smtClean="0">
                <a:solidFill>
                  <a:srgbClr val="761823"/>
                </a:solidFill>
                <a:latin typeface="Arial"/>
                <a:cs typeface="Arial"/>
              </a:rPr>
              <a:t>What Is Reviewed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08467" y="6467149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0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743" y="179987"/>
            <a:ext cx="5832532" cy="91605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Data Analysis</a:t>
            </a:r>
            <a:r>
              <a:rPr lang="en-US" sz="3200" b="1" i="1" dirty="0" smtClean="0">
                <a:solidFill>
                  <a:srgbClr val="761823"/>
                </a:solidFill>
                <a:latin typeface="Arial"/>
                <a:cs typeface="Arial"/>
              </a:rPr>
              <a:t> </a:t>
            </a:r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– Trends</a:t>
            </a:r>
            <a:endParaRPr lang="en-US" sz="3200" b="1" dirty="0">
              <a:solidFill>
                <a:srgbClr val="761823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96" y="1315131"/>
            <a:ext cx="4011301" cy="19935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Clr>
                <a:srgbClr val="761823"/>
              </a:buClr>
              <a:buNone/>
            </a:pPr>
            <a:r>
              <a:rPr lang="en-US" dirty="0" smtClean="0">
                <a:latin typeface="Arial"/>
                <a:cs typeface="Arial"/>
              </a:rPr>
              <a:t>	  </a:t>
            </a:r>
            <a:r>
              <a:rPr lang="en-US" sz="2800" dirty="0" smtClean="0">
                <a:latin typeface="Arial"/>
                <a:cs typeface="Arial"/>
              </a:rPr>
              <a:t>2012:  52% 	     	  </a:t>
            </a:r>
          </a:p>
          <a:p>
            <a:pPr marL="0" indent="0">
              <a:lnSpc>
                <a:spcPct val="80000"/>
              </a:lnSpc>
              <a:buClr>
                <a:srgbClr val="761823"/>
              </a:buClr>
              <a:buNone/>
            </a:pPr>
            <a:r>
              <a:rPr lang="en-US" sz="2800" dirty="0">
                <a:latin typeface="Arial"/>
                <a:cs typeface="Arial"/>
              </a:rPr>
              <a:t>	 </a:t>
            </a:r>
            <a:r>
              <a:rPr lang="en-US" sz="2800" dirty="0" smtClean="0">
                <a:latin typeface="Arial"/>
                <a:cs typeface="Arial"/>
              </a:rPr>
              <a:t> 2013:  45% 			</a:t>
            </a:r>
          </a:p>
          <a:p>
            <a:pPr marL="0" indent="0">
              <a:lnSpc>
                <a:spcPct val="80000"/>
              </a:lnSpc>
              <a:buClr>
                <a:srgbClr val="761823"/>
              </a:buClr>
              <a:buNone/>
            </a:pPr>
            <a:r>
              <a:rPr lang="en-US" sz="2800" dirty="0" smtClean="0">
                <a:latin typeface="Arial"/>
                <a:cs typeface="Arial"/>
              </a:rPr>
              <a:t>	  2014:  41%</a:t>
            </a:r>
          </a:p>
          <a:p>
            <a:pPr marL="0" indent="0">
              <a:buClr>
                <a:srgbClr val="761823"/>
              </a:buClr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>
              <a:buClr>
                <a:srgbClr val="761823"/>
              </a:buClr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buClr>
                <a:srgbClr val="761823"/>
              </a:buClr>
              <a:buNone/>
            </a:pPr>
            <a:endParaRPr lang="en-US" b="1" dirty="0" smtClean="0">
              <a:latin typeface="Arial"/>
              <a:cs typeface="Arial"/>
            </a:endParaRPr>
          </a:p>
          <a:p>
            <a:pPr marL="0" indent="0">
              <a:buClr>
                <a:srgbClr val="761823"/>
              </a:buClr>
              <a:buNone/>
            </a:pPr>
            <a:endParaRPr lang="en-US" sz="37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32660" y="1171596"/>
            <a:ext cx="676950" cy="1812877"/>
          </a:xfrm>
          <a:prstGeom prst="downArrow">
            <a:avLst/>
          </a:prstGeom>
          <a:gradFill flip="none" rotWithShape="1">
            <a:gsLst>
              <a:gs pos="23000">
                <a:srgbClr val="FF0000"/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052591" y="1171596"/>
            <a:ext cx="676997" cy="1739354"/>
          </a:xfrm>
          <a:prstGeom prst="rightBrace">
            <a:avLst/>
          </a:prstGeom>
          <a:ln w="4762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308681"/>
            <a:ext cx="93573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Increased inspection of experimental details:	  </a:t>
            </a:r>
          </a:p>
          <a:p>
            <a:pPr marL="1200150" lvl="3" indent="-342900">
              <a:buClr>
                <a:srgbClr val="800000"/>
              </a:buClr>
              <a:buFont typeface="Zapf Dingbats" charset="0"/>
              <a:buChar char="✓"/>
            </a:pPr>
            <a:r>
              <a:rPr lang="en-US" sz="2400" dirty="0" smtClean="0">
                <a:latin typeface="Arial"/>
                <a:cs typeface="Arial"/>
              </a:rPr>
              <a:t>Isolated amount							      </a:t>
            </a:r>
          </a:p>
          <a:p>
            <a:pPr marL="1200150" lvl="3" indent="-342900">
              <a:buClr>
                <a:srgbClr val="800000"/>
              </a:buClr>
              <a:buFont typeface="Zapf Dingbats" charset="0"/>
              <a:buChar char="✓"/>
            </a:pPr>
            <a:r>
              <a:rPr lang="en-US" sz="2400" dirty="0" smtClean="0">
                <a:latin typeface="Arial"/>
                <a:cs typeface="Arial"/>
              </a:rPr>
              <a:t>Physical </a:t>
            </a:r>
            <a:r>
              <a:rPr lang="en-US" sz="2400" dirty="0">
                <a:latin typeface="Arial"/>
                <a:cs typeface="Arial"/>
              </a:rPr>
              <a:t>description </a:t>
            </a:r>
            <a:endParaRPr lang="en-US" sz="2400" dirty="0" smtClean="0">
              <a:latin typeface="Arial"/>
              <a:cs typeface="Arial"/>
            </a:endParaRPr>
          </a:p>
          <a:p>
            <a:pPr marL="1200150" lvl="3" indent="-342900">
              <a:buClr>
                <a:srgbClr val="800000"/>
              </a:buClr>
              <a:buFont typeface="Zapf Dingbats" charset="0"/>
              <a:buChar char="✓"/>
            </a:pPr>
            <a:r>
              <a:rPr lang="en-US" sz="2400" dirty="0" smtClean="0">
                <a:latin typeface="Arial"/>
                <a:cs typeface="Arial"/>
              </a:rPr>
              <a:t>Purification details</a:t>
            </a:r>
          </a:p>
          <a:p>
            <a:pPr marL="857250" lvl="3">
              <a:buClr>
                <a:srgbClr val="800000"/>
              </a:buClr>
            </a:pPr>
            <a:r>
              <a:rPr lang="en-US" sz="2400" dirty="0" smtClean="0">
                <a:latin typeface="Arial"/>
                <a:cs typeface="Arial"/>
              </a:rPr>
              <a:t>			</a:t>
            </a:r>
          </a:p>
          <a:p>
            <a:pPr marL="742950" lvl="2" indent="-342900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Rechecking more manuscripts: 				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</a:t>
            </a:r>
          </a:p>
          <a:p>
            <a:pPr marL="400050" lvl="2">
              <a:buClr>
                <a:srgbClr val="800000"/>
              </a:buClr>
            </a:pPr>
            <a:r>
              <a:rPr lang="en-US" sz="2400" dirty="0">
                <a:latin typeface="Arial"/>
                <a:cs typeface="Arial"/>
              </a:rPr>
              <a:t>  </a:t>
            </a:r>
            <a:r>
              <a:rPr lang="en-US" sz="2400" dirty="0" smtClean="0">
                <a:latin typeface="Arial"/>
                <a:cs typeface="Arial"/>
              </a:rPr>
              <a:t>   </a:t>
            </a:r>
            <a:r>
              <a:rPr lang="en-US" sz="2400" dirty="0" smtClean="0">
                <a:solidFill>
                  <a:srgbClr val="8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 </a:t>
            </a:r>
            <a:r>
              <a:rPr lang="en-US" sz="2400" dirty="0" smtClean="0">
                <a:latin typeface="Arial"/>
                <a:cs typeface="Arial"/>
              </a:rPr>
              <a:t>Unsubmitted manuscripts  				</a:t>
            </a:r>
          </a:p>
          <a:p>
            <a:pPr marL="1200150" lvl="3" indent="-342900">
              <a:buClr>
                <a:srgbClr val="800000"/>
              </a:buClr>
              <a:buFont typeface="Zapf Dingbats" charset="0"/>
              <a:buChar char="✓"/>
            </a:pPr>
            <a:r>
              <a:rPr lang="en-US" sz="2400" dirty="0" smtClean="0">
                <a:latin typeface="Arial"/>
                <a:cs typeface="Arial"/>
              </a:rPr>
              <a:t>Manuscripts requiring multiple revisions</a:t>
            </a:r>
          </a:p>
          <a:p>
            <a:pPr marL="400050" lvl="2">
              <a:buClr>
                <a:srgbClr val="800000"/>
              </a:buClr>
            </a:pPr>
            <a:endParaRPr lang="en-US" sz="2400" b="1" dirty="0" smtClean="0">
              <a:latin typeface="Arial"/>
              <a:cs typeface="Arial"/>
            </a:endParaRPr>
          </a:p>
          <a:p>
            <a:pPr marL="400050" lvl="2">
              <a:buClr>
                <a:srgbClr val="800000"/>
              </a:buClr>
            </a:pPr>
            <a:endParaRPr lang="en-US" sz="2400" b="1" dirty="0" smtClean="0">
              <a:latin typeface="Arial"/>
              <a:cs typeface="Arial"/>
            </a:endParaRPr>
          </a:p>
          <a:p>
            <a:pPr marL="400050" lvl="2">
              <a:buClr>
                <a:srgbClr val="800000"/>
              </a:buClr>
            </a:pPr>
            <a:endParaRPr lang="en-US" sz="2400" b="1" dirty="0">
              <a:latin typeface="Arial"/>
              <a:cs typeface="Arial"/>
            </a:endParaRPr>
          </a:p>
          <a:p>
            <a:pPr marL="400050" lvl="2">
              <a:buClr>
                <a:srgbClr val="800000"/>
              </a:buClr>
            </a:pP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0410" y="6399450"/>
            <a:ext cx="31363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solidFill>
                  <a:srgbClr val="333399"/>
                </a:solidFill>
              </a:rPr>
              <a:t>American Chemical 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81475" y="1850423"/>
            <a:ext cx="4255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761823"/>
              </a:buClr>
            </a:pPr>
            <a:r>
              <a:rPr lang="en-US" sz="2400" dirty="0" smtClean="0">
                <a:latin typeface="Arial"/>
                <a:cs typeface="Arial"/>
              </a:rPr>
              <a:t>Manuscripts with one SI issue</a:t>
            </a:r>
          </a:p>
        </p:txBody>
      </p:sp>
    </p:spTree>
    <p:extLst>
      <p:ext uri="{BB962C8B-B14F-4D97-AF65-F5344CB8AC3E}">
        <p14:creationId xmlns:p14="http://schemas.microsoft.com/office/powerpoint/2010/main" val="362552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81208" y="143170"/>
            <a:ext cx="5614295" cy="97580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Data Analysis – Trends</a:t>
            </a:r>
            <a:endParaRPr lang="en-US" sz="3200" b="1" dirty="0">
              <a:solidFill>
                <a:srgbClr val="761823"/>
              </a:solidFill>
              <a:latin typeface="Arial"/>
              <a:cs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251735"/>
              </p:ext>
            </p:extLst>
          </p:nvPr>
        </p:nvGraphicFramePr>
        <p:xfrm>
          <a:off x="457200" y="1931180"/>
          <a:ext cx="3801107" cy="280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18067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Experimental procedure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Spectra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5693" y="5018067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Spectra not labeled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HRMS typos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9085" y="1372771"/>
            <a:ext cx="208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Missing D</a:t>
            </a:r>
            <a:r>
              <a:rPr lang="en-US" sz="2400" b="1" dirty="0" smtClean="0">
                <a:latin typeface="Arial"/>
                <a:cs typeface="Arial"/>
              </a:rPr>
              <a:t>ata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6642" y="1407339"/>
            <a:ext cx="365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Formatting /Typo </a:t>
            </a:r>
            <a:r>
              <a:rPr lang="en-US" sz="2400" b="1" dirty="0" smtClean="0">
                <a:latin typeface="Arial"/>
                <a:cs typeface="Arial"/>
              </a:rPr>
              <a:t>Issue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1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470712"/>
              </p:ext>
            </p:extLst>
          </p:nvPr>
        </p:nvGraphicFramePr>
        <p:xfrm>
          <a:off x="4885693" y="1931180"/>
          <a:ext cx="3801107" cy="280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780410" y="6399450"/>
            <a:ext cx="31363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solidFill>
                  <a:srgbClr val="333399"/>
                </a:solidFill>
              </a:rPr>
              <a:t>American Chemical 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1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1544" y="264244"/>
            <a:ext cx="6333326" cy="73201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Data Analysis – Trends</a:t>
            </a:r>
            <a:endParaRPr lang="en-US" sz="3200" b="1" dirty="0">
              <a:solidFill>
                <a:srgbClr val="761823"/>
              </a:solidFill>
              <a:latin typeface="Arial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690" y="4390218"/>
            <a:ext cx="40959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Compound number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Structure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Sequence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Yield</a:t>
            </a: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7% (2013) vs. 1% (2014)</a:t>
            </a:r>
            <a:endParaRPr lang="en-US" sz="2200" dirty="0" smtClean="0">
              <a:latin typeface="Arial"/>
              <a:cs typeface="Arial"/>
            </a:endParaRPr>
          </a:p>
          <a:p>
            <a:pPr marL="800100" lvl="1" indent="-342900">
              <a:buClr>
                <a:srgbClr val="FF0000"/>
              </a:buClr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Less time to </a:t>
            </a:r>
            <a:r>
              <a:rPr lang="en-US" sz="2200" dirty="0" smtClean="0">
                <a:latin typeface="Arial"/>
                <a:cs typeface="Arial"/>
              </a:rPr>
              <a:t>review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682661"/>
              </p:ext>
            </p:extLst>
          </p:nvPr>
        </p:nvGraphicFramePr>
        <p:xfrm>
          <a:off x="4983482" y="1725755"/>
          <a:ext cx="3881737" cy="258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17804" y="4390218"/>
            <a:ext cx="3147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Faint/blurry or size 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Compound purity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ü"/>
            </a:pP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dited spectra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421" y="1247194"/>
            <a:ext cx="274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Data </a:t>
            </a:r>
            <a:r>
              <a:rPr lang="en-US" sz="2400" b="1" dirty="0" smtClean="0">
                <a:latin typeface="Arial"/>
                <a:cs typeface="Arial"/>
              </a:rPr>
              <a:t>Consistency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7293" y="1247194"/>
            <a:ext cx="350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Spectra </a:t>
            </a:r>
            <a:r>
              <a:rPr lang="en-US" sz="2400" b="1" dirty="0" smtClean="0">
                <a:latin typeface="Arial"/>
                <a:cs typeface="Arial"/>
              </a:rPr>
              <a:t>Quality/Issues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647396"/>
              </p:ext>
            </p:extLst>
          </p:nvPr>
        </p:nvGraphicFramePr>
        <p:xfrm>
          <a:off x="321869" y="1725755"/>
          <a:ext cx="3881737" cy="258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80410" y="6399450"/>
            <a:ext cx="31363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solidFill>
                  <a:srgbClr val="333399"/>
                </a:solidFill>
              </a:rPr>
              <a:t>American Chemical 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6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883" r="-14883"/>
          <a:stretch>
            <a:fillRect/>
          </a:stretch>
        </p:blipFill>
        <p:spPr>
          <a:xfrm>
            <a:off x="30554" y="1468448"/>
            <a:ext cx="5085393" cy="27967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377" y="1637105"/>
            <a:ext cx="3744047" cy="276734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88654" y="2541912"/>
            <a:ext cx="2613732" cy="1127760"/>
          </a:xfrm>
          <a:prstGeom prst="ellipse">
            <a:avLst/>
          </a:prstGeom>
          <a:noFill/>
          <a:ln w="22225">
            <a:solidFill>
              <a:srgbClr val="761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6990" y="4746535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Published spectrum:  </a:t>
            </a:r>
          </a:p>
          <a:p>
            <a:pPr marL="342900" indent="-342900">
              <a:buClr>
                <a:srgbClr val="761823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	W</a:t>
            </a:r>
            <a:r>
              <a:rPr lang="en-US" sz="2400" dirty="0" smtClean="0">
                <a:latin typeface="Arial"/>
                <a:cs typeface="Arial"/>
              </a:rPr>
              <a:t>avy, uneven baseline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024" y="4750371"/>
            <a:ext cx="3967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Original spectrum:</a:t>
            </a:r>
          </a:p>
          <a:p>
            <a:pPr marL="342900" indent="-342900">
              <a:buClr>
                <a:srgbClr val="761823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 Submitted for correct</a:t>
            </a:r>
            <a:r>
              <a:rPr lang="en-US" sz="2400" dirty="0" smtClean="0"/>
              <a:t>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99807" y="1627301"/>
            <a:ext cx="128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61823"/>
                </a:solidFill>
                <a:latin typeface="Arial"/>
                <a:cs typeface="Arial"/>
              </a:rPr>
              <a:t>Impurities</a:t>
            </a:r>
          </a:p>
        </p:txBody>
      </p:sp>
      <p:sp>
        <p:nvSpPr>
          <p:cNvPr id="14" name="Left Arrow 13"/>
          <p:cNvSpPr/>
          <p:nvPr/>
        </p:nvSpPr>
        <p:spPr>
          <a:xfrm rot="13262016">
            <a:off x="6134440" y="2172423"/>
            <a:ext cx="549985" cy="215417"/>
          </a:xfrm>
          <a:prstGeom prst="leftArrow">
            <a:avLst/>
          </a:prstGeom>
          <a:solidFill>
            <a:srgbClr val="7618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3338" y="319557"/>
            <a:ext cx="634160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Example of an Edited Spectrum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04479" y="6463801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5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456" y="962418"/>
            <a:ext cx="3650744" cy="4316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962418"/>
            <a:ext cx="2886380" cy="4402018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88900" cmpd="thickThin">
            <a:solidFill>
              <a:srgbClr val="7618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6051" y="5336908"/>
            <a:ext cx="4016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Original submitted spectrum</a:t>
            </a:r>
          </a:p>
          <a:p>
            <a:pPr marL="342900" indent="-342900">
              <a:buClr>
                <a:srgbClr val="761823"/>
              </a:buClr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Requested an expanded </a:t>
            </a:r>
          </a:p>
          <a:p>
            <a:r>
              <a:rPr lang="en-US" sz="2000" dirty="0" smtClean="0">
                <a:latin typeface="Arial"/>
                <a:cs typeface="Arial"/>
              </a:rPr>
              <a:t>     baseline showing 0-10 ppm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4695" y="5346829"/>
            <a:ext cx="46898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Submitted spectrum for revision</a:t>
            </a:r>
          </a:p>
          <a:p>
            <a:pPr marL="342900" indent="-342900">
              <a:buClr>
                <a:srgbClr val="761823"/>
              </a:buClr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Authors identified impurities &amp; </a:t>
            </a:r>
          </a:p>
          <a:p>
            <a:r>
              <a:rPr lang="en-US" sz="2000" dirty="0" smtClean="0">
                <a:latin typeface="Arial"/>
                <a:cs typeface="Arial"/>
              </a:rPr>
              <a:t>     updated reported yield in manuscript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74260" y="4292061"/>
            <a:ext cx="1573180" cy="1054768"/>
          </a:xfrm>
          <a:prstGeom prst="ellipse">
            <a:avLst/>
          </a:prstGeom>
          <a:noFill/>
          <a:ln w="31750">
            <a:solidFill>
              <a:srgbClr val="7618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7437" y="1329497"/>
            <a:ext cx="12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61823"/>
                </a:solidFill>
                <a:latin typeface="Arial"/>
                <a:cs typeface="Arial"/>
              </a:rPr>
              <a:t>Impurities</a:t>
            </a:r>
            <a:endParaRPr lang="en-US" b="1" dirty="0">
              <a:solidFill>
                <a:srgbClr val="761823"/>
              </a:solidFill>
              <a:latin typeface="Arial"/>
              <a:cs typeface="Arial"/>
            </a:endParaRPr>
          </a:p>
        </p:txBody>
      </p:sp>
      <p:sp>
        <p:nvSpPr>
          <p:cNvPr id="14" name="Left Arrow 13"/>
          <p:cNvSpPr/>
          <p:nvPr/>
        </p:nvSpPr>
        <p:spPr>
          <a:xfrm rot="18300316">
            <a:off x="6864298" y="1962183"/>
            <a:ext cx="542616" cy="225937"/>
          </a:xfrm>
          <a:prstGeom prst="leftArrow">
            <a:avLst/>
          </a:prstGeom>
          <a:solidFill>
            <a:srgbClr val="7618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08287" y="307687"/>
            <a:ext cx="63183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61823"/>
                </a:solidFill>
                <a:latin typeface="Arial"/>
                <a:cs typeface="Arial"/>
              </a:rPr>
              <a:t>Example of Image Manipulation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" y="251368"/>
            <a:ext cx="2302905" cy="6426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74418" y="6480197"/>
            <a:ext cx="3152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333399"/>
                </a:solidFill>
              </a:rPr>
              <a:t>American Chemical </a:t>
            </a:r>
            <a:r>
              <a:rPr lang="en-GB" sz="1000" dirty="0" smtClean="0">
                <a:solidFill>
                  <a:srgbClr val="333399"/>
                </a:solidFill>
              </a:rPr>
              <a:t>Society - Proprietary and confidential</a:t>
            </a:r>
            <a:endParaRPr lang="en-GB" sz="1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1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677</Words>
  <Application>Microsoft Macintosh PowerPoint</Application>
  <PresentationFormat>On-screen Show (4:3)</PresentationFormat>
  <Paragraphs>215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Supporting Information Review &amp;             Data Analysis at Organic Letters   Angie Hunter  Data Analyst, Organic Letters   MPS Open Data Workshop – November 2015  </vt:lpstr>
      <vt:lpstr>PowerPoint Presentation</vt:lpstr>
      <vt:lpstr>PowerPoint Presentation</vt:lpstr>
      <vt:lpstr>PowerPoint Presentation</vt:lpstr>
      <vt:lpstr>Data Analysis – Trends</vt:lpstr>
      <vt:lpstr>Data Analysis – Trends</vt:lpstr>
      <vt:lpstr>Data Analysis – Trends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Journal</dc:creator>
  <cp:lastModifiedBy>Journal</cp:lastModifiedBy>
  <cp:revision>133</cp:revision>
  <cp:lastPrinted>2015-11-18T21:22:21Z</cp:lastPrinted>
  <dcterms:created xsi:type="dcterms:W3CDTF">2015-11-16T19:08:24Z</dcterms:created>
  <dcterms:modified xsi:type="dcterms:W3CDTF">2015-11-19T03:07:21Z</dcterms:modified>
</cp:coreProperties>
</file>