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embeddings/oleObject1.bin" ContentType="application/vnd.openxmlformats-officedocument.oleObject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69" r:id="rId2"/>
    <p:sldId id="279" r:id="rId3"/>
    <p:sldId id="258" r:id="rId4"/>
    <p:sldId id="263" r:id="rId5"/>
    <p:sldId id="260" r:id="rId6"/>
    <p:sldId id="262" r:id="rId7"/>
    <p:sldId id="266" r:id="rId8"/>
    <p:sldId id="271" r:id="rId9"/>
    <p:sldId id="272" r:id="rId10"/>
    <p:sldId id="270" r:id="rId11"/>
    <p:sldId id="273" r:id="rId12"/>
    <p:sldId id="274" r:id="rId13"/>
    <p:sldId id="275" r:id="rId14"/>
    <p:sldId id="276" r:id="rId15"/>
    <p:sldId id="278" r:id="rId16"/>
    <p:sldId id="277" r:id="rId17"/>
    <p:sldId id="265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1" autoAdjust="0"/>
    <p:restoredTop sz="93445" autoAdjust="0"/>
  </p:normalViewPr>
  <p:slideViewPr>
    <p:cSldViewPr snapToGrid="0" snapToObjects="1">
      <p:cViewPr varScale="1">
        <p:scale>
          <a:sx n="118" d="100"/>
          <a:sy n="118" d="100"/>
        </p:scale>
        <p:origin x="-3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3EFEFA-C99F-4280-8B80-827417EB678D}" type="doc">
      <dgm:prSet loTypeId="urn:microsoft.com/office/officeart/2009/3/layout/Phased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2FCA85-24EA-4E3F-81F9-397A3AE1F623}">
      <dgm:prSet phldrT="[Text]" custT="1"/>
      <dgm:spPr/>
      <dgm:t>
        <a:bodyPr/>
        <a:lstStyle/>
        <a:p>
          <a:r>
            <a:rPr lang="en-GB" sz="2000" b="1" dirty="0" smtClean="0">
              <a:solidFill>
                <a:srgbClr val="FF0000"/>
              </a:solidFill>
            </a:rPr>
            <a:t>E</a:t>
          </a:r>
          <a:r>
            <a:rPr lang="en-GB" sz="2000" b="1" dirty="0" smtClean="0">
              <a:solidFill>
                <a:schemeClr val="tx2"/>
              </a:solidFill>
            </a:rPr>
            <a:t>valuation</a:t>
          </a:r>
          <a:endParaRPr lang="en-US" sz="2000" b="1" dirty="0">
            <a:solidFill>
              <a:schemeClr val="tx2"/>
            </a:solidFill>
          </a:endParaRPr>
        </a:p>
      </dgm:t>
    </dgm:pt>
    <dgm:pt modelId="{615F6A3E-6C89-4F5C-9ADE-6F8CA64D7092}" type="parTrans" cxnId="{330EC86B-85D3-43A2-A031-8D814323E4D5}">
      <dgm:prSet/>
      <dgm:spPr/>
      <dgm:t>
        <a:bodyPr/>
        <a:lstStyle/>
        <a:p>
          <a:endParaRPr lang="en-US"/>
        </a:p>
      </dgm:t>
    </dgm:pt>
    <dgm:pt modelId="{2E4E9B65-330F-4B71-9993-D5EF394B2816}" type="sibTrans" cxnId="{330EC86B-85D3-43A2-A031-8D814323E4D5}">
      <dgm:prSet/>
      <dgm:spPr/>
      <dgm:t>
        <a:bodyPr/>
        <a:lstStyle/>
        <a:p>
          <a:endParaRPr lang="en-US"/>
        </a:p>
      </dgm:t>
    </dgm:pt>
    <dgm:pt modelId="{277C309E-74E6-4C00-A1A2-5B3E96445E96}">
      <dgm:prSet phldrT="[Text]" custT="1"/>
      <dgm:spPr/>
      <dgm:t>
        <a:bodyPr/>
        <a:lstStyle/>
        <a:p>
          <a:r>
            <a:rPr lang="en-GB" sz="1400" dirty="0" smtClean="0">
              <a:solidFill>
                <a:schemeClr val="tx2"/>
              </a:solidFill>
            </a:rPr>
            <a:t>General </a:t>
          </a:r>
        </a:p>
        <a:p>
          <a:r>
            <a:rPr lang="en-GB" sz="1400" dirty="0" smtClean="0">
              <a:solidFill>
                <a:schemeClr val="tx2"/>
              </a:solidFill>
            </a:rPr>
            <a:t>UI</a:t>
          </a:r>
          <a:endParaRPr lang="en-US" sz="1400" dirty="0">
            <a:solidFill>
              <a:schemeClr val="tx2"/>
            </a:solidFill>
          </a:endParaRPr>
        </a:p>
      </dgm:t>
    </dgm:pt>
    <dgm:pt modelId="{53AA2D1A-CA45-4553-B59B-A314C4D0D746}" type="parTrans" cxnId="{B417C9A6-BD45-4348-A850-514978C73F7F}">
      <dgm:prSet/>
      <dgm:spPr/>
      <dgm:t>
        <a:bodyPr/>
        <a:lstStyle/>
        <a:p>
          <a:endParaRPr lang="en-US"/>
        </a:p>
      </dgm:t>
    </dgm:pt>
    <dgm:pt modelId="{89BE6192-3F02-48AF-B729-41EFE6D3C886}" type="sibTrans" cxnId="{B417C9A6-BD45-4348-A850-514978C73F7F}">
      <dgm:prSet/>
      <dgm:spPr/>
      <dgm:t>
        <a:bodyPr/>
        <a:lstStyle/>
        <a:p>
          <a:endParaRPr lang="en-US"/>
        </a:p>
      </dgm:t>
    </dgm:pt>
    <dgm:pt modelId="{57176B07-1E46-4D83-8642-2A50B3E287E8}">
      <dgm:prSet phldrT="[Text]" custT="1"/>
      <dgm:spPr/>
      <dgm:t>
        <a:bodyPr/>
        <a:lstStyle/>
        <a:p>
          <a:r>
            <a:rPr lang="en-GB" sz="1400" dirty="0" smtClean="0">
              <a:solidFill>
                <a:schemeClr val="tx2"/>
              </a:solidFill>
            </a:rPr>
            <a:t>Domain </a:t>
          </a:r>
        </a:p>
        <a:p>
          <a:r>
            <a:rPr lang="en-GB" sz="1400" dirty="0" smtClean="0">
              <a:solidFill>
                <a:schemeClr val="tx2"/>
              </a:solidFill>
            </a:rPr>
            <a:t>UI</a:t>
          </a:r>
          <a:endParaRPr lang="en-US" sz="1400" dirty="0">
            <a:solidFill>
              <a:schemeClr val="tx2"/>
            </a:solidFill>
          </a:endParaRPr>
        </a:p>
      </dgm:t>
    </dgm:pt>
    <dgm:pt modelId="{1B8AA276-001B-4DAE-B289-0CF45104FA3F}" type="parTrans" cxnId="{571C1E04-6395-4156-A23E-CCA9A73E15BE}">
      <dgm:prSet/>
      <dgm:spPr/>
      <dgm:t>
        <a:bodyPr/>
        <a:lstStyle/>
        <a:p>
          <a:endParaRPr lang="en-US"/>
        </a:p>
      </dgm:t>
    </dgm:pt>
    <dgm:pt modelId="{8BD7DE60-4A4F-479D-862E-6C5375BD15E7}" type="sibTrans" cxnId="{571C1E04-6395-4156-A23E-CCA9A73E15BE}">
      <dgm:prSet/>
      <dgm:spPr/>
      <dgm:t>
        <a:bodyPr/>
        <a:lstStyle/>
        <a:p>
          <a:endParaRPr lang="en-US"/>
        </a:p>
      </dgm:t>
    </dgm:pt>
    <dgm:pt modelId="{72C4A26E-4DB2-41DC-8EA2-F2633520A16B}">
      <dgm:prSet phldrT="[Text]" custT="1"/>
      <dgm:spPr/>
      <dgm:t>
        <a:bodyPr/>
        <a:lstStyle/>
        <a:p>
          <a:r>
            <a:rPr lang="en-GB" sz="1400" dirty="0" smtClean="0">
              <a:solidFill>
                <a:schemeClr val="tx2"/>
              </a:solidFill>
            </a:rPr>
            <a:t>Filtering</a:t>
          </a:r>
          <a:endParaRPr lang="en-US" sz="1400" dirty="0">
            <a:solidFill>
              <a:schemeClr val="tx2"/>
            </a:solidFill>
          </a:endParaRPr>
        </a:p>
      </dgm:t>
    </dgm:pt>
    <dgm:pt modelId="{9BFBDB93-08D8-47A8-A91F-8D7C61E50172}" type="parTrans" cxnId="{DBB223C6-9273-4A52-8F37-91C96870695E}">
      <dgm:prSet/>
      <dgm:spPr/>
      <dgm:t>
        <a:bodyPr/>
        <a:lstStyle/>
        <a:p>
          <a:endParaRPr lang="en-US"/>
        </a:p>
      </dgm:t>
    </dgm:pt>
    <dgm:pt modelId="{60FE97B7-597A-496F-971C-6E073E06FB66}" type="sibTrans" cxnId="{DBB223C6-9273-4A52-8F37-91C96870695E}">
      <dgm:prSet/>
      <dgm:spPr/>
      <dgm:t>
        <a:bodyPr/>
        <a:lstStyle/>
        <a:p>
          <a:endParaRPr lang="en-US"/>
        </a:p>
      </dgm:t>
    </dgm:pt>
    <dgm:pt modelId="{5A850F50-19F3-4E66-8FAD-6F16D96E62EF}">
      <dgm:prSet phldrT="[Text]" custT="1"/>
      <dgm:spPr/>
      <dgm:t>
        <a:bodyPr/>
        <a:lstStyle/>
        <a:p>
          <a:r>
            <a:rPr lang="en-GB" sz="1100" dirty="0" smtClean="0">
              <a:solidFill>
                <a:schemeClr val="tx2"/>
              </a:solidFill>
            </a:rPr>
            <a:t>Feeding user signals back into Search ranking</a:t>
          </a:r>
          <a:endParaRPr lang="en-US" sz="1100" dirty="0">
            <a:solidFill>
              <a:schemeClr val="tx2"/>
            </a:solidFill>
          </a:endParaRPr>
        </a:p>
      </dgm:t>
    </dgm:pt>
    <dgm:pt modelId="{559D5DCE-9FC8-47A7-B9CC-FE2C1BEF2EAE}" type="parTrans" cxnId="{893F6912-FBE5-4865-9334-669530671737}">
      <dgm:prSet/>
      <dgm:spPr/>
      <dgm:t>
        <a:bodyPr/>
        <a:lstStyle/>
        <a:p>
          <a:endParaRPr lang="en-US"/>
        </a:p>
      </dgm:t>
    </dgm:pt>
    <dgm:pt modelId="{153D1312-024A-4BCE-B548-25C93E841086}" type="sibTrans" cxnId="{893F6912-FBE5-4865-9334-669530671737}">
      <dgm:prSet/>
      <dgm:spPr/>
      <dgm:t>
        <a:bodyPr/>
        <a:lstStyle/>
        <a:p>
          <a:endParaRPr lang="en-US"/>
        </a:p>
      </dgm:t>
    </dgm:pt>
    <dgm:pt modelId="{F0E74C12-E067-468D-8B2F-A527E69D11FA}" type="pres">
      <dgm:prSet presAssocID="{4A3EFEFA-C99F-4280-8B80-827417EB678D}" presName="Name0" presStyleCnt="0">
        <dgm:presLayoutVars>
          <dgm:chMax val="3"/>
          <dgm:chPref val="3"/>
          <dgm:bulletEnabled val="1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060F263-40E8-4E20-B1AE-A8909F148887}" type="pres">
      <dgm:prSet presAssocID="{4A3EFEFA-C99F-4280-8B80-827417EB678D}" presName="middleComposite" presStyleCnt="0"/>
      <dgm:spPr/>
    </dgm:pt>
    <dgm:pt modelId="{140738FC-A324-4470-9179-EDE7068BE96D}" type="pres">
      <dgm:prSet presAssocID="{4A3EFEFA-C99F-4280-8B80-827417EB678D}" presName="leftComposite" presStyleCnt="0"/>
      <dgm:spPr/>
    </dgm:pt>
    <dgm:pt modelId="{0591BABB-3986-4E5F-A34F-1C25A659FF33}" type="pres">
      <dgm:prSet presAssocID="{277C309E-74E6-4C00-A1A2-5B3E96445E96}" presName="childText1_1" presStyleLbl="vennNode1" presStyleIdx="0" presStyleCnt="9" custScaleX="137436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377AD1A2-27A5-4636-9DD9-EBD9BC9FCED9}" type="pres">
      <dgm:prSet presAssocID="{277C309E-74E6-4C00-A1A2-5B3E96445E96}" presName="ellipse1" presStyleLbl="vennNode1" presStyleIdx="1" presStyleCnt="9" custLinFactX="100000" custLinFactNeighborX="118524" custLinFactNeighborY="-29844"/>
      <dgm:spPr/>
    </dgm:pt>
    <dgm:pt modelId="{133DFAAA-3076-4D56-8E87-0FA59FA2C3F3}" type="pres">
      <dgm:prSet presAssocID="{277C309E-74E6-4C00-A1A2-5B3E96445E96}" presName="ellipse2" presStyleLbl="vennNode1" presStyleIdx="2" presStyleCnt="9"/>
      <dgm:spPr/>
    </dgm:pt>
    <dgm:pt modelId="{8B9F60F6-20D4-4F72-B1F7-7E48BDAC20EB}" type="pres">
      <dgm:prSet presAssocID="{57176B07-1E46-4D83-8642-2A50B3E287E8}" presName="childText1_2" presStyleLbl="vennNode1" presStyleIdx="3" presStyleCnt="9" custScaleX="135672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D74E63E-6002-4F18-A003-4C910CF892D7}" type="pres">
      <dgm:prSet presAssocID="{57176B07-1E46-4D83-8642-2A50B3E287E8}" presName="ellipse3" presStyleLbl="vennNode1" presStyleIdx="4" presStyleCnt="9" custLinFactX="-272713" custLinFactNeighborX="-300000" custLinFactNeighborY="-38103"/>
      <dgm:spPr/>
    </dgm:pt>
    <dgm:pt modelId="{A54C260A-4D71-4A26-9524-07946E5A8259}" type="pres">
      <dgm:prSet presAssocID="{72C4A26E-4DB2-41DC-8EA2-F2633520A16B}" presName="childText1_3" presStyleLbl="vennNode1" presStyleIdx="5" presStyleCnt="9" custScaleX="150558" custLinFactNeighborX="-31409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ECD24769-9C5E-416C-AC81-538BC90FDFCE}" type="pres">
      <dgm:prSet presAssocID="{5A850F50-19F3-4E66-8FAD-6F16D96E62EF}" presName="childText1_4" presStyleLbl="vennNode1" presStyleIdx="6" presStyleCnt="9" custScaleX="184951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6214553-DBE5-4817-AF89-8002025E0C35}" type="pres">
      <dgm:prSet presAssocID="{5A850F50-19F3-4E66-8FAD-6F16D96E62EF}" presName="ellipse4" presStyleLbl="vennNode1" presStyleIdx="7" presStyleCnt="9" custLinFactX="-100000" custLinFactNeighborX="-108420" custLinFactNeighborY="-72587"/>
      <dgm:spPr/>
    </dgm:pt>
    <dgm:pt modelId="{B0499628-8BB0-4686-A9FE-AC4D01EA86A9}" type="pres">
      <dgm:prSet presAssocID="{5A850F50-19F3-4E66-8FAD-6F16D96E62EF}" presName="ellipse5" presStyleLbl="vennNode1" presStyleIdx="8" presStyleCnt="9"/>
      <dgm:spPr/>
    </dgm:pt>
    <dgm:pt modelId="{F59AAFA0-6A2A-4181-8B86-2EAA790BA65B}" type="pres">
      <dgm:prSet presAssocID="{4A3EFEFA-C99F-4280-8B80-827417EB678D}" presName="parentText1" presStyleLbl="revTx" presStyleIdx="0" presStyleCnt="1" custLinFactNeighborY="-43143">
        <dgm:presLayoutVars>
          <dgm:chMax val="4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0EC86B-85D3-43A2-A031-8D814323E4D5}" srcId="{4A3EFEFA-C99F-4280-8B80-827417EB678D}" destId="{352FCA85-24EA-4E3F-81F9-397A3AE1F623}" srcOrd="0" destOrd="0" parTransId="{615F6A3E-6C89-4F5C-9ADE-6F8CA64D7092}" sibTransId="{2E4E9B65-330F-4B71-9993-D5EF394B2816}"/>
    <dgm:cxn modelId="{538CC5F1-80B7-EE48-B806-9DDA545003B9}" type="presOf" srcId="{72C4A26E-4DB2-41DC-8EA2-F2633520A16B}" destId="{A54C260A-4D71-4A26-9524-07946E5A8259}" srcOrd="0" destOrd="0" presId="urn:microsoft.com/office/officeart/2009/3/layout/PhasedProcess"/>
    <dgm:cxn modelId="{D9BD3B1A-0431-5646-A685-47BC40418A33}" type="presOf" srcId="{352FCA85-24EA-4E3F-81F9-397A3AE1F623}" destId="{F59AAFA0-6A2A-4181-8B86-2EAA790BA65B}" srcOrd="0" destOrd="0" presId="urn:microsoft.com/office/officeart/2009/3/layout/PhasedProcess"/>
    <dgm:cxn modelId="{571C1E04-6395-4156-A23E-CCA9A73E15BE}" srcId="{352FCA85-24EA-4E3F-81F9-397A3AE1F623}" destId="{57176B07-1E46-4D83-8642-2A50B3E287E8}" srcOrd="1" destOrd="0" parTransId="{1B8AA276-001B-4DAE-B289-0CF45104FA3F}" sibTransId="{8BD7DE60-4A4F-479D-862E-6C5375BD15E7}"/>
    <dgm:cxn modelId="{86D41E4A-2A46-0E43-BDEA-600BD3FCE5FA}" type="presOf" srcId="{5A850F50-19F3-4E66-8FAD-6F16D96E62EF}" destId="{ECD24769-9C5E-416C-AC81-538BC90FDFCE}" srcOrd="0" destOrd="0" presId="urn:microsoft.com/office/officeart/2009/3/layout/PhasedProcess"/>
    <dgm:cxn modelId="{B417C9A6-BD45-4348-A850-514978C73F7F}" srcId="{352FCA85-24EA-4E3F-81F9-397A3AE1F623}" destId="{277C309E-74E6-4C00-A1A2-5B3E96445E96}" srcOrd="0" destOrd="0" parTransId="{53AA2D1A-CA45-4553-B59B-A314C4D0D746}" sibTransId="{89BE6192-3F02-48AF-B729-41EFE6D3C886}"/>
    <dgm:cxn modelId="{3A1829F2-B36E-C947-A243-5F137151B916}" type="presOf" srcId="{4A3EFEFA-C99F-4280-8B80-827417EB678D}" destId="{F0E74C12-E067-468D-8B2F-A527E69D11FA}" srcOrd="0" destOrd="0" presId="urn:microsoft.com/office/officeart/2009/3/layout/PhasedProcess"/>
    <dgm:cxn modelId="{B13BF85C-DA01-D247-AB81-2B4D54E1629B}" type="presOf" srcId="{57176B07-1E46-4D83-8642-2A50B3E287E8}" destId="{8B9F60F6-20D4-4F72-B1F7-7E48BDAC20EB}" srcOrd="0" destOrd="0" presId="urn:microsoft.com/office/officeart/2009/3/layout/PhasedProcess"/>
    <dgm:cxn modelId="{3AAFB4C7-3EC7-404A-9488-4C3579CD4A07}" type="presOf" srcId="{277C309E-74E6-4C00-A1A2-5B3E96445E96}" destId="{0591BABB-3986-4E5F-A34F-1C25A659FF33}" srcOrd="0" destOrd="0" presId="urn:microsoft.com/office/officeart/2009/3/layout/PhasedProcess"/>
    <dgm:cxn modelId="{DBB223C6-9273-4A52-8F37-91C96870695E}" srcId="{352FCA85-24EA-4E3F-81F9-397A3AE1F623}" destId="{72C4A26E-4DB2-41DC-8EA2-F2633520A16B}" srcOrd="2" destOrd="0" parTransId="{9BFBDB93-08D8-47A8-A91F-8D7C61E50172}" sibTransId="{60FE97B7-597A-496F-971C-6E073E06FB66}"/>
    <dgm:cxn modelId="{893F6912-FBE5-4865-9334-669530671737}" srcId="{352FCA85-24EA-4E3F-81F9-397A3AE1F623}" destId="{5A850F50-19F3-4E66-8FAD-6F16D96E62EF}" srcOrd="3" destOrd="0" parTransId="{559D5DCE-9FC8-47A7-B9CC-FE2C1BEF2EAE}" sibTransId="{153D1312-024A-4BCE-B548-25C93E841086}"/>
    <dgm:cxn modelId="{325AE79B-A33E-9547-9C13-6B3B6A4A81CF}" type="presParOf" srcId="{F0E74C12-E067-468D-8B2F-A527E69D11FA}" destId="{1060F263-40E8-4E20-B1AE-A8909F148887}" srcOrd="0" destOrd="0" presId="urn:microsoft.com/office/officeart/2009/3/layout/PhasedProcess"/>
    <dgm:cxn modelId="{35C9B1D0-4D38-3946-8E42-6A2737F3521A}" type="presParOf" srcId="{F0E74C12-E067-468D-8B2F-A527E69D11FA}" destId="{140738FC-A324-4470-9179-EDE7068BE96D}" srcOrd="1" destOrd="0" presId="urn:microsoft.com/office/officeart/2009/3/layout/PhasedProcess"/>
    <dgm:cxn modelId="{23C29013-E59B-D948-BBBE-28AA2753C0A8}" type="presParOf" srcId="{140738FC-A324-4470-9179-EDE7068BE96D}" destId="{0591BABB-3986-4E5F-A34F-1C25A659FF33}" srcOrd="0" destOrd="0" presId="urn:microsoft.com/office/officeart/2009/3/layout/PhasedProcess"/>
    <dgm:cxn modelId="{A0B262CB-A159-D847-8D20-F270E4D01EDA}" type="presParOf" srcId="{140738FC-A324-4470-9179-EDE7068BE96D}" destId="{377AD1A2-27A5-4636-9DD9-EBD9BC9FCED9}" srcOrd="1" destOrd="0" presId="urn:microsoft.com/office/officeart/2009/3/layout/PhasedProcess"/>
    <dgm:cxn modelId="{259A41DA-95F9-224A-BF93-C2FBA640B095}" type="presParOf" srcId="{140738FC-A324-4470-9179-EDE7068BE96D}" destId="{133DFAAA-3076-4D56-8E87-0FA59FA2C3F3}" srcOrd="2" destOrd="0" presId="urn:microsoft.com/office/officeart/2009/3/layout/PhasedProcess"/>
    <dgm:cxn modelId="{B372FBB1-D71B-CA4C-9B59-A208DD5E1140}" type="presParOf" srcId="{140738FC-A324-4470-9179-EDE7068BE96D}" destId="{8B9F60F6-20D4-4F72-B1F7-7E48BDAC20EB}" srcOrd="3" destOrd="0" presId="urn:microsoft.com/office/officeart/2009/3/layout/PhasedProcess"/>
    <dgm:cxn modelId="{BFD19A3E-1F4B-454F-BFF0-87F0A94B7CE6}" type="presParOf" srcId="{140738FC-A324-4470-9179-EDE7068BE96D}" destId="{0D74E63E-6002-4F18-A003-4C910CF892D7}" srcOrd="4" destOrd="0" presId="urn:microsoft.com/office/officeart/2009/3/layout/PhasedProcess"/>
    <dgm:cxn modelId="{E16CC344-061E-1248-8163-57C9CF465FD6}" type="presParOf" srcId="{140738FC-A324-4470-9179-EDE7068BE96D}" destId="{A54C260A-4D71-4A26-9524-07946E5A8259}" srcOrd="5" destOrd="0" presId="urn:microsoft.com/office/officeart/2009/3/layout/PhasedProcess"/>
    <dgm:cxn modelId="{0231264B-B21D-B143-970A-19BAC6B9D0CE}" type="presParOf" srcId="{140738FC-A324-4470-9179-EDE7068BE96D}" destId="{ECD24769-9C5E-416C-AC81-538BC90FDFCE}" srcOrd="6" destOrd="0" presId="urn:microsoft.com/office/officeart/2009/3/layout/PhasedProcess"/>
    <dgm:cxn modelId="{E1A7B3AD-590B-394D-A4BF-DFECABF7FE05}" type="presParOf" srcId="{140738FC-A324-4470-9179-EDE7068BE96D}" destId="{F6214553-DBE5-4817-AF89-8002025E0C35}" srcOrd="7" destOrd="0" presId="urn:microsoft.com/office/officeart/2009/3/layout/PhasedProcess"/>
    <dgm:cxn modelId="{28BEB565-0296-4743-A9CB-1D62F1586E31}" type="presParOf" srcId="{140738FC-A324-4470-9179-EDE7068BE96D}" destId="{B0499628-8BB0-4686-A9FE-AC4D01EA86A9}" srcOrd="8" destOrd="0" presId="urn:microsoft.com/office/officeart/2009/3/layout/PhasedProcess"/>
    <dgm:cxn modelId="{952AD638-9122-AC41-996E-9CAA27AB6A3C}" type="presParOf" srcId="{F0E74C12-E067-468D-8B2F-A527E69D11FA}" destId="{F59AAFA0-6A2A-4181-8B86-2EAA790BA65B}" srcOrd="2" destOrd="0" presId="urn:microsoft.com/office/officeart/2009/3/layout/Phased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91BABB-3986-4E5F-A34F-1C25A659FF33}">
      <dsp:nvSpPr>
        <dsp:cNvPr id="0" name=""/>
        <dsp:cNvSpPr/>
      </dsp:nvSpPr>
      <dsp:spPr>
        <a:xfrm>
          <a:off x="1368152" y="150200"/>
          <a:ext cx="982045" cy="7145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solidFill>
                <a:schemeClr val="tx2"/>
              </a:solidFill>
            </a:rPr>
            <a:t>General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solidFill>
                <a:schemeClr val="tx2"/>
              </a:solidFill>
            </a:rPr>
            <a:t>UI</a:t>
          </a:r>
          <a:endParaRPr lang="en-US" sz="1400" kern="1200" dirty="0">
            <a:solidFill>
              <a:schemeClr val="tx2"/>
            </a:solidFill>
          </a:endParaRPr>
        </a:p>
      </dsp:txBody>
      <dsp:txXfrm>
        <a:off x="1511969" y="254844"/>
        <a:ext cx="694411" cy="505263"/>
      </dsp:txXfrm>
    </dsp:sp>
    <dsp:sp modelId="{377AD1A2-27A5-4636-9DD9-EBD9BC9FCED9}">
      <dsp:nvSpPr>
        <dsp:cNvPr id="0" name=""/>
        <dsp:cNvSpPr/>
      </dsp:nvSpPr>
      <dsp:spPr>
        <a:xfrm>
          <a:off x="2034747" y="900590"/>
          <a:ext cx="204156" cy="2041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33DFAAA-3076-4D56-8E87-0FA59FA2C3F3}">
      <dsp:nvSpPr>
        <dsp:cNvPr id="0" name=""/>
        <dsp:cNvSpPr/>
      </dsp:nvSpPr>
      <dsp:spPr>
        <a:xfrm>
          <a:off x="2253490" y="172547"/>
          <a:ext cx="204156" cy="2041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B9F60F6-20D4-4F72-B1F7-7E48BDAC20EB}">
      <dsp:nvSpPr>
        <dsp:cNvPr id="0" name=""/>
        <dsp:cNvSpPr/>
      </dsp:nvSpPr>
      <dsp:spPr>
        <a:xfrm>
          <a:off x="2126214" y="385200"/>
          <a:ext cx="969440" cy="7145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solidFill>
                <a:schemeClr val="tx2"/>
              </a:solidFill>
            </a:rPr>
            <a:t>Domain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solidFill>
                <a:schemeClr val="tx2"/>
              </a:solidFill>
            </a:rPr>
            <a:t>UI</a:t>
          </a:r>
          <a:endParaRPr lang="en-US" sz="1400" kern="1200" dirty="0">
            <a:solidFill>
              <a:schemeClr val="tx2"/>
            </a:solidFill>
          </a:endParaRPr>
        </a:p>
      </dsp:txBody>
      <dsp:txXfrm>
        <a:off x="2268185" y="489844"/>
        <a:ext cx="685498" cy="505263"/>
      </dsp:txXfrm>
    </dsp:sp>
    <dsp:sp modelId="{0D74E63E-6002-4F18-A003-4C910CF892D7}">
      <dsp:nvSpPr>
        <dsp:cNvPr id="0" name=""/>
        <dsp:cNvSpPr/>
      </dsp:nvSpPr>
      <dsp:spPr>
        <a:xfrm>
          <a:off x="1668052" y="1032764"/>
          <a:ext cx="204156" cy="204183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54C260A-4D71-4A26-9524-07946E5A8259}">
      <dsp:nvSpPr>
        <dsp:cNvPr id="0" name=""/>
        <dsp:cNvSpPr/>
      </dsp:nvSpPr>
      <dsp:spPr>
        <a:xfrm>
          <a:off x="929382" y="1237796"/>
          <a:ext cx="1075808" cy="7145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solidFill>
                <a:schemeClr val="tx2"/>
              </a:solidFill>
            </a:rPr>
            <a:t>Filtering</a:t>
          </a:r>
          <a:endParaRPr lang="en-US" sz="1400" kern="1200" dirty="0">
            <a:solidFill>
              <a:schemeClr val="tx2"/>
            </a:solidFill>
          </a:endParaRPr>
        </a:p>
      </dsp:txBody>
      <dsp:txXfrm>
        <a:off x="1086930" y="1342440"/>
        <a:ext cx="760712" cy="505263"/>
      </dsp:txXfrm>
    </dsp:sp>
    <dsp:sp modelId="{ECD24769-9C5E-416C-AC81-538BC90FDFCE}">
      <dsp:nvSpPr>
        <dsp:cNvPr id="0" name=""/>
        <dsp:cNvSpPr/>
      </dsp:nvSpPr>
      <dsp:spPr>
        <a:xfrm>
          <a:off x="1820422" y="1180848"/>
          <a:ext cx="1321562" cy="7145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100" kern="1200" dirty="0" smtClean="0">
              <a:solidFill>
                <a:schemeClr val="tx2"/>
              </a:solidFill>
            </a:rPr>
            <a:t>Feeding user signals back into Search ranking</a:t>
          </a:r>
          <a:endParaRPr lang="en-US" sz="1100" kern="1200" dirty="0">
            <a:solidFill>
              <a:schemeClr val="tx2"/>
            </a:solidFill>
          </a:endParaRPr>
        </a:p>
      </dsp:txBody>
      <dsp:txXfrm>
        <a:off x="2013960" y="1285492"/>
        <a:ext cx="934486" cy="505263"/>
      </dsp:txXfrm>
    </dsp:sp>
    <dsp:sp modelId="{F6214553-DBE5-4817-AF89-8002025E0C35}">
      <dsp:nvSpPr>
        <dsp:cNvPr id="0" name=""/>
        <dsp:cNvSpPr/>
      </dsp:nvSpPr>
      <dsp:spPr>
        <a:xfrm>
          <a:off x="1152972" y="658177"/>
          <a:ext cx="350957" cy="3508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B0499628-8BB0-4686-A9FE-AC4D01EA86A9}">
      <dsp:nvSpPr>
        <dsp:cNvPr id="0" name=""/>
        <dsp:cNvSpPr/>
      </dsp:nvSpPr>
      <dsp:spPr>
        <a:xfrm>
          <a:off x="1359367" y="1092362"/>
          <a:ext cx="153458" cy="15336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F59AAFA0-6A2A-4181-8B86-2EAA790BA65B}">
      <dsp:nvSpPr>
        <dsp:cNvPr id="0" name=""/>
        <dsp:cNvSpPr/>
      </dsp:nvSpPr>
      <dsp:spPr>
        <a:xfrm>
          <a:off x="1106475" y="1747162"/>
          <a:ext cx="2082849" cy="48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b="1" kern="1200" dirty="0" smtClean="0">
              <a:solidFill>
                <a:srgbClr val="FF0000"/>
              </a:solidFill>
            </a:rPr>
            <a:t>E</a:t>
          </a:r>
          <a:r>
            <a:rPr lang="en-GB" sz="2000" b="1" kern="1200" dirty="0" smtClean="0">
              <a:solidFill>
                <a:schemeClr val="tx2"/>
              </a:solidFill>
            </a:rPr>
            <a:t>valuation</a:t>
          </a:r>
          <a:endParaRPr lang="en-US" sz="2000" b="1" kern="1200" dirty="0">
            <a:solidFill>
              <a:schemeClr val="tx2"/>
            </a:solidFill>
          </a:endParaRPr>
        </a:p>
      </dsp:txBody>
      <dsp:txXfrm>
        <a:off x="1106475" y="1747162"/>
        <a:ext cx="2082849" cy="485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PhasedProcess">
  <dgm:title val=""/>
  <dgm:desc val=""/>
  <dgm:catLst>
    <dgm:cat type="process" pri="12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6" srcId="10" destId="11" srcOrd="0" destOrd="0"/>
        <dgm:cxn modelId="17" srcId="10" destId="12" srcOrd="1" destOrd="0"/>
        <dgm:cxn modelId="18" srcId="10" destId="13" srcOrd="2" destOrd="0"/>
        <dgm:cxn modelId="50" srcId="0" destId="20" srcOrd="1" destOrd="0"/>
        <dgm:cxn modelId="60" srcId="0" destId="30" srcOrd="2" destOrd="0"/>
        <dgm:cxn modelId="32" srcId="30" destId="31" srcOrd="0" destOrd="0"/>
        <dgm:cxn modelId="26" srcId="20" destId="21" srcOrd="0" destOrd="0"/>
        <dgm:cxn modelId="27" srcId="20" destId="22" srcOrd="1" destOrd="0"/>
      </dgm:cxnLst>
      <dgm:bg/>
      <dgm:whole/>
    </dgm:dataModel>
  </dgm:clrData>
  <dgm:layoutNode name="Name0">
    <dgm:varLst>
      <dgm:chMax val="3"/>
      <dgm:chPref val="3"/>
      <dgm:bulletEnabled val="1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gte" val="3">
        <dgm:alg type="composite">
          <dgm:param type="ar" val="2.8316"/>
        </dgm:alg>
        <dgm:choose name="Name3">
          <dgm:if name="Name4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567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rightChild" refType="w" fact="0.713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parentText1" refType="w" fact="0.0621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6845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if>
          <dgm:else name="Name5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parentText3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rightChild" refType="primFontSz" refFor="des" refForName="parentText1" op="lte"/>
              <dgm:constr type="primFontSz" for="des" forName="rightChild" refType="primFontSz" refFor="des" refForName="parentText2" op="lte"/>
              <dgm:constr type="primFontSz" for="des" forName="rightChild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72"/>
              <dgm:constr type="t" for="ch" forName="leftComposite" refType="h" fact="0.1159"/>
              <dgm:constr type="w" for="ch" forName="leftComposite" refType="w" fact="0.2455"/>
              <dgm:constr type="h" for="ch" forName="leftComposite" refType="h" fact="0.6953"/>
              <dgm:constr type="l" for="ch" forName="middleComposite" refType="w" fact="0.365"/>
              <dgm:constr type="t" for="ch" forName="middleComposite" refType="h" fact="0.1545"/>
              <dgm:constr type="w" for="ch" forName="middleComposite" refType="w" fact="0.2728"/>
              <dgm:constr type="h" for="ch" forName="middleComposite" refType="h" fact="0.6567"/>
              <dgm:constr type="l" for="ch" forName="rightChild" refType="w" fact="0.09"/>
              <dgm:constr type="t" for="ch" forName="rightChild" refType="h" fact="0.1934"/>
              <dgm:constr type="w" for="ch" forName="rightChild" refType="w" fact="0.193"/>
              <dgm:constr type="h" for="ch" forName="rightChild" refType="h" fact="0.5464"/>
              <dgm:constr type="l" for="ch" forName="arc1" refType="w" fact="0"/>
              <dgm:constr type="t" for="ch" forName="arc1" refType="h" fact="0"/>
              <dgm:constr type="w" for="ch" forName="arc1" refType="w" fact="0.3305"/>
              <dgm:constr type="h" for="ch" forName="arc1" refType="h" fact="0.9357"/>
              <dgm:constr type="l" for="ch" forName="arc2" refType="w" fact="0.3295"/>
              <dgm:constr type="t" for="ch" forName="arc2" refType="h" fact="0"/>
              <dgm:constr type="w" for="ch" forName="arc2" refType="w" fact="0.3305"/>
              <dgm:constr type="h" for="ch" forName="arc2" refType="h" fact="0.9357"/>
              <dgm:constr type="l" for="ch" forName="arc3" refType="w" fact="0.3401"/>
              <dgm:constr type="t" for="ch" forName="arc3" refType="h" fact="0"/>
              <dgm:constr type="w" for="ch" forName="arc3" refType="w" fact="0.3305"/>
              <dgm:constr type="h" for="ch" forName="arc3" refType="h" fact="0.9357"/>
              <dgm:constr type="l" for="ch" forName="arc4" refType="w" fact="0.6695"/>
              <dgm:constr type="t" for="ch" forName="arc4" refType="h" fact="0"/>
              <dgm:constr type="w" for="ch" forName="arc4" refType="w" fact="0.3305"/>
              <dgm:constr type="h" for="ch" forName="arc4" refType="h" fact="0.9357"/>
              <dgm:constr type="l" for="ch" forName="parentText1" refType="w" fact="0.7"/>
              <dgm:constr type="t" for="ch" forName="parentText1" refType="h" fact="0.8128"/>
              <dgm:constr type="w" for="ch" forName="parentText1" refType="w" fact="0.2509"/>
              <dgm:constr type="h" for="ch" forName="parentText1" refType="h" fact="0.1872"/>
              <dgm:constr type="l" for="ch" forName="parentText2" refType="w" fact="0.3792"/>
              <dgm:constr type="t" for="ch" forName="parentText2" refType="h" fact="0.8128"/>
              <dgm:constr type="w" for="ch" forName="parentText2" refType="w" fact="0.2509"/>
              <dgm:constr type="h" for="ch" forName="parentText2" refType="h" fact="0.1872"/>
              <dgm:constr type="l" for="ch" forName="parentText3" refType="w" fact="0.062"/>
              <dgm:constr type="t" for="ch" forName="parentText3" refType="h" fact="0.8128"/>
              <dgm:constr type="w" for="ch" forName="parentText3" refType="w" fact="0.2509"/>
              <dgm:constr type="h" for="ch" forName="parentText3" refType="h" fact="0.1872"/>
            </dgm:constrLst>
          </dgm:else>
        </dgm:choose>
      </dgm:if>
      <dgm:if name="Name6" axis="ch" ptType="node" func="cnt" op="gte" val="2">
        <dgm:alg type="composite">
          <dgm:param type="ar" val="1.8986"/>
        </dgm:alg>
        <dgm:choose name="Name7">
          <dgm:if name="Name8" func="var" arg="dir" op="equ" val="norm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0941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5782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1" refType="w" fact="0.0926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  <dgm:constr type="l" for="ch" forName="parentText2" refType="w" fact="0.5655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</dgm:constrLst>
          </dgm:if>
          <dgm:else name="Name9">
            <dgm:constrLst>
              <dgm:constr type="primFontSz" for="des" forName="parentText1" val="65"/>
              <dgm:constr type="primFontSz" for="des" forName="childText1_1" val="65"/>
              <dgm:constr type="primFontSz" for="des" forName="circ1Tx" val="65"/>
              <dgm:constr type="primFontSz" for="des" forName="parentText2" refType="primFontSz" refFor="des" refForName="parentText1" op="equ"/>
              <dgm:constr type="primFontSz" for="des" forName="childText1_1" refType="primFontSz" refFor="des" refForName="parentText1" op="lte"/>
              <dgm:constr type="primFontSz" for="des" forName="childText1_2" refType="primFontSz" refFor="des" refForName="parentText1" op="lte"/>
              <dgm:constr type="primFontSz" for="des" forName="childText1_3" refType="primFontSz" refFor="des" refForName="parentText1" op="lte"/>
              <dgm:constr type="primFontSz" for="des" forName="childText1_4" refType="primFontSz" refFor="des" refForName="parentText1" op="lte"/>
              <dgm:constr type="primFontSz" for="des" forName="childText1_1" refType="primFontSz" refFor="des" refForName="parentText2" op="lte"/>
              <dgm:constr type="primFontSz" for="des" forName="childText1_2" refType="primFontSz" refFor="des" refForName="parentText2" op="lte"/>
              <dgm:constr type="primFontSz" for="des" forName="childText1_3" refType="primFontSz" refFor="des" refForName="parentText2" op="lte"/>
              <dgm:constr type="primFontSz" for="des" forName="childText1_4" refType="primFontSz" refFor="des" refForName="parentText2" op="lte"/>
              <dgm:constr type="primFontSz" for="des" forName="childText1_1" refType="primFontSz" refFor="des" refForName="parentText3" op="lte"/>
              <dgm:constr type="primFontSz" for="des" forName="childText1_2" refType="primFontSz" refFor="des" refForName="parentText3" op="lte"/>
              <dgm:constr type="primFontSz" for="des" forName="childText1_3" refType="primFontSz" refFor="des" refForName="parentText3" op="lte"/>
              <dgm:constr type="primFontSz" for="des" forName="childText1_4" refType="primFontSz" refFor="des" refForName="parentText3" op="lte"/>
              <dgm:constr type="primFontSz" for="des" forName="circ1Tx" refType="primFontSz" refFor="des" refForName="parentText1" op="lte"/>
              <dgm:constr type="primFontSz" for="des" forName="circ2Tx" refType="primFontSz" refFor="des" refForName="parentText1" op="lte"/>
              <dgm:constr type="primFontSz" for="des" forName="circ3Tx" refType="primFontSz" refFor="des" refForName="parentText1" op="lte"/>
              <dgm:constr type="primFontSz" for="des" forName="circ4Tx" refType="primFontSz" refFor="des" refForName="parentText1" op="lte"/>
              <dgm:constr type="primFontSz" for="des" forName="circ1Tx" refType="primFontSz" refFor="des" refForName="parentText2" op="lte"/>
              <dgm:constr type="primFontSz" for="des" forName="circ2Tx" refType="primFontSz" refFor="des" refForName="parentText2" op="lte"/>
              <dgm:constr type="primFontSz" for="des" forName="circ3Tx" refType="primFontSz" refFor="des" refForName="parentText2" op="lte"/>
              <dgm:constr type="primFontSz" for="des" forName="circ4Tx" refType="primFontSz" refFor="des" refForName="parentText2" op="lte"/>
              <dgm:constr type="primFontSz" for="des" forName="circ1Tx" refType="primFontSz" refFor="des" refForName="parentText3" op="lte"/>
              <dgm:constr type="primFontSz" for="des" forName="circ2Tx" refType="primFontSz" refFor="des" refForName="parentText3" op="lte"/>
              <dgm:constr type="primFontSz" for="des" forName="circ3Tx" refType="primFontSz" refFor="des" refForName="parentText3" op="lte"/>
              <dgm:constr type="primFontSz" for="des" forName="circ4Tx" refType="primFontSz" refFor="des" refForName="parentText3" op="lte"/>
              <dgm:constr type="primFontSz" for="des" forName="childText1_2" refType="primFontSz" refFor="des" refForName="childText1_1" op="equ"/>
              <dgm:constr type="primFontSz" for="des" forName="childText1_3" refType="primFontSz" refFor="des" refForName="childText1_1" op="equ"/>
              <dgm:constr type="primFontSz" for="des" forName="childText1_4" refType="primFontSz" refFor="des" refForName="childText1_1" op="equ"/>
              <dgm:constr type="primFontSz" for="des" forName="circ2Tx" refType="primFontSz" refFor="des" refForName="circ1Tx" op="equ"/>
              <dgm:constr type="primFontSz" for="des" forName="circ3Tx" refType="primFontSz" refFor="des" refForName="circ1Tx" op="equ"/>
              <dgm:constr type="primFontSz" for="des" forName="circ4Tx" refType="primFontSz" refFor="des" refForName="circ1Tx" op="equ"/>
              <dgm:constr type="l" for="ch" forName="leftComposite" refType="w" fact="0.592"/>
              <dgm:constr type="t" for="ch" forName="leftComposite" refType="h" fact="0.1159"/>
              <dgm:constr type="w" for="ch" forName="leftComposite" refType="w" fact="0.3469"/>
              <dgm:constr type="h" for="ch" forName="leftComposite" refType="h" fact="0.6953"/>
              <dgm:constr type="l" for="ch" forName="middleComposite" refType="w" fact="0.0941"/>
              <dgm:constr type="t" for="ch" forName="middleComposite" refType="h" fact="0.1159"/>
              <dgm:constr type="w" for="ch" forName="middleComposite" refType="w" fact="0.3389"/>
              <dgm:constr type="h" for="ch" forName="middleComposite" refType="h" fact="0.6567"/>
              <dgm:constr type="l" for="ch" forName="arc1" refType="w" fact="0"/>
              <dgm:constr type="t" for="ch" forName="arc1" refType="h" fact="0"/>
              <dgm:constr type="w" for="ch" forName="arc1" refType="w" fact="0.4928"/>
              <dgm:constr type="h" for="ch" forName="arc1" refType="h" fact="0.9357"/>
              <dgm:constr type="l" for="ch" forName="arc3" refType="w" fact="0.5072"/>
              <dgm:constr type="t" for="ch" forName="arc3" refType="h" fact="0"/>
              <dgm:constr type="w" for="ch" forName="arc3" refType="w" fact="0.4928"/>
              <dgm:constr type="h" for="ch" forName="arc3" refType="h" fact="0.9357"/>
              <dgm:constr type="l" for="ch" forName="parentText2" refType="w" fact="0.0926"/>
              <dgm:constr type="t" for="ch" forName="parentText2" refType="h" fact="0.8128"/>
              <dgm:constr type="w" for="ch" forName="parentText2" refType="w" fact="0.3742"/>
              <dgm:constr type="h" for="ch" forName="parentText2" refType="h" fact="0.1872"/>
              <dgm:constr type="l" for="ch" forName="parentText1" refType="w" fact="0.5655"/>
              <dgm:constr type="t" for="ch" forName="parentText1" refType="h" fact="0.8128"/>
              <dgm:constr type="w" for="ch" forName="parentText1" refType="w" fact="0.3742"/>
              <dgm:constr type="h" for="ch" forName="parentText1" refType="h" fact="0.1872"/>
            </dgm:constrLst>
          </dgm:else>
        </dgm:choose>
      </dgm:if>
      <dgm:else name="Name10">
        <dgm:alg type="composite">
          <dgm:param type="ar" val="0.8036"/>
        </dgm:alg>
        <dgm:constrLst>
          <dgm:constr type="primFontSz" for="des" forName="parentText1" val="65"/>
          <dgm:constr type="primFontSz" for="des" forName="childText1_1" val="65"/>
          <dgm:constr type="primFontSz" for="des" forName="childText1_1" refType="primFontSz" refFor="des" refForName="parentText1" op="lte"/>
          <dgm:constr type="primFontSz" for="des" forName="childText1_2" refType="primFontSz" refFor="des" refForName="parentText1" op="lte"/>
          <dgm:constr type="primFontSz" for="des" forName="childText1_3" refType="primFontSz" refFor="des" refForName="parentText1" op="lte"/>
          <dgm:constr type="primFontSz" for="des" forName="childText1_4" refType="primFontSz" refFor="des" refForName="parentText1" op="lte"/>
          <dgm:constr type="primFontSz" for="des" forName="childText1_1" refType="primFontSz" refFor="des" refForName="parentText2" op="lte"/>
          <dgm:constr type="primFontSz" for="des" forName="childText1_2" refType="primFontSz" refFor="des" refForName="parentText2" op="lte"/>
          <dgm:constr type="primFontSz" for="des" forName="childText1_3" refType="primFontSz" refFor="des" refForName="parentText2" op="lte"/>
          <dgm:constr type="primFontSz" for="des" forName="childText1_4" refType="primFontSz" refFor="des" refForName="parentText2" op="lte"/>
          <dgm:constr type="primFontSz" for="des" forName="childText1_1" refType="primFontSz" refFor="des" refForName="parentText3" op="lte"/>
          <dgm:constr type="primFontSz" for="des" forName="childText1_2" refType="primFontSz" refFor="des" refForName="parentText3" op="lte"/>
          <dgm:constr type="primFontSz" for="des" forName="childText1_3" refType="primFontSz" refFor="des" refForName="parentText3" op="lte"/>
          <dgm:constr type="primFontSz" for="des" forName="childText1_4" refType="primFontSz" refFor="des" refForName="parentText3" op="lte"/>
          <dgm:constr type="primFontSz" for="des" forName="childText1_2" refType="primFontSz" refFor="des" refForName="childText1_1" op="equ"/>
          <dgm:constr type="primFontSz" for="des" forName="childText1_3" refType="primFontSz" refFor="des" refForName="childText1_1" op="equ"/>
          <dgm:constr type="primFontSz" for="des" forName="childText1_4" refType="primFontSz" refFor="des" refForName="childText1_1" op="equ"/>
          <dgm:constr type="l" for="ch" forName="leftComposite" refType="w" fact="0"/>
          <dgm:constr type="t" for="ch" forName="leftComposite" refType="h" fact="0.1159"/>
          <dgm:constr type="w" for="ch" forName="leftComposite" refType="w"/>
          <dgm:constr type="h" for="ch" forName="leftComposite" refType="h" fact="0.6953"/>
          <dgm:constr type="l" for="ch" forName="parentText1" refType="w" fact="0"/>
          <dgm:constr type="t" for="ch" forName="parentText1" refType="h" fact="0.8128"/>
          <dgm:constr type="w" for="ch" forName="parentText1" refType="w"/>
          <dgm:constr type="h" for="ch" forName="parentText1" refType="h" fact="0.1872"/>
        </dgm:constrLst>
      </dgm:else>
    </dgm:choose>
    <dgm:choose name="Name11">
      <dgm:if name="Name12" axis="ch" ptType="node" func="cnt" op="gte" val="1">
        <dgm:choose name="Name13">
          <dgm:if name="Name14" axis="ch" ptType="node" func="cnt" op="gte" val="2">
            <dgm:layoutNode name="arc1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3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2" styleLbl="revTx">
              <dgm:varLst>
                <dgm:chMax val="4"/>
                <dgm:chPref val="3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5"/>
        </dgm:choose>
        <dgm:choose name="Name16">
          <dgm:if name="Name17" axis="ch" ptType="node" func="cnt" op="gte" val="3">
            <dgm:layoutNode name="arc2">
              <dgm:alg type="sp"/>
              <dgm:shape xmlns:r="http://schemas.openxmlformats.org/officeDocument/2006/relationships" rot="9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arc4">
              <dgm:alg type="sp"/>
              <dgm:shape xmlns:r="http://schemas.openxmlformats.org/officeDocument/2006/relationships" rot="270" type="blockArc" r:blip="">
                <dgm:adjLst>
                  <dgm:adj idx="1" val="-135"/>
                  <dgm:adj idx="2" val="-45"/>
                  <dgm:adj idx="3" val="0.0496"/>
                </dgm:adjLst>
              </dgm:shape>
              <dgm:presOf/>
            </dgm:layoutNode>
            <dgm:layoutNode name="parentText3" styleLbl="revTx">
              <dgm:varLst>
                <dgm:chMax val="1"/>
                <dgm:chPref val="1"/>
                <dgm:bulletEnabled val="1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ch self" ptType="node node" st="3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18"/>
        </dgm:choose>
      </dgm:if>
      <dgm:else name="Name19"/>
    </dgm:choose>
    <dgm:layoutNode name="middleComposite">
      <dgm:choose name="Name20">
        <dgm:if name="Name21" axis="ch ch" ptType="node node" st="2 1" cnt="1 0" func="cnt" op="lte" val="1">
          <dgm:alg type="composite">
            <dgm:param type="ar" val="1"/>
          </dgm:alg>
        </dgm:if>
        <dgm:if name="Name22" axis="ch ch" ptType="node node" st="2 1" cnt="1 0" func="cnt" op="equ" val="2">
          <dgm:alg type="composite">
            <dgm:param type="ar" val="1.792"/>
          </dgm:alg>
        </dgm:if>
        <dgm:if name="Name23" axis="ch ch" ptType="node node" st="2 1" cnt="1 0" func="cnt" op="equ" val="3">
          <dgm:alg type="composite">
            <dgm:param type="ar" val="1"/>
          </dgm:alg>
        </dgm:if>
        <dgm:else name="Name24">
          <dgm:alg type="composite">
            <dgm:param type="ar" val="1"/>
          </dgm:alg>
        </dgm:else>
      </dgm:choose>
      <dgm:shape xmlns:r="http://schemas.openxmlformats.org/officeDocument/2006/relationships" r:blip="">
        <dgm:adjLst/>
      </dgm:shape>
      <dgm:presOf/>
      <dgm:choose name="Name25">
        <dgm:if name="Name26" axis="ch ch" ptType="node node" st="2 1" cnt="1 0" func="cnt" op="lte" val="1">
          <dgm:constrLst>
            <dgm:constr type="ctrX" for="ch" forName="circ1" refType="w" fact="0.5"/>
            <dgm:constr type="ctrY" for="ch" forName="circ1" refType="h" fact="0.5"/>
            <dgm:constr type="w" for="ch" forName="circ1" refType="w"/>
            <dgm:constr type="h" for="ch" forName="circ1" refType="h"/>
            <dgm:constr type="l" for="ch" forName="circ1Tx" refType="w" fact="0.2"/>
            <dgm:constr type="t" for="ch" forName="circ1Tx" refType="h" fact="0.1"/>
            <dgm:constr type="w" for="ch" forName="circ1Tx" refType="w" fact="0.6"/>
            <dgm:constr type="h" for="ch" forName="circ1Tx" refType="h" fact="0.8"/>
          </dgm:constrLst>
        </dgm:if>
        <dgm:if name="Name27" axis="ch ch" ptType="node node" st="2 1" cnt="1 0" func="cnt" op="equ" val="2">
          <dgm:constrLst>
            <dgm:constr type="ctrX" for="ch" forName="circ1" refType="w" fact="0.3"/>
            <dgm:constr type="ctrY" for="ch" forName="circ1" refType="h" fact="0.5"/>
            <dgm:constr type="w" for="ch" forName="circ1" refType="w" fact="0.555"/>
            <dgm:constr type="h" for="ch" forName="circ1" refType="h" fact="0.99456"/>
            <dgm:constr type="l" for="ch" forName="circ1Tx" refType="w" fact="0.1"/>
            <dgm:constr type="t" for="ch" forName="circ1Tx" refType="h" fact="0.12"/>
            <dgm:constr type="w" for="ch" forName="circ1Tx" refType="w" fact="0.32"/>
            <dgm:constr type="h" for="ch" forName="circ1Tx" refType="h" fact="0.76"/>
            <dgm:constr type="ctrX" for="ch" forName="circ2" refType="w" fact="0.7"/>
            <dgm:constr type="ctrY" for="ch" forName="circ2" refType="h" fact="0.5"/>
            <dgm:constr type="w" for="ch" forName="circ2" refType="w" fact="0.555"/>
            <dgm:constr type="h" for="ch" forName="circ2" refType="h" fact="0.99456"/>
            <dgm:constr type="l" for="ch" forName="circ2Tx" refType="w" fact="0.58"/>
            <dgm:constr type="t" for="ch" forName="circ2Tx" refType="h" fact="0.12"/>
            <dgm:constr type="w" for="ch" forName="circ2Tx" refType="w" fact="0.32"/>
            <dgm:constr type="h" for="ch" forName="circ2Tx" refType="h" fact="0.76"/>
          </dgm:constrLst>
        </dgm:if>
        <dgm:if name="Name28" axis="ch ch" ptType="node node" st="2 1" cnt="1 0" func="cnt" op="equ" val="3">
          <dgm:constrLst>
            <dgm:constr type="ctrX" for="ch" forName="circ1" refType="w" fact="0.5"/>
            <dgm:constr type="ctrY" for="ch" forName="circ1" refType="w" fact="0.25"/>
            <dgm:constr type="w" for="ch" forName="circ1" refType="w" fact="0.6"/>
            <dgm:constr type="h" for="ch" forName="circ1" refType="h" fact="0.6"/>
            <dgm:constr type="l" for="ch" forName="circ1Tx" refType="w" fact="0.28"/>
            <dgm:constr type="t" for="ch" forName="circ1Tx" refType="h" fact="0.055"/>
            <dgm:constr type="w" for="ch" forName="circ1Tx" refType="w" fact="0.44"/>
            <dgm:constr type="h" for="ch" forName="circ1Tx" refType="h" fact="0.27"/>
            <dgm:constr type="ctrX" for="ch" forName="circ2" refType="w" fact="0.7165"/>
            <dgm:constr type="ctrY" for="ch" forName="circ2" refType="w" fact="0.625"/>
            <dgm:constr type="w" for="ch" forName="circ2" refType="w" fact="0.6"/>
            <dgm:constr type="h" for="ch" forName="circ2" refType="h" fact="0.6"/>
            <dgm:constr type="l" for="ch" forName="circ2Tx" refType="w" fact="0.6"/>
            <dgm:constr type="t" for="ch" forName="circ2Tx" refType="h" fact="0.48"/>
            <dgm:constr type="w" for="ch" forName="circ2Tx" refType="w" fact="0.36"/>
            <dgm:constr type="h" for="ch" forName="circ2Tx" refType="h" fact="0.33"/>
            <dgm:constr type="ctrX" for="ch" forName="circ3" refType="w" fact="0.2835"/>
            <dgm:constr type="ctrY" for="ch" forName="circ3" refType="w" fact="0.625"/>
            <dgm:constr type="w" for="ch" forName="circ3" refType="w" fact="0.6"/>
            <dgm:constr type="h" for="ch" forName="circ3" refType="h" fact="0.6"/>
            <dgm:constr type="l" for="ch" forName="circ3Tx" refType="w" fact="0.04"/>
            <dgm:constr type="t" for="ch" forName="circ3Tx" refType="h" fact="0.48"/>
            <dgm:constr type="w" for="ch" forName="circ3Tx" refType="w" fact="0.36"/>
            <dgm:constr type="h" for="ch" forName="circ3Tx" refType="h" fact="0.33"/>
          </dgm:constrLst>
        </dgm:if>
        <dgm:else name="Name29">
          <dgm:constrLst>
            <dgm:constr type="ctrX" for="ch" forName="circ1" refType="w" fact="0.5"/>
            <dgm:constr type="ctrY" for="ch" forName="circ1" refType="w" fact="0.27"/>
            <dgm:constr type="w" for="ch" forName="circ1" refType="w" fact="0.52"/>
            <dgm:constr type="h" for="ch" forName="circ1" refType="h" fact="0.52"/>
            <dgm:constr type="l" for="ch" forName="circ1Tx" refType="w" fact="0.3"/>
            <dgm:constr type="t" for="ch" forName="circ1Tx" refType="h" fact="0.08"/>
            <dgm:constr type="w" for="ch" forName="circ1Tx" refType="w" fact="0.4"/>
            <dgm:constr type="h" for="ch" forName="circ1Tx" refType="h" fact="0.165"/>
            <dgm:constr type="ctrX" for="ch" forName="circ2" refType="w" fact="0.73"/>
            <dgm:constr type="ctrY" for="ch" forName="circ2" refType="w" fact="0.5"/>
            <dgm:constr type="w" for="ch" forName="circ2" refType="w" fact="0.52"/>
            <dgm:constr type="h" for="ch" forName="circ2" refType="h" fact="0.52"/>
            <dgm:constr type="r" for="ch" forName="circ2Tx" refType="w" fact="0.95"/>
            <dgm:constr type="t" for="ch" forName="circ2Tx" refType="h" fact="0.3"/>
            <dgm:constr type="w" for="ch" forName="circ2Tx" refType="w" fact="0.2"/>
            <dgm:constr type="h" for="ch" forName="circ2Tx" refType="h" fact="0.4"/>
            <dgm:constr type="ctrX" for="ch" forName="circ3" refType="w" fact="0.5"/>
            <dgm:constr type="ctrY" for="ch" forName="circ3" refType="w" fact="0.73"/>
            <dgm:constr type="w" for="ch" forName="circ3" refType="w" fact="0.52"/>
            <dgm:constr type="h" for="ch" forName="circ3" refType="h" fact="0.52"/>
            <dgm:constr type="l" for="ch" forName="circ3Tx" refType="w" fact="0.3"/>
            <dgm:constr type="b" for="ch" forName="circ3Tx" refType="h" fact="0.92"/>
            <dgm:constr type="w" for="ch" forName="circ3Tx" refType="w" fact="0.4"/>
            <dgm:constr type="h" for="ch" forName="circ3Tx" refType="h" fact="0.165"/>
            <dgm:constr type="ctrX" for="ch" forName="circ4" refType="w" fact="0.27"/>
            <dgm:constr type="ctrY" for="ch" forName="circ4" refType="h" fact="0.5"/>
            <dgm:constr type="w" for="ch" forName="circ4" refType="w" fact="0.52"/>
            <dgm:constr type="h" for="ch" forName="circ4" refType="h" fact="0.52"/>
            <dgm:constr type="l" for="ch" forName="circ4Tx" refType="w" fact="0.05"/>
            <dgm:constr type="t" for="ch" forName="circ4Tx" refType="h" fact="0.3"/>
            <dgm:constr type="w" for="ch" forName="circ4Tx" refType="w" fact="0.2"/>
            <dgm:constr type="h" for="ch" forName="circ4Tx" refType="h" fact="0.4"/>
          </dgm:constrLst>
        </dgm:else>
      </dgm:choose>
      <dgm:ruleLst/>
      <dgm:forEach name="Name30" axis="ch ch" ptType="node node" st="2 1" cnt="1 1">
        <dgm:layoutNode name="circ1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1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1" axis="ch ch" ptType="node node" st="2 2" cnt="1 1">
        <dgm:layoutNode name="circ2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2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2" axis="ch ch" ptType="node node" st="2 3" cnt="1 1">
        <dgm:layoutNode name="circ3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3Tx" styleLbl="revTx">
          <dgm:varLst>
            <dgm:chMax val="0"/>
            <dgm:chPref val="0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  <dgm:forEach name="Name33" axis="ch ch" ptType="node node" st="2 4" cnt="1 1">
        <dgm:layoutNode name="circ4" styleLbl="vennNode1">
          <dgm:alg type="sp"/>
          <dgm:shape xmlns:r="http://schemas.openxmlformats.org/officeDocument/2006/relationships" type="ellipse" r:blip="">
            <dgm:adjLst/>
          </dgm:shape>
          <dgm:presOf axis="desOrSelf" ptType="node"/>
          <dgm:constrLst/>
          <dgm:ruleLst/>
        </dgm:layoutNode>
        <dgm:layoutNode name="circ4Tx" styleLbl="revTx">
          <dgm:varLst>
            <dgm:chMax val="0"/>
            <dgm:chPref val="0"/>
            <dgm:bulletEnabled val="1"/>
          </dgm:varLst>
          <dgm:alg type="tx">
            <dgm:param type="txAnchorHorzCh" val="ctr"/>
            <dgm:param type="txAnchorVertCh" val="mid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/>
            <dgm:constr type="bMarg"/>
            <dgm:constr type="lMarg"/>
            <dgm:constr type="rMarg"/>
            <dgm:constr type="primFontSz" val="20"/>
          </dgm:constrLst>
          <dgm:ruleLst>
            <dgm:rule type="primFontSz" val="5" fact="NaN" max="NaN"/>
          </dgm:ruleLst>
        </dgm:layoutNode>
      </dgm:forEach>
    </dgm:layoutNode>
    <dgm:layoutNode name="leftComposite">
      <dgm:choose name="Name34">
        <dgm:if name="Name35" axis="ch ch" ptType="node node" st="1 1" cnt="1 0" func="cnt" op="lte" val="1">
          <dgm:alg type="composite">
            <dgm:param type="ar" val="1.3085"/>
          </dgm:alg>
          <dgm:constrLst>
            <dgm:constr type="l" for="ch" forName="childText1_1" refType="w" fact="0.2124"/>
            <dgm:constr type="t" for="ch" forName="childText1_1" refType="h" fact="0"/>
            <dgm:constr type="w" for="ch" forName="childText1_1" refType="w" fact="0.5759"/>
            <dgm:constr type="h" for="ch" forName="childText1_1" refType="h" fact="0.7535"/>
            <dgm:constr type="l" for="ch" forName="ellipse1" refType="w" fact="0"/>
            <dgm:constr type="t" for="ch" forName="ellipse1" refType="h" fact="0.63"/>
            <dgm:constr type="w" for="ch" forName="ellipse1" refType="w" fact="0.2828"/>
            <dgm:constr type="h" for="ch" forName="ellipse1" refType="h" fact="0.37"/>
            <dgm:constr type="l" for="ch" forName="ellipse2" refType="w" fact="0.82"/>
            <dgm:constr type="t" for="ch" forName="ellipse2" refType="h" fact="0.17"/>
            <dgm:constr type="w" for="ch" forName="ellipse2" refType="w" fact="0.1645"/>
            <dgm:constr type="h" for="ch" forName="ellipse2" refType="h" fact="0.2153"/>
          </dgm:constrLst>
        </dgm:if>
        <dgm:if name="Name36" axis="ch ch" ptType="node node" st="1 1" cnt="1 0" func="cnt" op="equ" val="2">
          <dgm:alg type="composite">
            <dgm:param type="ar" val="0.8917"/>
          </dgm:alg>
          <dgm:constrLst>
            <dgm:constr type="l" for="ch" forName="childText1_1" refType="w" fact="0.1864"/>
            <dgm:constr type="t" for="ch" forName="childText1_1" refType="h" fact="0"/>
            <dgm:constr type="w" for="ch" forName="childText1_1" refType="w" fact="0.5055"/>
            <dgm:constr type="h" for="ch" forName="childText1_1" refType="h" fact="0.4507"/>
            <dgm:constr type="l" for="ch" forName="childText1_2" refType="w" fact="0.4945"/>
            <dgm:constr type="t" for="ch" forName="childText1_2" refType="h" fact="0.3929"/>
            <dgm:constr type="w" for="ch" forName="childText1_2" refType="w" fact="0.5055"/>
            <dgm:constr type="h" for="ch" forName="childText1_2" refType="h" fact="0.4507"/>
            <dgm:constr type="l" for="ch" forName="ellipse1" refType="w" fact="0"/>
            <dgm:constr type="t" for="ch" forName="ellipse1" refType="h" fact="0.3768"/>
            <dgm:constr type="w" for="ch" forName="ellipse1" refType="w" fact="0.2482"/>
            <dgm:constr type="h" for="ch" forName="ellipse1" refType="h" fact="0.2213"/>
            <dgm:constr type="l" for="ch" forName="ellipse3" refType="w" fact="0.5474"/>
            <dgm:constr type="t" for="ch" forName="ellipse3" refType="h" fact="0.8712"/>
            <dgm:constr type="w" for="ch" forName="ellipse3" refType="w" fact="0.1444"/>
            <dgm:constr type="h" for="ch" forName="ellipse3" refType="h" fact="0.1288"/>
            <dgm:constr type="l" for="ch" forName="ellipse2" refType="w" fact="0.7333"/>
            <dgm:constr type="t" for="ch" forName="ellipse2" refType="h" fact="0.0887"/>
            <dgm:constr type="w" for="ch" forName="ellipse2" refType="w" fact="0.1444"/>
            <dgm:constr type="h" for="ch" forName="ellipse2" refType="h" fact="0.1288"/>
          </dgm:constrLst>
        </dgm:if>
        <dgm:if name="Name37" axis="ch ch" ptType="node node" st="1 1" cnt="1 0" func="cnt" op="equ" val="3">
          <dgm:alg type="composite">
            <dgm:param type="ar" val="1.0811"/>
          </dgm:alg>
          <dgm:constrLst>
            <dgm:constr type="l" for="ch" forName="childText1_3" refType="w" fact="0.1649"/>
            <dgm:constr type="t" for="ch" forName="childText1_3" refType="h" fact="0.5389"/>
            <dgm:constr type="w" for="ch" forName="childText1_3" refType="w" fact="0.4265"/>
            <dgm:constr type="h" for="ch" forName="childText1_3" refType="h" fact="0.4611"/>
            <dgm:constr type="l" for="ch" forName="childText1_1" refType="w" fact="0.1573"/>
            <dgm:constr type="t" for="ch" forName="childText1_1" refType="h" fact="0"/>
            <dgm:constr type="w" for="ch" forName="childText1_1" refType="w" fact="0.4265"/>
            <dgm:constr type="h" for="ch" forName="childText1_1" refType="h" fact="0.4611"/>
            <dgm:constr type="l" for="ch" forName="childText1_2" refType="w" fact="0.5735"/>
            <dgm:constr type="t" for="ch" forName="childText1_2" refType="h" fact="0.2754"/>
            <dgm:constr type="w" for="ch" forName="childText1_2" refType="w" fact="0.4265"/>
            <dgm:constr type="h" for="ch" forName="childText1_2" refType="h" fact="0.4611"/>
            <dgm:constr type="l" for="ch" forName="ellipse1" refType="w" fact="0"/>
            <dgm:constr type="t" for="ch" forName="ellipse1" refType="h" fact="0.3855"/>
            <dgm:constr type="w" for="ch" forName="ellipse1" refType="w" fact="0.2095"/>
            <dgm:constr type="h" for="ch" forName="ellipse1" refType="h" fact="0.2264"/>
            <dgm:constr type="l" for="ch" forName="ellipse3" refType="w" fact="0.6181"/>
            <dgm:constr type="t" for="ch" forName="ellipse3" refType="h" fact="0.7647"/>
            <dgm:constr type="w" for="ch" forName="ellipse3" refType="w" fact="0.1219"/>
            <dgm:constr type="h" for="ch" forName="ellipse3" refType="h" fact="0.1317"/>
            <dgm:constr type="l" for="ch" forName="ellipse2" refType="w" fact="0.6188"/>
            <dgm:constr type="t" for="ch" forName="ellipse2" refType="h" fact="0.0907"/>
            <dgm:constr type="w" for="ch" forName="ellipse2" refType="w" fact="0.1219"/>
            <dgm:constr type="h" for="ch" forName="ellipse2" refType="h" fact="0.1317"/>
          </dgm:constrLst>
        </dgm:if>
        <dgm:else name="Name38">
          <dgm:alg type="composite">
            <dgm:param type="ar" val="0.9472"/>
          </dgm:alg>
          <dgm:constrLst>
            <dgm:constr type="l" for="ch" forName="childText1_3" refType="w" fact="0"/>
            <dgm:constr type="t" for="ch" forName="childText1_3" refType="h" fact="0.6035"/>
            <dgm:constr type="w" for="ch" forName="childText1_3" refType="w" fact="0.4186"/>
            <dgm:constr type="h" for="ch" forName="childText1_3" refType="h" fact="0.3965"/>
            <dgm:constr type="l" for="ch" forName="childText1_1" refType="w" fact="0.0981"/>
            <dgm:constr type="t" for="ch" forName="childText1_1" refType="h" fact="0"/>
            <dgm:constr type="w" for="ch" forName="childText1_1" refType="w" fact="0.4186"/>
            <dgm:constr type="h" for="ch" forName="childText1_1" refType="h" fact="0.3965"/>
            <dgm:constr type="l" for="ch" forName="childText1_2" refType="w" fact="0.5385"/>
            <dgm:constr type="t" for="ch" forName="childText1_2" refType="h" fact="0.1304"/>
            <dgm:constr type="w" for="ch" forName="childText1_2" refType="w" fact="0.4186"/>
            <dgm:constr type="h" for="ch" forName="childText1_2" refType="h" fact="0.3965"/>
            <dgm:constr type="l" for="ch" forName="ellipse4" refType="w" fact="0.3222"/>
            <dgm:constr type="t" for="ch" forName="ellipse4" refType="h" fact="0.4232"/>
            <dgm:constr type="w" for="ch" forName="ellipse4" refType="w" fact="0.2056"/>
            <dgm:constr type="h" for="ch" forName="ellipse4" refType="h" fact="0.1947"/>
            <dgm:constr type="l" for="ch" forName="ellipse1" refType="w" fact="0.1489"/>
            <dgm:constr type="t" for="ch" forName="ellipse1" refType="h" fact="0.4502"/>
            <dgm:constr type="w" for="ch" forName="ellipse1" refType="w" fact="0.1196"/>
            <dgm:constr type="h" for="ch" forName="ellipse1" refType="h" fact="0.1133"/>
            <dgm:constr type="l" for="ch" forName="ellipse2" refType="w" fact="0.5384"/>
            <dgm:constr type="t" for="ch" forName="ellipse2" refType="h" fact="0.0124"/>
            <dgm:constr type="w" for="ch" forName="ellipse2" refType="w" fact="0.1196"/>
            <dgm:constr type="h" for="ch" forName="ellipse2" refType="h" fact="0.1133"/>
            <dgm:constr type="l" for="ch" forName="childText1_4" refType="w" fact="0.4625"/>
            <dgm:constr type="t" for="ch" forName="childText1_4" refType="h" fact="0.5719"/>
            <dgm:constr type="w" for="ch" forName="childText1_4" refType="w" fact="0.4186"/>
            <dgm:constr type="h" for="ch" forName="childText1_4" refType="h" fact="0.3965"/>
            <dgm:constr type="l" for="ch" forName="ellipse3" refType="w" fact="0.8804"/>
            <dgm:constr type="t" for="ch" forName="ellipse3" refType="h" fact="0.5329"/>
            <dgm:constr type="w" for="ch" forName="ellipse3" refType="w" fact="0.1196"/>
            <dgm:constr type="h" for="ch" forName="ellipse3" refType="h" fact="0.1133"/>
            <dgm:constr type="l" for="ch" forName="ellipse5" refType="w" fact="0.0146"/>
            <dgm:constr type="t" for="ch" forName="ellipse5" refType="h" fact="0.5228"/>
            <dgm:constr type="w" for="ch" forName="ellipse5" refType="w" fact="0.0899"/>
            <dgm:constr type="h" for="ch" forName="ellipse5" refType="h" fact="0.0851"/>
          </dgm:constrLst>
        </dgm:else>
      </dgm:choose>
      <dgm:forEach name="Name39" axis="ch ch" ptType="node node" st="1 1" cnt="1 1">
        <dgm:layoutNode name="childText1_1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1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2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0" axis="ch ch" ptType="node node" st="1 2" cnt="1 1">
        <dgm:layoutNode name="childText1_2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3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Name41" axis="ch ch" ptType="node node" st="1 3" cnt="1 1">
        <dgm:layoutNode name="childText1_3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forEach>
      <dgm:forEach name="Name42" axis="ch ch" ptType="node node" st="1 4" cnt="1 1">
        <dgm:layoutNode name="childText1_4" styleLbl="vennNode1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ellipse4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ellipse5" styleLbl="venn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layoutNode>
    <dgm:choose name="Name43">
      <dgm:if name="Name44" axis="ch ch" ptType="node node" st="3 1" cnt="1 0" func="cnt" op="gte" val="1">
        <dgm:layoutNode name="rightChild">
          <dgm:varLst>
            <dgm:chMax val="0"/>
            <dgm:chPref val="0"/>
          </dgm:varLst>
          <dgm:alg type="tx"/>
          <dgm:shape xmlns:r="http://schemas.openxmlformats.org/officeDocument/2006/relationships" type="ellipse" r:blip="">
            <dgm:adjLst/>
          </dgm:shape>
          <dgm:presOf axis="ch des" ptType="node node" st="3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45"/>
    </dgm:choose>
    <dgm:layoutNode name="parentText1" styleLbl="revTx">
      <dgm:varLst>
        <dgm:chMax val="4"/>
        <dgm:chPref val="3"/>
        <dgm:bulletEnabled val="1"/>
      </dgm:varLst>
      <dgm:alg type="tx"/>
      <dgm:shape xmlns:r="http://schemas.openxmlformats.org/officeDocument/2006/relationships" type="rect" r:blip="">
        <dgm:adjLst/>
      </dgm:shape>
      <dgm:presOf axis="ch self" ptType="node node" st="1 1" cnt="1 0"/>
      <dgm:constrLst>
        <dgm:constr type="lMarg" refType="primFontSz" fact="0.3"/>
        <dgm:constr type="rMarg" refType="primFontSz" fact="0.3"/>
        <dgm:constr type="tMarg" refType="primFontSz" fact="0.3"/>
        <dgm:constr type="bMarg" refType="primFontSz" fact="0.3"/>
      </dgm:constrLst>
      <dgm:ruleLst>
        <dgm:rule type="primFontSz" val="5" fact="NaN" max="NaN"/>
      </dgm:ruleLst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5F276-9A19-EB47-8959-C413A5DC832F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41A896-95FB-6D4D-AB8D-10F0BE685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1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Shape 20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image" Target="../media/image2.emf"/><Relationship Id="rId7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1DF7-846A-874E-94C5-EBDCF321AF7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7CAC-5AF3-5B4F-97DC-DB03D560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22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1DF7-846A-874E-94C5-EBDCF321AF7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7CAC-5AF3-5B4F-97DC-DB03D560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7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1DF7-846A-874E-94C5-EBDCF321AF7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7CAC-5AF3-5B4F-97DC-DB03D560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978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197617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 descr="140324_el_ppt_layout_illust.pdf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9801"/>
            <a:ext cx="9160616" cy="64981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823118" y="2046612"/>
            <a:ext cx="3912176" cy="1664799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Cover Slide Title and Multiple Lines If Necessary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23116" y="3835859"/>
            <a:ext cx="3912177" cy="128415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53565A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Subtitle of Presentation</a:t>
            </a:r>
            <a:endParaRPr lang="en-US" dirty="0"/>
          </a:p>
        </p:txBody>
      </p:sp>
      <p:pic>
        <p:nvPicPr>
          <p:cNvPr id="10" name="Picture 9" descr="Elsevier_Tree_Logo_2C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655" y="359801"/>
            <a:ext cx="688802" cy="798523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822825" y="6096000"/>
            <a:ext cx="3913188" cy="3023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Presented by </a:t>
            </a:r>
            <a:r>
              <a:rPr lang="en-US" dirty="0" err="1" smtClean="0"/>
              <a:t>Firstname</a:t>
            </a:r>
            <a:r>
              <a:rPr lang="en-US" dirty="0" smtClean="0"/>
              <a:t> </a:t>
            </a:r>
            <a:r>
              <a:rPr lang="en-US" dirty="0" err="1" smtClean="0"/>
              <a:t>Lastname</a:t>
            </a: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822825" y="6397625"/>
            <a:ext cx="3913188" cy="2667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100">
                <a:solidFill>
                  <a:srgbClr val="53565A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 smtClean="0"/>
              <a:t>Date XX_XX_XX</a:t>
            </a:r>
          </a:p>
        </p:txBody>
      </p:sp>
    </p:spTree>
    <p:extLst>
      <p:ext uri="{BB962C8B-B14F-4D97-AF65-F5344CB8AC3E}">
        <p14:creationId xmlns:p14="http://schemas.microsoft.com/office/powerpoint/2010/main" val="97814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1DF7-846A-874E-94C5-EBDCF321AF7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7CAC-5AF3-5B4F-97DC-DB03D560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8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1DF7-846A-874E-94C5-EBDCF321AF7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7CAC-5AF3-5B4F-97DC-DB03D560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1DF7-846A-874E-94C5-EBDCF321AF7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7CAC-5AF3-5B4F-97DC-DB03D560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22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1DF7-846A-874E-94C5-EBDCF321AF7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7CAC-5AF3-5B4F-97DC-DB03D560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182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1DF7-846A-874E-94C5-EBDCF321AF7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7CAC-5AF3-5B4F-97DC-DB03D560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6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1DF7-846A-874E-94C5-EBDCF321AF7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7CAC-5AF3-5B4F-97DC-DB03D560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8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1DF7-846A-874E-94C5-EBDCF321AF7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7CAC-5AF3-5B4F-97DC-DB03D560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51DF7-846A-874E-94C5-EBDCF321AF7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7CAC-5AF3-5B4F-97DC-DB03D560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0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51DF7-846A-874E-94C5-EBDCF321AF7D}" type="datetimeFigureOut">
              <a:rPr lang="en-US" smtClean="0"/>
              <a:t>11/19/15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27CAC-5AF3-5B4F-97DC-DB03D560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6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mpsopendata.crc.nd.edu/" TargetMode="External"/><Relationship Id="rId3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mendeley.com/" TargetMode="External"/><Relationship Id="rId4" Type="http://schemas.openxmlformats.org/officeDocument/2006/relationships/hyperlink" Target="http://datasearch-demo.equalexperts.com/indexed%23/" TargetMode="External"/><Relationship Id="rId5" Type="http://schemas.openxmlformats.org/officeDocument/2006/relationships/hyperlink" Target="https://www.force11.org/group/joint-declaration-data-citation-principles-final" TargetMode="External"/><Relationship Id="rId6" Type="http://schemas.openxmlformats.org/officeDocument/2006/relationships/hyperlink" Target="https://www.aaai.org/ocs/index.php/FSS/FSS13/paper/view/7517/7490" TargetMode="External"/><Relationship Id="rId7" Type="http://schemas.openxmlformats.org/officeDocument/2006/relationships/hyperlink" Target="http://www.elsevier.com/books-and-journals/content-innovation/data-base-linking" TargetMode="External"/><Relationship Id="rId8" Type="http://schemas.openxmlformats.org/officeDocument/2006/relationships/hyperlink" Target="http://www.journals.elsevier.com/data-in-brief" TargetMode="External"/><Relationship Id="rId9" Type="http://schemas.openxmlformats.org/officeDocument/2006/relationships/hyperlink" Target="http://www.elsevier.com/physical-sciences/computer-science/executable-papers-improving-the-article-format-in-computer-science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lsevier.com/physical-sciences/earth-and-planetary-sciences/the-2015-international-data-rescue-award-in-the-geosciences" TargetMode="Externa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hyperlink" Target="http://www.elsevier.com/books-and-journals/content-innovation/data-base-linking" TargetMode="External"/><Relationship Id="rId12" Type="http://schemas.openxmlformats.org/officeDocument/2006/relationships/hyperlink" Target="http://www.journals.elsevier.com/data-in-brief" TargetMode="External"/><Relationship Id="rId13" Type="http://schemas.openxmlformats.org/officeDocument/2006/relationships/hyperlink" Target="http://www.elsevier.com/physical-sciences/computer-science/executable-papers-improving-the-article-format-in-computer-science" TargetMode="External"/><Relationship Id="rId14" Type="http://schemas.openxmlformats.org/officeDocument/2006/relationships/hyperlink" Target="http://www.elsevier.com/about/open-science/research-data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elsevier.com/physical-sciences/earth-and-planetary-sciences/the-2015-international-data-rescue-award-in-the-geosciences" TargetMode="External"/><Relationship Id="rId3" Type="http://schemas.openxmlformats.org/officeDocument/2006/relationships/hyperlink" Target="https://olivearchive.org/" TargetMode="External"/><Relationship Id="rId4" Type="http://schemas.openxmlformats.org/officeDocument/2006/relationships/hyperlink" Target="https://data.mendeley.com/" TargetMode="External"/><Relationship Id="rId5" Type="http://schemas.openxmlformats.org/officeDocument/2006/relationships/hyperlink" Target="mailto:joseph.shell@mendeley.com" TargetMode="External"/><Relationship Id="rId6" Type="http://schemas.openxmlformats.org/officeDocument/2006/relationships/hyperlink" Target="http://datasearch-demo.equalexperts.com/indexed%23/" TargetMode="External"/><Relationship Id="rId7" Type="http://schemas.openxmlformats.org/officeDocument/2006/relationships/hyperlink" Target="mailto:a.dewaard@elsevier.com" TargetMode="External"/><Relationship Id="rId8" Type="http://schemas.openxmlformats.org/officeDocument/2006/relationships/hyperlink" Target="https://www.force11.org/group/joint-declaration-data-citation-principles-final" TargetMode="External"/><Relationship Id="rId9" Type="http://schemas.openxmlformats.org/officeDocument/2006/relationships/hyperlink" Target="http://www.frontiersin.org/10.3389/conf.fninf.2014.18.00077/event_abstract" TargetMode="External"/><Relationship Id="rId10" Type="http://schemas.openxmlformats.org/officeDocument/2006/relationships/hyperlink" Target="https://www.aaai.org/ocs/index.php/FSS/FSS13/paper/view/7517/7490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6.xml"/><Relationship Id="rId2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ww.elsevier.com/about/open-science/research-dat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782174" y="2046612"/>
            <a:ext cx="4320882" cy="1664799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Linking Embargoed Datasets: </a:t>
            </a: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/>
            </a:r>
            <a:br>
              <a:rPr lang="en-US" sz="2000" dirty="0" smtClean="0">
                <a:solidFill>
                  <a:schemeClr val="tx1"/>
                </a:solidFill>
              </a:rPr>
            </a:br>
            <a:r>
              <a:rPr lang="en-US" sz="2000" dirty="0" smtClean="0">
                <a:solidFill>
                  <a:schemeClr val="tx1"/>
                </a:solidFill>
              </a:rPr>
              <a:t>A Plan for Improving </a:t>
            </a:r>
            <a:r>
              <a:rPr lang="en-US" sz="2000" dirty="0">
                <a:solidFill>
                  <a:schemeClr val="tx1"/>
                </a:solidFill>
              </a:rPr>
              <a:t>How Research Data </a:t>
            </a:r>
            <a:r>
              <a:rPr lang="en-US" sz="2000" dirty="0" smtClean="0">
                <a:solidFill>
                  <a:schemeClr val="tx1"/>
                </a:solidFill>
              </a:rPr>
              <a:t>Can Be Shared, Linked and Tracked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GB" sz="1600" dirty="0" smtClean="0"/>
              <a:t>Arlington, VA, November 19, 2015</a:t>
            </a:r>
            <a:endParaRPr lang="en-US" sz="1600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823116" y="3835859"/>
            <a:ext cx="4320884" cy="2089466"/>
          </a:xfrm>
        </p:spPr>
        <p:txBody>
          <a:bodyPr>
            <a:normAutofit/>
          </a:bodyPr>
          <a:lstStyle/>
          <a:p>
            <a:r>
              <a:rPr lang="en-US" dirty="0"/>
              <a:t>Anita de </a:t>
            </a:r>
            <a:r>
              <a:rPr lang="en-US" dirty="0" err="1"/>
              <a:t>Waard</a:t>
            </a:r>
            <a:endParaRPr lang="en-US" dirty="0"/>
          </a:p>
          <a:p>
            <a:r>
              <a:rPr lang="en-US" dirty="0"/>
              <a:t>VP Research Data Collaborations </a:t>
            </a:r>
          </a:p>
          <a:p>
            <a:r>
              <a:rPr lang="en-US" dirty="0"/>
              <a:t>Elsevier RDM </a:t>
            </a:r>
            <a:r>
              <a:rPr lang="en-US" dirty="0" smtClean="0"/>
              <a:t>Services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84462" y="22688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101" y="5835035"/>
            <a:ext cx="2203570" cy="56259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7675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dding funder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0"/>
            <a:ext cx="5767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1009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dding funder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0"/>
            <a:ext cx="5767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865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dding funder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0"/>
            <a:ext cx="5767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924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dding funder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0"/>
            <a:ext cx="5767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48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dding funder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0"/>
            <a:ext cx="5767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31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>
            <a:off x="692776" y="448968"/>
            <a:ext cx="7382812" cy="6412485"/>
          </a:xfrm>
          <a:prstGeom prst="triangle">
            <a:avLst/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0435" y="0"/>
            <a:ext cx="9827154" cy="65328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“Maslow </a:t>
            </a:r>
            <a:r>
              <a:rPr lang="en-US" sz="3200" dirty="0" smtClean="0"/>
              <a:t>Hierarchy to Enable Happy Data:”</a:t>
            </a:r>
            <a:endParaRPr lang="en-US" sz="3200" dirty="0"/>
          </a:p>
        </p:txBody>
      </p:sp>
      <p:sp>
        <p:nvSpPr>
          <p:cNvPr id="16" name="Up-Down Arrow 15"/>
          <p:cNvSpPr/>
          <p:nvPr/>
        </p:nvSpPr>
        <p:spPr>
          <a:xfrm>
            <a:off x="78615" y="1558110"/>
            <a:ext cx="1081819" cy="4520836"/>
          </a:xfrm>
          <a:prstGeom prst="upDow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10. Integrate upstream and downstream 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– make metadata to serve use.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754543" y="5639614"/>
            <a:ext cx="1031496" cy="822197"/>
            <a:chOff x="7754543" y="5639614"/>
            <a:chExt cx="1031496" cy="822197"/>
          </a:xfrm>
        </p:grpSpPr>
        <p:sp>
          <p:nvSpPr>
            <p:cNvPr id="3" name="Right Brace 2"/>
            <p:cNvSpPr/>
            <p:nvPr/>
          </p:nvSpPr>
          <p:spPr>
            <a:xfrm>
              <a:off x="7754543" y="5639614"/>
              <a:ext cx="307240" cy="82219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8075588" y="5834254"/>
              <a:ext cx="71045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Save</a:t>
              </a:r>
              <a:endParaRPr lang="en-US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768348" y="3769902"/>
            <a:ext cx="1093654" cy="1540759"/>
            <a:chOff x="7768348" y="3769902"/>
            <a:chExt cx="1093654" cy="1540759"/>
          </a:xfrm>
        </p:grpSpPr>
        <p:sp>
          <p:nvSpPr>
            <p:cNvPr id="50" name="Right Brace 49"/>
            <p:cNvSpPr/>
            <p:nvPr/>
          </p:nvSpPr>
          <p:spPr>
            <a:xfrm>
              <a:off x="7768348" y="3769902"/>
              <a:ext cx="293435" cy="1540759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8061783" y="4360005"/>
              <a:ext cx="800219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Share</a:t>
              </a:r>
              <a:endParaRPr lang="en-US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768348" y="758651"/>
            <a:ext cx="1003886" cy="2512407"/>
            <a:chOff x="7768348" y="758651"/>
            <a:chExt cx="1003886" cy="2512407"/>
          </a:xfrm>
        </p:grpSpPr>
        <p:sp>
          <p:nvSpPr>
            <p:cNvPr id="51" name="Right Brace 50"/>
            <p:cNvSpPr/>
            <p:nvPr/>
          </p:nvSpPr>
          <p:spPr>
            <a:xfrm>
              <a:off x="7768348" y="758651"/>
              <a:ext cx="293435" cy="2512407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8177199" y="1759524"/>
              <a:ext cx="59503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ea typeface="ＭＳ 明朝"/>
                  <a:cs typeface="Times New Roman"/>
                </a:rPr>
                <a:t>Use</a:t>
              </a:r>
              <a:endParaRPr lang="en-US" dirty="0"/>
            </a:p>
          </p:txBody>
        </p:sp>
      </p:grpSp>
      <p:sp>
        <p:nvSpPr>
          <p:cNvPr id="54" name="Freeform 53"/>
          <p:cNvSpPr/>
          <p:nvPr/>
        </p:nvSpPr>
        <p:spPr>
          <a:xfrm>
            <a:off x="1214335" y="758652"/>
            <a:ext cx="6540208" cy="606556"/>
          </a:xfrm>
          <a:custGeom>
            <a:avLst/>
            <a:gdLst>
              <a:gd name="connsiteX0" fmla="*/ 0 w 3183334"/>
              <a:gd name="connsiteY0" fmla="*/ 64487 h 386916"/>
              <a:gd name="connsiteX1" fmla="*/ 64487 w 3183334"/>
              <a:gd name="connsiteY1" fmla="*/ 0 h 386916"/>
              <a:gd name="connsiteX2" fmla="*/ 3118847 w 3183334"/>
              <a:gd name="connsiteY2" fmla="*/ 0 h 386916"/>
              <a:gd name="connsiteX3" fmla="*/ 3183334 w 3183334"/>
              <a:gd name="connsiteY3" fmla="*/ 64487 h 386916"/>
              <a:gd name="connsiteX4" fmla="*/ 3183334 w 3183334"/>
              <a:gd name="connsiteY4" fmla="*/ 322429 h 386916"/>
              <a:gd name="connsiteX5" fmla="*/ 3118847 w 3183334"/>
              <a:gd name="connsiteY5" fmla="*/ 386916 h 386916"/>
              <a:gd name="connsiteX6" fmla="*/ 64487 w 3183334"/>
              <a:gd name="connsiteY6" fmla="*/ 386916 h 386916"/>
              <a:gd name="connsiteX7" fmla="*/ 0 w 3183334"/>
              <a:gd name="connsiteY7" fmla="*/ 322429 h 386916"/>
              <a:gd name="connsiteX8" fmla="*/ 0 w 3183334"/>
              <a:gd name="connsiteY8" fmla="*/ 64487 h 38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3334" h="386916">
                <a:moveTo>
                  <a:pt x="0" y="64487"/>
                </a:moveTo>
                <a:cubicBezTo>
                  <a:pt x="0" y="28872"/>
                  <a:pt x="28872" y="0"/>
                  <a:pt x="64487" y="0"/>
                </a:cubicBezTo>
                <a:lnTo>
                  <a:pt x="3118847" y="0"/>
                </a:lnTo>
                <a:cubicBezTo>
                  <a:pt x="3154462" y="0"/>
                  <a:pt x="3183334" y="28872"/>
                  <a:pt x="3183334" y="64487"/>
                </a:cubicBezTo>
                <a:lnTo>
                  <a:pt x="3183334" y="322429"/>
                </a:lnTo>
                <a:cubicBezTo>
                  <a:pt x="3183334" y="358044"/>
                  <a:pt x="3154462" y="386916"/>
                  <a:pt x="3118847" y="386916"/>
                </a:cubicBezTo>
                <a:lnTo>
                  <a:pt x="64487" y="386916"/>
                </a:lnTo>
                <a:cubicBezTo>
                  <a:pt x="28872" y="386916"/>
                  <a:pt x="0" y="358044"/>
                  <a:pt x="0" y="322429"/>
                </a:cubicBezTo>
                <a:lnTo>
                  <a:pt x="0" y="64487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988" tIns="56988" rIns="56988" bIns="56988" numCol="1" spcCol="1270" anchor="ctr" anchorCtr="0">
            <a:no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rgbClr val="000000"/>
                </a:solidFill>
                <a:ea typeface="ＭＳ 明朝"/>
                <a:cs typeface="Times New Roman"/>
              </a:rPr>
              <a:t>9. Re-usable (allow tools to run it)</a:t>
            </a:r>
            <a:endParaRPr lang="en-US" sz="1600" kern="1200" dirty="0"/>
          </a:p>
        </p:txBody>
      </p:sp>
      <p:sp>
        <p:nvSpPr>
          <p:cNvPr id="55" name="Freeform 54"/>
          <p:cNvSpPr/>
          <p:nvPr/>
        </p:nvSpPr>
        <p:spPr>
          <a:xfrm>
            <a:off x="1214335" y="1450494"/>
            <a:ext cx="6540208" cy="606556"/>
          </a:xfrm>
          <a:custGeom>
            <a:avLst/>
            <a:gdLst>
              <a:gd name="connsiteX0" fmla="*/ 0 w 3183334"/>
              <a:gd name="connsiteY0" fmla="*/ 64487 h 386916"/>
              <a:gd name="connsiteX1" fmla="*/ 64487 w 3183334"/>
              <a:gd name="connsiteY1" fmla="*/ 0 h 386916"/>
              <a:gd name="connsiteX2" fmla="*/ 3118847 w 3183334"/>
              <a:gd name="connsiteY2" fmla="*/ 0 h 386916"/>
              <a:gd name="connsiteX3" fmla="*/ 3183334 w 3183334"/>
              <a:gd name="connsiteY3" fmla="*/ 64487 h 386916"/>
              <a:gd name="connsiteX4" fmla="*/ 3183334 w 3183334"/>
              <a:gd name="connsiteY4" fmla="*/ 322429 h 386916"/>
              <a:gd name="connsiteX5" fmla="*/ 3118847 w 3183334"/>
              <a:gd name="connsiteY5" fmla="*/ 386916 h 386916"/>
              <a:gd name="connsiteX6" fmla="*/ 64487 w 3183334"/>
              <a:gd name="connsiteY6" fmla="*/ 386916 h 386916"/>
              <a:gd name="connsiteX7" fmla="*/ 0 w 3183334"/>
              <a:gd name="connsiteY7" fmla="*/ 322429 h 386916"/>
              <a:gd name="connsiteX8" fmla="*/ 0 w 3183334"/>
              <a:gd name="connsiteY8" fmla="*/ 64487 h 38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3334" h="386916">
                <a:moveTo>
                  <a:pt x="0" y="64487"/>
                </a:moveTo>
                <a:cubicBezTo>
                  <a:pt x="0" y="28872"/>
                  <a:pt x="28872" y="0"/>
                  <a:pt x="64487" y="0"/>
                </a:cubicBezTo>
                <a:lnTo>
                  <a:pt x="3118847" y="0"/>
                </a:lnTo>
                <a:cubicBezTo>
                  <a:pt x="3154462" y="0"/>
                  <a:pt x="3183334" y="28872"/>
                  <a:pt x="3183334" y="64487"/>
                </a:cubicBezTo>
                <a:lnTo>
                  <a:pt x="3183334" y="322429"/>
                </a:lnTo>
                <a:cubicBezTo>
                  <a:pt x="3183334" y="358044"/>
                  <a:pt x="3154462" y="386916"/>
                  <a:pt x="3118847" y="386916"/>
                </a:cubicBezTo>
                <a:lnTo>
                  <a:pt x="64487" y="386916"/>
                </a:lnTo>
                <a:cubicBezTo>
                  <a:pt x="28872" y="386916"/>
                  <a:pt x="0" y="358044"/>
                  <a:pt x="0" y="322429"/>
                </a:cubicBezTo>
                <a:lnTo>
                  <a:pt x="0" y="64487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988" tIns="56988" rIns="56988" bIns="56988" numCol="1" spcCol="1270" anchor="ctr" anchorCtr="0">
            <a:no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rgbClr val="000000"/>
                </a:solidFill>
                <a:ea typeface="ＭＳ 明朝"/>
                <a:cs typeface="Times New Roman"/>
              </a:rPr>
              <a:t>8. Reproducible (rerun experiments/review observations)</a:t>
            </a:r>
            <a:endParaRPr lang="en-US" sz="1600" kern="1200" dirty="0"/>
          </a:p>
        </p:txBody>
      </p:sp>
      <p:sp>
        <p:nvSpPr>
          <p:cNvPr id="56" name="Freeform 55"/>
          <p:cNvSpPr/>
          <p:nvPr/>
        </p:nvSpPr>
        <p:spPr>
          <a:xfrm>
            <a:off x="1214335" y="2129507"/>
            <a:ext cx="6540208" cy="606556"/>
          </a:xfrm>
          <a:custGeom>
            <a:avLst/>
            <a:gdLst>
              <a:gd name="connsiteX0" fmla="*/ 0 w 3183334"/>
              <a:gd name="connsiteY0" fmla="*/ 64487 h 386916"/>
              <a:gd name="connsiteX1" fmla="*/ 64487 w 3183334"/>
              <a:gd name="connsiteY1" fmla="*/ 0 h 386916"/>
              <a:gd name="connsiteX2" fmla="*/ 3118847 w 3183334"/>
              <a:gd name="connsiteY2" fmla="*/ 0 h 386916"/>
              <a:gd name="connsiteX3" fmla="*/ 3183334 w 3183334"/>
              <a:gd name="connsiteY3" fmla="*/ 64487 h 386916"/>
              <a:gd name="connsiteX4" fmla="*/ 3183334 w 3183334"/>
              <a:gd name="connsiteY4" fmla="*/ 322429 h 386916"/>
              <a:gd name="connsiteX5" fmla="*/ 3118847 w 3183334"/>
              <a:gd name="connsiteY5" fmla="*/ 386916 h 386916"/>
              <a:gd name="connsiteX6" fmla="*/ 64487 w 3183334"/>
              <a:gd name="connsiteY6" fmla="*/ 386916 h 386916"/>
              <a:gd name="connsiteX7" fmla="*/ 0 w 3183334"/>
              <a:gd name="connsiteY7" fmla="*/ 322429 h 386916"/>
              <a:gd name="connsiteX8" fmla="*/ 0 w 3183334"/>
              <a:gd name="connsiteY8" fmla="*/ 64487 h 38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3334" h="386916">
                <a:moveTo>
                  <a:pt x="0" y="64487"/>
                </a:moveTo>
                <a:cubicBezTo>
                  <a:pt x="0" y="28872"/>
                  <a:pt x="28872" y="0"/>
                  <a:pt x="64487" y="0"/>
                </a:cubicBezTo>
                <a:lnTo>
                  <a:pt x="3118847" y="0"/>
                </a:lnTo>
                <a:cubicBezTo>
                  <a:pt x="3154462" y="0"/>
                  <a:pt x="3183334" y="28872"/>
                  <a:pt x="3183334" y="64487"/>
                </a:cubicBezTo>
                <a:lnTo>
                  <a:pt x="3183334" y="322429"/>
                </a:lnTo>
                <a:cubicBezTo>
                  <a:pt x="3183334" y="358044"/>
                  <a:pt x="3154462" y="386916"/>
                  <a:pt x="3118847" y="386916"/>
                </a:cubicBezTo>
                <a:lnTo>
                  <a:pt x="64487" y="386916"/>
                </a:lnTo>
                <a:cubicBezTo>
                  <a:pt x="28872" y="386916"/>
                  <a:pt x="0" y="358044"/>
                  <a:pt x="0" y="322429"/>
                </a:cubicBezTo>
                <a:lnTo>
                  <a:pt x="0" y="64487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988" tIns="56988" rIns="56988" bIns="56988" numCol="1" spcCol="1270" anchor="ctr" anchorCtr="0">
            <a:no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rgbClr val="000000"/>
                </a:solidFill>
                <a:ea typeface="ＭＳ 明朝"/>
                <a:cs typeface="Times New Roman"/>
              </a:rPr>
              <a:t>7. Trusted (curated/reviewed)</a:t>
            </a:r>
            <a:endParaRPr lang="en-US" sz="1600" kern="1200" dirty="0"/>
          </a:p>
        </p:txBody>
      </p:sp>
      <p:sp>
        <p:nvSpPr>
          <p:cNvPr id="57" name="Freeform 56"/>
          <p:cNvSpPr/>
          <p:nvPr/>
        </p:nvSpPr>
        <p:spPr>
          <a:xfrm>
            <a:off x="1214335" y="2834176"/>
            <a:ext cx="6540208" cy="606556"/>
          </a:xfrm>
          <a:custGeom>
            <a:avLst/>
            <a:gdLst>
              <a:gd name="connsiteX0" fmla="*/ 0 w 3183334"/>
              <a:gd name="connsiteY0" fmla="*/ 64487 h 386916"/>
              <a:gd name="connsiteX1" fmla="*/ 64487 w 3183334"/>
              <a:gd name="connsiteY1" fmla="*/ 0 h 386916"/>
              <a:gd name="connsiteX2" fmla="*/ 3118847 w 3183334"/>
              <a:gd name="connsiteY2" fmla="*/ 0 h 386916"/>
              <a:gd name="connsiteX3" fmla="*/ 3183334 w 3183334"/>
              <a:gd name="connsiteY3" fmla="*/ 64487 h 386916"/>
              <a:gd name="connsiteX4" fmla="*/ 3183334 w 3183334"/>
              <a:gd name="connsiteY4" fmla="*/ 322429 h 386916"/>
              <a:gd name="connsiteX5" fmla="*/ 3118847 w 3183334"/>
              <a:gd name="connsiteY5" fmla="*/ 386916 h 386916"/>
              <a:gd name="connsiteX6" fmla="*/ 64487 w 3183334"/>
              <a:gd name="connsiteY6" fmla="*/ 386916 h 386916"/>
              <a:gd name="connsiteX7" fmla="*/ 0 w 3183334"/>
              <a:gd name="connsiteY7" fmla="*/ 322429 h 386916"/>
              <a:gd name="connsiteX8" fmla="*/ 0 w 3183334"/>
              <a:gd name="connsiteY8" fmla="*/ 64487 h 38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3334" h="386916">
                <a:moveTo>
                  <a:pt x="0" y="64487"/>
                </a:moveTo>
                <a:cubicBezTo>
                  <a:pt x="0" y="28872"/>
                  <a:pt x="28872" y="0"/>
                  <a:pt x="64487" y="0"/>
                </a:cubicBezTo>
                <a:lnTo>
                  <a:pt x="3118847" y="0"/>
                </a:lnTo>
                <a:cubicBezTo>
                  <a:pt x="3154462" y="0"/>
                  <a:pt x="3183334" y="28872"/>
                  <a:pt x="3183334" y="64487"/>
                </a:cubicBezTo>
                <a:lnTo>
                  <a:pt x="3183334" y="322429"/>
                </a:lnTo>
                <a:cubicBezTo>
                  <a:pt x="3183334" y="358044"/>
                  <a:pt x="3154462" y="386916"/>
                  <a:pt x="3118847" y="386916"/>
                </a:cubicBezTo>
                <a:lnTo>
                  <a:pt x="64487" y="386916"/>
                </a:lnTo>
                <a:cubicBezTo>
                  <a:pt x="28872" y="386916"/>
                  <a:pt x="0" y="358044"/>
                  <a:pt x="0" y="322429"/>
                </a:cubicBezTo>
                <a:lnTo>
                  <a:pt x="0" y="64487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988" tIns="56988" rIns="56988" bIns="56988" numCol="1" spcCol="1270" anchor="ctr" anchorCtr="0">
            <a:no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rgbClr val="000000"/>
                </a:solidFill>
                <a:ea typeface="ＭＳ 明朝"/>
                <a:cs typeface="Times New Roman"/>
              </a:rPr>
              <a:t>6. Comprehensible (description / method is available)</a:t>
            </a:r>
            <a:endParaRPr lang="en-US" sz="1600" kern="1200" dirty="0"/>
          </a:p>
        </p:txBody>
      </p:sp>
      <p:sp>
        <p:nvSpPr>
          <p:cNvPr id="58" name="Freeform 57"/>
          <p:cNvSpPr/>
          <p:nvPr/>
        </p:nvSpPr>
        <p:spPr>
          <a:xfrm>
            <a:off x="1214335" y="3487533"/>
            <a:ext cx="6540208" cy="606556"/>
          </a:xfrm>
          <a:custGeom>
            <a:avLst/>
            <a:gdLst>
              <a:gd name="connsiteX0" fmla="*/ 0 w 3183334"/>
              <a:gd name="connsiteY0" fmla="*/ 64487 h 386916"/>
              <a:gd name="connsiteX1" fmla="*/ 64487 w 3183334"/>
              <a:gd name="connsiteY1" fmla="*/ 0 h 386916"/>
              <a:gd name="connsiteX2" fmla="*/ 3118847 w 3183334"/>
              <a:gd name="connsiteY2" fmla="*/ 0 h 386916"/>
              <a:gd name="connsiteX3" fmla="*/ 3183334 w 3183334"/>
              <a:gd name="connsiteY3" fmla="*/ 64487 h 386916"/>
              <a:gd name="connsiteX4" fmla="*/ 3183334 w 3183334"/>
              <a:gd name="connsiteY4" fmla="*/ 322429 h 386916"/>
              <a:gd name="connsiteX5" fmla="*/ 3118847 w 3183334"/>
              <a:gd name="connsiteY5" fmla="*/ 386916 h 386916"/>
              <a:gd name="connsiteX6" fmla="*/ 64487 w 3183334"/>
              <a:gd name="connsiteY6" fmla="*/ 386916 h 386916"/>
              <a:gd name="connsiteX7" fmla="*/ 0 w 3183334"/>
              <a:gd name="connsiteY7" fmla="*/ 322429 h 386916"/>
              <a:gd name="connsiteX8" fmla="*/ 0 w 3183334"/>
              <a:gd name="connsiteY8" fmla="*/ 64487 h 38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3334" h="386916">
                <a:moveTo>
                  <a:pt x="0" y="64487"/>
                </a:moveTo>
                <a:cubicBezTo>
                  <a:pt x="0" y="28872"/>
                  <a:pt x="28872" y="0"/>
                  <a:pt x="64487" y="0"/>
                </a:cubicBezTo>
                <a:lnTo>
                  <a:pt x="3118847" y="0"/>
                </a:lnTo>
                <a:cubicBezTo>
                  <a:pt x="3154462" y="0"/>
                  <a:pt x="3183334" y="28872"/>
                  <a:pt x="3183334" y="64487"/>
                </a:cubicBezTo>
                <a:lnTo>
                  <a:pt x="3183334" y="322429"/>
                </a:lnTo>
                <a:cubicBezTo>
                  <a:pt x="3183334" y="358044"/>
                  <a:pt x="3154462" y="386916"/>
                  <a:pt x="3118847" y="386916"/>
                </a:cubicBezTo>
                <a:lnTo>
                  <a:pt x="64487" y="386916"/>
                </a:lnTo>
                <a:cubicBezTo>
                  <a:pt x="28872" y="386916"/>
                  <a:pt x="0" y="358044"/>
                  <a:pt x="0" y="322429"/>
                </a:cubicBezTo>
                <a:lnTo>
                  <a:pt x="0" y="64487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988" tIns="56988" rIns="56988" bIns="56988" numCol="1" spcCol="1270" anchor="ctr" anchorCtr="0">
            <a:no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rgbClr val="000000"/>
                </a:solidFill>
                <a:ea typeface="ＭＳ 明朝"/>
                <a:cs typeface="Times New Roman"/>
              </a:rPr>
              <a:t>5. Citable (can point to and measure impact)</a:t>
            </a:r>
            <a:endParaRPr lang="en-US" sz="1600" kern="1200" dirty="0"/>
          </a:p>
        </p:txBody>
      </p:sp>
      <p:sp>
        <p:nvSpPr>
          <p:cNvPr id="59" name="Freeform 58"/>
          <p:cNvSpPr/>
          <p:nvPr/>
        </p:nvSpPr>
        <p:spPr>
          <a:xfrm>
            <a:off x="1214335" y="4166547"/>
            <a:ext cx="6540208" cy="606556"/>
          </a:xfrm>
          <a:custGeom>
            <a:avLst/>
            <a:gdLst>
              <a:gd name="connsiteX0" fmla="*/ 0 w 3183334"/>
              <a:gd name="connsiteY0" fmla="*/ 64487 h 386916"/>
              <a:gd name="connsiteX1" fmla="*/ 64487 w 3183334"/>
              <a:gd name="connsiteY1" fmla="*/ 0 h 386916"/>
              <a:gd name="connsiteX2" fmla="*/ 3118847 w 3183334"/>
              <a:gd name="connsiteY2" fmla="*/ 0 h 386916"/>
              <a:gd name="connsiteX3" fmla="*/ 3183334 w 3183334"/>
              <a:gd name="connsiteY3" fmla="*/ 64487 h 386916"/>
              <a:gd name="connsiteX4" fmla="*/ 3183334 w 3183334"/>
              <a:gd name="connsiteY4" fmla="*/ 322429 h 386916"/>
              <a:gd name="connsiteX5" fmla="*/ 3118847 w 3183334"/>
              <a:gd name="connsiteY5" fmla="*/ 386916 h 386916"/>
              <a:gd name="connsiteX6" fmla="*/ 64487 w 3183334"/>
              <a:gd name="connsiteY6" fmla="*/ 386916 h 386916"/>
              <a:gd name="connsiteX7" fmla="*/ 0 w 3183334"/>
              <a:gd name="connsiteY7" fmla="*/ 322429 h 386916"/>
              <a:gd name="connsiteX8" fmla="*/ 0 w 3183334"/>
              <a:gd name="connsiteY8" fmla="*/ 64487 h 38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3334" h="386916">
                <a:moveTo>
                  <a:pt x="0" y="64487"/>
                </a:moveTo>
                <a:cubicBezTo>
                  <a:pt x="0" y="28872"/>
                  <a:pt x="28872" y="0"/>
                  <a:pt x="64487" y="0"/>
                </a:cubicBezTo>
                <a:lnTo>
                  <a:pt x="3118847" y="0"/>
                </a:lnTo>
                <a:cubicBezTo>
                  <a:pt x="3154462" y="0"/>
                  <a:pt x="3183334" y="28872"/>
                  <a:pt x="3183334" y="64487"/>
                </a:cubicBezTo>
                <a:lnTo>
                  <a:pt x="3183334" y="322429"/>
                </a:lnTo>
                <a:cubicBezTo>
                  <a:pt x="3183334" y="358044"/>
                  <a:pt x="3154462" y="386916"/>
                  <a:pt x="3118847" y="386916"/>
                </a:cubicBezTo>
                <a:lnTo>
                  <a:pt x="64487" y="386916"/>
                </a:lnTo>
                <a:cubicBezTo>
                  <a:pt x="28872" y="386916"/>
                  <a:pt x="0" y="358044"/>
                  <a:pt x="0" y="322429"/>
                </a:cubicBezTo>
                <a:lnTo>
                  <a:pt x="0" y="64487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988" tIns="56988" rIns="56988" bIns="56988" numCol="1" spcCol="1270" anchor="ctr" anchorCtr="0">
            <a:no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rgbClr val="000000"/>
                </a:solidFill>
                <a:ea typeface="ＭＳ 明朝"/>
                <a:cs typeface="Times New Roman"/>
              </a:rPr>
              <a:t>4. </a:t>
            </a:r>
            <a:r>
              <a:rPr lang="en-US" sz="1600" dirty="0" smtClean="0">
                <a:solidFill>
                  <a:srgbClr val="000000"/>
                </a:solidFill>
                <a:ea typeface="ＭＳ 明朝"/>
                <a:cs typeface="Times New Roman"/>
              </a:rPr>
              <a:t>Discoverable (data can be found)</a:t>
            </a:r>
            <a:endParaRPr lang="en-US" sz="1600" kern="1200" dirty="0"/>
          </a:p>
        </p:txBody>
      </p:sp>
      <p:sp>
        <p:nvSpPr>
          <p:cNvPr id="60" name="Freeform 59"/>
          <p:cNvSpPr/>
          <p:nvPr/>
        </p:nvSpPr>
        <p:spPr>
          <a:xfrm>
            <a:off x="1214335" y="4832732"/>
            <a:ext cx="6540208" cy="606556"/>
          </a:xfrm>
          <a:custGeom>
            <a:avLst/>
            <a:gdLst>
              <a:gd name="connsiteX0" fmla="*/ 0 w 3183334"/>
              <a:gd name="connsiteY0" fmla="*/ 64487 h 386916"/>
              <a:gd name="connsiteX1" fmla="*/ 64487 w 3183334"/>
              <a:gd name="connsiteY1" fmla="*/ 0 h 386916"/>
              <a:gd name="connsiteX2" fmla="*/ 3118847 w 3183334"/>
              <a:gd name="connsiteY2" fmla="*/ 0 h 386916"/>
              <a:gd name="connsiteX3" fmla="*/ 3183334 w 3183334"/>
              <a:gd name="connsiteY3" fmla="*/ 64487 h 386916"/>
              <a:gd name="connsiteX4" fmla="*/ 3183334 w 3183334"/>
              <a:gd name="connsiteY4" fmla="*/ 322429 h 386916"/>
              <a:gd name="connsiteX5" fmla="*/ 3118847 w 3183334"/>
              <a:gd name="connsiteY5" fmla="*/ 386916 h 386916"/>
              <a:gd name="connsiteX6" fmla="*/ 64487 w 3183334"/>
              <a:gd name="connsiteY6" fmla="*/ 386916 h 386916"/>
              <a:gd name="connsiteX7" fmla="*/ 0 w 3183334"/>
              <a:gd name="connsiteY7" fmla="*/ 322429 h 386916"/>
              <a:gd name="connsiteX8" fmla="*/ 0 w 3183334"/>
              <a:gd name="connsiteY8" fmla="*/ 64487 h 38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3334" h="386916">
                <a:moveTo>
                  <a:pt x="0" y="64487"/>
                </a:moveTo>
                <a:cubicBezTo>
                  <a:pt x="0" y="28872"/>
                  <a:pt x="28872" y="0"/>
                  <a:pt x="64487" y="0"/>
                </a:cubicBezTo>
                <a:lnTo>
                  <a:pt x="3118847" y="0"/>
                </a:lnTo>
                <a:cubicBezTo>
                  <a:pt x="3154462" y="0"/>
                  <a:pt x="3183334" y="28872"/>
                  <a:pt x="3183334" y="64487"/>
                </a:cubicBezTo>
                <a:lnTo>
                  <a:pt x="3183334" y="322429"/>
                </a:lnTo>
                <a:cubicBezTo>
                  <a:pt x="3183334" y="358044"/>
                  <a:pt x="3154462" y="386916"/>
                  <a:pt x="3118847" y="386916"/>
                </a:cubicBezTo>
                <a:lnTo>
                  <a:pt x="64487" y="386916"/>
                </a:lnTo>
                <a:cubicBezTo>
                  <a:pt x="28872" y="386916"/>
                  <a:pt x="0" y="358044"/>
                  <a:pt x="0" y="322429"/>
                </a:cubicBezTo>
                <a:lnTo>
                  <a:pt x="0" y="64487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988" tIns="56988" rIns="56988" bIns="56988" numCol="1" spcCol="1270" anchor="ctr" anchorCtr="0">
            <a:no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rgbClr val="000000"/>
                </a:solidFill>
                <a:ea typeface="ＭＳ 明朝"/>
                <a:cs typeface="Times New Roman"/>
              </a:rPr>
              <a:t>3. Accessible (data exists online)</a:t>
            </a:r>
            <a:endParaRPr lang="en-US" sz="1600" kern="1200" dirty="0"/>
          </a:p>
        </p:txBody>
      </p:sp>
      <p:sp>
        <p:nvSpPr>
          <p:cNvPr id="61" name="Freeform 60"/>
          <p:cNvSpPr/>
          <p:nvPr/>
        </p:nvSpPr>
        <p:spPr>
          <a:xfrm>
            <a:off x="1214335" y="5524573"/>
            <a:ext cx="6540208" cy="606556"/>
          </a:xfrm>
          <a:custGeom>
            <a:avLst/>
            <a:gdLst>
              <a:gd name="connsiteX0" fmla="*/ 0 w 3183334"/>
              <a:gd name="connsiteY0" fmla="*/ 64487 h 386916"/>
              <a:gd name="connsiteX1" fmla="*/ 64487 w 3183334"/>
              <a:gd name="connsiteY1" fmla="*/ 0 h 386916"/>
              <a:gd name="connsiteX2" fmla="*/ 3118847 w 3183334"/>
              <a:gd name="connsiteY2" fmla="*/ 0 h 386916"/>
              <a:gd name="connsiteX3" fmla="*/ 3183334 w 3183334"/>
              <a:gd name="connsiteY3" fmla="*/ 64487 h 386916"/>
              <a:gd name="connsiteX4" fmla="*/ 3183334 w 3183334"/>
              <a:gd name="connsiteY4" fmla="*/ 322429 h 386916"/>
              <a:gd name="connsiteX5" fmla="*/ 3118847 w 3183334"/>
              <a:gd name="connsiteY5" fmla="*/ 386916 h 386916"/>
              <a:gd name="connsiteX6" fmla="*/ 64487 w 3183334"/>
              <a:gd name="connsiteY6" fmla="*/ 386916 h 386916"/>
              <a:gd name="connsiteX7" fmla="*/ 0 w 3183334"/>
              <a:gd name="connsiteY7" fmla="*/ 322429 h 386916"/>
              <a:gd name="connsiteX8" fmla="*/ 0 w 3183334"/>
              <a:gd name="connsiteY8" fmla="*/ 64487 h 38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3334" h="386916">
                <a:moveTo>
                  <a:pt x="0" y="64487"/>
                </a:moveTo>
                <a:cubicBezTo>
                  <a:pt x="0" y="28872"/>
                  <a:pt x="28872" y="0"/>
                  <a:pt x="64487" y="0"/>
                </a:cubicBezTo>
                <a:lnTo>
                  <a:pt x="3118847" y="0"/>
                </a:lnTo>
                <a:cubicBezTo>
                  <a:pt x="3154462" y="0"/>
                  <a:pt x="3183334" y="28872"/>
                  <a:pt x="3183334" y="64487"/>
                </a:cubicBezTo>
                <a:lnTo>
                  <a:pt x="3183334" y="322429"/>
                </a:lnTo>
                <a:cubicBezTo>
                  <a:pt x="3183334" y="358044"/>
                  <a:pt x="3154462" y="386916"/>
                  <a:pt x="3118847" y="386916"/>
                </a:cubicBezTo>
                <a:lnTo>
                  <a:pt x="64487" y="386916"/>
                </a:lnTo>
                <a:cubicBezTo>
                  <a:pt x="28872" y="386916"/>
                  <a:pt x="0" y="358044"/>
                  <a:pt x="0" y="322429"/>
                </a:cubicBezTo>
                <a:lnTo>
                  <a:pt x="0" y="64487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988" tIns="56988" rIns="56988" bIns="56988" numCol="1" spcCol="1270" anchor="ctr" anchorCtr="0">
            <a:no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rgbClr val="000000"/>
                </a:solidFill>
                <a:ea typeface="ＭＳ 明朝"/>
                <a:cs typeface="Times New Roman"/>
              </a:rPr>
              <a:t>2. Stored (long-term, format-independent)</a:t>
            </a:r>
            <a:endParaRPr lang="en-US" sz="1600" kern="1200" dirty="0"/>
          </a:p>
        </p:txBody>
      </p:sp>
      <p:sp>
        <p:nvSpPr>
          <p:cNvPr id="62" name="Freeform 61"/>
          <p:cNvSpPr/>
          <p:nvPr/>
        </p:nvSpPr>
        <p:spPr>
          <a:xfrm>
            <a:off x="1214335" y="6203586"/>
            <a:ext cx="6540208" cy="606556"/>
          </a:xfrm>
          <a:custGeom>
            <a:avLst/>
            <a:gdLst>
              <a:gd name="connsiteX0" fmla="*/ 0 w 3183334"/>
              <a:gd name="connsiteY0" fmla="*/ 64487 h 386916"/>
              <a:gd name="connsiteX1" fmla="*/ 64487 w 3183334"/>
              <a:gd name="connsiteY1" fmla="*/ 0 h 386916"/>
              <a:gd name="connsiteX2" fmla="*/ 3118847 w 3183334"/>
              <a:gd name="connsiteY2" fmla="*/ 0 h 386916"/>
              <a:gd name="connsiteX3" fmla="*/ 3183334 w 3183334"/>
              <a:gd name="connsiteY3" fmla="*/ 64487 h 386916"/>
              <a:gd name="connsiteX4" fmla="*/ 3183334 w 3183334"/>
              <a:gd name="connsiteY4" fmla="*/ 322429 h 386916"/>
              <a:gd name="connsiteX5" fmla="*/ 3118847 w 3183334"/>
              <a:gd name="connsiteY5" fmla="*/ 386916 h 386916"/>
              <a:gd name="connsiteX6" fmla="*/ 64487 w 3183334"/>
              <a:gd name="connsiteY6" fmla="*/ 386916 h 386916"/>
              <a:gd name="connsiteX7" fmla="*/ 0 w 3183334"/>
              <a:gd name="connsiteY7" fmla="*/ 322429 h 386916"/>
              <a:gd name="connsiteX8" fmla="*/ 0 w 3183334"/>
              <a:gd name="connsiteY8" fmla="*/ 64487 h 386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83334" h="386916">
                <a:moveTo>
                  <a:pt x="0" y="64487"/>
                </a:moveTo>
                <a:cubicBezTo>
                  <a:pt x="0" y="28872"/>
                  <a:pt x="28872" y="0"/>
                  <a:pt x="64487" y="0"/>
                </a:cubicBezTo>
                <a:lnTo>
                  <a:pt x="3118847" y="0"/>
                </a:lnTo>
                <a:cubicBezTo>
                  <a:pt x="3154462" y="0"/>
                  <a:pt x="3183334" y="28872"/>
                  <a:pt x="3183334" y="64487"/>
                </a:cubicBezTo>
                <a:lnTo>
                  <a:pt x="3183334" y="322429"/>
                </a:lnTo>
                <a:cubicBezTo>
                  <a:pt x="3183334" y="358044"/>
                  <a:pt x="3154462" y="386916"/>
                  <a:pt x="3118847" y="386916"/>
                </a:cubicBezTo>
                <a:lnTo>
                  <a:pt x="64487" y="386916"/>
                </a:lnTo>
                <a:cubicBezTo>
                  <a:pt x="28872" y="386916"/>
                  <a:pt x="0" y="358044"/>
                  <a:pt x="0" y="322429"/>
                </a:cubicBezTo>
                <a:lnTo>
                  <a:pt x="0" y="64487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6988" tIns="56988" rIns="56988" bIns="56988" numCol="1" spcCol="1270" anchor="ctr" anchorCtr="0">
            <a:noAutofit/>
          </a:bodyPr>
          <a:lstStyle/>
          <a:p>
            <a:pPr lvl="0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kern="1200" dirty="0" smtClean="0">
                <a:solidFill>
                  <a:srgbClr val="000000"/>
                </a:solidFill>
                <a:ea typeface="ＭＳ 明朝"/>
                <a:cs typeface="Times New Roman"/>
              </a:rPr>
              <a:t>1. Preserved (existing in some form, somewhere)</a:t>
            </a:r>
            <a:endParaRPr lang="en-US" sz="1600" kern="1200" dirty="0"/>
          </a:p>
        </p:txBody>
      </p:sp>
      <p:sp>
        <p:nvSpPr>
          <p:cNvPr id="9" name="TextBox 8">
            <a:hlinkClick r:id="rId2"/>
          </p:cNvPr>
          <p:cNvSpPr txBox="1"/>
          <p:nvPr/>
        </p:nvSpPr>
        <p:spPr>
          <a:xfrm>
            <a:off x="6081030" y="6311220"/>
            <a:ext cx="1526673" cy="372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Rescue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081030" y="5625254"/>
            <a:ext cx="1526673" cy="37200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Olive</a:t>
            </a:r>
            <a:endParaRPr lang="en-US" dirty="0"/>
          </a:p>
        </p:txBody>
      </p:sp>
      <p:sp>
        <p:nvSpPr>
          <p:cNvPr id="25" name="TextBox 24">
            <a:hlinkClick r:id="rId3"/>
          </p:cNvPr>
          <p:cNvSpPr txBox="1"/>
          <p:nvPr/>
        </p:nvSpPr>
        <p:spPr>
          <a:xfrm>
            <a:off x="6081030" y="4938658"/>
            <a:ext cx="1526673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/>
              <a:t>Mendeley</a:t>
            </a:r>
            <a:r>
              <a:rPr lang="en-US" sz="1600" dirty="0" smtClean="0"/>
              <a:t> Data</a:t>
            </a:r>
            <a:endParaRPr lang="en-US" sz="1600" dirty="0"/>
          </a:p>
        </p:txBody>
      </p:sp>
      <p:sp>
        <p:nvSpPr>
          <p:cNvPr id="26" name="TextBox 25">
            <a:hlinkClick r:id="rId4"/>
          </p:cNvPr>
          <p:cNvSpPr txBox="1"/>
          <p:nvPr/>
        </p:nvSpPr>
        <p:spPr>
          <a:xfrm>
            <a:off x="6081030" y="4280366"/>
            <a:ext cx="1526673" cy="37200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Search</a:t>
            </a:r>
            <a:endParaRPr lang="en-US" dirty="0"/>
          </a:p>
        </p:txBody>
      </p:sp>
      <p:sp>
        <p:nvSpPr>
          <p:cNvPr id="27" name="TextBox 26">
            <a:hlinkClick r:id="rId5"/>
          </p:cNvPr>
          <p:cNvSpPr txBox="1"/>
          <p:nvPr/>
        </p:nvSpPr>
        <p:spPr>
          <a:xfrm>
            <a:off x="6081030" y="3583900"/>
            <a:ext cx="1526673" cy="36933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Force11 DCP</a:t>
            </a:r>
            <a:endParaRPr lang="en-US" dirty="0"/>
          </a:p>
        </p:txBody>
      </p:sp>
      <p:sp>
        <p:nvSpPr>
          <p:cNvPr id="28" name="TextBox 27">
            <a:hlinkClick r:id="rId6"/>
          </p:cNvPr>
          <p:cNvSpPr txBox="1"/>
          <p:nvPr/>
        </p:nvSpPr>
        <p:spPr>
          <a:xfrm>
            <a:off x="6081030" y="2938917"/>
            <a:ext cx="1526673" cy="37200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Urban Legend</a:t>
            </a:r>
            <a:endParaRPr lang="en-US" dirty="0"/>
          </a:p>
        </p:txBody>
      </p:sp>
      <p:sp>
        <p:nvSpPr>
          <p:cNvPr id="29" name="TextBox 28">
            <a:hlinkClick r:id="rId7"/>
          </p:cNvPr>
          <p:cNvSpPr txBox="1"/>
          <p:nvPr/>
        </p:nvSpPr>
        <p:spPr>
          <a:xfrm>
            <a:off x="6081030" y="2219303"/>
            <a:ext cx="1526673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Linking</a:t>
            </a:r>
            <a:endParaRPr lang="en-US" dirty="0"/>
          </a:p>
        </p:txBody>
      </p:sp>
      <p:sp>
        <p:nvSpPr>
          <p:cNvPr id="30" name="TextBox 29">
            <a:hlinkClick r:id="rId8"/>
          </p:cNvPr>
          <p:cNvSpPr txBox="1"/>
          <p:nvPr/>
        </p:nvSpPr>
        <p:spPr>
          <a:xfrm>
            <a:off x="6081030" y="1543750"/>
            <a:ext cx="1526673" cy="37200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Data Journals</a:t>
            </a:r>
            <a:endParaRPr lang="en-US" dirty="0"/>
          </a:p>
        </p:txBody>
      </p:sp>
      <p:sp>
        <p:nvSpPr>
          <p:cNvPr id="31" name="TextBox 30">
            <a:hlinkClick r:id="rId9"/>
          </p:cNvPr>
          <p:cNvSpPr txBox="1"/>
          <p:nvPr/>
        </p:nvSpPr>
        <p:spPr>
          <a:xfrm>
            <a:off x="6081030" y="859454"/>
            <a:ext cx="1526673" cy="30777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Executable Papers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18146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2628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More about </a:t>
            </a:r>
            <a:r>
              <a:rPr lang="en-US" sz="3600" dirty="0" smtClean="0"/>
              <a:t>Elsevier RDM projects</a:t>
            </a:r>
            <a:r>
              <a:rPr lang="en-US" sz="3600" dirty="0" smtClean="0"/>
              <a:t>: </a:t>
            </a:r>
            <a:endParaRPr lang="en-US" sz="3600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337396" y="869022"/>
            <a:ext cx="8989420" cy="6838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 smtClean="0"/>
              <a:t>Preserve: </a:t>
            </a:r>
            <a:r>
              <a:rPr lang="en-US" sz="1600" dirty="0" smtClean="0"/>
              <a:t>Data </a:t>
            </a:r>
            <a:r>
              <a:rPr lang="en-US" sz="1600" dirty="0"/>
              <a:t>Rescue Challenge: </a:t>
            </a:r>
            <a:r>
              <a:rPr lang="en-US" sz="1600" dirty="0">
                <a:hlinkClick r:id="rId2"/>
              </a:rPr>
              <a:t>http://www.elsevier.com/physical-sciences/earth-and-planetary-sciences/the-2015-international-data-rescue-award-in-the-</a:t>
            </a:r>
            <a:r>
              <a:rPr lang="en-US" sz="1600" dirty="0" smtClean="0">
                <a:hlinkClick r:id="rId2"/>
              </a:rPr>
              <a:t>geosciences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b="1" dirty="0" smtClean="0"/>
              <a:t>Store:</a:t>
            </a:r>
            <a:r>
              <a:rPr lang="en-US" sz="1600" dirty="0" smtClean="0"/>
              <a:t> Olive </a:t>
            </a:r>
            <a:r>
              <a:rPr lang="en-US" sz="1600" dirty="0"/>
              <a:t>Executable Archive: </a:t>
            </a:r>
            <a:r>
              <a:rPr lang="en-US" sz="1600" dirty="0">
                <a:hlinkClick r:id="rId3"/>
              </a:rPr>
              <a:t>https://olivearchive.org</a:t>
            </a:r>
            <a:r>
              <a:rPr lang="en-US" sz="1600" dirty="0" smtClean="0">
                <a:hlinkClick r:id="rId3"/>
              </a:rPr>
              <a:t>/</a:t>
            </a:r>
            <a:endParaRPr lang="en-US" sz="1600" dirty="0" smtClean="0"/>
          </a:p>
          <a:p>
            <a:pPr>
              <a:buFont typeface="+mj-lt"/>
              <a:buAutoNum type="arabicPeriod"/>
            </a:pPr>
            <a:r>
              <a:rPr lang="en-US" sz="1600" b="1" dirty="0" smtClean="0"/>
              <a:t>Access: </a:t>
            </a:r>
            <a:r>
              <a:rPr lang="en-US" sz="1600" dirty="0" err="1" smtClean="0"/>
              <a:t>Mendeley</a:t>
            </a:r>
            <a:r>
              <a:rPr lang="en-US" sz="1600" dirty="0" smtClean="0"/>
              <a:t> </a:t>
            </a:r>
            <a:r>
              <a:rPr lang="en-US" sz="1600" dirty="0"/>
              <a:t>Data: </a:t>
            </a:r>
            <a:r>
              <a:rPr lang="en-US" sz="1600" dirty="0">
                <a:hlinkClick r:id="rId4"/>
              </a:rPr>
              <a:t>https://data.mendeley.com</a:t>
            </a:r>
            <a:r>
              <a:rPr lang="en-US" sz="1600" dirty="0" smtClean="0">
                <a:hlinkClick r:id="rId4"/>
              </a:rPr>
              <a:t>/</a:t>
            </a:r>
            <a:r>
              <a:rPr lang="en-US" sz="1600" dirty="0" smtClean="0"/>
              <a:t> </a:t>
            </a:r>
            <a:r>
              <a:rPr lang="en-US" sz="1600" dirty="0"/>
              <a:t>- email </a:t>
            </a:r>
            <a:r>
              <a:rPr lang="en-US" sz="1600" dirty="0">
                <a:hlinkClick r:id="rId5"/>
              </a:rPr>
              <a:t>joseph.shell@</a:t>
            </a:r>
            <a:r>
              <a:rPr lang="en-US" sz="1600" dirty="0" smtClean="0">
                <a:hlinkClick r:id="rId5"/>
              </a:rPr>
              <a:t>mendeley.com</a:t>
            </a:r>
            <a:r>
              <a:rPr lang="en-US" sz="1600" dirty="0" smtClean="0"/>
              <a:t> for more details</a:t>
            </a:r>
          </a:p>
          <a:p>
            <a:pPr>
              <a:buFont typeface="+mj-lt"/>
              <a:buAutoNum type="arabicPeriod"/>
            </a:pPr>
            <a:r>
              <a:rPr lang="en-US" sz="1600" b="1" dirty="0" smtClean="0"/>
              <a:t>Discover:</a:t>
            </a:r>
            <a:r>
              <a:rPr lang="en-US" sz="1600" dirty="0" smtClean="0"/>
              <a:t> Data </a:t>
            </a:r>
            <a:r>
              <a:rPr lang="en-US" sz="1600" dirty="0"/>
              <a:t>Search: </a:t>
            </a:r>
            <a:r>
              <a:rPr lang="en-US" sz="1600" dirty="0">
                <a:hlinkClick r:id="rId6"/>
              </a:rPr>
              <a:t>http://datasearch-demo.equalexperts.com/indexed#</a:t>
            </a:r>
            <a:r>
              <a:rPr lang="en-US" sz="1600" dirty="0" smtClean="0">
                <a:hlinkClick r:id="rId6"/>
              </a:rPr>
              <a:t>/</a:t>
            </a:r>
            <a:r>
              <a:rPr lang="en-US" sz="1600" dirty="0" smtClean="0"/>
              <a:t> - email </a:t>
            </a:r>
            <a:r>
              <a:rPr lang="en-US" sz="1600" dirty="0" smtClean="0">
                <a:hlinkClick r:id="rId7"/>
              </a:rPr>
              <a:t>a.dewaard@elsevier.com</a:t>
            </a:r>
            <a:r>
              <a:rPr lang="en-US" sz="1600" dirty="0" smtClean="0"/>
              <a:t> for login details</a:t>
            </a:r>
          </a:p>
          <a:p>
            <a:pPr>
              <a:buFont typeface="+mj-lt"/>
              <a:buAutoNum type="arabicPeriod"/>
            </a:pPr>
            <a:r>
              <a:rPr lang="en-US" sz="1600" b="1" dirty="0" smtClean="0"/>
              <a:t>Cite: </a:t>
            </a:r>
            <a:r>
              <a:rPr lang="en-US" sz="1600" dirty="0" smtClean="0"/>
              <a:t>Force11 data citation principles</a:t>
            </a:r>
            <a:r>
              <a:rPr lang="en-US" sz="1600" dirty="0"/>
              <a:t>: </a:t>
            </a:r>
            <a:r>
              <a:rPr lang="en-US" sz="1600" dirty="0">
                <a:hlinkClick r:id="rId8"/>
              </a:rPr>
              <a:t>https://www.force11.org/group/joint-declaration-data-citation-principles-</a:t>
            </a:r>
            <a:r>
              <a:rPr lang="en-US" sz="1600" dirty="0" smtClean="0">
                <a:hlinkClick r:id="rId8"/>
              </a:rPr>
              <a:t>final</a:t>
            </a:r>
            <a:r>
              <a:rPr lang="en-US" sz="1600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sz="1600" b="1" dirty="0" smtClean="0"/>
              <a:t>Comprehend: </a:t>
            </a:r>
            <a:r>
              <a:rPr lang="en-US" sz="1600" dirty="0" smtClean="0"/>
              <a:t>Urban Legend project, see </a:t>
            </a:r>
            <a:r>
              <a:rPr lang="en-US" sz="1600" u="sng" dirty="0">
                <a:hlinkClick r:id="rId9"/>
              </a:rPr>
              <a:t>http://www.frontiersin.org/10.3389/conf.fninf.2014.18.00077/</a:t>
            </a:r>
            <a:r>
              <a:rPr lang="en-US" sz="1600" u="sng" dirty="0" smtClean="0">
                <a:hlinkClick r:id="rId9"/>
              </a:rPr>
              <a:t>event_abstract</a:t>
            </a:r>
            <a:r>
              <a:rPr lang="en-US" sz="1600" u="sng" dirty="0" smtClean="0"/>
              <a:t> </a:t>
            </a:r>
            <a:r>
              <a:rPr lang="en-US" sz="1600" dirty="0" smtClean="0"/>
              <a:t>and </a:t>
            </a:r>
            <a:r>
              <a:rPr lang="en-US" sz="1600" dirty="0">
                <a:hlinkClick r:id="rId10"/>
              </a:rPr>
              <a:t>https://www.aaai.org/ocs/index.php/FSS/FSS13/paper/view/7517/</a:t>
            </a:r>
            <a:r>
              <a:rPr lang="en-US" sz="1600" dirty="0" smtClean="0">
                <a:hlinkClick r:id="rId10"/>
              </a:rPr>
              <a:t>7490</a:t>
            </a:r>
            <a:r>
              <a:rPr lang="en-US" sz="1600" dirty="0" smtClean="0"/>
              <a:t> - email </a:t>
            </a:r>
            <a:r>
              <a:rPr lang="en-US" sz="1600" dirty="0" smtClean="0">
                <a:hlinkClick r:id="rId7"/>
              </a:rPr>
              <a:t>a.dewaard@elsevier.com</a:t>
            </a:r>
            <a:r>
              <a:rPr lang="en-US" sz="1600" dirty="0"/>
              <a:t> </a:t>
            </a:r>
            <a:r>
              <a:rPr lang="en-US" sz="1600" dirty="0" smtClean="0"/>
              <a:t>for access to the demo</a:t>
            </a:r>
          </a:p>
          <a:p>
            <a:pPr>
              <a:buFont typeface="+mj-lt"/>
              <a:buAutoNum type="arabicPeriod"/>
            </a:pPr>
            <a:r>
              <a:rPr lang="en-US" sz="1600" b="1" dirty="0" smtClean="0"/>
              <a:t>Trust: </a:t>
            </a:r>
            <a:r>
              <a:rPr lang="en-US" sz="1600" dirty="0" smtClean="0"/>
              <a:t>Data </a:t>
            </a:r>
            <a:r>
              <a:rPr lang="en-US" sz="1600" dirty="0"/>
              <a:t>Linking: </a:t>
            </a:r>
            <a:r>
              <a:rPr lang="en-US" sz="1600" dirty="0">
                <a:hlinkClick r:id="rId11"/>
              </a:rPr>
              <a:t>http://www.elsevier.com/books-and-journals/content-innovation/data-base-</a:t>
            </a:r>
            <a:r>
              <a:rPr lang="en-US" sz="1600" dirty="0" smtClean="0">
                <a:hlinkClick r:id="rId11"/>
              </a:rPr>
              <a:t>linking</a:t>
            </a:r>
            <a:r>
              <a:rPr lang="en-US" sz="1600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sz="1600" b="1" dirty="0" smtClean="0"/>
              <a:t>Reproduce:</a:t>
            </a:r>
            <a:r>
              <a:rPr lang="en-US" sz="1600" dirty="0" smtClean="0"/>
              <a:t> Data Journals, e.g. ‘Data </a:t>
            </a:r>
            <a:r>
              <a:rPr lang="en-US" sz="1600" dirty="0"/>
              <a:t>in Brief: </a:t>
            </a:r>
            <a:r>
              <a:rPr lang="en-US" sz="1600" dirty="0">
                <a:hlinkClick r:id="rId12"/>
              </a:rPr>
              <a:t>http://www.journals.elsevier.com/data-in-</a:t>
            </a:r>
            <a:r>
              <a:rPr lang="en-US" sz="1600" dirty="0" smtClean="0">
                <a:hlinkClick r:id="rId12"/>
              </a:rPr>
              <a:t>brief</a:t>
            </a:r>
            <a:r>
              <a:rPr lang="en-US" sz="1600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sz="1600" b="1" dirty="0" smtClean="0"/>
              <a:t>Use: </a:t>
            </a:r>
            <a:r>
              <a:rPr lang="en-US" sz="1600" dirty="0" smtClean="0"/>
              <a:t>Executable Papers</a:t>
            </a:r>
            <a:r>
              <a:rPr lang="en-US" sz="1600" dirty="0"/>
              <a:t>, </a:t>
            </a:r>
            <a:r>
              <a:rPr lang="en-US" sz="1600" dirty="0">
                <a:hlinkClick r:id="rId13"/>
              </a:rPr>
              <a:t>http://www.elsevier.com/physical-sciences/computer-science/executable-papers-improving-the-article-format-in-computer-</a:t>
            </a:r>
            <a:r>
              <a:rPr lang="en-US" sz="1600" dirty="0" smtClean="0">
                <a:hlinkClick r:id="rId13"/>
              </a:rPr>
              <a:t>science</a:t>
            </a:r>
            <a:r>
              <a:rPr lang="en-US" sz="1600" dirty="0" smtClean="0"/>
              <a:t> </a:t>
            </a:r>
          </a:p>
          <a:p>
            <a:pPr>
              <a:buFont typeface="+mj-lt"/>
              <a:buAutoNum type="arabicPeriod"/>
            </a:pPr>
            <a:r>
              <a:rPr lang="en-US" sz="1600" b="1" dirty="0" smtClean="0"/>
              <a:t>Integrate: </a:t>
            </a:r>
            <a:r>
              <a:rPr lang="en-US" sz="1600" dirty="0" smtClean="0"/>
              <a:t>for more on Elsevier’s Research Data </a:t>
            </a:r>
            <a:r>
              <a:rPr lang="en-US" sz="1600" dirty="0"/>
              <a:t>Management Program, see </a:t>
            </a:r>
            <a:r>
              <a:rPr lang="en-US" sz="1600" dirty="0">
                <a:hlinkClick r:id="rId14"/>
              </a:rPr>
              <a:t>http://www.elsevier.com/about/open-science/research-</a:t>
            </a:r>
            <a:r>
              <a:rPr lang="en-US" sz="1600" dirty="0" smtClean="0">
                <a:hlinkClick r:id="rId14"/>
              </a:rPr>
              <a:t>data</a:t>
            </a:r>
            <a:r>
              <a:rPr lang="en-US" sz="1600" dirty="0" smtClean="0"/>
              <a:t> </a:t>
            </a:r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 smtClean="0"/>
          </a:p>
          <a:p>
            <a:pPr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68864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rapezoid 7"/>
          <p:cNvSpPr/>
          <p:nvPr/>
        </p:nvSpPr>
        <p:spPr>
          <a:xfrm rot="5400000">
            <a:off x="2179841" y="-306072"/>
            <a:ext cx="4868983" cy="9459163"/>
          </a:xfrm>
          <a:prstGeom prst="trapezoid">
            <a:avLst>
              <a:gd name="adj" fmla="val 2515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950288" y="1484049"/>
            <a:ext cx="1062476" cy="106037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black"/>
                </a:solidFill>
              </a:rPr>
              <a:t>Object of Study</a:t>
            </a:r>
          </a:p>
        </p:txBody>
      </p:sp>
      <p:sp>
        <p:nvSpPr>
          <p:cNvPr id="6" name="Regular Pentagon 5"/>
          <p:cNvSpPr/>
          <p:nvPr/>
        </p:nvSpPr>
        <p:spPr>
          <a:xfrm>
            <a:off x="2460395" y="1284249"/>
            <a:ext cx="1164062" cy="1225226"/>
          </a:xfrm>
          <a:prstGeom prst="pentagon">
            <a:avLst/>
          </a:prstGeom>
          <a:ln>
            <a:solidFill>
              <a:srgbClr val="7F7F7F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black"/>
                </a:solidFill>
              </a:rPr>
              <a:t>Raw Data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66413" y="1438942"/>
            <a:ext cx="994368" cy="1018432"/>
          </a:xfrm>
          <a:prstGeom prst="rect">
            <a:avLst/>
          </a:prstGeom>
          <a:ln>
            <a:solidFill>
              <a:srgbClr val="7F7F7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black"/>
                </a:solidFill>
              </a:rPr>
              <a:t>Processed Data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14" name="Document 13"/>
          <p:cNvSpPr/>
          <p:nvPr/>
        </p:nvSpPr>
        <p:spPr>
          <a:xfrm>
            <a:off x="6339505" y="1551786"/>
            <a:ext cx="778722" cy="883465"/>
          </a:xfrm>
          <a:prstGeom prst="flowChartDocument">
            <a:avLst/>
          </a:prstGeom>
          <a:ln>
            <a:solidFill>
              <a:srgbClr val="7F7F7F"/>
            </a:solidFill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black"/>
                </a:solidFill>
              </a:rPr>
              <a:t>Data With Paper</a:t>
            </a:r>
            <a:endParaRPr lang="en-US" sz="1200" b="1" dirty="0">
              <a:solidFill>
                <a:prstClr val="black"/>
              </a:solidFill>
            </a:endParaRPr>
          </a:p>
        </p:txBody>
      </p:sp>
      <p:sp>
        <p:nvSpPr>
          <p:cNvPr id="27" name="Diamond 26"/>
          <p:cNvSpPr/>
          <p:nvPr/>
        </p:nvSpPr>
        <p:spPr>
          <a:xfrm>
            <a:off x="7533651" y="1574592"/>
            <a:ext cx="1416676" cy="911572"/>
          </a:xfrm>
          <a:prstGeom prst="diamond">
            <a:avLst/>
          </a:prstGeom>
          <a:ln>
            <a:solidFill>
              <a:srgbClr val="7F7F7F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200" b="1" dirty="0" smtClean="0">
                <a:solidFill>
                  <a:prstClr val="black"/>
                </a:solidFill>
              </a:rPr>
              <a:t>Curated Record</a:t>
            </a:r>
            <a:endParaRPr lang="en-US" sz="1200" b="1" dirty="0">
              <a:solidFill>
                <a:prstClr val="black"/>
              </a:solidFill>
            </a:endParaRPr>
          </a:p>
        </p:txBody>
      </p:sp>
      <p:cxnSp>
        <p:nvCxnSpPr>
          <p:cNvPr id="29" name="Straight Arrow Connector 28"/>
          <p:cNvCxnSpPr>
            <a:stCxn id="4" idx="6"/>
          </p:cNvCxnSpPr>
          <p:nvPr/>
        </p:nvCxnSpPr>
        <p:spPr>
          <a:xfrm>
            <a:off x="2012764" y="2014239"/>
            <a:ext cx="58887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843100" y="1712019"/>
            <a:ext cx="6872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1200" dirty="0" smtClean="0">
                <a:solidFill>
                  <a:prstClr val="black"/>
                </a:solidFill>
              </a:rPr>
              <a:t>Method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94369" y="1659600"/>
            <a:ext cx="6976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Analysis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89763" y="1577150"/>
            <a:ext cx="6463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Tables/</a:t>
            </a:r>
            <a:br>
              <a:rPr lang="en-US" sz="1200" dirty="0" smtClean="0">
                <a:solidFill>
                  <a:prstClr val="black"/>
                </a:solidFill>
              </a:rPr>
            </a:br>
            <a:r>
              <a:rPr lang="en-US" sz="1200" dirty="0" smtClean="0">
                <a:solidFill>
                  <a:prstClr val="black"/>
                </a:solidFill>
              </a:rPr>
              <a:t>Figures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118227" y="1664091"/>
            <a:ext cx="6078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Curate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75260" y="1068570"/>
            <a:ext cx="2455047" cy="1594558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5000" y="1047371"/>
            <a:ext cx="748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Methods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304570" y="1022384"/>
            <a:ext cx="144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dirty="0" smtClean="0">
                <a:solidFill>
                  <a:prstClr val="black"/>
                </a:solidFill>
              </a:rPr>
              <a:t>Software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464224" y="1067475"/>
            <a:ext cx="1102189" cy="1594558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3464224" y="2026950"/>
            <a:ext cx="1150109" cy="11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5583958" y="2026950"/>
            <a:ext cx="758538" cy="13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118227" y="2030378"/>
            <a:ext cx="466740" cy="84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613" y="230464"/>
            <a:ext cx="8229600" cy="587527"/>
          </a:xfrm>
        </p:spPr>
        <p:txBody>
          <a:bodyPr anchor="t">
            <a:normAutofit/>
          </a:bodyPr>
          <a:lstStyle/>
          <a:p>
            <a:r>
              <a:rPr lang="en-US" sz="3200" dirty="0" smtClean="0">
                <a:solidFill>
                  <a:srgbClr val="000000"/>
                </a:solidFill>
              </a:rPr>
              <a:t>Four Types of Data, Four Kinds of Repositories:</a:t>
            </a:r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5" name="6-Point Star 4"/>
          <p:cNvSpPr/>
          <p:nvPr/>
        </p:nvSpPr>
        <p:spPr>
          <a:xfrm>
            <a:off x="86264" y="1194524"/>
            <a:ext cx="1078948" cy="1032242"/>
          </a:xfrm>
          <a:prstGeom prst="star6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r>
              <a:rPr lang="en-US" sz="1100" b="1" dirty="0" smtClean="0">
                <a:solidFill>
                  <a:prstClr val="black"/>
                </a:solidFill>
              </a:rPr>
              <a:t>Research</a:t>
            </a:r>
            <a:br>
              <a:rPr lang="en-US" sz="1100" b="1" dirty="0" smtClean="0">
                <a:solidFill>
                  <a:prstClr val="black"/>
                </a:solidFill>
              </a:rPr>
            </a:br>
            <a:r>
              <a:rPr lang="en-US" sz="1100" b="1" dirty="0" smtClean="0">
                <a:solidFill>
                  <a:prstClr val="black"/>
                </a:solidFill>
              </a:rPr>
              <a:t>Question</a:t>
            </a:r>
            <a:endParaRPr lang="en-US" sz="1100" b="1" dirty="0">
              <a:solidFill>
                <a:prstClr val="black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1843101" y="2457374"/>
            <a:ext cx="2335630" cy="3905769"/>
            <a:chOff x="1843100" y="2457374"/>
            <a:chExt cx="2362965" cy="3905769"/>
          </a:xfrm>
        </p:grpSpPr>
        <p:grpSp>
          <p:nvGrpSpPr>
            <p:cNvPr id="9" name="Group 8"/>
            <p:cNvGrpSpPr/>
            <p:nvPr/>
          </p:nvGrpSpPr>
          <p:grpSpPr>
            <a:xfrm>
              <a:off x="1843100" y="2457374"/>
              <a:ext cx="2362965" cy="3378005"/>
              <a:chOff x="1843100" y="2457374"/>
              <a:chExt cx="2362965" cy="3378005"/>
            </a:xfrm>
          </p:grpSpPr>
          <p:sp>
            <p:nvSpPr>
              <p:cNvPr id="20" name="Magnetic Disk 19"/>
              <p:cNvSpPr/>
              <p:nvPr/>
            </p:nvSpPr>
            <p:spPr>
              <a:xfrm>
                <a:off x="1843100" y="3734946"/>
                <a:ext cx="2362965" cy="2100433"/>
              </a:xfrm>
              <a:prstGeom prst="flowChartMagneticDisk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defTabSz="457200"/>
                <a:r>
                  <a:rPr lang="en-US" sz="1200" dirty="0" smtClean="0">
                    <a:solidFill>
                      <a:prstClr val="black"/>
                    </a:solidFill>
                  </a:rPr>
                  <a:t>NOAA: 20 TB/</a:t>
                </a:r>
              </a:p>
              <a:p>
                <a:pPr defTabSz="457200"/>
                <a:r>
                  <a:rPr lang="en-US" sz="1200" dirty="0" smtClean="0">
                    <a:solidFill>
                      <a:prstClr val="black"/>
                    </a:solidFill>
                  </a:rPr>
                  <a:t>NASA streaming &gt; 24 PB/day  </a:t>
                </a:r>
              </a:p>
              <a:p>
                <a:pPr defTabSz="457200"/>
                <a:r>
                  <a:rPr lang="en-US" sz="1200" dirty="0" smtClean="0">
                    <a:solidFill>
                      <a:prstClr val="black"/>
                    </a:solidFill>
                  </a:rPr>
                  <a:t>NASA Reverb: 12 PB Data </a:t>
                </a:r>
                <a:endParaRPr lang="en-US" sz="1200" dirty="0">
                  <a:solidFill>
                    <a:prstClr val="black"/>
                  </a:solidFill>
                </a:endParaRPr>
              </a:p>
              <a:p>
                <a:pPr defTabSz="457200"/>
                <a:r>
                  <a:rPr lang="en-US" sz="1200" dirty="0" smtClean="0">
                    <a:solidFill>
                      <a:prstClr val="black"/>
                    </a:solidFill>
                  </a:rPr>
                  <a:t>NSSD: &gt; 230 TB of digital data</a:t>
                </a:r>
              </a:p>
              <a:p>
                <a:pPr defTabSz="457200"/>
                <a:r>
                  <a:rPr lang="en-US" sz="1200" dirty="0" smtClean="0">
                    <a:solidFill>
                      <a:prstClr val="black"/>
                    </a:solidFill>
                  </a:rPr>
                  <a:t>NSIDC: 1 PB data, : 1 PB total</a:t>
                </a:r>
              </a:p>
              <a:p>
                <a:pPr defTabSz="457200"/>
                <a:r>
                  <a:rPr lang="en-US" sz="1200" dirty="0" smtClean="0">
                    <a:solidFill>
                      <a:prstClr val="black"/>
                    </a:solidFill>
                  </a:rPr>
                  <a:t>ALMA Telescope: 40 TB/day</a:t>
                </a:r>
                <a:endParaRPr lang="en-US" sz="12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Down Arrow 11"/>
              <p:cNvSpPr/>
              <p:nvPr/>
            </p:nvSpPr>
            <p:spPr>
              <a:xfrm>
                <a:off x="2601639" y="2457374"/>
                <a:ext cx="862585" cy="1376680"/>
              </a:xfrm>
              <a:prstGeom prst="downArrow">
                <a:avLst/>
              </a:prstGeom>
              <a:ln>
                <a:solidFill>
                  <a:srgbClr val="7F7F7F"/>
                </a:solidFill>
              </a:ln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913661" y="3872926"/>
                <a:ext cx="21969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457200"/>
                <a:r>
                  <a:rPr lang="en-US" sz="1200" i="1" dirty="0" smtClean="0">
                    <a:solidFill>
                      <a:prstClr val="black"/>
                    </a:solidFill>
                  </a:rPr>
                  <a:t>Local Storage/</a:t>
                </a:r>
              </a:p>
              <a:p>
                <a:pPr algn="ctr" defTabSz="457200"/>
                <a:r>
                  <a:rPr lang="en-US" sz="1200" i="1" dirty="0" smtClean="0">
                    <a:solidFill>
                      <a:prstClr val="black"/>
                    </a:solidFill>
                  </a:rPr>
                  <a:t>Instrument Repositories</a:t>
                </a:r>
                <a:endParaRPr lang="en-US" sz="1200" i="1" dirty="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2147738" y="5839923"/>
              <a:ext cx="15523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400" dirty="0" smtClean="0">
                  <a:solidFill>
                    <a:prstClr val="black"/>
                  </a:solidFill>
                </a:rPr>
                <a:t>Size: PB</a:t>
              </a:r>
            </a:p>
            <a:p>
              <a:pPr defTabSz="457200"/>
              <a:r>
                <a:rPr lang="en-US" sz="1400" dirty="0" smtClean="0">
                  <a:solidFill>
                    <a:prstClr val="black"/>
                  </a:solidFill>
                </a:rPr>
                <a:t>Nr of files: Trillions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178731" y="2418814"/>
            <a:ext cx="1884683" cy="3538866"/>
            <a:chOff x="4206065" y="2435252"/>
            <a:chExt cx="1789068" cy="3538866"/>
          </a:xfrm>
        </p:grpSpPr>
        <p:sp>
          <p:nvSpPr>
            <p:cNvPr id="26" name="Magnetic Disk 25"/>
            <p:cNvSpPr/>
            <p:nvPr/>
          </p:nvSpPr>
          <p:spPr>
            <a:xfrm>
              <a:off x="4233236" y="3536879"/>
              <a:ext cx="1761897" cy="1912266"/>
            </a:xfrm>
            <a:prstGeom prst="flowChartMagneticDisk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/>
              <a:endParaRPr lang="en-US" sz="1200" dirty="0" smtClean="0">
                <a:solidFill>
                  <a:prstClr val="black"/>
                </a:solidFill>
              </a:endParaRPr>
            </a:p>
            <a:p>
              <a:pPr defTabSz="457200"/>
              <a:endParaRPr lang="en-US" sz="1200" dirty="0" smtClean="0">
                <a:solidFill>
                  <a:prstClr val="black"/>
                </a:solidFill>
              </a:endParaRPr>
            </a:p>
            <a:p>
              <a:pPr defTabSz="457200"/>
              <a:r>
                <a:rPr lang="en-US" sz="1200" dirty="0" smtClean="0">
                  <a:solidFill>
                    <a:prstClr val="black"/>
                  </a:solidFill>
                </a:rPr>
                <a:t>Deep Blue (</a:t>
              </a:r>
              <a:r>
                <a:rPr lang="en-US" sz="1200" dirty="0" err="1" smtClean="0">
                  <a:solidFill>
                    <a:prstClr val="black"/>
                  </a:solidFill>
                </a:rPr>
                <a:t>Umich</a:t>
              </a:r>
              <a:r>
                <a:rPr lang="en-US" sz="1200" dirty="0" smtClean="0">
                  <a:solidFill>
                    <a:prstClr val="black"/>
                  </a:solidFill>
                </a:rPr>
                <a:t>): 80k</a:t>
              </a:r>
              <a:endParaRPr lang="en-US" sz="1200" dirty="0">
                <a:solidFill>
                  <a:prstClr val="black"/>
                </a:solidFill>
              </a:endParaRPr>
            </a:p>
            <a:p>
              <a:pPr defTabSz="457200"/>
              <a:r>
                <a:rPr lang="en-US" sz="1200" dirty="0" smtClean="0">
                  <a:solidFill>
                    <a:prstClr val="black"/>
                  </a:solidFill>
                </a:rPr>
                <a:t>MIT </a:t>
              </a:r>
              <a:r>
                <a:rPr lang="en-US" sz="1200" dirty="0" err="1" smtClean="0">
                  <a:solidFill>
                    <a:prstClr val="black"/>
                  </a:solidFill>
                </a:rPr>
                <a:t>Dspace</a:t>
              </a:r>
              <a:r>
                <a:rPr lang="en-US" sz="1200" dirty="0" smtClean="0">
                  <a:solidFill>
                    <a:prstClr val="black"/>
                  </a:solidFill>
                </a:rPr>
                <a:t>: 75 k</a:t>
              </a:r>
            </a:p>
            <a:p>
              <a:pPr defTabSz="457200"/>
              <a:r>
                <a:rPr lang="en-US" sz="1200" dirty="0" smtClean="0">
                  <a:solidFill>
                    <a:prstClr val="black"/>
                  </a:solidFill>
                </a:rPr>
                <a:t>HAL (France): 60 k</a:t>
              </a:r>
            </a:p>
            <a:p>
              <a:pPr defTabSz="457200"/>
              <a:r>
                <a:rPr lang="en-US" sz="1200" dirty="0" smtClean="0">
                  <a:solidFill>
                    <a:prstClr val="black"/>
                  </a:solidFill>
                </a:rPr>
                <a:t>D-Space Cambridge: 1.5 k</a:t>
              </a:r>
              <a:br>
                <a:rPr lang="en-US" sz="1200" dirty="0" smtClean="0">
                  <a:solidFill>
                    <a:prstClr val="black"/>
                  </a:solidFill>
                </a:rPr>
              </a:br>
              <a:r>
                <a:rPr lang="en-US" sz="1200" dirty="0" smtClean="0">
                  <a:solidFill>
                    <a:prstClr val="black"/>
                  </a:solidFill>
                </a:rPr>
                <a:t>Of which data: hundreds </a:t>
              </a:r>
            </a:p>
            <a:p>
              <a:pPr defTabSz="457200"/>
              <a:endParaRPr lang="en-US" sz="1200" dirty="0">
                <a:solidFill>
                  <a:prstClr val="black"/>
                </a:solidFill>
              </a:endParaRPr>
            </a:p>
          </p:txBody>
        </p:sp>
        <p:sp>
          <p:nvSpPr>
            <p:cNvPr id="11" name="Down Arrow 10"/>
            <p:cNvSpPr/>
            <p:nvPr/>
          </p:nvSpPr>
          <p:spPr>
            <a:xfrm>
              <a:off x="4721860" y="2435252"/>
              <a:ext cx="731754" cy="1234546"/>
            </a:xfrm>
            <a:prstGeom prst="downArrow">
              <a:avLst/>
            </a:prstGeom>
            <a:ln>
              <a:solidFill>
                <a:srgbClr val="7F7F7F"/>
              </a:solidFill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206065" y="3670940"/>
              <a:ext cx="178605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sz="1200" i="1" dirty="0" smtClean="0">
                  <a:solidFill>
                    <a:prstClr val="black"/>
                  </a:solidFill>
                </a:rPr>
                <a:t>Institutional/Local Repositories</a:t>
              </a:r>
              <a:endParaRPr lang="en-US" sz="1200" i="1" dirty="0">
                <a:solidFill>
                  <a:prstClr val="black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391996" y="5450898"/>
              <a:ext cx="14237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400" dirty="0" smtClean="0">
                  <a:solidFill>
                    <a:prstClr val="black"/>
                  </a:solidFill>
                </a:rPr>
                <a:t>Size</a:t>
              </a:r>
              <a:r>
                <a:rPr lang="en-US" sz="1400" smtClean="0">
                  <a:solidFill>
                    <a:prstClr val="black"/>
                  </a:solidFill>
                </a:rPr>
                <a:t>: GB</a:t>
              </a:r>
              <a:endParaRPr lang="en-US" sz="1400" dirty="0" smtClean="0">
                <a:solidFill>
                  <a:prstClr val="black"/>
                </a:solidFill>
              </a:endParaRPr>
            </a:p>
            <a:p>
              <a:pPr defTabSz="457200"/>
              <a:r>
                <a:rPr lang="en-US" sz="1400" dirty="0" smtClean="0">
                  <a:solidFill>
                    <a:prstClr val="black"/>
                  </a:solidFill>
                </a:rPr>
                <a:t>Nr of files: Billions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44573" y="2368418"/>
            <a:ext cx="1878263" cy="3278554"/>
            <a:chOff x="5844573" y="2368418"/>
            <a:chExt cx="1878263" cy="3278554"/>
          </a:xfrm>
        </p:grpSpPr>
        <p:sp>
          <p:nvSpPr>
            <p:cNvPr id="23" name="Magnetic Disk 22"/>
            <p:cNvSpPr/>
            <p:nvPr/>
          </p:nvSpPr>
          <p:spPr>
            <a:xfrm>
              <a:off x="6060239" y="3562379"/>
              <a:ext cx="1350509" cy="1496104"/>
            </a:xfrm>
            <a:prstGeom prst="flowChartMagneticDisk">
              <a:avLst/>
            </a:prstGeom>
            <a:ln>
              <a:solidFill>
                <a:srgbClr val="7F7F7F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457200"/>
              <a:r>
                <a:rPr lang="en-US" sz="1200" dirty="0" err="1" smtClean="0">
                  <a:solidFill>
                    <a:srgbClr val="000000"/>
                  </a:solidFill>
                </a:rPr>
                <a:t>Figshare</a:t>
              </a:r>
              <a:r>
                <a:rPr lang="en-US" sz="1200" dirty="0" smtClean="0">
                  <a:solidFill>
                    <a:srgbClr val="000000"/>
                  </a:solidFill>
                </a:rPr>
                <a:t>: 1.2 M </a:t>
              </a:r>
            </a:p>
            <a:p>
              <a:pPr defTabSz="457200"/>
              <a:r>
                <a:rPr lang="en-US" sz="1200" dirty="0" err="1" smtClean="0">
                  <a:solidFill>
                    <a:srgbClr val="000000"/>
                  </a:solidFill>
                </a:rPr>
                <a:t>DataDryad</a:t>
              </a:r>
              <a:r>
                <a:rPr lang="en-US" sz="1200" dirty="0" smtClean="0">
                  <a:solidFill>
                    <a:srgbClr val="000000"/>
                  </a:solidFill>
                </a:rPr>
                <a:t>: 3 k</a:t>
              </a:r>
            </a:p>
            <a:p>
              <a:pPr defTabSz="457200"/>
              <a:r>
                <a:rPr lang="en-US" sz="1200" dirty="0" err="1" smtClean="0">
                  <a:solidFill>
                    <a:srgbClr val="000000"/>
                  </a:solidFill>
                </a:rPr>
                <a:t>Dataverse</a:t>
              </a:r>
              <a:r>
                <a:rPr lang="en-US" sz="1200" dirty="0" smtClean="0">
                  <a:solidFill>
                    <a:srgbClr val="000000"/>
                  </a:solidFill>
                </a:rPr>
                <a:t>: 58 k</a:t>
              </a:r>
            </a:p>
          </p:txBody>
        </p:sp>
        <p:sp>
          <p:nvSpPr>
            <p:cNvPr id="16" name="Down Arrow 15"/>
            <p:cNvSpPr/>
            <p:nvPr/>
          </p:nvSpPr>
          <p:spPr>
            <a:xfrm>
              <a:off x="6543171" y="2368418"/>
              <a:ext cx="341439" cy="1177247"/>
            </a:xfrm>
            <a:prstGeom prst="downArrow">
              <a:avLst/>
            </a:prstGeom>
            <a:ln>
              <a:solidFill>
                <a:srgbClr val="7F7F7F"/>
              </a:solidFill>
            </a:ln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5844573" y="3545665"/>
              <a:ext cx="1786054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sz="1100" i="1" dirty="0" smtClean="0">
                  <a:solidFill>
                    <a:prstClr val="black"/>
                  </a:solidFill>
                </a:rPr>
                <a:t>Non-Domain </a:t>
              </a:r>
              <a:br>
                <a:rPr lang="en-US" sz="1100" i="1" dirty="0" smtClean="0">
                  <a:solidFill>
                    <a:prstClr val="black"/>
                  </a:solidFill>
                </a:rPr>
              </a:br>
              <a:r>
                <a:rPr lang="en-US" sz="1100" i="1" dirty="0" smtClean="0">
                  <a:solidFill>
                    <a:prstClr val="black"/>
                  </a:solidFill>
                </a:rPr>
                <a:t>Repositories</a:t>
              </a:r>
              <a:endParaRPr lang="en-US" sz="1100" i="1" dirty="0">
                <a:solidFill>
                  <a:prstClr val="black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25899" y="5123752"/>
              <a:ext cx="15969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400" dirty="0" smtClean="0">
                  <a:solidFill>
                    <a:prstClr val="black"/>
                  </a:solidFill>
                </a:rPr>
                <a:t>Size: MB</a:t>
              </a:r>
            </a:p>
            <a:p>
              <a:pPr defTabSz="457200"/>
              <a:r>
                <a:rPr lang="en-US" sz="1400" dirty="0" smtClean="0">
                  <a:solidFill>
                    <a:prstClr val="black"/>
                  </a:solidFill>
                </a:rPr>
                <a:t>Nr of files: 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Milliions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7581720" y="2371947"/>
            <a:ext cx="1403023" cy="2931681"/>
            <a:chOff x="7774155" y="2320635"/>
            <a:chExt cx="1403023" cy="2931681"/>
          </a:xfrm>
        </p:grpSpPr>
        <p:sp>
          <p:nvSpPr>
            <p:cNvPr id="24" name="Magnetic Disk 23"/>
            <p:cNvSpPr/>
            <p:nvPr/>
          </p:nvSpPr>
          <p:spPr>
            <a:xfrm>
              <a:off x="7774155" y="3536879"/>
              <a:ext cx="1265007" cy="1181531"/>
            </a:xfrm>
            <a:prstGeom prst="flowChartMagneticDisk">
              <a:avLst/>
            </a:prstGeom>
            <a:ln>
              <a:solidFill>
                <a:srgbClr val="4F81BD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 sz="1200" dirty="0">
                <a:solidFill>
                  <a:prstClr val="white"/>
                </a:solidFill>
              </a:endParaRPr>
            </a:p>
          </p:txBody>
        </p:sp>
        <p:sp>
          <p:nvSpPr>
            <p:cNvPr id="19" name="Down Arrow 18"/>
            <p:cNvSpPr/>
            <p:nvPr/>
          </p:nvSpPr>
          <p:spPr>
            <a:xfrm>
              <a:off x="8339715" y="2320635"/>
              <a:ext cx="147009" cy="1216244"/>
            </a:xfrm>
            <a:prstGeom prst="downArrow">
              <a:avLst/>
            </a:prstGeom>
            <a:ln>
              <a:solidFill>
                <a:srgbClr val="7F7F7F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816851" y="3512706"/>
              <a:ext cx="1222311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457200"/>
              <a:r>
                <a:rPr lang="en-US" sz="1100" i="1" dirty="0" smtClean="0">
                  <a:solidFill>
                    <a:prstClr val="black"/>
                  </a:solidFill>
                </a:rPr>
                <a:t>Domain Repositories</a:t>
              </a:r>
              <a:endParaRPr lang="en-US" sz="1100" i="1" dirty="0">
                <a:solidFill>
                  <a:prstClr val="black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774155" y="4002201"/>
              <a:ext cx="13698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457200"/>
              <a:r>
                <a:rPr lang="en-US" sz="1200" dirty="0" err="1" smtClean="0">
                  <a:solidFill>
                    <a:srgbClr val="000000"/>
                  </a:solidFill>
                </a:rPr>
                <a:t>PetDB</a:t>
              </a:r>
              <a:r>
                <a:rPr lang="en-US" sz="1200" dirty="0" smtClean="0">
                  <a:solidFill>
                    <a:srgbClr val="000000"/>
                  </a:solidFill>
                </a:rPr>
                <a:t>: 6 k</a:t>
              </a:r>
            </a:p>
            <a:p>
              <a:pPr defTabSz="457200"/>
              <a:r>
                <a:rPr lang="en-US" sz="1200" dirty="0" smtClean="0">
                  <a:solidFill>
                    <a:srgbClr val="000000"/>
                  </a:solidFill>
                </a:rPr>
                <a:t>PDB: 100 k</a:t>
              </a:r>
            </a:p>
            <a:p>
              <a:pPr defTabSz="457200"/>
              <a:r>
                <a:rPr lang="en-US" sz="1200" dirty="0">
                  <a:solidFill>
                    <a:srgbClr val="000000"/>
                  </a:solidFill>
                </a:rPr>
                <a:t>N</a:t>
              </a:r>
              <a:r>
                <a:rPr lang="en-US" sz="1200" dirty="0" smtClean="0">
                  <a:solidFill>
                    <a:srgbClr val="000000"/>
                  </a:solidFill>
                </a:rPr>
                <a:t>IST ASD: 170 k  </a:t>
              </a: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774155" y="4729096"/>
              <a:ext cx="14030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/>
              <a:r>
                <a:rPr lang="en-US" sz="1400" dirty="0" smtClean="0">
                  <a:solidFill>
                    <a:prstClr val="black"/>
                  </a:solidFill>
                </a:rPr>
                <a:t>Size: </a:t>
              </a:r>
              <a:r>
                <a:rPr lang="en-US" sz="1400" dirty="0" err="1" smtClean="0">
                  <a:solidFill>
                    <a:prstClr val="black"/>
                  </a:solidFill>
                </a:rPr>
                <a:t>kB</a:t>
              </a:r>
              <a:endParaRPr lang="en-US" sz="1400" dirty="0" smtClean="0">
                <a:solidFill>
                  <a:prstClr val="black"/>
                </a:solidFill>
              </a:endParaRPr>
            </a:p>
            <a:p>
              <a:pPr defTabSz="457200"/>
              <a:r>
                <a:rPr lang="en-US" sz="1400" dirty="0" smtClean="0">
                  <a:solidFill>
                    <a:prstClr val="black"/>
                  </a:solidFill>
                </a:rPr>
                <a:t>Nr of files: 100ks</a:t>
              </a:r>
              <a:endParaRPr lang="en-US" sz="1400" dirty="0">
                <a:solidFill>
                  <a:prstClr val="black"/>
                </a:solidFill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6145580" y="1076309"/>
            <a:ext cx="1102189" cy="1594558"/>
          </a:xfrm>
          <a:prstGeom prst="rect">
            <a:avLst/>
          </a:prstGeom>
          <a:noFill/>
          <a:ln>
            <a:solidFill>
              <a:schemeClr val="accent1"/>
            </a:solidFill>
            <a:prstDash val="dash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974883" y="1086436"/>
            <a:ext cx="1440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1200" smtClean="0">
                <a:solidFill>
                  <a:prstClr val="black"/>
                </a:solidFill>
              </a:rPr>
              <a:t>Publication</a:t>
            </a: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1C82D8-B807-5A48-82E9-9DF01087F43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04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323528" y="980728"/>
            <a:ext cx="8568951" cy="5496272"/>
            <a:chOff x="323528" y="332656"/>
            <a:chExt cx="8599451" cy="6336706"/>
          </a:xfrm>
        </p:grpSpPr>
        <p:grpSp>
          <p:nvGrpSpPr>
            <p:cNvPr id="16" name="Group 15"/>
            <p:cNvGrpSpPr/>
            <p:nvPr/>
          </p:nvGrpSpPr>
          <p:grpSpPr>
            <a:xfrm>
              <a:off x="323528" y="1829243"/>
              <a:ext cx="2249016" cy="2213012"/>
              <a:chOff x="4499992" y="3104964"/>
              <a:chExt cx="2249016" cy="2213012"/>
            </a:xfrm>
          </p:grpSpPr>
          <p:sp>
            <p:nvSpPr>
              <p:cNvPr id="12" name="Flowchart: Direct Access Storage 11"/>
              <p:cNvSpPr/>
              <p:nvPr/>
            </p:nvSpPr>
            <p:spPr>
              <a:xfrm rot="16200000">
                <a:off x="4517994" y="3086962"/>
                <a:ext cx="1908212" cy="1944216"/>
              </a:xfrm>
              <a:prstGeom prst="flowChartMagneticDrum">
                <a:avLst/>
              </a:prstGeom>
              <a:solidFill>
                <a:srgbClr val="D0D8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GB" dirty="0" smtClean="0"/>
              </a:p>
              <a:p>
                <a:pPr algn="ctr"/>
                <a:r>
                  <a:rPr lang="en-GB" dirty="0" smtClean="0"/>
                  <a:t>Federated </a:t>
                </a:r>
              </a:p>
              <a:p>
                <a:pPr algn="ctr"/>
                <a:r>
                  <a:rPr lang="en-GB" dirty="0" smtClean="0"/>
                  <a:t>Poor API</a:t>
                </a:r>
              </a:p>
              <a:p>
                <a:pPr algn="ctr"/>
                <a:r>
                  <a:rPr lang="en-GB" dirty="0" smtClean="0"/>
                  <a:t>Rich API</a:t>
                </a:r>
              </a:p>
              <a:p>
                <a:pPr algn="ctr"/>
                <a:r>
                  <a:rPr lang="en-GB" dirty="0" smtClean="0"/>
                  <a:t>FTP &amp; Index</a:t>
                </a:r>
                <a:endParaRPr lang="en-US" dirty="0"/>
              </a:p>
            </p:txBody>
          </p:sp>
          <p:sp>
            <p:nvSpPr>
              <p:cNvPr id="14" name="Flowchart: Direct Access Storage 13"/>
              <p:cNvSpPr/>
              <p:nvPr/>
            </p:nvSpPr>
            <p:spPr>
              <a:xfrm rot="16200000">
                <a:off x="4670394" y="3239362"/>
                <a:ext cx="1908212" cy="1944216"/>
              </a:xfrm>
              <a:prstGeom prst="flowChartMagneticDrum">
                <a:avLst/>
              </a:prstGeom>
              <a:solidFill>
                <a:srgbClr val="D0D8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GB" dirty="0" smtClean="0"/>
              </a:p>
              <a:p>
                <a:pPr algn="ctr"/>
                <a:r>
                  <a:rPr lang="en-GB" dirty="0" smtClean="0"/>
                  <a:t>Federated </a:t>
                </a:r>
              </a:p>
              <a:p>
                <a:pPr algn="ctr"/>
                <a:r>
                  <a:rPr lang="en-GB" dirty="0" smtClean="0"/>
                  <a:t>Poor API</a:t>
                </a:r>
              </a:p>
              <a:p>
                <a:pPr algn="ctr"/>
                <a:r>
                  <a:rPr lang="en-GB" dirty="0" smtClean="0"/>
                  <a:t>Rich API</a:t>
                </a:r>
              </a:p>
              <a:p>
                <a:pPr algn="ctr"/>
                <a:r>
                  <a:rPr lang="en-GB" dirty="0" smtClean="0"/>
                  <a:t>FTP &amp; Index</a:t>
                </a:r>
                <a:endParaRPr lang="en-US" dirty="0"/>
              </a:p>
            </p:txBody>
          </p:sp>
          <p:sp>
            <p:nvSpPr>
              <p:cNvPr id="15" name="Flowchart: Direct Access Storage 14"/>
              <p:cNvSpPr/>
              <p:nvPr/>
            </p:nvSpPr>
            <p:spPr>
              <a:xfrm rot="16200000">
                <a:off x="4822794" y="3391762"/>
                <a:ext cx="1908212" cy="1944216"/>
              </a:xfrm>
              <a:prstGeom prst="flowChartMagneticDrum">
                <a:avLst/>
              </a:prstGeom>
              <a:solidFill>
                <a:srgbClr val="D0D8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endParaRPr lang="en-GB" dirty="0" smtClean="0"/>
              </a:p>
              <a:p>
                <a:pPr algn="ctr"/>
                <a:r>
                  <a:rPr lang="en-GB" sz="1600" dirty="0" smtClean="0">
                    <a:solidFill>
                      <a:schemeClr val="tx2"/>
                    </a:solidFill>
                  </a:rPr>
                  <a:t>Federated</a:t>
                </a:r>
                <a:r>
                  <a:rPr lang="en-GB" sz="1600" dirty="0" smtClean="0"/>
                  <a:t> </a:t>
                </a:r>
              </a:p>
              <a:p>
                <a:pPr algn="ctr"/>
                <a:r>
                  <a:rPr lang="en-GB" sz="1600" dirty="0" smtClean="0">
                    <a:solidFill>
                      <a:schemeClr val="tx2"/>
                    </a:solidFill>
                  </a:rPr>
                  <a:t>Poor API</a:t>
                </a:r>
              </a:p>
              <a:p>
                <a:pPr algn="ctr"/>
                <a:r>
                  <a:rPr lang="en-GB" sz="1600" dirty="0" smtClean="0">
                    <a:solidFill>
                      <a:schemeClr val="tx2"/>
                    </a:solidFill>
                  </a:rPr>
                  <a:t>Rich API</a:t>
                </a:r>
              </a:p>
              <a:p>
                <a:pPr algn="ctr"/>
                <a:r>
                  <a:rPr lang="en-GB" sz="1600" dirty="0" smtClean="0">
                    <a:solidFill>
                      <a:schemeClr val="tx2"/>
                    </a:solidFill>
                  </a:rPr>
                  <a:t>FTP &amp; Index</a:t>
                </a:r>
                <a:endParaRPr lang="en-US" sz="16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338305" y="3501008"/>
                <a:ext cx="8898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 smtClean="0">
                    <a:solidFill>
                      <a:srgbClr val="FF0000"/>
                    </a:solidFill>
                  </a:rPr>
                  <a:t>D</a:t>
                </a:r>
                <a:r>
                  <a:rPr lang="en-GB" sz="2000" b="1" dirty="0" smtClean="0">
                    <a:solidFill>
                      <a:schemeClr val="tx2"/>
                    </a:solidFill>
                  </a:rPr>
                  <a:t>ata</a:t>
                </a:r>
                <a:endParaRPr lang="en-US" sz="2000" b="1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7" name="Down Arrow Callout 16"/>
            <p:cNvSpPr/>
            <p:nvPr/>
          </p:nvSpPr>
          <p:spPr>
            <a:xfrm>
              <a:off x="1917294" y="332656"/>
              <a:ext cx="1718602" cy="1918797"/>
            </a:xfrm>
            <a:prstGeom prst="downArrowCallout">
              <a:avLst/>
            </a:prstGeom>
            <a:solidFill>
              <a:srgbClr val="D0D8E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 smtClean="0">
                  <a:solidFill>
                    <a:srgbClr val="FF0000"/>
                  </a:solidFill>
                </a:rPr>
                <a:t>E</a:t>
              </a:r>
              <a:r>
                <a:rPr lang="en-GB" sz="2000" b="1" dirty="0" smtClean="0">
                  <a:solidFill>
                    <a:schemeClr val="tx2"/>
                  </a:solidFill>
                </a:rPr>
                <a:t>nrichment</a:t>
              </a:r>
              <a:endParaRPr lang="en-GB" sz="2400" b="1" dirty="0" smtClean="0">
                <a:solidFill>
                  <a:schemeClr val="tx2"/>
                </a:solidFill>
              </a:endParaRPr>
            </a:p>
            <a:p>
              <a:pPr algn="ctr"/>
              <a:r>
                <a:rPr lang="en-GB" dirty="0">
                  <a:solidFill>
                    <a:schemeClr val="tx2"/>
                  </a:solidFill>
                </a:rPr>
                <a:t> </a:t>
              </a:r>
              <a:r>
                <a:rPr lang="en-GB" dirty="0" smtClean="0">
                  <a:solidFill>
                    <a:schemeClr val="tx2"/>
                  </a:solidFill>
                </a:rPr>
                <a:t>Manual</a:t>
              </a:r>
            </a:p>
            <a:p>
              <a:pPr algn="ctr"/>
              <a:r>
                <a:rPr lang="en-GB" dirty="0" smtClean="0">
                  <a:solidFill>
                    <a:schemeClr val="tx2"/>
                  </a:solidFill>
                </a:rPr>
                <a:t>Automated</a:t>
              </a:r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8" name="Down Arrow Callout 17"/>
            <p:cNvSpPr/>
            <p:nvPr/>
          </p:nvSpPr>
          <p:spPr>
            <a:xfrm>
              <a:off x="5042717" y="332656"/>
              <a:ext cx="2001391" cy="1949635"/>
            </a:xfrm>
            <a:prstGeom prst="downArrowCallout">
              <a:avLst/>
            </a:prstGeom>
            <a:solidFill>
              <a:srgbClr val="D0D8E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 smtClean="0">
                  <a:solidFill>
                    <a:schemeClr val="tx2"/>
                  </a:solidFill>
                </a:rPr>
                <a:t>(user) </a:t>
              </a:r>
              <a:r>
                <a:rPr lang="en-GB" sz="2000" b="1" dirty="0" smtClean="0">
                  <a:solidFill>
                    <a:srgbClr val="FF0000"/>
                  </a:solidFill>
                </a:rPr>
                <a:t>I</a:t>
              </a:r>
              <a:r>
                <a:rPr lang="en-GB" sz="2000" b="1" dirty="0" smtClean="0">
                  <a:solidFill>
                    <a:schemeClr val="tx2"/>
                  </a:solidFill>
                </a:rPr>
                <a:t>ntent</a:t>
              </a:r>
            </a:p>
          </p:txBody>
        </p:sp>
        <p:grpSp>
          <p:nvGrpSpPr>
            <p:cNvPr id="20" name="Group 19"/>
            <p:cNvGrpSpPr/>
            <p:nvPr/>
          </p:nvGrpSpPr>
          <p:grpSpPr>
            <a:xfrm>
              <a:off x="2915817" y="2134042"/>
              <a:ext cx="3096341" cy="1854756"/>
              <a:chOff x="3038368" y="5630359"/>
              <a:chExt cx="3464953" cy="1944216"/>
            </a:xfrm>
          </p:grpSpPr>
          <p:sp>
            <p:nvSpPr>
              <p:cNvPr id="9" name="Flowchart: Direct Access Storage 8"/>
              <p:cNvSpPr/>
              <p:nvPr/>
            </p:nvSpPr>
            <p:spPr>
              <a:xfrm>
                <a:off x="3038368" y="5630359"/>
                <a:ext cx="3384376" cy="1944216"/>
              </a:xfrm>
              <a:prstGeom prst="flowChartMagneticDrum">
                <a:avLst/>
              </a:prstGeom>
              <a:solidFill>
                <a:srgbClr val="D0D8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 smtClean="0">
                    <a:solidFill>
                      <a:schemeClr val="tx2"/>
                    </a:solidFill>
                  </a:rPr>
                  <a:t>Ranking </a:t>
                </a:r>
              </a:p>
              <a:p>
                <a:pPr algn="ctr"/>
                <a:r>
                  <a:rPr lang="en-GB" sz="1600" dirty="0" smtClean="0">
                    <a:solidFill>
                      <a:schemeClr val="tx2"/>
                    </a:solidFill>
                  </a:rPr>
                  <a:t>Filtering (how to mix federated &amp; indexed rich &amp; poor)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5294617" y="6305837"/>
                <a:ext cx="1208704" cy="483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 smtClean="0">
                    <a:solidFill>
                      <a:srgbClr val="FF0000"/>
                    </a:solidFill>
                  </a:rPr>
                  <a:t>S</a:t>
                </a:r>
                <a:r>
                  <a:rPr lang="en-GB" sz="2000" b="1" dirty="0" smtClean="0">
                    <a:solidFill>
                      <a:schemeClr val="tx2"/>
                    </a:solidFill>
                  </a:rPr>
                  <a:t>earch</a:t>
                </a:r>
                <a:endParaRPr lang="en-US" sz="2400" b="1" dirty="0">
                  <a:solidFill>
                    <a:schemeClr val="tx2"/>
                  </a:solidFill>
                </a:endParaRPr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6284410" y="2168859"/>
              <a:ext cx="2638569" cy="1908213"/>
              <a:chOff x="1341230" y="5161490"/>
              <a:chExt cx="2952328" cy="2420288"/>
            </a:xfrm>
          </p:grpSpPr>
          <p:sp>
            <p:nvSpPr>
              <p:cNvPr id="21" name="Frame 20"/>
              <p:cNvSpPr/>
              <p:nvPr/>
            </p:nvSpPr>
            <p:spPr>
              <a:xfrm>
                <a:off x="1341230" y="5161490"/>
                <a:ext cx="2952328" cy="2420288"/>
              </a:xfrm>
              <a:prstGeom prst="frame">
                <a:avLst/>
              </a:prstGeom>
              <a:solidFill>
                <a:srgbClr val="D0D8E8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1619673" y="5375946"/>
                <a:ext cx="2360127" cy="1869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b="1" dirty="0" smtClean="0">
                    <a:solidFill>
                      <a:srgbClr val="FF0000"/>
                    </a:solidFill>
                  </a:rPr>
                  <a:t>R</a:t>
                </a:r>
                <a:r>
                  <a:rPr lang="en-GB" sz="2000" b="1" dirty="0" smtClean="0">
                    <a:solidFill>
                      <a:schemeClr val="tx2"/>
                    </a:solidFill>
                  </a:rPr>
                  <a:t>endering</a:t>
                </a:r>
                <a:endParaRPr lang="en-GB" sz="2400" b="1" dirty="0" smtClean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GB" sz="1400" dirty="0" smtClean="0">
                    <a:solidFill>
                      <a:schemeClr val="tx2"/>
                    </a:solidFill>
                  </a:rPr>
                  <a:t>Search all data</a:t>
                </a:r>
              </a:p>
              <a:p>
                <a:pPr algn="ctr"/>
                <a:r>
                  <a:rPr lang="en-GB" sz="1400" dirty="0" smtClean="0">
                    <a:solidFill>
                      <a:schemeClr val="tx2"/>
                    </a:solidFill>
                  </a:rPr>
                  <a:t>Faceted query/Results refinement</a:t>
                </a:r>
              </a:p>
              <a:p>
                <a:pPr algn="ctr"/>
                <a:r>
                  <a:rPr lang="en-GB" sz="1400" dirty="0" smtClean="0">
                    <a:solidFill>
                      <a:schemeClr val="tx2"/>
                    </a:solidFill>
                  </a:rPr>
                  <a:t>Store &amp; Use results</a:t>
                </a:r>
                <a:endParaRPr lang="en-US" sz="1400" dirty="0">
                  <a:solidFill>
                    <a:schemeClr val="tx2"/>
                  </a:solidFill>
                </a:endParaRPr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>
              <a:off x="2555776" y="3068960"/>
              <a:ext cx="361162" cy="0"/>
            </a:xfrm>
            <a:prstGeom prst="straightConnector1">
              <a:avLst/>
            </a:prstGeom>
            <a:ln w="19050" cmpd="sng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5939030" y="3068960"/>
              <a:ext cx="361162" cy="0"/>
            </a:xfrm>
            <a:prstGeom prst="straightConnector1">
              <a:avLst/>
            </a:prstGeom>
            <a:ln w="19050" cmpd="sng">
              <a:solidFill>
                <a:schemeClr val="tx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urved Left Arrow 33"/>
            <p:cNvSpPr/>
            <p:nvPr/>
          </p:nvSpPr>
          <p:spPr>
            <a:xfrm rot="5400000">
              <a:off x="3226959" y="2011953"/>
              <a:ext cx="2592290" cy="6722527"/>
            </a:xfrm>
            <a:prstGeom prst="curvedLeftArrow">
              <a:avLst>
                <a:gd name="adj1" fmla="val 25000"/>
                <a:gd name="adj2" fmla="val 50000"/>
                <a:gd name="adj3" fmla="val 30560"/>
              </a:avLst>
            </a:prstGeom>
            <a:solidFill>
              <a:srgbClr val="D0D8E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35" name="Diagram 34"/>
          <p:cNvGraphicFramePr/>
          <p:nvPr>
            <p:extLst>
              <p:ext uri="{D42A27DB-BD31-4B8C-83A1-F6EECF244321}">
                <p14:modId xmlns:p14="http://schemas.microsoft.com/office/powerpoint/2010/main" val="2156506719"/>
              </p:ext>
            </p:extLst>
          </p:nvPr>
        </p:nvGraphicFramePr>
        <p:xfrm>
          <a:off x="2483768" y="4196435"/>
          <a:ext cx="4295800" cy="2591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Title 2"/>
          <p:cNvSpPr>
            <a:spLocks noGrp="1"/>
          </p:cNvSpPr>
          <p:nvPr>
            <p:ph type="title"/>
          </p:nvPr>
        </p:nvSpPr>
        <p:spPr>
          <a:xfrm>
            <a:off x="762000" y="139626"/>
            <a:ext cx="7620000" cy="685800"/>
          </a:xfrm>
        </p:spPr>
        <p:txBody>
          <a:bodyPr lIns="64291" tIns="32146" rIns="64291"/>
          <a:lstStyle/>
          <a:p>
            <a:r>
              <a:rPr lang="en-GB" sz="3200" dirty="0" smtClean="0"/>
              <a:t>The DESIRE Model of Data Search: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18328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685800" y="76200"/>
            <a:ext cx="82296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What makes people successful?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86" y="1048983"/>
            <a:ext cx="8104084" cy="6078063"/>
          </a:xfrm>
          <a:prstGeom prst="rect">
            <a:avLst/>
          </a:prstGeom>
        </p:spPr>
      </p:pic>
      <p:pic>
        <p:nvPicPr>
          <p:cNvPr id="5" name="Picture 4" descr="dataNotPyramid00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930425"/>
            <a:ext cx="8379870" cy="592757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33400" y="-76200"/>
            <a:ext cx="8229600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 smtClean="0"/>
              <a:t>What makes data successful?</a:t>
            </a:r>
            <a:endParaRPr lang="en-US" dirty="0"/>
          </a:p>
        </p:txBody>
      </p:sp>
      <p:sp>
        <p:nvSpPr>
          <p:cNvPr id="10" name="Up-Down Arrow 9"/>
          <p:cNvSpPr/>
          <p:nvPr/>
        </p:nvSpPr>
        <p:spPr>
          <a:xfrm>
            <a:off x="7126055" y="1355995"/>
            <a:ext cx="1239682" cy="5162841"/>
          </a:xfrm>
          <a:prstGeom prst="up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latin typeface="Arial Hebrew"/>
                <a:cs typeface="Arial Hebrew"/>
              </a:rPr>
              <a:t>Collaborate between </a:t>
            </a:r>
            <a:br>
              <a:rPr lang="en-US" dirty="0" smtClean="0">
                <a:latin typeface="Arial Hebrew"/>
                <a:cs typeface="Arial Hebrew"/>
              </a:rPr>
            </a:br>
            <a:r>
              <a:rPr lang="en-US" dirty="0" smtClean="0">
                <a:latin typeface="Arial Hebrew"/>
                <a:cs typeface="Arial Hebrew"/>
              </a:rPr>
              <a:t>systems/</a:t>
            </a:r>
            <a:r>
              <a:rPr lang="en-US" dirty="0">
                <a:latin typeface="Arial Hebrew"/>
                <a:cs typeface="Arial Hebrew"/>
              </a:rPr>
              <a:t>d</a:t>
            </a:r>
            <a:r>
              <a:rPr lang="en-US" dirty="0" smtClean="0">
                <a:latin typeface="Arial Hebrew"/>
                <a:cs typeface="Arial Hebrew"/>
              </a:rPr>
              <a:t>omains/stakeholder</a:t>
            </a:r>
            <a:endParaRPr lang="en-US" dirty="0">
              <a:latin typeface="Arial Hebrew"/>
              <a:cs typeface="Arial Hebrew"/>
            </a:endParaRPr>
          </a:p>
        </p:txBody>
      </p:sp>
    </p:spTree>
    <p:extLst>
      <p:ext uri="{BB962C8B-B14F-4D97-AF65-F5344CB8AC3E}">
        <p14:creationId xmlns:p14="http://schemas.microsoft.com/office/powerpoint/2010/main" val="1552754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2036562" y="2960535"/>
            <a:ext cx="1338030" cy="67591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ffectLst/>
        </p:spPr>
      </p:sp>
      <p:sp>
        <p:nvSpPr>
          <p:cNvPr id="154" name="Shape 154"/>
          <p:cNvSpPr/>
          <p:nvPr/>
        </p:nvSpPr>
        <p:spPr>
          <a:xfrm>
            <a:off x="6301517" y="1258030"/>
            <a:ext cx="1182425" cy="6522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55" name="Shape 155"/>
          <p:cNvSpPr txBox="1"/>
          <p:nvPr/>
        </p:nvSpPr>
        <p:spPr>
          <a:xfrm>
            <a:off x="2057400" y="3581400"/>
            <a:ext cx="1361999" cy="441300"/>
          </a:xfrm>
          <a:prstGeom prst="rect">
            <a:avLst/>
          </a:prstGeom>
          <a:noFill/>
          <a:effectLst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dirty="0"/>
              <a:t>Researchers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201871" y="1717070"/>
            <a:ext cx="1361999" cy="44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dirty="0" smtClean="0"/>
              <a:t>Funding Agency</a:t>
            </a:r>
            <a:endParaRPr lang="en" dirty="0"/>
          </a:p>
        </p:txBody>
      </p:sp>
      <p:sp>
        <p:nvSpPr>
          <p:cNvPr id="160" name="Shape 160"/>
          <p:cNvSpPr/>
          <p:nvPr/>
        </p:nvSpPr>
        <p:spPr>
          <a:xfrm>
            <a:off x="2300609" y="1050993"/>
            <a:ext cx="1073983" cy="10815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61" name="Shape 161"/>
          <p:cNvSpPr txBox="1"/>
          <p:nvPr/>
        </p:nvSpPr>
        <p:spPr>
          <a:xfrm>
            <a:off x="2156601" y="1960756"/>
            <a:ext cx="1361999" cy="44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Institution</a:t>
            </a:r>
            <a:endParaRPr lang="en" dirty="0"/>
          </a:p>
        </p:txBody>
      </p:sp>
      <p:sp>
        <p:nvSpPr>
          <p:cNvPr id="166" name="Shape 166"/>
          <p:cNvSpPr/>
          <p:nvPr/>
        </p:nvSpPr>
        <p:spPr>
          <a:xfrm>
            <a:off x="4867467" y="2701177"/>
            <a:ext cx="597197" cy="679017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cxnSp>
        <p:nvCxnSpPr>
          <p:cNvPr id="174" name="Shape 174"/>
          <p:cNvCxnSpPr/>
          <p:nvPr/>
        </p:nvCxnSpPr>
        <p:spPr>
          <a:xfrm>
            <a:off x="2822399" y="4271121"/>
            <a:ext cx="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8" name="Shape 198"/>
          <p:cNvSpPr/>
          <p:nvPr/>
        </p:nvSpPr>
        <p:spPr>
          <a:xfrm>
            <a:off x="6568527" y="2617710"/>
            <a:ext cx="995343" cy="75682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199" name="Shape 199"/>
          <p:cNvSpPr txBox="1"/>
          <p:nvPr/>
        </p:nvSpPr>
        <p:spPr>
          <a:xfrm>
            <a:off x="6669814" y="5175775"/>
            <a:ext cx="1467077" cy="911228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dirty="0" smtClean="0"/>
              <a:t>Data Repository</a:t>
            </a:r>
            <a:endParaRPr lang="en" dirty="0"/>
          </a:p>
        </p:txBody>
      </p:sp>
      <p:grpSp>
        <p:nvGrpSpPr>
          <p:cNvPr id="72" name="Shape 162"/>
          <p:cNvGrpSpPr/>
          <p:nvPr/>
        </p:nvGrpSpPr>
        <p:grpSpPr>
          <a:xfrm>
            <a:off x="4343400" y="4191000"/>
            <a:ext cx="1516500" cy="678449"/>
            <a:chOff x="5727601" y="4688275"/>
            <a:chExt cx="1516500" cy="678449"/>
          </a:xfrm>
          <a:effectLst/>
        </p:grpSpPr>
        <p:sp>
          <p:nvSpPr>
            <p:cNvPr id="73" name="Shape 163"/>
            <p:cNvSpPr/>
            <p:nvPr/>
          </p:nvSpPr>
          <p:spPr>
            <a:xfrm>
              <a:off x="6163825" y="4688275"/>
              <a:ext cx="566779" cy="494649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effectLst/>
          </p:spPr>
        </p:sp>
        <p:sp>
          <p:nvSpPr>
            <p:cNvPr id="74" name="Shape 164"/>
            <p:cNvSpPr txBox="1"/>
            <p:nvPr/>
          </p:nvSpPr>
          <p:spPr>
            <a:xfrm>
              <a:off x="5727601" y="5067325"/>
              <a:ext cx="1516500" cy="299399"/>
            </a:xfrm>
            <a:prstGeom prst="rect">
              <a:avLst/>
            </a:prstGeom>
            <a:noFill/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buNone/>
              </a:pPr>
              <a:r>
                <a:rPr lang="en-US" dirty="0" smtClean="0"/>
                <a:t>Dataset</a:t>
              </a:r>
              <a:endParaRPr lang="en" dirty="0"/>
            </a:p>
          </p:txBody>
        </p:sp>
      </p:grpSp>
      <p:sp>
        <p:nvSpPr>
          <p:cNvPr id="63" name="Shape 153"/>
          <p:cNvSpPr/>
          <p:nvPr/>
        </p:nvSpPr>
        <p:spPr>
          <a:xfrm>
            <a:off x="6926122" y="4563122"/>
            <a:ext cx="1115639" cy="612654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effectLst/>
        </p:spPr>
      </p:sp>
      <p:sp>
        <p:nvSpPr>
          <p:cNvPr id="86" name="Shape 172"/>
          <p:cNvSpPr txBox="1"/>
          <p:nvPr/>
        </p:nvSpPr>
        <p:spPr>
          <a:xfrm>
            <a:off x="6598742" y="3290591"/>
            <a:ext cx="993896" cy="450393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dirty="0" smtClean="0"/>
              <a:t>Journal</a:t>
            </a:r>
            <a:endParaRPr lang="en" dirty="0"/>
          </a:p>
        </p:txBody>
      </p:sp>
      <p:sp>
        <p:nvSpPr>
          <p:cNvPr id="65" name="Shape 167"/>
          <p:cNvSpPr txBox="1"/>
          <p:nvPr/>
        </p:nvSpPr>
        <p:spPr>
          <a:xfrm>
            <a:off x="4586920" y="3380194"/>
            <a:ext cx="1058339" cy="410452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dirty="0" smtClean="0"/>
              <a:t>Paper</a:t>
            </a:r>
            <a:endParaRPr lang="e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"/>
            <a:ext cx="8229600" cy="1143000"/>
          </a:xfrm>
        </p:spPr>
        <p:txBody>
          <a:bodyPr anchor="t"/>
          <a:lstStyle/>
          <a:p>
            <a:r>
              <a:rPr lang="en-US" dirty="0" smtClean="0"/>
              <a:t>Current Situation: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77115" y="1827355"/>
            <a:ext cx="8229600" cy="4525963"/>
          </a:xfrm>
        </p:spPr>
        <p:txBody>
          <a:bodyPr anchor="b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Researcher creates datasets</a:t>
            </a: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Researcher writes paper &amp; publishes in journal</a:t>
            </a: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chemeClr val="accent1"/>
                </a:solidFill>
              </a:rPr>
              <a:t>(Sometimes,) dataset gets posted to repository</a:t>
            </a: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chemeClr val="accent2"/>
                </a:solidFill>
              </a:rPr>
              <a:t>Researcher reports (post-hoc) to Institution and Funder</a:t>
            </a:r>
            <a:endParaRPr lang="en-US" sz="1800" dirty="0">
              <a:solidFill>
                <a:schemeClr val="accent2"/>
              </a:solidFill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3591167" y="2850229"/>
            <a:ext cx="2894209" cy="692770"/>
            <a:chOff x="3591167" y="2850229"/>
            <a:chExt cx="2894209" cy="692770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591167" y="2963457"/>
              <a:ext cx="1188457" cy="416737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5562108" y="2850229"/>
              <a:ext cx="923268" cy="1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041740" y="317366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3"/>
                  </a:solidFill>
                </a:rPr>
                <a:t>2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859900" y="292125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3"/>
                  </a:solidFill>
                </a:rPr>
                <a:t>2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518600" y="3772591"/>
            <a:ext cx="1188457" cy="687078"/>
            <a:chOff x="3518600" y="3772591"/>
            <a:chExt cx="1188457" cy="687078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3518600" y="3772591"/>
              <a:ext cx="1188457" cy="63698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3900165" y="409033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8064A2"/>
                  </a:solidFill>
                </a:rPr>
                <a:t>1</a:t>
              </a:r>
              <a:endParaRPr lang="en-US" b="1" dirty="0">
                <a:solidFill>
                  <a:srgbClr val="8064A2"/>
                </a:solidFill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513546" y="4612385"/>
            <a:ext cx="1404466" cy="691007"/>
            <a:chOff x="5470854" y="4612385"/>
            <a:chExt cx="1404466" cy="691007"/>
          </a:xfrm>
        </p:grpSpPr>
        <p:cxnSp>
          <p:nvCxnSpPr>
            <p:cNvPr id="78" name="Straight Arrow Connector 77"/>
            <p:cNvCxnSpPr/>
            <p:nvPr/>
          </p:nvCxnSpPr>
          <p:spPr>
            <a:xfrm>
              <a:off x="5470854" y="4612385"/>
              <a:ext cx="1404466" cy="427207"/>
            </a:xfrm>
            <a:prstGeom prst="straightConnector1">
              <a:avLst/>
            </a:prstGeom>
            <a:ln>
              <a:solidFill>
                <a:schemeClr val="accent1"/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6066661" y="493406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</a:rPr>
                <a:t>3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516823" y="1722113"/>
            <a:ext cx="3819576" cy="1262597"/>
            <a:chOff x="2516823" y="1722113"/>
            <a:chExt cx="3819576" cy="1262597"/>
          </a:xfrm>
        </p:grpSpPr>
        <p:cxnSp>
          <p:nvCxnSpPr>
            <p:cNvPr id="85" name="Curved Connector 84"/>
            <p:cNvCxnSpPr>
              <a:endCxn id="161" idx="2"/>
            </p:cNvCxnSpPr>
            <p:nvPr/>
          </p:nvCxnSpPr>
          <p:spPr>
            <a:xfrm rot="5400000" flipH="1" flipV="1">
              <a:off x="2538673" y="2685782"/>
              <a:ext cx="582654" cy="152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accent2"/>
              </a:solidFill>
              <a:headEnd type="none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 flipV="1">
              <a:off x="3145389" y="1722113"/>
              <a:ext cx="3191010" cy="1244604"/>
            </a:xfrm>
            <a:prstGeom prst="curvedConnector3">
              <a:avLst/>
            </a:prstGeom>
            <a:ln>
              <a:solidFill>
                <a:srgbClr val="C0504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5219996" y="191030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</a:rPr>
                <a:t>4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2516823" y="251470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</a:rPr>
                <a:t>4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299535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2036562" y="2960535"/>
            <a:ext cx="1338030" cy="67591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ffectLst/>
        </p:spPr>
      </p:sp>
      <p:sp>
        <p:nvSpPr>
          <p:cNvPr id="154" name="Shape 154"/>
          <p:cNvSpPr/>
          <p:nvPr/>
        </p:nvSpPr>
        <p:spPr>
          <a:xfrm>
            <a:off x="6301517" y="1258030"/>
            <a:ext cx="1182425" cy="6522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55" name="Shape 155"/>
          <p:cNvSpPr txBox="1"/>
          <p:nvPr/>
        </p:nvSpPr>
        <p:spPr>
          <a:xfrm>
            <a:off x="2057400" y="3581400"/>
            <a:ext cx="1361999" cy="441300"/>
          </a:xfrm>
          <a:prstGeom prst="rect">
            <a:avLst/>
          </a:prstGeom>
          <a:noFill/>
          <a:effectLst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dirty="0"/>
              <a:t>Researchers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6201871" y="1717070"/>
            <a:ext cx="1361999" cy="44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dirty="0" smtClean="0"/>
              <a:t>Funding Agency</a:t>
            </a:r>
            <a:endParaRPr lang="en" dirty="0"/>
          </a:p>
        </p:txBody>
      </p:sp>
      <p:sp>
        <p:nvSpPr>
          <p:cNvPr id="160" name="Shape 160"/>
          <p:cNvSpPr/>
          <p:nvPr/>
        </p:nvSpPr>
        <p:spPr>
          <a:xfrm>
            <a:off x="2300609" y="1050993"/>
            <a:ext cx="1073983" cy="10815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61" name="Shape 161"/>
          <p:cNvSpPr txBox="1"/>
          <p:nvPr/>
        </p:nvSpPr>
        <p:spPr>
          <a:xfrm>
            <a:off x="2156601" y="1960756"/>
            <a:ext cx="1361999" cy="44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Institution</a:t>
            </a:r>
            <a:endParaRPr lang="en" dirty="0"/>
          </a:p>
        </p:txBody>
      </p:sp>
      <p:sp>
        <p:nvSpPr>
          <p:cNvPr id="166" name="Shape 166"/>
          <p:cNvSpPr/>
          <p:nvPr/>
        </p:nvSpPr>
        <p:spPr>
          <a:xfrm>
            <a:off x="4867467" y="2701177"/>
            <a:ext cx="597197" cy="679017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cxnSp>
        <p:nvCxnSpPr>
          <p:cNvPr id="174" name="Shape 174"/>
          <p:cNvCxnSpPr/>
          <p:nvPr/>
        </p:nvCxnSpPr>
        <p:spPr>
          <a:xfrm>
            <a:off x="2822399" y="4271121"/>
            <a:ext cx="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8" name="Shape 198"/>
          <p:cNvSpPr/>
          <p:nvPr/>
        </p:nvSpPr>
        <p:spPr>
          <a:xfrm>
            <a:off x="6568527" y="2617710"/>
            <a:ext cx="995343" cy="75682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199" name="Shape 199"/>
          <p:cNvSpPr txBox="1"/>
          <p:nvPr/>
        </p:nvSpPr>
        <p:spPr>
          <a:xfrm>
            <a:off x="6669814" y="5175775"/>
            <a:ext cx="1467077" cy="911228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dirty="0" smtClean="0"/>
              <a:t>Data Repository</a:t>
            </a:r>
            <a:endParaRPr lang="en" dirty="0"/>
          </a:p>
        </p:txBody>
      </p:sp>
      <p:grpSp>
        <p:nvGrpSpPr>
          <p:cNvPr id="72" name="Shape 162"/>
          <p:cNvGrpSpPr/>
          <p:nvPr/>
        </p:nvGrpSpPr>
        <p:grpSpPr>
          <a:xfrm>
            <a:off x="4343400" y="4191000"/>
            <a:ext cx="1516500" cy="678449"/>
            <a:chOff x="5727601" y="4688275"/>
            <a:chExt cx="1516500" cy="678449"/>
          </a:xfrm>
          <a:effectLst/>
        </p:grpSpPr>
        <p:sp>
          <p:nvSpPr>
            <p:cNvPr id="73" name="Shape 163"/>
            <p:cNvSpPr/>
            <p:nvPr/>
          </p:nvSpPr>
          <p:spPr>
            <a:xfrm>
              <a:off x="6163825" y="4688275"/>
              <a:ext cx="566779" cy="494649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effectLst/>
          </p:spPr>
        </p:sp>
        <p:sp>
          <p:nvSpPr>
            <p:cNvPr id="74" name="Shape 164"/>
            <p:cNvSpPr txBox="1"/>
            <p:nvPr/>
          </p:nvSpPr>
          <p:spPr>
            <a:xfrm>
              <a:off x="5727601" y="5067325"/>
              <a:ext cx="1516500" cy="299399"/>
            </a:xfrm>
            <a:prstGeom prst="rect">
              <a:avLst/>
            </a:prstGeom>
            <a:noFill/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buNone/>
              </a:pPr>
              <a:r>
                <a:rPr lang="en-US" dirty="0" smtClean="0"/>
                <a:t>Dataset</a:t>
              </a:r>
              <a:endParaRPr lang="en" dirty="0"/>
            </a:p>
          </p:txBody>
        </p:sp>
      </p:grpSp>
      <p:sp>
        <p:nvSpPr>
          <p:cNvPr id="63" name="Shape 153"/>
          <p:cNvSpPr/>
          <p:nvPr/>
        </p:nvSpPr>
        <p:spPr>
          <a:xfrm>
            <a:off x="6926122" y="4563122"/>
            <a:ext cx="1115639" cy="612654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effectLst/>
        </p:spPr>
      </p:sp>
      <p:sp>
        <p:nvSpPr>
          <p:cNvPr id="86" name="Shape 172"/>
          <p:cNvSpPr txBox="1"/>
          <p:nvPr/>
        </p:nvSpPr>
        <p:spPr>
          <a:xfrm>
            <a:off x="6598742" y="3290591"/>
            <a:ext cx="993896" cy="450393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dirty="0" smtClean="0"/>
              <a:t>Journal</a:t>
            </a:r>
            <a:endParaRPr lang="en" dirty="0"/>
          </a:p>
        </p:txBody>
      </p:sp>
      <p:sp>
        <p:nvSpPr>
          <p:cNvPr id="65" name="Shape 167"/>
          <p:cNvSpPr txBox="1"/>
          <p:nvPr/>
        </p:nvSpPr>
        <p:spPr>
          <a:xfrm>
            <a:off x="4586920" y="3380194"/>
            <a:ext cx="1058339" cy="410452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dirty="0" smtClean="0"/>
              <a:t>Paper</a:t>
            </a:r>
            <a:endParaRPr lang="e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"/>
            <a:ext cx="8229600" cy="1143000"/>
          </a:xfrm>
        </p:spPr>
        <p:txBody>
          <a:bodyPr anchor="t"/>
          <a:lstStyle/>
          <a:p>
            <a:r>
              <a:rPr lang="en-US" dirty="0" smtClean="0"/>
              <a:t>Issues with the Current Situation: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591167" y="2963457"/>
            <a:ext cx="1188457" cy="416737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3518600" y="3772591"/>
            <a:ext cx="1188457" cy="636987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5562108" y="2850229"/>
            <a:ext cx="923268" cy="1"/>
          </a:xfrm>
          <a:prstGeom prst="straightConnector1">
            <a:avLst/>
          </a:prstGeom>
          <a:ln>
            <a:solidFill>
              <a:schemeClr val="accent3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5521656" y="4612738"/>
            <a:ext cx="1404466" cy="427207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urved Connector 84"/>
          <p:cNvCxnSpPr>
            <a:endCxn id="161" idx="2"/>
          </p:cNvCxnSpPr>
          <p:nvPr/>
        </p:nvCxnSpPr>
        <p:spPr>
          <a:xfrm rot="5400000" flipH="1" flipV="1">
            <a:off x="2538673" y="2685782"/>
            <a:ext cx="582654" cy="15202"/>
          </a:xfrm>
          <a:prstGeom prst="curvedConnector3">
            <a:avLst>
              <a:gd name="adj1" fmla="val 50000"/>
            </a:avLst>
          </a:prstGeom>
          <a:ln>
            <a:solidFill>
              <a:schemeClr val="accent2"/>
            </a:solidFill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flipV="1">
            <a:off x="3145389" y="1722113"/>
            <a:ext cx="3191010" cy="1244604"/>
          </a:xfrm>
          <a:prstGeom prst="curvedConnector3">
            <a:avLst/>
          </a:prstGeom>
          <a:ln>
            <a:solidFill>
              <a:srgbClr val="C0504D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041740" y="317366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2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859900" y="29212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2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3900165" y="4090337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8064A2"/>
                </a:solidFill>
              </a:rPr>
              <a:t>1</a:t>
            </a:r>
            <a:endParaRPr lang="en-US" b="1" dirty="0">
              <a:solidFill>
                <a:srgbClr val="8064A2"/>
              </a:solidFill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6109353" y="49340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3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5219996" y="19103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4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516823" y="2514708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4</a:t>
            </a:r>
            <a:endParaRPr lang="en-US" b="1" dirty="0">
              <a:solidFill>
                <a:schemeClr val="accent2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6201870" y="2274928"/>
            <a:ext cx="2984534" cy="2594521"/>
            <a:chOff x="6201870" y="2274928"/>
            <a:chExt cx="2984534" cy="2594521"/>
          </a:xfrm>
        </p:grpSpPr>
        <p:sp>
          <p:nvSpPr>
            <p:cNvPr id="3" name="Oval 2"/>
            <p:cNvSpPr/>
            <p:nvPr/>
          </p:nvSpPr>
          <p:spPr>
            <a:xfrm>
              <a:off x="6201870" y="2695792"/>
              <a:ext cx="2046893" cy="2173657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669814" y="2274928"/>
              <a:ext cx="25165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accent6"/>
                  </a:solidFill>
                </a:rPr>
                <a:t>iii. No link between data and paper 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892251" y="819866"/>
            <a:ext cx="6539564" cy="2041867"/>
            <a:chOff x="1892251" y="819866"/>
            <a:chExt cx="6539564" cy="2041867"/>
          </a:xfrm>
        </p:grpSpPr>
        <p:sp>
          <p:nvSpPr>
            <p:cNvPr id="37" name="Oval 36"/>
            <p:cNvSpPr/>
            <p:nvPr/>
          </p:nvSpPr>
          <p:spPr>
            <a:xfrm>
              <a:off x="1892251" y="1288443"/>
              <a:ext cx="5005293" cy="157329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116809" y="819866"/>
              <a:ext cx="53150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iv. Funders/Institutions informed as an afterthought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1068" y="2617711"/>
            <a:ext cx="3429097" cy="2026624"/>
            <a:chOff x="471068" y="2617711"/>
            <a:chExt cx="3429097" cy="2026624"/>
          </a:xfrm>
        </p:grpSpPr>
        <p:sp>
          <p:nvSpPr>
            <p:cNvPr id="40" name="Oval 39"/>
            <p:cNvSpPr/>
            <p:nvPr/>
          </p:nvSpPr>
          <p:spPr>
            <a:xfrm>
              <a:off x="1738990" y="2617711"/>
              <a:ext cx="2161175" cy="1573290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  <a:effectLst>
              <a:glow rad="1397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1068" y="4275003"/>
              <a:ext cx="34034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6"/>
                  </a:solidFill>
                </a:rPr>
                <a:t>i</a:t>
              </a:r>
              <a:r>
                <a:rPr lang="en-US" b="1" dirty="0" smtClean="0">
                  <a:solidFill>
                    <a:schemeClr val="accent6"/>
                  </a:solidFill>
                </a:rPr>
                <a:t>. Too much work for researchers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83862" y="4271121"/>
            <a:ext cx="3121367" cy="1402703"/>
            <a:chOff x="4183862" y="4271121"/>
            <a:chExt cx="3121367" cy="1402703"/>
          </a:xfrm>
        </p:grpSpPr>
        <p:sp>
          <p:nvSpPr>
            <p:cNvPr id="43" name="Oval 42"/>
            <p:cNvSpPr/>
            <p:nvPr/>
          </p:nvSpPr>
          <p:spPr>
            <a:xfrm>
              <a:off x="5121283" y="4271121"/>
              <a:ext cx="2161175" cy="1032271"/>
            </a:xfrm>
            <a:prstGeom prst="ellipse">
              <a:avLst/>
            </a:prstGeom>
            <a:noFill/>
            <a:effectLst>
              <a:glow rad="139700">
                <a:schemeClr val="accent6">
                  <a:satMod val="175000"/>
                  <a:alpha val="40000"/>
                </a:schemeClr>
              </a:glow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183862" y="5304492"/>
              <a:ext cx="3121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6"/>
                  </a:solidFill>
                </a:rPr>
                <a:t>ii. Data posting not mandatory</a:t>
              </a:r>
              <a:endParaRPr lang="en-US" b="1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515827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/>
        </p:nvSpPr>
        <p:spPr>
          <a:xfrm>
            <a:off x="2036562" y="2960535"/>
            <a:ext cx="1338030" cy="67591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effectLst/>
        </p:spPr>
      </p:sp>
      <p:sp>
        <p:nvSpPr>
          <p:cNvPr id="154" name="Shape 154"/>
          <p:cNvSpPr/>
          <p:nvPr/>
        </p:nvSpPr>
        <p:spPr>
          <a:xfrm>
            <a:off x="7840198" y="1295400"/>
            <a:ext cx="1182425" cy="652274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155" name="Shape 155"/>
          <p:cNvSpPr txBox="1"/>
          <p:nvPr/>
        </p:nvSpPr>
        <p:spPr>
          <a:xfrm>
            <a:off x="2057400" y="3581400"/>
            <a:ext cx="1361999" cy="441300"/>
          </a:xfrm>
          <a:prstGeom prst="rect">
            <a:avLst/>
          </a:prstGeom>
          <a:noFill/>
          <a:effectLst/>
        </p:spPr>
        <p:txBody>
          <a:bodyPr lIns="91425" tIns="91425" rIns="91425" bIns="91425" anchor="t" anchorCtr="0">
            <a:noAutofit/>
          </a:bodyPr>
          <a:lstStyle/>
          <a:p>
            <a:pPr algn="ctr">
              <a:buNone/>
            </a:pPr>
            <a:r>
              <a:rPr lang="en" dirty="0"/>
              <a:t>Researchers</a:t>
            </a:r>
          </a:p>
        </p:txBody>
      </p:sp>
      <p:sp>
        <p:nvSpPr>
          <p:cNvPr id="156" name="Shape 156"/>
          <p:cNvSpPr txBox="1"/>
          <p:nvPr/>
        </p:nvSpPr>
        <p:spPr>
          <a:xfrm>
            <a:off x="7740552" y="1754440"/>
            <a:ext cx="1361999" cy="44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dirty="0" smtClean="0"/>
              <a:t>Funding Agency</a:t>
            </a:r>
            <a:endParaRPr lang="en" dirty="0"/>
          </a:p>
        </p:txBody>
      </p:sp>
      <p:sp>
        <p:nvSpPr>
          <p:cNvPr id="160" name="Shape 160"/>
          <p:cNvSpPr/>
          <p:nvPr/>
        </p:nvSpPr>
        <p:spPr>
          <a:xfrm>
            <a:off x="3054175" y="959101"/>
            <a:ext cx="1073983" cy="1081500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161" name="Shape 161"/>
          <p:cNvSpPr txBox="1"/>
          <p:nvPr/>
        </p:nvSpPr>
        <p:spPr>
          <a:xfrm>
            <a:off x="2910167" y="1868864"/>
            <a:ext cx="1361999" cy="4413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" dirty="0" smtClean="0"/>
              <a:t>Institution</a:t>
            </a:r>
            <a:endParaRPr lang="en" dirty="0"/>
          </a:p>
        </p:txBody>
      </p:sp>
      <p:sp>
        <p:nvSpPr>
          <p:cNvPr id="166" name="Shape 166"/>
          <p:cNvSpPr/>
          <p:nvPr/>
        </p:nvSpPr>
        <p:spPr>
          <a:xfrm>
            <a:off x="4867467" y="2701177"/>
            <a:ext cx="597197" cy="679017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cxnSp>
        <p:nvCxnSpPr>
          <p:cNvPr id="174" name="Shape 174"/>
          <p:cNvCxnSpPr/>
          <p:nvPr/>
        </p:nvCxnSpPr>
        <p:spPr>
          <a:xfrm>
            <a:off x="2822399" y="4271121"/>
            <a:ext cx="0" cy="0"/>
          </a:xfrm>
          <a:prstGeom prst="straightConnector1">
            <a:avLst/>
          </a:prstGeom>
          <a:noFill/>
          <a:ln w="19050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98" name="Shape 198"/>
          <p:cNvSpPr/>
          <p:nvPr/>
        </p:nvSpPr>
        <p:spPr>
          <a:xfrm>
            <a:off x="6100347" y="2040601"/>
            <a:ext cx="995343" cy="756826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  <p:sp>
        <p:nvSpPr>
          <p:cNvPr id="199" name="Shape 199"/>
          <p:cNvSpPr txBox="1"/>
          <p:nvPr/>
        </p:nvSpPr>
        <p:spPr>
          <a:xfrm>
            <a:off x="6389667" y="4478446"/>
            <a:ext cx="1467077" cy="911228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dirty="0" smtClean="0"/>
              <a:t>Data Repository</a:t>
            </a:r>
            <a:endParaRPr lang="en" dirty="0"/>
          </a:p>
        </p:txBody>
      </p:sp>
      <p:grpSp>
        <p:nvGrpSpPr>
          <p:cNvPr id="72" name="Shape 162"/>
          <p:cNvGrpSpPr/>
          <p:nvPr/>
        </p:nvGrpSpPr>
        <p:grpSpPr>
          <a:xfrm>
            <a:off x="4386721" y="3855919"/>
            <a:ext cx="1516500" cy="678449"/>
            <a:chOff x="5727601" y="4688275"/>
            <a:chExt cx="1516500" cy="678449"/>
          </a:xfrm>
          <a:effectLst/>
        </p:grpSpPr>
        <p:sp>
          <p:nvSpPr>
            <p:cNvPr id="73" name="Shape 163"/>
            <p:cNvSpPr/>
            <p:nvPr/>
          </p:nvSpPr>
          <p:spPr>
            <a:xfrm>
              <a:off x="6163825" y="4688275"/>
              <a:ext cx="566779" cy="494649"/>
            </a:xfrm>
            <a:prstGeom prst="rect">
              <a:avLst/>
            </a:prstGeom>
            <a:blipFill>
              <a:blip r:embed="rId8"/>
              <a:stretch>
                <a:fillRect/>
              </a:stretch>
            </a:blipFill>
            <a:effectLst/>
          </p:spPr>
        </p:sp>
        <p:sp>
          <p:nvSpPr>
            <p:cNvPr id="74" name="Shape 164"/>
            <p:cNvSpPr txBox="1"/>
            <p:nvPr/>
          </p:nvSpPr>
          <p:spPr>
            <a:xfrm>
              <a:off x="5727601" y="5067325"/>
              <a:ext cx="1516500" cy="299399"/>
            </a:xfrm>
            <a:prstGeom prst="rect">
              <a:avLst/>
            </a:prstGeom>
            <a:noFill/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buNone/>
              </a:pPr>
              <a:r>
                <a:rPr lang="en-US" dirty="0" smtClean="0"/>
                <a:t>Dataset</a:t>
              </a:r>
              <a:endParaRPr lang="en" dirty="0"/>
            </a:p>
          </p:txBody>
        </p:sp>
      </p:grpSp>
      <p:sp>
        <p:nvSpPr>
          <p:cNvPr id="63" name="Shape 153"/>
          <p:cNvSpPr/>
          <p:nvPr/>
        </p:nvSpPr>
        <p:spPr>
          <a:xfrm>
            <a:off x="6598742" y="3860122"/>
            <a:ext cx="1115639" cy="612654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effectLst/>
        </p:spPr>
      </p:sp>
      <p:sp>
        <p:nvSpPr>
          <p:cNvPr id="86" name="Shape 172"/>
          <p:cNvSpPr txBox="1"/>
          <p:nvPr/>
        </p:nvSpPr>
        <p:spPr>
          <a:xfrm>
            <a:off x="6101794" y="2688654"/>
            <a:ext cx="993896" cy="450393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dirty="0" smtClean="0"/>
              <a:t>Journal</a:t>
            </a:r>
            <a:endParaRPr lang="en" dirty="0"/>
          </a:p>
        </p:txBody>
      </p:sp>
      <p:sp>
        <p:nvSpPr>
          <p:cNvPr id="65" name="Shape 167"/>
          <p:cNvSpPr txBox="1"/>
          <p:nvPr/>
        </p:nvSpPr>
        <p:spPr>
          <a:xfrm>
            <a:off x="4586920" y="3380194"/>
            <a:ext cx="1058339" cy="410452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buNone/>
            </a:pPr>
            <a:r>
              <a:rPr lang="en-US" dirty="0" smtClean="0"/>
              <a:t>Paper</a:t>
            </a:r>
            <a:endParaRPr lang="e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99" y="173590"/>
            <a:ext cx="9057901" cy="1143000"/>
          </a:xfrm>
        </p:spPr>
        <p:txBody>
          <a:bodyPr anchor="t">
            <a:normAutofit fontScale="90000"/>
          </a:bodyPr>
          <a:lstStyle/>
          <a:p>
            <a:r>
              <a:rPr lang="en-US" dirty="0" smtClean="0"/>
              <a:t>A Way To Address Some of These Issues: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77115" y="1971987"/>
            <a:ext cx="8229600" cy="4525963"/>
          </a:xfrm>
        </p:spPr>
        <p:txBody>
          <a:bodyPr anchor="b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Researcher creates datasets and posts to repository</a:t>
            </a:r>
            <a:b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(under </a:t>
            </a:r>
            <a:r>
              <a:rPr lang="en-US" sz="1800" dirty="0" smtClean="0">
                <a:solidFill>
                  <a:schemeClr val="accent4">
                    <a:lumMod val="75000"/>
                  </a:schemeClr>
                </a:solidFill>
              </a:rPr>
              <a:t>embargo – not publicly viewable)</a:t>
            </a:r>
            <a:endParaRPr lang="en-US" sz="1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rgbClr val="C0504D"/>
                </a:solidFill>
              </a:rPr>
              <a:t>Funder is automatically notified of dataset </a:t>
            </a:r>
            <a:r>
              <a:rPr lang="en-US" sz="1800" dirty="0" smtClean="0">
                <a:solidFill>
                  <a:srgbClr val="C0504D"/>
                </a:solidFill>
              </a:rPr>
              <a:t>posting</a:t>
            </a:r>
            <a:endParaRPr lang="en-US" sz="1800" dirty="0" smtClean="0">
              <a:solidFill>
                <a:srgbClr val="C0504D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Researcher writes paper &amp; publishes in journal; embargo is lifted and data </a:t>
            </a:r>
            <a:r>
              <a:rPr lang="en-US" sz="1800" dirty="0" smtClean="0">
                <a:solidFill>
                  <a:schemeClr val="accent3">
                    <a:lumMod val="50000"/>
                  </a:schemeClr>
                </a:solidFill>
              </a:rPr>
              <a:t>linked</a:t>
            </a:r>
          </a:p>
          <a:p>
            <a:pPr marL="0" indent="0">
              <a:buNone/>
            </a:pPr>
            <a:r>
              <a:rPr lang="en-US" sz="1800" b="1" i="1" dirty="0" smtClean="0">
                <a:solidFill>
                  <a:schemeClr val="accent3">
                    <a:lumMod val="50000"/>
                  </a:schemeClr>
                </a:solidFill>
              </a:rPr>
              <a:t>- NB this also allows release of non-used data for negative result and reproducibility</a:t>
            </a:r>
            <a:endParaRPr lang="en-US" sz="1800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accent1"/>
                </a:solidFill>
              </a:rPr>
              <a:t>4.    Funder </a:t>
            </a:r>
            <a:r>
              <a:rPr lang="en-US" sz="1800" dirty="0" smtClean="0">
                <a:solidFill>
                  <a:schemeClr val="accent1"/>
                </a:solidFill>
              </a:rPr>
              <a:t>and institution get report on publication and embargo lifting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7939864" y="2402056"/>
            <a:ext cx="862261" cy="2155461"/>
            <a:chOff x="7939864" y="2402056"/>
            <a:chExt cx="862261" cy="2155461"/>
          </a:xfrm>
        </p:grpSpPr>
        <p:cxnSp>
          <p:nvCxnSpPr>
            <p:cNvPr id="29" name="Curved Connector 28"/>
            <p:cNvCxnSpPr>
              <a:stCxn id="6" idx="3"/>
            </p:cNvCxnSpPr>
            <p:nvPr/>
          </p:nvCxnSpPr>
          <p:spPr>
            <a:xfrm flipV="1">
              <a:off x="7939864" y="2402056"/>
              <a:ext cx="610559" cy="2155461"/>
            </a:xfrm>
            <a:prstGeom prst="curvedConnector2">
              <a:avLst/>
            </a:prstGeom>
            <a:ln>
              <a:solidFill>
                <a:srgbClr val="C0504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8500465" y="3172078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2"/>
                  </a:solidFill>
                </a:rPr>
                <a:t>2</a:t>
              </a:r>
              <a:endParaRPr lang="en-US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518600" y="3772591"/>
            <a:ext cx="4421264" cy="1551796"/>
            <a:chOff x="3518600" y="3772591"/>
            <a:chExt cx="4421264" cy="1551796"/>
          </a:xfrm>
        </p:grpSpPr>
        <p:cxnSp>
          <p:nvCxnSpPr>
            <p:cNvPr id="70" name="Straight Arrow Connector 69"/>
            <p:cNvCxnSpPr/>
            <p:nvPr/>
          </p:nvCxnSpPr>
          <p:spPr>
            <a:xfrm>
              <a:off x="3518600" y="3772591"/>
              <a:ext cx="1188457" cy="250109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/>
            <p:cNvSpPr txBox="1"/>
            <p:nvPr/>
          </p:nvSpPr>
          <p:spPr>
            <a:xfrm>
              <a:off x="4041740" y="3930245"/>
              <a:ext cx="443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8064A2"/>
                  </a:solidFill>
                </a:rPr>
                <a:t>1</a:t>
              </a:r>
              <a:endParaRPr lang="en-US" b="1" dirty="0">
                <a:solidFill>
                  <a:srgbClr val="8064A2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481357" y="4166449"/>
              <a:ext cx="908310" cy="104672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763264" y="4234969"/>
              <a:ext cx="398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8064A2"/>
                  </a:solidFill>
                </a:rPr>
                <a:t>1</a:t>
              </a:r>
              <a:endParaRPr lang="en-US" b="1" dirty="0">
                <a:solidFill>
                  <a:srgbClr val="8064A2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389667" y="3790646"/>
              <a:ext cx="1550197" cy="1533741"/>
            </a:xfrm>
            <a:prstGeom prst="round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591167" y="2495819"/>
            <a:ext cx="4428781" cy="2996302"/>
            <a:chOff x="3591167" y="2495819"/>
            <a:chExt cx="4428781" cy="2996302"/>
          </a:xfrm>
        </p:grpSpPr>
        <p:cxnSp>
          <p:nvCxnSpPr>
            <p:cNvPr id="10" name="Straight Arrow Connector 9"/>
            <p:cNvCxnSpPr/>
            <p:nvPr/>
          </p:nvCxnSpPr>
          <p:spPr>
            <a:xfrm flipV="1">
              <a:off x="3591167" y="2963457"/>
              <a:ext cx="1188457" cy="416737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5387167" y="2495819"/>
              <a:ext cx="762492" cy="12891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041740" y="317366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3"/>
                  </a:solidFill>
                </a:rPr>
                <a:t>3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684959" y="2665281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3"/>
                  </a:solidFill>
                </a:rPr>
                <a:t>3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260783" y="3636452"/>
              <a:ext cx="1759165" cy="1855669"/>
            </a:xfrm>
            <a:prstGeom prst="roundRect">
              <a:avLst/>
            </a:prstGeom>
            <a:noFill/>
            <a:ln w="38100" cmpd="sng">
              <a:solidFill>
                <a:schemeClr val="accent3"/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en-US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7095690" y="2795090"/>
              <a:ext cx="143147" cy="78631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181301" y="2795090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accent3"/>
                  </a:solidFill>
                </a:rPr>
                <a:t>3</a:t>
              </a:r>
              <a:endParaRPr lang="en-US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041741" y="1295400"/>
            <a:ext cx="4166616" cy="1923879"/>
            <a:chOff x="4041741" y="1295400"/>
            <a:chExt cx="4166616" cy="1923879"/>
          </a:xfrm>
        </p:grpSpPr>
        <p:cxnSp>
          <p:nvCxnSpPr>
            <p:cNvPr id="21" name="Curved Connector 20"/>
            <p:cNvCxnSpPr>
              <a:stCxn id="45" idx="3"/>
            </p:cNvCxnSpPr>
            <p:nvPr/>
          </p:nvCxnSpPr>
          <p:spPr>
            <a:xfrm flipV="1">
              <a:off x="7482961" y="2456915"/>
              <a:ext cx="725396" cy="522841"/>
            </a:xfrm>
            <a:prstGeom prst="curvedConnector3">
              <a:avLst>
                <a:gd name="adj1" fmla="val 10349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/>
            <p:nvPr/>
          </p:nvCxnSpPr>
          <p:spPr>
            <a:xfrm rot="10800000">
              <a:off x="4041741" y="1295400"/>
              <a:ext cx="3476889" cy="1562510"/>
            </a:xfrm>
            <a:prstGeom prst="curvedConnector3">
              <a:avLst>
                <a:gd name="adj1" fmla="val -7494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5414125" y="1441725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4F81BD"/>
                  </a:solidFill>
                </a:rPr>
                <a:t>4</a:t>
              </a:r>
              <a:endParaRPr lang="en-US" b="1" dirty="0">
                <a:solidFill>
                  <a:srgbClr val="4F81BD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896350" y="2849947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4F81BD"/>
                  </a:solidFill>
                </a:rPr>
                <a:t>4</a:t>
              </a:r>
              <a:endParaRPr lang="en-US" b="1" dirty="0">
                <a:solidFill>
                  <a:srgbClr val="4F81BD"/>
                </a:solidFill>
              </a:endParaRPr>
            </a:p>
          </p:txBody>
        </p:sp>
      </p:grpSp>
      <p:sp>
        <p:nvSpPr>
          <p:cNvPr id="3" name="Explosion 2 2"/>
          <p:cNvSpPr/>
          <p:nvPr/>
        </p:nvSpPr>
        <p:spPr>
          <a:xfrm>
            <a:off x="2801567" y="3368006"/>
            <a:ext cx="1683408" cy="1224107"/>
          </a:xfrm>
          <a:prstGeom prst="irregularSeal2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. Less Work!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Explosion 2 47"/>
          <p:cNvSpPr/>
          <p:nvPr/>
        </p:nvSpPr>
        <p:spPr>
          <a:xfrm>
            <a:off x="5986619" y="969776"/>
            <a:ext cx="2033328" cy="1224107"/>
          </a:xfrm>
          <a:prstGeom prst="irregularSeal2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iv. Better Tracking!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9" name="Explosion 2 48"/>
          <p:cNvSpPr/>
          <p:nvPr/>
        </p:nvSpPr>
        <p:spPr>
          <a:xfrm>
            <a:off x="6564329" y="2665281"/>
            <a:ext cx="2042386" cy="1224107"/>
          </a:xfrm>
          <a:prstGeom prst="irregularSeal2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iii. Better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Linking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!</a:t>
            </a:r>
            <a:endParaRPr 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Explosion 2 49"/>
          <p:cNvSpPr/>
          <p:nvPr/>
        </p:nvSpPr>
        <p:spPr>
          <a:xfrm>
            <a:off x="5645259" y="4017800"/>
            <a:ext cx="1873371" cy="1371874"/>
          </a:xfrm>
          <a:prstGeom prst="irregularSeal2">
            <a:avLst/>
          </a:prstGeom>
          <a:solidFill>
            <a:srgbClr val="FFFFFF"/>
          </a:solidFill>
          <a:ln>
            <a:solidFill>
              <a:srgbClr val="FF66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accent6">
                    <a:lumMod val="75000"/>
                  </a:schemeClr>
                </a:solidFill>
              </a:rPr>
              <a:t>ii. More Data Stored!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893309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3" grpId="0" animBg="1"/>
      <p:bldP spid="48" grpId="0" animBg="1"/>
      <p:bldP spid="49" grpId="0" animBg="1"/>
      <p:bldP spid="5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ontent Placeholder 7"/>
          <p:cNvSpPr>
            <a:spLocks noGrp="1"/>
          </p:cNvSpPr>
          <p:nvPr>
            <p:ph idx="1"/>
          </p:nvPr>
        </p:nvSpPr>
        <p:spPr>
          <a:xfrm>
            <a:off x="137215" y="2575346"/>
            <a:ext cx="8668713" cy="4525963"/>
          </a:xfrm>
        </p:spPr>
        <p:txBody>
          <a:bodyPr anchor="t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 smtClean="0">
                <a:solidFill>
                  <a:schemeClr val="accent4">
                    <a:lumMod val="75000"/>
                  </a:schemeClr>
                </a:solidFill>
              </a:rPr>
              <a:t>Researcher posts data &amp; adds grant nr/funder’s ID: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	Q to </a:t>
            </a: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Researchers</a:t>
            </a: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: Are you able and willing to do this? </a:t>
            </a:r>
            <a:b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1600" i="1" u="sng" dirty="0" smtClean="0">
                <a:solidFill>
                  <a:schemeClr val="accent4">
                    <a:lumMod val="75000"/>
                  </a:schemeClr>
                </a:solidFill>
              </a:rPr>
              <a:t>Q to </a:t>
            </a:r>
            <a:r>
              <a:rPr lang="en-US" sz="1600" i="1" u="sng" dirty="0" smtClean="0">
                <a:solidFill>
                  <a:schemeClr val="accent4">
                    <a:lumMod val="75000"/>
                  </a:schemeClr>
                </a:solidFill>
              </a:rPr>
              <a:t>Funding agencies: </a:t>
            </a:r>
            <a:r>
              <a:rPr lang="en-US" sz="1600" i="1" u="sng" dirty="0" smtClean="0">
                <a:solidFill>
                  <a:schemeClr val="accent4">
                    <a:lumMod val="75000"/>
                  </a:schemeClr>
                </a:solidFill>
              </a:rPr>
              <a:t>Are there simple ways to access funder/</a:t>
            </a:r>
            <a:r>
              <a:rPr lang="en-US" sz="1600" i="1" u="sng" dirty="0" err="1" smtClean="0">
                <a:solidFill>
                  <a:schemeClr val="accent4">
                    <a:lumMod val="75000"/>
                  </a:schemeClr>
                </a:solidFill>
              </a:rPr>
              <a:t>fundee</a:t>
            </a:r>
            <a:r>
              <a:rPr lang="en-US" sz="1600" i="1" u="sng" dirty="0" smtClean="0">
                <a:solidFill>
                  <a:schemeClr val="accent4">
                    <a:lumMod val="75000"/>
                  </a:schemeClr>
                </a:solidFill>
              </a:rPr>
              <a:t> IDs?</a:t>
            </a:r>
            <a:endParaRPr lang="en-US" sz="1600" i="1" u="sng" dirty="0">
              <a:solidFill>
                <a:schemeClr val="accent4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rgbClr val="C0504D"/>
                </a:solidFill>
              </a:rPr>
              <a:t>2.   Data repository feeds into funder’s reporting tool &amp; enables embargoed access:</a:t>
            </a:r>
          </a:p>
          <a:p>
            <a:pPr marL="0" indent="0">
              <a:buNone/>
            </a:pPr>
            <a:r>
              <a:rPr lang="en-US" sz="1600" i="1" dirty="0" smtClean="0">
                <a:solidFill>
                  <a:schemeClr val="accent4">
                    <a:lumMod val="75000"/>
                  </a:schemeClr>
                </a:solidFill>
              </a:rPr>
              <a:t>	</a:t>
            </a:r>
            <a:r>
              <a:rPr lang="en-US" sz="1600" i="1" dirty="0" smtClean="0">
                <a:solidFill>
                  <a:srgbClr val="FF0000"/>
                </a:solidFill>
              </a:rPr>
              <a:t>Q </a:t>
            </a:r>
            <a:r>
              <a:rPr lang="en-US" sz="1600" i="1" dirty="0">
                <a:solidFill>
                  <a:srgbClr val="FF0000"/>
                </a:solidFill>
              </a:rPr>
              <a:t>to </a:t>
            </a:r>
            <a:r>
              <a:rPr lang="en-US" sz="1600" i="1" dirty="0" smtClean="0">
                <a:solidFill>
                  <a:srgbClr val="FF0000"/>
                </a:solidFill>
              </a:rPr>
              <a:t>Institutions</a:t>
            </a:r>
            <a:r>
              <a:rPr lang="en-US" sz="1600" i="1" dirty="0">
                <a:solidFill>
                  <a:srgbClr val="FF0000"/>
                </a:solidFill>
              </a:rPr>
              <a:t>: Is IT able to allow data deposition in external repository?</a:t>
            </a:r>
            <a:br>
              <a:rPr lang="en-US" sz="1600" i="1" dirty="0">
                <a:solidFill>
                  <a:srgbClr val="FF0000"/>
                </a:solidFill>
              </a:rPr>
            </a:br>
            <a:r>
              <a:rPr lang="en-US" sz="1600" i="1" dirty="0" smtClean="0">
                <a:solidFill>
                  <a:srgbClr val="FF0000"/>
                </a:solidFill>
              </a:rPr>
              <a:t>	Q </a:t>
            </a:r>
            <a:r>
              <a:rPr lang="en-US" sz="1600" i="1" dirty="0">
                <a:solidFill>
                  <a:srgbClr val="FF0000"/>
                </a:solidFill>
              </a:rPr>
              <a:t>to </a:t>
            </a:r>
            <a:r>
              <a:rPr lang="en-US" sz="1600" i="1" dirty="0">
                <a:solidFill>
                  <a:srgbClr val="FF0000"/>
                </a:solidFill>
              </a:rPr>
              <a:t>I</a:t>
            </a:r>
            <a:r>
              <a:rPr lang="en-US" sz="1600" i="1" dirty="0" smtClean="0">
                <a:solidFill>
                  <a:srgbClr val="FF0000"/>
                </a:solidFill>
              </a:rPr>
              <a:t>nstitutions</a:t>
            </a:r>
            <a:r>
              <a:rPr lang="en-US" sz="1600" i="1" dirty="0">
                <a:solidFill>
                  <a:srgbClr val="FF0000"/>
                </a:solidFill>
              </a:rPr>
              <a:t>: Are local repositories able to act as </a:t>
            </a:r>
            <a:r>
              <a:rPr lang="en-US" sz="1600" i="1" dirty="0" err="1">
                <a:solidFill>
                  <a:srgbClr val="FF0000"/>
                </a:solidFill>
              </a:rPr>
              <a:t>embargo’ed</a:t>
            </a:r>
            <a:r>
              <a:rPr lang="en-US" sz="1600" i="1" dirty="0">
                <a:solidFill>
                  <a:srgbClr val="FF0000"/>
                </a:solidFill>
              </a:rPr>
              <a:t> repository</a:t>
            </a:r>
            <a:r>
              <a:rPr lang="en-US" sz="1600" i="1" dirty="0" smtClean="0">
                <a:solidFill>
                  <a:srgbClr val="FF0000"/>
                </a:solidFill>
              </a:rPr>
              <a:t>?</a:t>
            </a:r>
            <a:endParaRPr lang="en-US" sz="1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3.   Researcher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 identifies dataset related to journal publication: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sz="1600" i="1" dirty="0" smtClean="0">
                <a:solidFill>
                  <a:schemeClr val="accent3">
                    <a:lumMod val="50000"/>
                  </a:schemeClr>
                </a:solidFill>
              </a:rPr>
              <a:t>Q to </a:t>
            </a:r>
            <a:r>
              <a:rPr lang="en-US" sz="1600" i="1" dirty="0" smtClean="0">
                <a:solidFill>
                  <a:schemeClr val="accent3">
                    <a:lumMod val="50000"/>
                  </a:schemeClr>
                </a:solidFill>
              </a:rPr>
              <a:t>Researchers</a:t>
            </a:r>
            <a:r>
              <a:rPr lang="en-US" sz="1600" i="1" dirty="0" smtClean="0">
                <a:solidFill>
                  <a:schemeClr val="accent3">
                    <a:lumMod val="50000"/>
                  </a:schemeClr>
                </a:solidFill>
              </a:rPr>
              <a:t>: Is that a good time to do this? </a:t>
            </a:r>
            <a:r>
              <a:rPr lang="en-US" sz="1600" i="1" dirty="0" smtClean="0">
                <a:solidFill>
                  <a:schemeClr val="accent3">
                    <a:lumMod val="50000"/>
                  </a:schemeClr>
                </a:solidFill>
              </a:rPr>
              <a:t>Keep data you didn’t use?</a:t>
            </a:r>
            <a:endParaRPr lang="en-US" sz="1600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sz="1600" i="1" dirty="0" smtClean="0">
                <a:solidFill>
                  <a:schemeClr val="accent3">
                    <a:lumMod val="50000"/>
                  </a:schemeClr>
                </a:solidFill>
              </a:rPr>
              <a:t>Q to </a:t>
            </a:r>
            <a:r>
              <a:rPr lang="en-US" sz="1600" i="1" dirty="0" smtClean="0">
                <a:solidFill>
                  <a:schemeClr val="accent3">
                    <a:lumMod val="50000"/>
                  </a:schemeClr>
                </a:solidFill>
              </a:rPr>
              <a:t>Repositories and Journals</a:t>
            </a:r>
            <a:r>
              <a:rPr lang="en-US" sz="1600" i="1" dirty="0" smtClean="0">
                <a:solidFill>
                  <a:schemeClr val="accent3">
                    <a:lumMod val="50000"/>
                  </a:schemeClr>
                </a:solidFill>
              </a:rPr>
              <a:t>: Are there clear URI’s available to do this?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sz="1600" dirty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    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Data Repository 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and </a:t>
            </a:r>
            <a:r>
              <a:rPr lang="en-US" sz="1600" b="1" dirty="0" smtClean="0">
                <a:solidFill>
                  <a:schemeClr val="accent3">
                    <a:lumMod val="50000"/>
                  </a:schemeClr>
                </a:solidFill>
              </a:rPr>
              <a:t>Journal</a:t>
            </a:r>
            <a:r>
              <a:rPr lang="en-US" sz="1600" dirty="0" smtClean="0">
                <a:solidFill>
                  <a:schemeClr val="accent3">
                    <a:lumMod val="50000"/>
                  </a:schemeClr>
                </a:solidFill>
              </a:rPr>
              <a:t> share information on embargo lift &amp; link data: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sz="1600" i="1" dirty="0" smtClean="0">
                <a:solidFill>
                  <a:schemeClr val="accent3">
                    <a:lumMod val="50000"/>
                  </a:schemeClr>
                </a:solidFill>
              </a:rPr>
              <a:t>Q to </a:t>
            </a:r>
            <a:r>
              <a:rPr lang="en-US" sz="1600" i="1" dirty="0" smtClean="0">
                <a:solidFill>
                  <a:schemeClr val="accent3">
                    <a:lumMod val="50000"/>
                  </a:schemeClr>
                </a:solidFill>
              </a:rPr>
              <a:t>Repositories</a:t>
            </a:r>
            <a:r>
              <a:rPr lang="en-US" sz="1600" i="1" dirty="0" smtClean="0">
                <a:solidFill>
                  <a:schemeClr val="accent3">
                    <a:lumMod val="50000"/>
                  </a:schemeClr>
                </a:solidFill>
              </a:rPr>
              <a:t>: Are you ready to do this? 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US" sz="1600" i="1" dirty="0" smtClean="0">
                <a:solidFill>
                  <a:schemeClr val="accent3">
                    <a:lumMod val="50000"/>
                  </a:schemeClr>
                </a:solidFill>
              </a:rPr>
              <a:t>Q to </a:t>
            </a:r>
            <a:r>
              <a:rPr lang="en-US" sz="1600" i="1" dirty="0" smtClean="0">
                <a:solidFill>
                  <a:schemeClr val="accent3">
                    <a:lumMod val="50000"/>
                  </a:schemeClr>
                </a:solidFill>
              </a:rPr>
              <a:t>Publishers</a:t>
            </a:r>
            <a:r>
              <a:rPr lang="en-US" sz="1600" i="1" dirty="0" smtClean="0">
                <a:solidFill>
                  <a:schemeClr val="accent3">
                    <a:lumMod val="50000"/>
                  </a:schemeClr>
                </a:solidFill>
              </a:rPr>
              <a:t>: Are you ready to do this? </a:t>
            </a:r>
          </a:p>
          <a:p>
            <a:pPr>
              <a:buAutoNum type="arabicPeriod" startAt="4"/>
            </a:pPr>
            <a:r>
              <a:rPr lang="en-US" sz="1600" b="1" dirty="0" smtClean="0">
                <a:solidFill>
                  <a:srgbClr val="4F81BD"/>
                </a:solidFill>
              </a:rPr>
              <a:t>Data Repository/Journal send reports to Institution and Funding Agency:</a:t>
            </a:r>
          </a:p>
          <a:p>
            <a:pPr marL="457200" lvl="1" indent="0">
              <a:buNone/>
            </a:pPr>
            <a:r>
              <a:rPr lang="en-US" sz="1600" i="1" dirty="0" smtClean="0">
                <a:solidFill>
                  <a:srgbClr val="4F81BD"/>
                </a:solidFill>
              </a:rPr>
              <a:t>Q to Institutions: What type of reporting do you need? </a:t>
            </a:r>
          </a:p>
          <a:p>
            <a:pPr marL="457200" lvl="1" indent="0">
              <a:buNone/>
            </a:pPr>
            <a:r>
              <a:rPr lang="en-US" sz="1600" i="1" u="sng" dirty="0" smtClean="0">
                <a:solidFill>
                  <a:srgbClr val="4F81BD"/>
                </a:solidFill>
              </a:rPr>
              <a:t>Q to Funding Agencies: What would you like to see reported?</a:t>
            </a:r>
          </a:p>
          <a:p>
            <a:pPr marL="0" indent="0">
              <a:buNone/>
            </a:pPr>
            <a:r>
              <a:rPr lang="en-US" sz="1200" dirty="0" smtClean="0">
                <a:solidFill>
                  <a:srgbClr val="4F81BD"/>
                </a:solidFill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"/>
            <a:ext cx="8229600" cy="910653"/>
          </a:xfrm>
        </p:spPr>
        <p:txBody>
          <a:bodyPr anchor="t"/>
          <a:lstStyle/>
          <a:p>
            <a:r>
              <a:rPr lang="en-US" dirty="0" smtClean="0"/>
              <a:t>What is needed to get there?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275767" y="560465"/>
            <a:ext cx="4730786" cy="2881932"/>
            <a:chOff x="1936916" y="2405626"/>
            <a:chExt cx="7165635" cy="4443808"/>
          </a:xfrm>
        </p:grpSpPr>
        <p:sp>
          <p:nvSpPr>
            <p:cNvPr id="152" name="Shape 152"/>
            <p:cNvSpPr/>
            <p:nvPr/>
          </p:nvSpPr>
          <p:spPr>
            <a:xfrm>
              <a:off x="1936916" y="4317848"/>
              <a:ext cx="1338030" cy="675917"/>
            </a:xfrm>
            <a:prstGeom prst="rect">
              <a:avLst/>
            </a:prstGeom>
            <a:blipFill>
              <a:blip r:embed="rId3"/>
              <a:stretch>
                <a:fillRect/>
              </a:stretch>
            </a:blipFill>
            <a:effectLst/>
          </p:spPr>
        </p:sp>
        <p:sp>
          <p:nvSpPr>
            <p:cNvPr id="154" name="Shape 154"/>
            <p:cNvSpPr/>
            <p:nvPr/>
          </p:nvSpPr>
          <p:spPr>
            <a:xfrm>
              <a:off x="7740552" y="2405626"/>
              <a:ext cx="1182425" cy="652274"/>
            </a:xfrm>
            <a:prstGeom prst="rect">
              <a:avLst/>
            </a:prstGeom>
            <a:blipFill>
              <a:blip r:embed="rId4"/>
              <a:stretch>
                <a:fillRect/>
              </a:stretch>
            </a:blipFill>
          </p:spPr>
        </p:sp>
        <p:sp>
          <p:nvSpPr>
            <p:cNvPr id="155" name="Shape 155"/>
            <p:cNvSpPr txBox="1"/>
            <p:nvPr/>
          </p:nvSpPr>
          <p:spPr>
            <a:xfrm>
              <a:off x="1957754" y="4938713"/>
              <a:ext cx="1361999" cy="441300"/>
            </a:xfrm>
            <a:prstGeom prst="rect">
              <a:avLst/>
            </a:prstGeom>
            <a:noFill/>
            <a:effectLst/>
          </p:spPr>
          <p:txBody>
            <a:bodyPr lIns="91425" tIns="91425" rIns="91425" bIns="91425" anchor="t" anchorCtr="0">
              <a:noAutofit/>
            </a:bodyPr>
            <a:lstStyle/>
            <a:p>
              <a:pPr algn="ctr">
                <a:buNone/>
              </a:pPr>
              <a:r>
                <a:rPr lang="en" sz="1200" dirty="0" smtClean="0"/>
                <a:t>Researcher</a:t>
              </a:r>
              <a:endParaRPr lang="en" sz="1200" dirty="0"/>
            </a:p>
          </p:txBody>
        </p:sp>
        <p:sp>
          <p:nvSpPr>
            <p:cNvPr id="156" name="Shape 156"/>
            <p:cNvSpPr txBox="1"/>
            <p:nvPr/>
          </p:nvSpPr>
          <p:spPr>
            <a:xfrm>
              <a:off x="7740552" y="2975225"/>
              <a:ext cx="1361999" cy="4413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buNone/>
              </a:pPr>
              <a:r>
                <a:rPr lang="en-US" sz="1200" dirty="0" smtClean="0"/>
                <a:t>Funding Agency</a:t>
              </a:r>
              <a:endParaRPr lang="en" sz="1200" dirty="0"/>
            </a:p>
          </p:txBody>
        </p:sp>
        <p:sp>
          <p:nvSpPr>
            <p:cNvPr id="160" name="Shape 160"/>
            <p:cNvSpPr/>
            <p:nvPr/>
          </p:nvSpPr>
          <p:spPr>
            <a:xfrm>
              <a:off x="2954529" y="2802937"/>
              <a:ext cx="1073983" cy="1081500"/>
            </a:xfrm>
            <a:prstGeom prst="rect">
              <a:avLst/>
            </a:prstGeom>
            <a:blipFill>
              <a:blip r:embed="rId5"/>
              <a:stretch>
                <a:fillRect/>
              </a:stretch>
            </a:blipFill>
          </p:spPr>
        </p:sp>
        <p:sp>
          <p:nvSpPr>
            <p:cNvPr id="161" name="Shape 161"/>
            <p:cNvSpPr txBox="1"/>
            <p:nvPr/>
          </p:nvSpPr>
          <p:spPr>
            <a:xfrm>
              <a:off x="2810521" y="3712700"/>
              <a:ext cx="1361999" cy="441300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buNone/>
              </a:pPr>
              <a:r>
                <a:rPr lang="en" sz="1200" dirty="0" smtClean="0"/>
                <a:t>Institution</a:t>
              </a:r>
              <a:endParaRPr lang="en" sz="1200" dirty="0"/>
            </a:p>
          </p:txBody>
        </p:sp>
        <p:sp>
          <p:nvSpPr>
            <p:cNvPr id="166" name="Shape 166"/>
            <p:cNvSpPr/>
            <p:nvPr/>
          </p:nvSpPr>
          <p:spPr>
            <a:xfrm>
              <a:off x="4767821" y="4058490"/>
              <a:ext cx="597197" cy="679017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</p:spPr>
        </p:sp>
        <p:cxnSp>
          <p:nvCxnSpPr>
            <p:cNvPr id="174" name="Shape 174"/>
            <p:cNvCxnSpPr/>
            <p:nvPr/>
          </p:nvCxnSpPr>
          <p:spPr>
            <a:xfrm>
              <a:off x="2722753" y="5628434"/>
              <a:ext cx="0" cy="0"/>
            </a:xfrm>
            <a:prstGeom prst="straightConnector1">
              <a:avLst/>
            </a:prstGeom>
            <a:noFill/>
            <a:ln w="19050" cap="flat">
              <a:solidFill>
                <a:schemeClr val="dk2"/>
              </a:solidFill>
              <a:prstDash val="solid"/>
              <a:round/>
              <a:headEnd type="none" w="lg" len="lg"/>
              <a:tailEnd type="none" w="lg" len="lg"/>
            </a:ln>
          </p:spPr>
        </p:cxnSp>
        <p:sp>
          <p:nvSpPr>
            <p:cNvPr id="198" name="Shape 198"/>
            <p:cNvSpPr/>
            <p:nvPr/>
          </p:nvSpPr>
          <p:spPr>
            <a:xfrm>
              <a:off x="6000701" y="3397914"/>
              <a:ext cx="995343" cy="756826"/>
            </a:xfrm>
            <a:prstGeom prst="rect">
              <a:avLst/>
            </a:prstGeom>
            <a:blipFill>
              <a:blip r:embed="rId7"/>
              <a:stretch>
                <a:fillRect/>
              </a:stretch>
            </a:blipFill>
          </p:spPr>
        </p:sp>
        <p:sp>
          <p:nvSpPr>
            <p:cNvPr id="199" name="Shape 199"/>
            <p:cNvSpPr txBox="1"/>
            <p:nvPr/>
          </p:nvSpPr>
          <p:spPr>
            <a:xfrm>
              <a:off x="6290021" y="5835759"/>
              <a:ext cx="1467077" cy="911228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buNone/>
              </a:pPr>
              <a:r>
                <a:rPr lang="en-US" sz="1200" dirty="0" smtClean="0"/>
                <a:t>Data Repository</a:t>
              </a:r>
              <a:endParaRPr lang="en" sz="1200" dirty="0"/>
            </a:p>
          </p:txBody>
        </p:sp>
        <p:grpSp>
          <p:nvGrpSpPr>
            <p:cNvPr id="72" name="Shape 162"/>
            <p:cNvGrpSpPr/>
            <p:nvPr/>
          </p:nvGrpSpPr>
          <p:grpSpPr>
            <a:xfrm>
              <a:off x="4287075" y="5213232"/>
              <a:ext cx="1516500" cy="678449"/>
              <a:chOff x="5727601" y="4688275"/>
              <a:chExt cx="1516500" cy="678449"/>
            </a:xfrm>
            <a:effectLst/>
          </p:grpSpPr>
          <p:sp>
            <p:nvSpPr>
              <p:cNvPr id="73" name="Shape 163"/>
              <p:cNvSpPr/>
              <p:nvPr/>
            </p:nvSpPr>
            <p:spPr>
              <a:xfrm>
                <a:off x="6163825" y="4688275"/>
                <a:ext cx="566779" cy="4946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effectLst/>
            </p:spPr>
          </p:sp>
          <p:sp>
            <p:nvSpPr>
              <p:cNvPr id="74" name="Shape 164"/>
              <p:cNvSpPr txBox="1"/>
              <p:nvPr/>
            </p:nvSpPr>
            <p:spPr>
              <a:xfrm>
                <a:off x="5727601" y="5067325"/>
                <a:ext cx="1516500" cy="299399"/>
              </a:xfrm>
              <a:prstGeom prst="rect">
                <a:avLst/>
              </a:prstGeom>
              <a:noFill/>
              <a:effectLst>
                <a:glow rad="139700">
                  <a:schemeClr val="accent4">
                    <a:satMod val="175000"/>
                    <a:alpha val="40000"/>
                  </a:schemeClr>
                </a:glow>
              </a:effectLst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algn="ctr" rtl="0">
                  <a:buNone/>
                </a:pPr>
                <a:r>
                  <a:rPr lang="en-US" sz="1200" dirty="0" smtClean="0"/>
                  <a:t>Dataset</a:t>
                </a:r>
                <a:endParaRPr lang="en" sz="1200" dirty="0"/>
              </a:p>
            </p:txBody>
          </p:sp>
        </p:grpSp>
        <p:sp>
          <p:nvSpPr>
            <p:cNvPr id="63" name="Shape 153"/>
            <p:cNvSpPr/>
            <p:nvPr/>
          </p:nvSpPr>
          <p:spPr>
            <a:xfrm>
              <a:off x="6499096" y="5217435"/>
              <a:ext cx="1115639" cy="612654"/>
            </a:xfrm>
            <a:prstGeom prst="rect">
              <a:avLst/>
            </a:prstGeom>
            <a:blipFill>
              <a:blip r:embed="rId9"/>
              <a:stretch>
                <a:fillRect/>
              </a:stretch>
            </a:blipFill>
            <a:effectLst/>
          </p:spPr>
        </p:sp>
        <p:sp>
          <p:nvSpPr>
            <p:cNvPr id="86" name="Shape 172"/>
            <p:cNvSpPr txBox="1"/>
            <p:nvPr/>
          </p:nvSpPr>
          <p:spPr>
            <a:xfrm>
              <a:off x="6002148" y="4045967"/>
              <a:ext cx="993896" cy="450393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buNone/>
              </a:pPr>
              <a:r>
                <a:rPr lang="en-US" sz="1200" dirty="0" smtClean="0"/>
                <a:t>Journal</a:t>
              </a:r>
              <a:endParaRPr lang="en" sz="1200" dirty="0"/>
            </a:p>
          </p:txBody>
        </p:sp>
        <p:sp>
          <p:nvSpPr>
            <p:cNvPr id="65" name="Shape 167"/>
            <p:cNvSpPr txBox="1"/>
            <p:nvPr/>
          </p:nvSpPr>
          <p:spPr>
            <a:xfrm>
              <a:off x="4487274" y="4737507"/>
              <a:ext cx="1058339" cy="410452"/>
            </a:xfrm>
            <a:prstGeom prst="rect">
              <a:avLst/>
            </a:prstGeom>
            <a:noFill/>
          </p:spPr>
          <p:txBody>
            <a:bodyPr lIns="91425" tIns="91425" rIns="91425" bIns="91425" anchor="t" anchorCtr="0">
              <a:noAutofit/>
            </a:bodyPr>
            <a:lstStyle/>
            <a:p>
              <a:pPr lvl="0" algn="ctr" rtl="0">
                <a:buNone/>
              </a:pPr>
              <a:r>
                <a:rPr lang="en-US" sz="1200" dirty="0" smtClean="0"/>
                <a:t>Paper</a:t>
              </a:r>
              <a:endParaRPr lang="en" sz="1200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V="1">
              <a:off x="3491521" y="4320770"/>
              <a:ext cx="1188457" cy="416737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3418954" y="5129904"/>
              <a:ext cx="1188457" cy="250109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5287521" y="3853132"/>
              <a:ext cx="762492" cy="128912"/>
            </a:xfrm>
            <a:prstGeom prst="straightConnector1">
              <a:avLst/>
            </a:prstGeom>
            <a:ln>
              <a:solidFill>
                <a:schemeClr val="accent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/>
            <p:cNvCxnSpPr/>
            <p:nvPr/>
          </p:nvCxnSpPr>
          <p:spPr>
            <a:xfrm flipV="1">
              <a:off x="7840218" y="3574486"/>
              <a:ext cx="610559" cy="2155461"/>
            </a:xfrm>
            <a:prstGeom prst="curvedConnector2">
              <a:avLst/>
            </a:prstGeom>
            <a:ln>
              <a:solidFill>
                <a:srgbClr val="C0504D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3942094" y="4530981"/>
              <a:ext cx="397849" cy="42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3"/>
                  </a:solidFill>
                </a:rPr>
                <a:t>3</a:t>
              </a:r>
              <a:endParaRPr lang="en-US" sz="1200" b="1" dirty="0">
                <a:solidFill>
                  <a:schemeClr val="accent3"/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585313" y="4022593"/>
              <a:ext cx="397849" cy="42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3"/>
                  </a:solidFill>
                </a:rPr>
                <a:t>3</a:t>
              </a:r>
              <a:endParaRPr lang="en-US" sz="1200" b="1" dirty="0">
                <a:solidFill>
                  <a:schemeClr val="accent3"/>
                </a:solidFill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942094" y="5287557"/>
              <a:ext cx="443235" cy="42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8064A2"/>
                  </a:solidFill>
                </a:rPr>
                <a:t>1</a:t>
              </a:r>
              <a:endParaRPr lang="en-US" sz="1200" b="1" dirty="0">
                <a:solidFill>
                  <a:srgbClr val="8064A2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8400819" y="4529391"/>
              <a:ext cx="397849" cy="42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2"/>
                  </a:solidFill>
                </a:rPr>
                <a:t>2</a:t>
              </a:r>
              <a:endParaRPr lang="en-US" sz="12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>
              <a:off x="5381711" y="5523762"/>
              <a:ext cx="908310" cy="104672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5663618" y="5592282"/>
              <a:ext cx="398296" cy="427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8064A2"/>
                  </a:solidFill>
                </a:rPr>
                <a:t>1</a:t>
              </a:r>
              <a:endParaRPr lang="en-US" sz="1200" b="1" dirty="0">
                <a:solidFill>
                  <a:srgbClr val="8064A2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290021" y="5147959"/>
              <a:ext cx="1550197" cy="1533741"/>
            </a:xfrm>
            <a:prstGeom prst="roundRect">
              <a:avLst/>
            </a:prstGeom>
            <a:noFill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 </a:t>
              </a:r>
              <a:endParaRPr lang="en-US" sz="1200" dirty="0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6161137" y="4993765"/>
              <a:ext cx="1759165" cy="1855669"/>
            </a:xfrm>
            <a:prstGeom prst="roundRect">
              <a:avLst/>
            </a:prstGeom>
            <a:noFill/>
            <a:ln w="38100" cmpd="sng">
              <a:solidFill>
                <a:schemeClr val="accent3"/>
              </a:solidFill>
              <a:prstDash val="sysDash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 </a:t>
              </a:r>
              <a:endParaRPr lang="en-US" sz="12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>
              <a:off x="6996044" y="4152403"/>
              <a:ext cx="143147" cy="786310"/>
            </a:xfrm>
            <a:prstGeom prst="straightConnector1">
              <a:avLst/>
            </a:prstGeom>
            <a:ln>
              <a:solidFill>
                <a:schemeClr val="accent3"/>
              </a:solidFill>
              <a:headEnd type="triangle" w="lg" len="lg"/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7081655" y="4152403"/>
              <a:ext cx="397849" cy="42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chemeClr val="accent3"/>
                  </a:solidFill>
                </a:rPr>
                <a:t>3</a:t>
              </a:r>
              <a:endParaRPr lang="en-US" sz="1200" b="1" dirty="0">
                <a:solidFill>
                  <a:schemeClr val="accent3"/>
                </a:solidFill>
              </a:endParaRPr>
            </a:p>
          </p:txBody>
        </p:sp>
        <p:cxnSp>
          <p:nvCxnSpPr>
            <p:cNvPr id="21" name="Curved Connector 20"/>
            <p:cNvCxnSpPr>
              <a:stCxn id="45" idx="3"/>
            </p:cNvCxnSpPr>
            <p:nvPr/>
          </p:nvCxnSpPr>
          <p:spPr>
            <a:xfrm flipV="1">
              <a:off x="7479504" y="3814229"/>
              <a:ext cx="629206" cy="55173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61"/>
            <p:cNvCxnSpPr/>
            <p:nvPr/>
          </p:nvCxnSpPr>
          <p:spPr>
            <a:xfrm rot="10800000">
              <a:off x="3942094" y="2964233"/>
              <a:ext cx="3354804" cy="1403450"/>
            </a:xfrm>
            <a:prstGeom prst="curvedConnector3">
              <a:avLst>
                <a:gd name="adj1" fmla="val -10702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7266808" y="3077634"/>
              <a:ext cx="397849" cy="42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4F81BD"/>
                  </a:solidFill>
                </a:rPr>
                <a:t>4</a:t>
              </a:r>
              <a:endParaRPr lang="en-US" sz="1200" b="1" dirty="0">
                <a:solidFill>
                  <a:srgbClr val="4F81BD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796705" y="4207260"/>
              <a:ext cx="397849" cy="427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solidFill>
                    <a:srgbClr val="4F81BD"/>
                  </a:solidFill>
                </a:rPr>
                <a:t>4</a:t>
              </a:r>
              <a:endParaRPr lang="en-US" sz="1200" b="1" dirty="0">
                <a:solidFill>
                  <a:srgbClr val="4F81B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0637381"/>
      </p:ext>
    </p:extLst>
  </p:cSld>
  <p:clrMapOvr>
    <a:masterClrMapping/>
  </p:clrMapOvr>
  <p:transition xmlns:p14="http://schemas.microsoft.com/office/powerpoint/2010/main" spd="slow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0" y="2313377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 you!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sz="3600" dirty="0" smtClean="0"/>
              <a:t>Anita de </a:t>
            </a:r>
            <a:r>
              <a:rPr lang="en-US" sz="3600" dirty="0" err="1" smtClean="0"/>
              <a:t>Waard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VP Research Data Collaborations, Elsevier</a:t>
            </a:r>
            <a:br>
              <a:rPr lang="en-US" sz="3600" dirty="0" smtClean="0"/>
            </a:br>
            <a:r>
              <a:rPr lang="en-US" sz="3600" dirty="0" err="1" smtClean="0"/>
              <a:t>a.dewaard@elsevier.com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</a:t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>
                <a:hlinkClick r:id="rId2"/>
              </a:rPr>
              <a:t>http://www.elsevier.com/about/open-science/research-</a:t>
            </a:r>
            <a:r>
              <a:rPr lang="en-US" sz="3600" dirty="0" smtClean="0">
                <a:hlinkClick r:id="rId2"/>
              </a:rPr>
              <a:t>data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13120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dding funder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0"/>
            <a:ext cx="5767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844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dding funder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0"/>
            <a:ext cx="57675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183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908</Words>
  <Application>Microsoft Macintosh PowerPoint</Application>
  <PresentationFormat>On-screen Show (4:3)</PresentationFormat>
  <Paragraphs>220</Paragraphs>
  <Slides>18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think-cell Slide</vt:lpstr>
      <vt:lpstr>Linking Embargoed Datasets:   A Plan for Improving How Research Data Can Be Shared, Linked and Tracked</vt:lpstr>
      <vt:lpstr>What makes data successful?</vt:lpstr>
      <vt:lpstr>Current Situation:</vt:lpstr>
      <vt:lpstr>Issues with the Current Situation:</vt:lpstr>
      <vt:lpstr>A Way To Address Some of These Issues:</vt:lpstr>
      <vt:lpstr>What is needed to get there?</vt:lpstr>
      <vt:lpstr>Thank you!  Anita de Waard VP Research Data Collaborations, Elsevier a.dewaard@elsevier.com    http://www.elsevier.com/about/open-science/research-data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“Maslow Hierarchy to Enable Happy Data:”</vt:lpstr>
      <vt:lpstr>More about Elsevier RDM projects: </vt:lpstr>
      <vt:lpstr>Four Types of Data, Four Kinds of Repositories:</vt:lpstr>
      <vt:lpstr>The DESIRE Model of Data Search:</vt:lpstr>
    </vt:vector>
  </TitlesOfParts>
  <Company>Reed Elsevier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a-waarda</dc:creator>
  <cp:lastModifiedBy>a-waarda</cp:lastModifiedBy>
  <cp:revision>250</cp:revision>
  <dcterms:created xsi:type="dcterms:W3CDTF">2015-10-07T13:40:53Z</dcterms:created>
  <dcterms:modified xsi:type="dcterms:W3CDTF">2015-11-19T14:42:17Z</dcterms:modified>
</cp:coreProperties>
</file>