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112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6335-728E-3642-B381-FE9BE7070329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E80-074D-AC41-938B-41020022F3A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6335-728E-3642-B381-FE9BE7070329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E80-074D-AC41-938B-41020022F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6335-728E-3642-B381-FE9BE7070329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E80-074D-AC41-938B-41020022F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6335-728E-3642-B381-FE9BE7070329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E80-074D-AC41-938B-41020022F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6335-728E-3642-B381-FE9BE7070329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E80-074D-AC41-938B-41020022F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6335-728E-3642-B381-FE9BE7070329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E80-074D-AC41-938B-41020022F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6335-728E-3642-B381-FE9BE7070329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E80-074D-AC41-938B-41020022F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6335-728E-3642-B381-FE9BE7070329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E80-074D-AC41-938B-41020022F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6335-728E-3642-B381-FE9BE7070329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E80-074D-AC41-938B-41020022F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6335-728E-3642-B381-FE9BE7070329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E80-074D-AC41-938B-41020022F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6335-728E-3642-B381-FE9BE7070329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E80-074D-AC41-938B-41020022F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6335-728E-3642-B381-FE9BE7070329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E80-074D-AC41-938B-41020022F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AFA76335-728E-3642-B381-FE9BE7070329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5B82BE80-074D-AC41-938B-41020022F3A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Chemistry and Materials Science</a:t>
            </a:r>
            <a:br>
              <a:rPr lang="en-US" dirty="0" smtClean="0"/>
            </a:br>
            <a:r>
              <a:rPr lang="en-US" dirty="0" smtClean="0"/>
              <a:t>break-out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590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Stuart Chalk</a:t>
            </a:r>
          </a:p>
          <a:p>
            <a:r>
              <a:rPr lang="en-US" dirty="0" smtClean="0"/>
              <a:t>Amber Collins</a:t>
            </a:r>
          </a:p>
          <a:p>
            <a:r>
              <a:rPr lang="en-US" dirty="0" smtClean="0"/>
              <a:t>Angie Hunter</a:t>
            </a:r>
          </a:p>
          <a:p>
            <a:r>
              <a:rPr lang="en-US" dirty="0" smtClean="0"/>
              <a:t>David </a:t>
            </a:r>
            <a:r>
              <a:rPr lang="en-US" dirty="0" err="1" smtClean="0"/>
              <a:t>Martinsen</a:t>
            </a:r>
            <a:endParaRPr lang="en-US" dirty="0" smtClean="0"/>
          </a:p>
          <a:p>
            <a:r>
              <a:rPr lang="en-US" dirty="0" smtClean="0"/>
              <a:t>Leah McEwen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Jeremy </a:t>
            </a:r>
            <a:r>
              <a:rPr lang="en-US" dirty="0" err="1" smtClean="0"/>
              <a:t>Garritano</a:t>
            </a:r>
            <a:endParaRPr lang="en-US" dirty="0" smtClean="0"/>
          </a:p>
          <a:p>
            <a:r>
              <a:rPr lang="en-US" dirty="0" smtClean="0"/>
              <a:t>Mary Phillips</a:t>
            </a:r>
          </a:p>
          <a:p>
            <a:r>
              <a:rPr lang="en-US" dirty="0" smtClean="0"/>
              <a:t>Helmut </a:t>
            </a:r>
            <a:r>
              <a:rPr lang="en-US" dirty="0" err="1" smtClean="0"/>
              <a:t>Katzgraber</a:t>
            </a:r>
            <a:endParaRPr lang="en-US" dirty="0" smtClean="0"/>
          </a:p>
          <a:p>
            <a:r>
              <a:rPr lang="en-US" dirty="0" smtClean="0"/>
              <a:t>Bob Hanisch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4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open access to data, I could…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Discover what’s available</a:t>
            </a:r>
          </a:p>
          <a:p>
            <a:r>
              <a:rPr lang="en-US" dirty="0" smtClean="0"/>
              <a:t>Find data that does not support the investigators’ expectations, but could be useful in another context</a:t>
            </a:r>
          </a:p>
          <a:p>
            <a:r>
              <a:rPr lang="en-US" dirty="0" smtClean="0"/>
              <a:t>Make better decisions regarding experiment planning and laboratory safety</a:t>
            </a:r>
          </a:p>
          <a:p>
            <a:r>
              <a:rPr lang="en-US" dirty="0" smtClean="0"/>
              <a:t>Train students in data analysis, data quality assessment, experiment design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41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things would help in research?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Long-term access to trusted data</a:t>
            </a:r>
          </a:p>
          <a:p>
            <a:r>
              <a:rPr lang="en-US" dirty="0" smtClean="0"/>
              <a:t>Tools that help to automate metadata annotation, e.g., ELNs (not necessarily commercial products)</a:t>
            </a:r>
          </a:p>
          <a:p>
            <a:r>
              <a:rPr lang="en-US" dirty="0" smtClean="0"/>
              <a:t>Agreed-upon formats and metadata standards</a:t>
            </a:r>
          </a:p>
          <a:p>
            <a:pPr lvl="1"/>
            <a:r>
              <a:rPr lang="en-US" dirty="0" smtClean="0"/>
              <a:t>Get government agencies to insist on non-proprietary formats for instruments procured with federal funds</a:t>
            </a:r>
          </a:p>
          <a:p>
            <a:r>
              <a:rPr lang="en-US" dirty="0" smtClean="0"/>
              <a:t>Incentives (i.e., budget) for implementing good data management practice</a:t>
            </a:r>
          </a:p>
          <a:p>
            <a:r>
              <a:rPr lang="en-US" dirty="0" smtClean="0"/>
              <a:t>Flexibility in generating outputs, e.g., for reporting out to funders</a:t>
            </a:r>
          </a:p>
          <a:p>
            <a:pPr lvl="1"/>
            <a:endParaRPr lang="en-US" dirty="0" smtClean="0"/>
          </a:p>
          <a:p>
            <a:pPr marL="403225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317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all research is reproducible (e.g., correlations between natural events)</a:t>
            </a:r>
          </a:p>
          <a:p>
            <a:r>
              <a:rPr lang="en-US" dirty="0" smtClean="0"/>
              <a:t>Important to document the entirety of the experimental process</a:t>
            </a:r>
          </a:p>
          <a:p>
            <a:pPr lvl="1"/>
            <a:r>
              <a:rPr lang="en-US" dirty="0" smtClean="0"/>
              <a:t>Allows repurposing of data for new research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817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and sharing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Peer review of code is impractical</a:t>
            </a:r>
          </a:p>
          <a:p>
            <a:r>
              <a:rPr lang="en-US" dirty="0" smtClean="0"/>
              <a:t>“Software as Data”:  code should be shared and described</a:t>
            </a:r>
          </a:p>
          <a:p>
            <a:r>
              <a:rPr lang="en-US" dirty="0" smtClean="0"/>
              <a:t>Describing code is analogous to describing instrumentation, experimental configuration, etc.</a:t>
            </a:r>
          </a:p>
          <a:p>
            <a:r>
              <a:rPr lang="en-US" dirty="0" smtClean="0"/>
              <a:t>Software citation is important for credit, establishing precedence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117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Incentives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citation</a:t>
            </a:r>
          </a:p>
          <a:p>
            <a:r>
              <a:rPr lang="en-US" dirty="0" smtClean="0"/>
              <a:t>Software citation</a:t>
            </a:r>
          </a:p>
          <a:p>
            <a:r>
              <a:rPr lang="en-US" dirty="0" smtClean="0"/>
              <a:t>Change metrics for promotion and tenure</a:t>
            </a:r>
          </a:p>
          <a:p>
            <a:r>
              <a:rPr lang="en-US" dirty="0" smtClean="0"/>
              <a:t>Institutional recognition</a:t>
            </a:r>
          </a:p>
          <a:p>
            <a:r>
              <a:rPr lang="en-US" dirty="0" smtClean="0"/>
              <a:t>Recognition by funders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987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448952"/>
            <a:ext cx="7581901" cy="1653988"/>
          </a:xfrm>
        </p:spPr>
        <p:txBody>
          <a:bodyPr/>
          <a:lstStyle/>
          <a:p>
            <a:r>
              <a:rPr lang="en-US" dirty="0" smtClean="0"/>
              <a:t>Minimum requirements for data associated with publications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742853"/>
            <a:ext cx="7581901" cy="3953436"/>
          </a:xfrm>
        </p:spPr>
        <p:txBody>
          <a:bodyPr>
            <a:normAutofit/>
          </a:bodyPr>
          <a:lstStyle/>
          <a:p>
            <a:r>
              <a:rPr lang="en-US" dirty="0" smtClean="0"/>
              <a:t>Data needed to support the conclusions drawn in the paper, but what does that mean?</a:t>
            </a:r>
          </a:p>
          <a:p>
            <a:pPr lvl="1"/>
            <a:r>
              <a:rPr lang="en-US" dirty="0" smtClean="0"/>
              <a:t>Data behind the figures</a:t>
            </a:r>
          </a:p>
          <a:p>
            <a:pPr lvl="1"/>
            <a:r>
              <a:rPr lang="en-US" dirty="0" smtClean="0"/>
              <a:t>But how far back do you need to go?</a:t>
            </a:r>
          </a:p>
          <a:p>
            <a:pPr lvl="1"/>
            <a:r>
              <a:rPr lang="en-US" dirty="0" smtClean="0"/>
              <a:t>Can peer review answer this question?  Add instruction to reviewer “Is the supplemental information provided sufficient to support the conclusions?”</a:t>
            </a:r>
          </a:p>
          <a:p>
            <a:pPr lvl="1"/>
            <a:r>
              <a:rPr lang="en-US" dirty="0" smtClean="0"/>
              <a:t>Trust and reputation of data provider</a:t>
            </a:r>
          </a:p>
          <a:p>
            <a:r>
              <a:rPr lang="en-US" dirty="0" smtClean="0"/>
              <a:t>How long to keep?  indefinitely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896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394323"/>
            <a:ext cx="7581901" cy="1653988"/>
          </a:xfrm>
        </p:spPr>
        <p:txBody>
          <a:bodyPr/>
          <a:lstStyle/>
          <a:p>
            <a:r>
              <a:rPr lang="en-US" dirty="0" smtClean="0"/>
              <a:t>What needs to be done to make open access data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524352"/>
            <a:ext cx="7581901" cy="3953436"/>
          </a:xfrm>
        </p:spPr>
        <p:txBody>
          <a:bodyPr/>
          <a:lstStyle/>
          <a:p>
            <a:r>
              <a:rPr lang="en-US" dirty="0" smtClean="0"/>
              <a:t>Share raw data, processed data, derived data and processing steps/tools</a:t>
            </a:r>
          </a:p>
          <a:p>
            <a:pPr lvl="1"/>
            <a:r>
              <a:rPr lang="en-US" dirty="0" smtClean="0"/>
              <a:t>Or trusted, science-ready data</a:t>
            </a:r>
          </a:p>
          <a:p>
            <a:r>
              <a:rPr lang="en-US" dirty="0" smtClean="0"/>
              <a:t>Data and context</a:t>
            </a:r>
          </a:p>
          <a:p>
            <a:r>
              <a:rPr lang="en-US" dirty="0" smtClean="0"/>
              <a:t>Some authors are reluctant to have journal host data because they are transferring copyright to the journal </a:t>
            </a:r>
            <a:r>
              <a:rPr lang="en-US" dirty="0" smtClean="0">
                <a:sym typeface="Wingdings"/>
              </a:rPr>
              <a:t> data need home that retains full public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37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189</TotalTime>
  <Words>383</Words>
  <Application>Microsoft Macintosh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Orbit</vt:lpstr>
      <vt:lpstr>Chemistry and Materials Science break-out group</vt:lpstr>
      <vt:lpstr>Participants</vt:lpstr>
      <vt:lpstr>With open access to data, I could…</vt:lpstr>
      <vt:lpstr>What things would help in research?</vt:lpstr>
      <vt:lpstr>Reproducibility</vt:lpstr>
      <vt:lpstr>Reviewing and sharing code</vt:lpstr>
      <vt:lpstr>Incentives</vt:lpstr>
      <vt:lpstr>Minimum requirements for data associated with publications</vt:lpstr>
      <vt:lpstr>What needs to be done to make open access data useful?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Chemistry and Materials Science break-out group</dc:title>
  <dc:creator>Robert Hanisch</dc:creator>
  <cp:lastModifiedBy>Robert Hanisch</cp:lastModifiedBy>
  <cp:revision>14</cp:revision>
  <dcterms:created xsi:type="dcterms:W3CDTF">2015-11-19T19:16:38Z</dcterms:created>
  <dcterms:modified xsi:type="dcterms:W3CDTF">2015-11-19T22:30:22Z</dcterms:modified>
</cp:coreProperties>
</file>