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717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7" r:id="rId4"/>
    <p:sldId id="304" r:id="rId5"/>
    <p:sldId id="318" r:id="rId6"/>
    <p:sldId id="301" r:id="rId7"/>
    <p:sldId id="297" r:id="rId8"/>
    <p:sldId id="310" r:id="rId9"/>
    <p:sldId id="280" r:id="rId10"/>
    <p:sldId id="264" r:id="rId11"/>
    <p:sldId id="285" r:id="rId12"/>
    <p:sldId id="332" r:id="rId13"/>
    <p:sldId id="270" r:id="rId14"/>
    <p:sldId id="319" r:id="rId15"/>
    <p:sldId id="333" r:id="rId16"/>
    <p:sldId id="308" r:id="rId17"/>
    <p:sldId id="335" r:id="rId18"/>
    <p:sldId id="313" r:id="rId19"/>
    <p:sldId id="331" r:id="rId20"/>
    <p:sldId id="325" r:id="rId21"/>
    <p:sldId id="326" r:id="rId22"/>
    <p:sldId id="328" r:id="rId23"/>
    <p:sldId id="329" r:id="rId24"/>
    <p:sldId id="312" r:id="rId25"/>
    <p:sldId id="289" r:id="rId26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2674" autoAdjust="0"/>
  </p:normalViewPr>
  <p:slideViewPr>
    <p:cSldViewPr>
      <p:cViewPr>
        <p:scale>
          <a:sx n="100" d="100"/>
          <a:sy n="100" d="100"/>
        </p:scale>
        <p:origin x="-3000" y="-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983293-927D-4877-A095-1EBA5FC3B67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63ECC3-E594-4984-BDAC-085F4647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B08B5C-0086-4938-9B5B-69F6D2FE2E88}" type="datetimeFigureOut">
              <a:rPr lang="en-US" smtClean="0"/>
              <a:pPr/>
              <a:t>11/18/15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61B938-F601-4C9A-AA5A-3C046241A9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1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BE29-3E9A-4EE4-BC4E-38604BF52DA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45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5F58D-543F-854B-9D4E-14CA739F95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0C1D4-C01C-4646-B0DB-43206E77F09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0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7B025-C707-9A40-913F-294F4140F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5F58D-543F-854B-9D4E-14CA739F95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5730-19DC-4B2B-8EDC-6066E35A78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0C1D4-C01C-4646-B0DB-43206E77F0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0C1D4-C01C-4646-B0DB-43206E77F09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BE29-3E9A-4EE4-BC4E-38604BF52DA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3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967D-5751-40F6-9C1E-2AC8A960E9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0C1D4-C01C-4646-B0DB-43206E77F0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BE29-3E9A-4EE4-BC4E-38604BF52DA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3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BE29-3E9A-4EE4-BC4E-38604BF52DA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Figure 2. Cumulative percentage of studies published in a peer reviewed biomedical journal indexed by Medline during 100 months after trial completion among all NIH funded clinical trials registered within ClinicalTrials.gov</a:t>
            </a:r>
          </a:p>
          <a:p>
            <a:endParaRPr lang="en-US" sz="1100" dirty="0"/>
          </a:p>
          <a:p>
            <a:pPr defTabSz="93177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en-US" sz="1100" dirty="0">
                <a:ea typeface="ＭＳ Ｐゴシック" pitchFamily="34" charset="-128"/>
              </a:rPr>
              <a:t>Source: Ross JS, </a:t>
            </a:r>
            <a:r>
              <a:rPr lang="en-US" altLang="en-US" sz="1100" dirty="0" err="1">
                <a:ea typeface="ＭＳ Ｐゴシック" pitchFamily="34" charset="-128"/>
              </a:rPr>
              <a:t>Tse</a:t>
            </a:r>
            <a:r>
              <a:rPr lang="en-US" altLang="en-US" sz="1100" dirty="0">
                <a:ea typeface="ＭＳ Ｐゴシック" pitchFamily="34" charset="-128"/>
              </a:rPr>
              <a:t> T, </a:t>
            </a:r>
            <a:r>
              <a:rPr lang="en-US" altLang="en-US" sz="1100" dirty="0" err="1">
                <a:ea typeface="ＭＳ Ｐゴシック" pitchFamily="34" charset="-128"/>
              </a:rPr>
              <a:t>Zarin</a:t>
            </a:r>
            <a:r>
              <a:rPr lang="en-US" altLang="en-US" sz="1100" dirty="0">
                <a:ea typeface="ＭＳ Ｐゴシック" pitchFamily="34" charset="-128"/>
              </a:rPr>
              <a:t> DA, Xu H, Zhou L, </a:t>
            </a:r>
            <a:r>
              <a:rPr lang="en-US" altLang="en-US" sz="1100" dirty="0" err="1">
                <a:ea typeface="ＭＳ Ｐゴシック" pitchFamily="34" charset="-128"/>
              </a:rPr>
              <a:t>Krumholz</a:t>
            </a:r>
            <a:r>
              <a:rPr lang="en-US" altLang="en-US" sz="1100" dirty="0">
                <a:ea typeface="ＭＳ Ｐゴシック" pitchFamily="34" charset="-128"/>
              </a:rPr>
              <a:t> HM.  Publication of NIH funded trials registered in ClinicalTrials.gov: cross-sectional analysis. BMJ 2012;344:d7292.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0C1D4-C01C-4646-B0DB-43206E77F09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0C1D4-C01C-4646-B0DB-43206E77F09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5754" y="5850165"/>
            <a:ext cx="968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162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CAB31D-78D6-42E5-920E-9A04915627DF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0E93ED-C791-44F9-9747-ECE07A6BD49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9" descr="NIH_Logo_Mark_K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6011333"/>
            <a:ext cx="963065" cy="6045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4" y="2040352"/>
            <a:ext cx="7467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9C561-2AC1-4849-9557-1199A6760255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B8300-BEE9-49EF-A1B6-AF3E33B6DB1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8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26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26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15855-9515-494D-905C-60ACBC5B1AE5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A2D37-C68C-4FE1-BF1A-3195CF6F0AD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5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2C1B1-09EC-4E0D-A085-68298AA0308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0649-96F9-48D2-BAF7-2EC39E7E55B6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D601DF-C300-4336-A680-87DDC71105D7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16BD4E-44EC-4106-8AA0-E17A80EA05B3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9B0592-2AE1-4566-B1F0-9160579FC95B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19145-A1FF-4E51-908E-05917128143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D83B43-28C8-4F9A-B716-0867401C10E6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C4AF0-41B0-468C-989C-7C8C7F8FE6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E551B-1BA5-45D0-B41A-ED7D1533AF47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8D269-006E-4F44-88D4-C6D2ABDBC32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5F2B7-4790-4167-BA6F-961868460BA9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DD327-1CF5-4B70-948E-362B98654A3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BE8A3-95AE-4735-A864-F48A52030BE0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4208F-9D8A-4AF5-BB57-E61C85D7FAF5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7C89-BC19-4667-830E-21C510E944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DB6B5-53D3-4FC8-921B-2870DDCD12B8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19145-A1FF-4E51-908E-05917128143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DF56C4-8DB9-45DF-BDCD-3C5D04E777AF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108C3E25-42E7-4CAE-8AAD-72D4A1472E4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79B6B893-9252-4CA2-BE56-D87099886D8C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7FE-E8AF-4D73-8E0C-FB7506C3C3D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D5D48-D7D7-4BA1-AC26-72A4BF4D12C3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B8300-BEE9-49EF-A1B6-AF3E33B6DB1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02A65-D72C-41CB-B141-52550424F485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6A2D37-C68C-4FE1-BF1A-3195CF6F0A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A1281-A140-4687-A300-8E1EB2FD3616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C4AF0-41B0-468C-989C-7C8C7F8FE61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6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0813"/>
            <a:ext cx="40386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0813"/>
            <a:ext cx="40386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25BF-2816-4066-81B6-608ECA8720E7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8D269-006E-4F44-88D4-C6D2ABDBC32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2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761F8-66CE-4060-96F2-886DAAE5BBF6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D327-1CF5-4B70-948E-362B98654A3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C1FA0-4566-44BF-AEAE-79338389A93C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350F7-0307-4AAB-9980-78FA88D60ED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2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C7359-0D92-4B1E-A593-7E35FF8E5F75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A7C89-BC19-4667-830E-21C510E9443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FA2C-1362-40CF-9969-BE7E1FB1678A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3E25-42E7-4CAE-8AAD-72D4A1472E4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4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835A4-5806-4C69-B38D-ECE91E85CA6B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1C7FE-E8AF-4D73-8E0C-FB7506C3C3D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8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5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0813"/>
            <a:ext cx="8229600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0E11C-5D24-443C-A0D5-BB0511DFCE77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16BD4E-44EC-4106-8AA0-E17A80EA05B3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§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Arial" pitchFamily="34" charset="0"/>
        <a:buChar char="-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6959E-1136-43E0-B099-C9FD17235061}" type="datetime1">
              <a:rPr lang="en-US" smtClean="0">
                <a:solidFill>
                  <a:prstClr val="black"/>
                </a:solidFill>
              </a:rPr>
              <a:t>11/18/15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16BD4E-44EC-4106-8AA0-E17A80EA05B3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ci.nih.gov/display/caDSR/caDSR+CDE+Browser" TargetMode="External"/><Relationship Id="rId4" Type="http://schemas.openxmlformats.org/officeDocument/2006/relationships/hyperlink" Target="https://www.nlm.nih.gov/cde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llcome.ac.uk/stellent/groups/corporatesite/@policy_communications/documents/web_document/wtp053977.pdf" TargetMode="External"/><Relationship Id="rId4" Type="http://schemas.openxmlformats.org/officeDocument/2006/relationships/image" Target="../media/image24.png"/><Relationship Id="rId5" Type="http://schemas.microsoft.com/office/2007/relationships/hdphoto" Target="../media/hdphoto1.wdp"/><Relationship Id="rId6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haring@nih.gov" TargetMode="External"/><Relationship Id="rId4" Type="http://schemas.openxmlformats.org/officeDocument/2006/relationships/hyperlink" Target="https://datascience.nih.gov/blog" TargetMode="External"/><Relationship Id="rId5" Type="http://schemas.openxmlformats.org/officeDocument/2006/relationships/hyperlink" Target="http://nexus.od.nih.gov/all/category/open-mike/" TargetMode="External"/><Relationship Id="rId6" Type="http://schemas.openxmlformats.org/officeDocument/2006/relationships/hyperlink" Target="http://osp.od.nih.gov/under-the-poliscope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haring.nih.go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686800" cy="147002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NIH Data and Resource Sharing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4419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MPS Workshop 1: </a:t>
            </a:r>
          </a:p>
          <a:p>
            <a:pPr algn="l"/>
            <a:r>
              <a:rPr lang="en-US" sz="2800" b="1" dirty="0" smtClean="0"/>
              <a:t>Gauging </a:t>
            </a:r>
            <a:r>
              <a:rPr lang="en-US" sz="2800" b="1" dirty="0"/>
              <a:t>the Impact of Requirements for Public Access to Data</a:t>
            </a:r>
          </a:p>
          <a:p>
            <a:endParaRPr lang="en-US" sz="40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November 19, 2015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Jennie Larkin, Ph.D.</a:t>
            </a:r>
            <a:endParaRPr lang="en-US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Office of </a:t>
            </a:r>
            <a:r>
              <a:rPr lang="en-US" sz="31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Associate Director for Data Science (ADDS), </a:t>
            </a:r>
            <a:r>
              <a:rPr lang="en-US" sz="3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NIH</a:t>
            </a:r>
          </a:p>
          <a:p>
            <a:endParaRPr lang="en-US" sz="31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Vivien </a:t>
            </a:r>
            <a:r>
              <a:rPr lang="en-US" sz="3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Bonazzi</a:t>
            </a:r>
            <a:r>
              <a:rPr lang="en-US" sz="3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Ph.D. </a:t>
            </a:r>
            <a:endParaRPr lang="en-US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Office of the Associate Director for Data Science (ADDS), NIH</a:t>
            </a:r>
          </a:p>
          <a:p>
            <a:endParaRPr lang="en-US" sz="31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sz="31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1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Office of the Director, National Institutes of Health (NIH)</a:t>
            </a:r>
          </a:p>
          <a:p>
            <a:r>
              <a:rPr lang="en-US" sz="31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U.S. Department of Health &amp; Human Services (HHS)</a:t>
            </a:r>
            <a:endParaRPr lang="en-US" sz="31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0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NIH Plan on Digital </a:t>
            </a:r>
            <a:r>
              <a:rPr lang="en-US" sz="3200" b="1" dirty="0"/>
              <a:t>Scientific </a:t>
            </a:r>
            <a:r>
              <a:rPr lang="en-US" sz="3200" b="1" dirty="0" smtClean="0"/>
              <a:t>Data (continued) 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Ensure that all NIH-funded researchers prepare data management and sharing plans 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Ensure that plans are reviewed during peer review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Encourage use of established repositories and community-based standards</a:t>
            </a:r>
          </a:p>
          <a:p>
            <a:pPr marL="36576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6C8D-1B27-431A-B19C-555316D586E6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0" y="7620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73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NIH Plan on Digital </a:t>
            </a:r>
            <a:r>
              <a:rPr lang="en-US" sz="3200" b="1" dirty="0"/>
              <a:t>Scientific </a:t>
            </a:r>
            <a:r>
              <a:rPr lang="en-US" sz="3200" b="1" dirty="0" smtClean="0"/>
              <a:t>Data (continued) 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Develop approaches to ensure discoverability of data 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Implement the data commons</a:t>
            </a:r>
          </a:p>
          <a:p>
            <a:pPr marL="36576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6C8D-1B27-431A-B19C-555316D586E6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0" y="7620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3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19" y="177347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Considerations for Implementation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Timelines for implementation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For human data: privacy, confidentiality, informed consent issues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Developing NIH-wide approaches for sustaining </a:t>
            </a:r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r</a:t>
            </a:r>
            <a:r>
              <a:rPr lang="en-US" sz="2800" dirty="0" smtClean="0"/>
              <a:t>esources  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Implementation costs within the constraints of existing budgets and resources</a:t>
            </a:r>
          </a:p>
          <a:p>
            <a:pPr marL="36576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2012-FF69-40DD-B351-CA8D40CF1F42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525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1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4643944" y="2988712"/>
            <a:ext cx="0" cy="24172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364364" y="1488823"/>
            <a:ext cx="51266" cy="392230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0159" y="2835256"/>
            <a:ext cx="28344" cy="257071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Culture of Sharing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9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1999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60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0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5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15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7610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2008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884" y="3471477"/>
            <a:ext cx="1179895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Research </a:t>
            </a:r>
          </a:p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Tools </a:t>
            </a:r>
            <a:r>
              <a:rPr lang="en-US" sz="1600" b="1" dirty="0" smtClean="0">
                <a:solidFill>
                  <a:prstClr val="white"/>
                </a:solidFill>
              </a:rPr>
              <a:t>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8285" y="2542869"/>
            <a:ext cx="165642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NIH Data </a:t>
            </a:r>
            <a:r>
              <a:rPr lang="en-US" sz="1600" b="1" dirty="0">
                <a:solidFill>
                  <a:prstClr val="white"/>
                </a:solidFill>
              </a:rPr>
              <a:t>Sharing Policy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7432" y="3287121"/>
            <a:ext cx="12954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Model Organism Policy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1465" y="2256039"/>
            <a:ext cx="168330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Genome-wide Association (GWAS</a:t>
            </a:r>
            <a:r>
              <a:rPr lang="en-US" sz="1600" b="1" dirty="0" smtClean="0">
                <a:solidFill>
                  <a:prstClr val="white"/>
                </a:solidFill>
              </a:rPr>
              <a:t>) 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77396" y="4285617"/>
            <a:ext cx="0" cy="1120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37032" y="4110573"/>
            <a:ext cx="0" cy="1295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40196" y="4017055"/>
            <a:ext cx="10886" cy="13805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56103" y="4999240"/>
            <a:ext cx="1922" cy="4067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43081" y="3145594"/>
            <a:ext cx="0" cy="22800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9964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2012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81549" y="4420293"/>
            <a:ext cx="0" cy="990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22579" y="3653376"/>
            <a:ext cx="162235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NIH Public Access Policy (Publications)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4887" y="2157715"/>
            <a:ext cx="1836709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Big Data to Knowledge (BD2K) Initiative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5132" y="3181831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Genomic Data Sharing  (GDS)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5796" y="4167480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Modernization of NIH Clinical Trials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18078" y="846489"/>
            <a:ext cx="1730713" cy="10772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White House Initiative</a:t>
            </a:r>
          </a:p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(2013 “</a:t>
            </a:r>
            <a:r>
              <a:rPr lang="en-US" sz="1600" b="1" dirty="0" err="1" smtClean="0">
                <a:solidFill>
                  <a:prstClr val="white"/>
                </a:solidFill>
              </a:rPr>
              <a:t>Holdren</a:t>
            </a:r>
            <a:r>
              <a:rPr lang="en-US" sz="1600" b="1" dirty="0" smtClean="0">
                <a:solidFill>
                  <a:prstClr val="white"/>
                </a:solidFill>
              </a:rPr>
              <a:t> Memo”)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996" y="5405973"/>
            <a:ext cx="8138004" cy="0"/>
          </a:xfrm>
          <a:prstGeom prst="straightConnector1">
            <a:avLst/>
          </a:prstGeom>
          <a:ln w="1270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25796" y="4167479"/>
            <a:ext cx="1819954" cy="830997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43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1" y="0"/>
            <a:ext cx="8820818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Modernizing NIH Clinical Trials Activities:  The Need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18" y="1066800"/>
            <a:ext cx="7467600" cy="4525963"/>
          </a:xfrm>
        </p:spPr>
        <p:txBody>
          <a:bodyPr/>
          <a:lstStyle/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NIH-Funded trials published within 100 months of completion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829003"/>
            <a:ext cx="5668767" cy="39184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8542" y="5841335"/>
            <a:ext cx="6638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Less than 50% </a:t>
            </a:r>
            <a:r>
              <a:rPr lang="en-US" alt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published </a:t>
            </a:r>
            <a:r>
              <a:rPr lang="en-US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within 30 months of </a:t>
            </a:r>
            <a:r>
              <a:rPr lang="en-US" alt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completion</a:t>
            </a:r>
            <a:endParaRPr lang="en-US" altLang="en-US" sz="2000" i="1" dirty="0">
              <a:solidFill>
                <a:schemeClr val="accent2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0" y="6548477"/>
            <a:ext cx="15504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1200" i="1" dirty="0" smtClean="0">
                <a:solidFill>
                  <a:schemeClr val="bg1"/>
                </a:solidFill>
                <a:latin typeface="Calibri"/>
              </a:rPr>
              <a:t>BMJ </a:t>
            </a:r>
            <a:r>
              <a:rPr lang="pt-BR" altLang="en-US" sz="1200" dirty="0" smtClean="0">
                <a:solidFill>
                  <a:schemeClr val="bg1"/>
                </a:solidFill>
                <a:latin typeface="Calibri"/>
              </a:rPr>
              <a:t>2012;344:d7292</a:t>
            </a:r>
            <a:endParaRPr lang="en-US" altLang="en-US" sz="1200" u="sng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828800"/>
            <a:ext cx="1773382" cy="3048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19145-A1FF-4E51-908E-059171281431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7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5"/>
          <a:stretch/>
        </p:blipFill>
        <p:spPr>
          <a:xfrm>
            <a:off x="919065" y="1713463"/>
            <a:ext cx="7286253" cy="412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Modernizing NIH Clinical Trials Activities</a:t>
            </a:r>
            <a:r>
              <a:rPr lang="en-US" sz="3600" dirty="0" smtClean="0"/>
              <a:t>:  Call to Action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3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5213" cy="8382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Common Data Elements (CDEs)</a:t>
            </a:r>
            <a:endParaRPr 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174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Encouraging knowledge and adoption of CDEs in NIH-sponsored clinical research.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NIH CDE Workshop (September 30, 2015)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Facilitate harmonization of </a:t>
            </a:r>
            <a:r>
              <a:rPr lang="en-US" sz="2400" dirty="0"/>
              <a:t>platforms, tools, and resources across NIH Institutes and Centers.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NCI </a:t>
            </a:r>
            <a:r>
              <a:rPr lang="en-US" sz="2000" dirty="0" err="1"/>
              <a:t>caDSR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https://wiki.nci.nih.gov/display/caDSR/caDSR+CDE+Browser</a:t>
            </a:r>
            <a:r>
              <a:rPr lang="en-US" sz="20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BMIC CDE Portal: </a:t>
            </a:r>
            <a:r>
              <a:rPr lang="en-US" sz="2000" dirty="0">
                <a:hlinkClick r:id="rId4"/>
              </a:rPr>
              <a:t>https://www.nlm.nih.gov/cde/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spcAft>
                <a:spcPts val="600"/>
              </a:spcAft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943600"/>
            <a:ext cx="5773616" cy="53612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77000" y="5410200"/>
            <a:ext cx="25146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514" y="5448509"/>
            <a:ext cx="2370886" cy="12570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4920011"/>
            <a:ext cx="5715000" cy="8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5"/>
          <a:stretch/>
        </p:blipFill>
        <p:spPr>
          <a:xfrm>
            <a:off x="304800" y="1676400"/>
            <a:ext cx="3244305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304800"/>
            <a:ext cx="8080829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FDAAA and Clinical Trial reporting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633281" y="3198168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301.496.4299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281" y="3198168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301.496.4299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3" t="28003" r="13048" b="10988"/>
          <a:stretch/>
        </p:blipFill>
        <p:spPr bwMode="auto">
          <a:xfrm>
            <a:off x="1162017" y="3047183"/>
            <a:ext cx="434079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14531"/>
            <a:ext cx="4676512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78514" y="1148536"/>
            <a:ext cx="4800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200" b="0" kern="0" dirty="0" smtClean="0">
                <a:latin typeface="+mj-lt"/>
                <a:ea typeface="ＭＳ Ｐゴシック" pitchFamily="-112" charset="-128"/>
              </a:rPr>
              <a:t>FDAAA (2007) mandates results sharing through ClinicalTrials.gov for most FDA-regulated studies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200" b="0" kern="0" dirty="0" smtClean="0">
                <a:latin typeface="+mj-lt"/>
                <a:ea typeface="ＭＳ Ｐゴシック" pitchFamily="-112" charset="-128"/>
              </a:rPr>
              <a:t>NPRM and NIH Policy expanding this scope (2014 – 2016)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="0" kern="0" dirty="0">
              <a:latin typeface="+mj-lt"/>
              <a:ea typeface="ＭＳ Ｐゴシック" pitchFamily="-112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4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8915400" cy="14475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		  </a:t>
            </a:r>
            <a:r>
              <a:rPr lang="en-US" sz="5300" dirty="0" smtClean="0"/>
              <a:t>The </a:t>
            </a:r>
            <a:r>
              <a:rPr lang="en-US" sz="5300" i="1" dirty="0" smtClean="0"/>
              <a:t>Commons</a:t>
            </a:r>
            <a:r>
              <a:rPr lang="en-US" sz="5300" dirty="0" smtClean="0"/>
              <a:t>  </a:t>
            </a:r>
            <a:br>
              <a:rPr lang="en-US" sz="5300" dirty="0" smtClean="0"/>
            </a:br>
            <a:endParaRPr lang="en-US" sz="5300" dirty="0"/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0" y="9525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5213" cy="8382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What are the PRINCIPLES of </a:t>
            </a:r>
            <a:r>
              <a:rPr lang="en-US" sz="3000" b="1" i="1" dirty="0" smtClean="0"/>
              <a:t>The Commons</a:t>
            </a:r>
            <a:r>
              <a:rPr lang="en-US" sz="3000" b="1" dirty="0" smtClean="0"/>
              <a:t>?</a:t>
            </a:r>
            <a:endParaRPr 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174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Crucial component of a digital biomedical ecosystem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Treats products of research – data, software, methods, papers etc. as </a:t>
            </a:r>
            <a:r>
              <a:rPr lang="en-US" sz="2400" i="1" dirty="0" smtClean="0"/>
              <a:t>digital research objects</a:t>
            </a:r>
            <a:r>
              <a:rPr lang="en-US" sz="24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D</a:t>
            </a:r>
            <a:r>
              <a:rPr lang="en-US" sz="2400" dirty="0" smtClean="0"/>
              <a:t>igital research objects exist in a </a:t>
            </a:r>
            <a:r>
              <a:rPr lang="en-US" sz="2400" u="sng" dirty="0" smtClean="0"/>
              <a:t>shared</a:t>
            </a:r>
            <a:r>
              <a:rPr lang="en-US" sz="2400" dirty="0" smtClean="0"/>
              <a:t> virtual space</a:t>
            </a:r>
            <a:r>
              <a:rPr lang="en-US" sz="2400" i="1" dirty="0" smtClean="0"/>
              <a:t> </a:t>
            </a:r>
            <a:r>
              <a:rPr lang="en-US" sz="2300" i="1" dirty="0" smtClean="0"/>
              <a:t>Find, Deposit,  Manage, Share and Reuse </a:t>
            </a:r>
            <a:r>
              <a:rPr lang="en-US" sz="2300" i="1" dirty="0"/>
              <a:t>data, </a:t>
            </a:r>
            <a:r>
              <a:rPr lang="en-US" sz="2300" i="1" dirty="0" smtClean="0"/>
              <a:t>software</a:t>
            </a:r>
            <a:r>
              <a:rPr lang="en-US" sz="2300" i="1" dirty="0"/>
              <a:t>, metadata and workflows </a:t>
            </a:r>
            <a:endParaRPr lang="en-US" sz="2300" i="1" dirty="0" smtClean="0"/>
          </a:p>
          <a:p>
            <a:r>
              <a:rPr lang="en-US" sz="2400" dirty="0" smtClean="0"/>
              <a:t>Digital objects need to conform to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FAIR</a:t>
            </a:r>
            <a:r>
              <a:rPr lang="en-US" sz="2400" dirty="0" smtClean="0">
                <a:solidFill>
                  <a:srgbClr val="17375E"/>
                </a:solidFill>
              </a:rPr>
              <a:t> </a:t>
            </a:r>
            <a:r>
              <a:rPr lang="en-US" sz="2400" dirty="0" smtClean="0"/>
              <a:t>principles:</a:t>
            </a:r>
            <a:endParaRPr lang="en-US" sz="2400" dirty="0"/>
          </a:p>
          <a:p>
            <a:pPr lvl="1"/>
            <a:r>
              <a:rPr lang="en-US" sz="2400" b="1" dirty="0" smtClean="0">
                <a:solidFill>
                  <a:srgbClr val="F7DF56"/>
                </a:solidFill>
              </a:rPr>
              <a:t>F</a:t>
            </a:r>
            <a:r>
              <a:rPr lang="en-US" sz="2400" dirty="0" smtClean="0"/>
              <a:t>indable</a:t>
            </a:r>
            <a:endParaRPr lang="en-US" sz="2400" dirty="0"/>
          </a:p>
          <a:p>
            <a:pPr lvl="1"/>
            <a:r>
              <a:rPr lang="en-US" sz="2400" b="1" dirty="0" smtClean="0">
                <a:solidFill>
                  <a:srgbClr val="F7DF56"/>
                </a:solidFill>
              </a:rPr>
              <a:t>A</a:t>
            </a:r>
            <a:r>
              <a:rPr lang="en-US" sz="2400" dirty="0" smtClean="0"/>
              <a:t>ccessible (</a:t>
            </a:r>
            <a:r>
              <a:rPr lang="en-US" sz="2400" i="1" dirty="0" smtClean="0"/>
              <a:t>and usable)</a:t>
            </a:r>
          </a:p>
          <a:p>
            <a:pPr lvl="1"/>
            <a:r>
              <a:rPr lang="en-US" sz="2400" b="1" dirty="0" smtClean="0">
                <a:solidFill>
                  <a:srgbClr val="F7DF56"/>
                </a:solidFill>
              </a:rPr>
              <a:t>I</a:t>
            </a:r>
            <a:r>
              <a:rPr lang="en-US" sz="2400" dirty="0" smtClean="0"/>
              <a:t>nteroperable </a:t>
            </a:r>
          </a:p>
          <a:p>
            <a:pPr lvl="1"/>
            <a:r>
              <a:rPr lang="en-US" sz="2400" b="1" dirty="0" smtClean="0">
                <a:solidFill>
                  <a:srgbClr val="F7DF56"/>
                </a:solidFill>
              </a:rPr>
              <a:t>R</a:t>
            </a:r>
            <a:r>
              <a:rPr lang="en-US" sz="2400" dirty="0" smtClean="0"/>
              <a:t>eusable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4643944" y="2988712"/>
            <a:ext cx="0" cy="24172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364364" y="1488823"/>
            <a:ext cx="51266" cy="392230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0159" y="2835256"/>
            <a:ext cx="28344" cy="257071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Culture of Sharing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9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1999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60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2004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0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2003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5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2007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15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7610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2008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884" y="3471477"/>
            <a:ext cx="1179895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</a:rPr>
              <a:t>Research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</a:rPr>
              <a:t>Tools </a:t>
            </a:r>
            <a:r>
              <a:rPr lang="en-US" sz="1600" b="1" dirty="0" smtClean="0">
                <a:solidFill>
                  <a:prstClr val="white"/>
                </a:solidFill>
              </a:rPr>
              <a:t>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8285" y="2542869"/>
            <a:ext cx="165642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NIH Data </a:t>
            </a:r>
            <a:r>
              <a:rPr lang="en-US" sz="1600" b="1" dirty="0">
                <a:solidFill>
                  <a:prstClr val="white"/>
                </a:solidFill>
              </a:rPr>
              <a:t>Sharing Policy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7432" y="3287121"/>
            <a:ext cx="12954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</a:rPr>
              <a:t>Model Organism Policy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1465" y="2256039"/>
            <a:ext cx="168330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</a:rPr>
              <a:t>Genome-wide Association (GWAS</a:t>
            </a:r>
            <a:r>
              <a:rPr lang="en-US" sz="1600" b="1" dirty="0" smtClean="0">
                <a:solidFill>
                  <a:prstClr val="white"/>
                </a:solidFill>
              </a:rPr>
              <a:t>) 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77396" y="4285617"/>
            <a:ext cx="0" cy="1120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37032" y="4110573"/>
            <a:ext cx="0" cy="1295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40196" y="4017055"/>
            <a:ext cx="10886" cy="13805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56103" y="4999240"/>
            <a:ext cx="1922" cy="4067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43081" y="3145594"/>
            <a:ext cx="0" cy="22800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9964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2012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81549" y="4420293"/>
            <a:ext cx="0" cy="990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22579" y="3653376"/>
            <a:ext cx="162235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NIH Public Access Policy (Publications)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4887" y="2157715"/>
            <a:ext cx="1836709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Big Data to Knowledge (BD2K) Initiative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5132" y="3181831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Genomic Data Sharing  (GDS)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5796" y="4167480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Modernization of NIH Clinical Trials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18078" y="846489"/>
            <a:ext cx="1730713" cy="10772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White House Initiative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(2013 “</a:t>
            </a:r>
            <a:r>
              <a:rPr lang="en-US" sz="1600" b="1" dirty="0" err="1" smtClean="0">
                <a:solidFill>
                  <a:prstClr val="white"/>
                </a:solidFill>
              </a:rPr>
              <a:t>Holdren</a:t>
            </a:r>
            <a:r>
              <a:rPr lang="en-US" sz="1600" b="1" smtClean="0">
                <a:solidFill>
                  <a:prstClr val="white"/>
                </a:solidFill>
              </a:rPr>
              <a:t> Memo”)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996" y="5405973"/>
            <a:ext cx="8138004" cy="0"/>
          </a:xfrm>
          <a:prstGeom prst="straightConnector1">
            <a:avLst/>
          </a:prstGeom>
          <a:ln w="1270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93998" y="3653376"/>
            <a:ext cx="1683303" cy="83099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1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32042" cy="8770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The </a:t>
            </a:r>
            <a:r>
              <a:rPr lang="en-US" sz="2800" b="1" i="1" dirty="0" smtClean="0"/>
              <a:t>Commons Framework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47800"/>
            <a:ext cx="8534400" cy="522868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E</a:t>
            </a:r>
            <a:r>
              <a:rPr lang="en-US" sz="2400" dirty="0" smtClean="0"/>
              <a:t>xploits new scalable computing technologies -  Cloud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Provides physical or logical access to data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i="1" dirty="0" smtClean="0"/>
              <a:t>Simplifies</a:t>
            </a:r>
            <a:r>
              <a:rPr lang="en-US" sz="2400" dirty="0" smtClean="0"/>
              <a:t> access, sharing and interoperability of digital research objects such as data, software, metadata and workflows</a:t>
            </a:r>
            <a:endParaRPr lang="en-US" sz="22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Makes digital research objects </a:t>
            </a:r>
            <a:r>
              <a:rPr lang="en-US" sz="2400" dirty="0" err="1" smtClean="0"/>
              <a:t>indexable</a:t>
            </a:r>
            <a:r>
              <a:rPr lang="en-US" sz="2400" dirty="0" smtClean="0"/>
              <a:t> and findable: FAIR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Provides understanding and accounting of usage patterns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Is potentially more </a:t>
            </a:r>
            <a:r>
              <a:rPr lang="en-US" sz="2400" i="1" dirty="0"/>
              <a:t>cost effective </a:t>
            </a:r>
            <a:r>
              <a:rPr lang="en-US" sz="2400" dirty="0"/>
              <a:t>given digital </a:t>
            </a:r>
            <a:r>
              <a:rPr lang="en-US" sz="2400" dirty="0" smtClean="0"/>
              <a:t>growth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Gives currency to digital objects and the people who develop and support them</a:t>
            </a:r>
            <a:endParaRPr lang="en-US" sz="2400" dirty="0"/>
          </a:p>
          <a:p>
            <a:pPr marL="0" indent="0">
              <a:buNone/>
            </a:pPr>
            <a:endParaRPr lang="en-US" sz="32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0" y="9525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2813" cy="914400"/>
          </a:xfrm>
        </p:spPr>
        <p:txBody>
          <a:bodyPr>
            <a:normAutofit/>
          </a:bodyPr>
          <a:lstStyle/>
          <a:p>
            <a:r>
              <a:rPr lang="en-US" sz="4700" dirty="0" smtClean="0"/>
              <a:t>The Commons Framework</a:t>
            </a:r>
            <a:endParaRPr lang="en-US" sz="47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75829" y="1676400"/>
            <a:ext cx="5590805" cy="4251853"/>
            <a:chOff x="1849901" y="1736761"/>
            <a:chExt cx="5079562" cy="3830745"/>
          </a:xfrm>
        </p:grpSpPr>
        <p:sp>
          <p:nvSpPr>
            <p:cNvPr id="5" name="Rectangle 4"/>
            <p:cNvSpPr/>
            <p:nvPr/>
          </p:nvSpPr>
          <p:spPr>
            <a:xfrm>
              <a:off x="1849901" y="5026547"/>
              <a:ext cx="4687622" cy="5409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Compute Platform</a:t>
              </a:r>
              <a:r>
                <a:rPr lang="en-US" dirty="0" smtClean="0"/>
                <a:t>: Cloud or HPC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9901" y="2975696"/>
              <a:ext cx="4687622" cy="409170"/>
            </a:xfrm>
            <a:prstGeom prst="rect">
              <a:avLst/>
            </a:prstGeom>
            <a:solidFill>
              <a:schemeClr val="accent3">
                <a:shade val="90000"/>
                <a:alpha val="49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Services:  APIs, Containers, Indexing,   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49901" y="1736761"/>
              <a:ext cx="4687622" cy="4233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Software: Services &amp; Tools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9901" y="2526400"/>
              <a:ext cx="4687622" cy="449295"/>
            </a:xfrm>
            <a:prstGeom prst="rect">
              <a:avLst/>
            </a:prstGeom>
            <a:solidFill>
              <a:schemeClr val="accent3">
                <a:shade val="90000"/>
                <a:alpha val="49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scientific analysis tools/workflows  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9901" y="3765830"/>
              <a:ext cx="4687622" cy="4233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9901" y="4121105"/>
              <a:ext cx="4687622" cy="303281"/>
            </a:xfrm>
            <a:prstGeom prst="rect">
              <a:avLst/>
            </a:prstGeom>
            <a:solidFill>
              <a:schemeClr val="accent2">
                <a:shade val="90000"/>
                <a:alpha val="49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“Reference” Data Sets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9901" y="4427826"/>
              <a:ext cx="4687622" cy="303281"/>
            </a:xfrm>
            <a:prstGeom prst="rect">
              <a:avLst/>
            </a:prstGeom>
            <a:solidFill>
              <a:schemeClr val="accent2">
                <a:shade val="90000"/>
                <a:alpha val="49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defined data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5298999" y="3100643"/>
              <a:ext cx="2994344" cy="266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Digital Object Compliance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9901" y="2154749"/>
              <a:ext cx="4687622" cy="409170"/>
            </a:xfrm>
            <a:prstGeom prst="rect">
              <a:avLst/>
            </a:prstGeom>
            <a:solidFill>
              <a:schemeClr val="accent3">
                <a:shade val="90000"/>
                <a:alpha val="49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store/User Interface</a:t>
              </a:r>
              <a:endParaRPr lang="en-US" dirty="0"/>
            </a:p>
          </p:txBody>
        </p:sp>
      </p:grpSp>
      <p:pic>
        <p:nvPicPr>
          <p:cNvPr id="2" name="Picture 1" descr="Screen Shot 2015-11-11 at 1.3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3" y="5225503"/>
            <a:ext cx="822881" cy="702750"/>
          </a:xfrm>
          <a:prstGeom prst="rect">
            <a:avLst/>
          </a:prstGeom>
        </p:spPr>
      </p:pic>
      <p:pic>
        <p:nvPicPr>
          <p:cNvPr id="3" name="Picture 2" descr="Screen Shot 2015-11-11 at 1.37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4" y="3157784"/>
            <a:ext cx="822881" cy="695788"/>
          </a:xfrm>
          <a:prstGeom prst="rect">
            <a:avLst/>
          </a:prstGeom>
        </p:spPr>
      </p:pic>
      <p:pic>
        <p:nvPicPr>
          <p:cNvPr id="16" name="Picture 15" descr="Screen Shot 2015-11-11 at 1.39.1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5" y="2021754"/>
            <a:ext cx="822881" cy="7847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5365436"/>
            <a:ext cx="7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3321012"/>
            <a:ext cx="8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734" y="2254457"/>
            <a:ext cx="8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SaaS</a:t>
            </a:r>
            <a:endParaRPr lang="en-US" dirty="0"/>
          </a:p>
        </p:txBody>
      </p:sp>
      <p:pic>
        <p:nvPicPr>
          <p:cNvPr id="20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10" y="9525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318"/>
            <a:ext cx="8024418" cy="833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Commons:  </a:t>
            </a:r>
            <a:r>
              <a:rPr lang="en-US" sz="2800" i="1" dirty="0" smtClean="0"/>
              <a:t>Digital Object Compliance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10" y="1412043"/>
            <a:ext cx="8686800" cy="52675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800" b="1" dirty="0"/>
              <a:t>Attributes of digital </a:t>
            </a:r>
            <a:r>
              <a:rPr lang="en-US" sz="2800" b="1" dirty="0" smtClean="0"/>
              <a:t>research objects </a:t>
            </a:r>
            <a:r>
              <a:rPr lang="en-US" sz="2800" b="1" dirty="0"/>
              <a:t>in the Commons </a:t>
            </a:r>
            <a:endParaRPr lang="en-US" sz="2800" b="1" dirty="0" smtClean="0"/>
          </a:p>
          <a:p>
            <a:pPr marL="349250" lvl="1" indent="0">
              <a:lnSpc>
                <a:spcPct val="110000"/>
              </a:lnSpc>
              <a:buNone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Initial </a:t>
            </a:r>
            <a:r>
              <a:rPr lang="en-US" sz="23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Phase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Unique digital object identifiers </a:t>
            </a:r>
            <a:r>
              <a:rPr lang="en-US" sz="2300" dirty="0" smtClean="0"/>
              <a:t>resolvable to original authoritative source</a:t>
            </a:r>
          </a:p>
          <a:p>
            <a:pPr lvl="2">
              <a:lnSpc>
                <a:spcPct val="110000"/>
              </a:lnSpc>
            </a:pPr>
            <a:r>
              <a:rPr lang="en-US" sz="2300" dirty="0" smtClean="0"/>
              <a:t>Machine readable</a:t>
            </a:r>
            <a:endParaRPr lang="en-US" sz="2300" dirty="0"/>
          </a:p>
          <a:p>
            <a:pPr lvl="2">
              <a:lnSpc>
                <a:spcPct val="110000"/>
              </a:lnSpc>
            </a:pPr>
            <a:r>
              <a:rPr lang="en-US" sz="2300" dirty="0"/>
              <a:t>A minimal set of searchable metadata </a:t>
            </a:r>
          </a:p>
          <a:p>
            <a:pPr lvl="2">
              <a:lnSpc>
                <a:spcPct val="110000"/>
              </a:lnSpc>
            </a:pPr>
            <a:r>
              <a:rPr lang="en-US" sz="2300" dirty="0"/>
              <a:t>Physically available in a </a:t>
            </a:r>
            <a:r>
              <a:rPr lang="en-US" sz="2300" dirty="0" smtClean="0">
                <a:solidFill>
                  <a:srgbClr val="FFFFFF"/>
                </a:solidFill>
              </a:rPr>
              <a:t>cloud-based </a:t>
            </a:r>
            <a:r>
              <a:rPr lang="en-US" sz="2300" dirty="0">
                <a:solidFill>
                  <a:srgbClr val="FFFFFF"/>
                </a:solidFill>
              </a:rPr>
              <a:t>Commons </a:t>
            </a:r>
            <a:r>
              <a:rPr lang="en-US" sz="2300" dirty="0"/>
              <a:t>provider</a:t>
            </a:r>
          </a:p>
          <a:p>
            <a:pPr lvl="2">
              <a:lnSpc>
                <a:spcPct val="110000"/>
              </a:lnSpc>
            </a:pPr>
            <a:r>
              <a:rPr lang="en-US" sz="2300" dirty="0"/>
              <a:t>Clear access rules (especially important for human subjects data)</a:t>
            </a:r>
          </a:p>
          <a:p>
            <a:pPr lvl="2">
              <a:lnSpc>
                <a:spcPct val="110000"/>
              </a:lnSpc>
            </a:pPr>
            <a:r>
              <a:rPr lang="en-US" sz="2300" dirty="0"/>
              <a:t>An entry (with metadata) in one or more indices</a:t>
            </a:r>
            <a:r>
              <a:rPr lang="en-US" sz="2200" dirty="0"/>
              <a:t>	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marL="349250" lvl="1" indent="0">
              <a:lnSpc>
                <a:spcPct val="110000"/>
              </a:lnSpc>
              <a:buNone/>
            </a:pPr>
            <a:r>
              <a:rPr lang="en-US" sz="2300" b="1" dirty="0">
                <a:solidFill>
                  <a:srgbClr val="F9E98E"/>
                </a:solidFill>
              </a:rPr>
              <a:t>Future Phases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Standard, </a:t>
            </a:r>
            <a:r>
              <a:rPr lang="en-US" sz="2300" dirty="0" smtClean="0">
                <a:solidFill>
                  <a:srgbClr val="FFFFFF"/>
                </a:solidFill>
              </a:rPr>
              <a:t>community-based </a:t>
            </a:r>
            <a:r>
              <a:rPr lang="en-US" sz="2300" dirty="0">
                <a:solidFill>
                  <a:srgbClr val="FFFFFF"/>
                </a:solidFill>
              </a:rPr>
              <a:t>unique digital object identifiers </a:t>
            </a:r>
          </a:p>
          <a:p>
            <a:pPr lvl="2">
              <a:lnSpc>
                <a:spcPct val="120000"/>
              </a:lnSpc>
            </a:pPr>
            <a:r>
              <a:rPr lang="en-US" sz="2300" dirty="0">
                <a:solidFill>
                  <a:srgbClr val="FFFFFF"/>
                </a:solidFill>
              </a:rPr>
              <a:t>Conform to </a:t>
            </a:r>
            <a:r>
              <a:rPr lang="en-US" sz="2300" dirty="0" smtClean="0">
                <a:solidFill>
                  <a:srgbClr val="FFFFFF"/>
                </a:solidFill>
              </a:rPr>
              <a:t>community-approved </a:t>
            </a:r>
            <a:r>
              <a:rPr lang="en-US" sz="2300" dirty="0">
                <a:solidFill>
                  <a:srgbClr val="FFFFFF"/>
                </a:solidFill>
              </a:rPr>
              <a:t>standard metadata for enhanced searching</a:t>
            </a:r>
          </a:p>
          <a:p>
            <a:pPr lvl="2">
              <a:lnSpc>
                <a:spcPct val="120000"/>
              </a:lnSpc>
            </a:pPr>
            <a:r>
              <a:rPr lang="en-US" sz="2300" dirty="0">
                <a:solidFill>
                  <a:srgbClr val="FFFFFF"/>
                </a:solidFill>
              </a:rPr>
              <a:t>Digital objects accessible via open standard</a:t>
            </a:r>
            <a:r>
              <a:rPr lang="en-US" sz="2300" dirty="0"/>
              <a:t> APIs</a:t>
            </a:r>
          </a:p>
          <a:p>
            <a:pPr lvl="2">
              <a:lnSpc>
                <a:spcPct val="120000"/>
              </a:lnSpc>
            </a:pPr>
            <a:r>
              <a:rPr lang="en-US" sz="2300" dirty="0"/>
              <a:t>Are physically and logical available to the</a:t>
            </a:r>
            <a:r>
              <a:rPr lang="en-US" sz="2300" dirty="0">
                <a:solidFill>
                  <a:srgbClr val="FFFFFF"/>
                </a:solidFill>
              </a:rPr>
              <a:t> </a:t>
            </a:r>
            <a:r>
              <a:rPr lang="en-US" sz="2300" dirty="0" smtClean="0">
                <a:solidFill>
                  <a:srgbClr val="FFFFFF"/>
                </a:solidFill>
              </a:rPr>
              <a:t>Commons</a:t>
            </a:r>
            <a:endParaRPr lang="en-US" sz="2300" dirty="0">
              <a:solidFill>
                <a:srgbClr val="FFFFFF"/>
              </a:solidFill>
            </a:endParaRPr>
          </a:p>
        </p:txBody>
      </p:sp>
      <p:pic>
        <p:nvPicPr>
          <p:cNvPr id="4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10" y="15240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87" y="66902"/>
            <a:ext cx="8883513" cy="8382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International Efforts and Activities --Growing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6781800" cy="54102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i="1" dirty="0" err="1" smtClean="0"/>
              <a:t>Wellcome</a:t>
            </a:r>
            <a:r>
              <a:rPr lang="en-US" i="1" dirty="0" smtClean="0"/>
              <a:t> Trust </a:t>
            </a:r>
            <a:r>
              <a:rPr lang="en-US" dirty="0" smtClean="0"/>
              <a:t> -- Publications and datasets shared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://www.wellcome.ac.uk/stellent/groups/corporatesite/@</a:t>
            </a:r>
            <a:r>
              <a:rPr lang="en-US" sz="2000" dirty="0" smtClean="0">
                <a:hlinkClick r:id="rId3"/>
              </a:rPr>
              <a:t>policy_communications/documents/web_document/wtp053977.pdf</a:t>
            </a:r>
            <a:r>
              <a:rPr lang="en-US" sz="2000" dirty="0" smtClean="0"/>
              <a:t>.   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See also </a:t>
            </a:r>
            <a:r>
              <a:rPr lang="en-US" i="1" dirty="0" smtClean="0"/>
              <a:t>Gates Foundation</a:t>
            </a:r>
            <a:r>
              <a:rPr lang="en-US" dirty="0" smtClean="0"/>
              <a:t>, etc.</a:t>
            </a:r>
          </a:p>
          <a:p>
            <a:pPr lvl="1">
              <a:spcAft>
                <a:spcPts val="1200"/>
              </a:spcAft>
            </a:pPr>
            <a:r>
              <a:rPr lang="en-US" i="1" dirty="0" smtClean="0"/>
              <a:t>European Medicines Agency </a:t>
            </a:r>
            <a:r>
              <a:rPr lang="en-US" dirty="0" smtClean="0"/>
              <a:t>– Proactively releasing datasets used in marketing applications.</a:t>
            </a:r>
            <a:endParaRPr lang="en-US" i="1" dirty="0" smtClean="0"/>
          </a:p>
          <a:p>
            <a:pPr lvl="1">
              <a:spcAft>
                <a:spcPts val="1200"/>
              </a:spcAft>
            </a:pPr>
            <a:r>
              <a:rPr lang="en-US" i="1" dirty="0" smtClean="0"/>
              <a:t>Global </a:t>
            </a:r>
            <a:r>
              <a:rPr lang="en-US" i="1" dirty="0"/>
              <a:t>Alliance for Genomics and Health (</a:t>
            </a:r>
            <a:r>
              <a:rPr lang="en-US" dirty="0"/>
              <a:t>GA4GH</a:t>
            </a:r>
            <a:r>
              <a:rPr lang="en-US" dirty="0" smtClean="0"/>
              <a:t>) -- Establishing </a:t>
            </a:r>
            <a:r>
              <a:rPr lang="en-US" dirty="0"/>
              <a:t>common framework of approaches to enable effective, responsible sharing of genomic and clinical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7" y="4792394"/>
            <a:ext cx="2416208" cy="68843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7" y="3405553"/>
            <a:ext cx="2416208" cy="117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19145-A1FF-4E51-908E-05917128143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986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3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Thank you!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4546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latin typeface="Franklin Gothic Book" panose="020B0503020102020204" pitchFamily="34" charset="0"/>
              </a:rPr>
              <a:t>NIH Sharing Policies Website</a:t>
            </a:r>
            <a:r>
              <a:rPr lang="en-US" sz="2800" dirty="0" smtClean="0">
                <a:latin typeface="Franklin Gothic Book" panose="020B0503020102020204" pitchFamily="34" charset="0"/>
              </a:rPr>
              <a:t>: </a:t>
            </a:r>
            <a:r>
              <a:rPr lang="en-US" sz="2800" dirty="0" smtClean="0">
                <a:latin typeface="Franklin Gothic Book" panose="020B0503020102020204" pitchFamily="34" charset="0"/>
                <a:hlinkClick r:id="rId2"/>
              </a:rPr>
              <a:t>http://sharing.nih.gov</a:t>
            </a:r>
            <a:endParaRPr lang="en-US" sz="2800" dirty="0"/>
          </a:p>
          <a:p>
            <a:pPr marL="301752" lvl="1" indent="0">
              <a:spcAft>
                <a:spcPts val="1200"/>
              </a:spcAft>
              <a:buNone/>
            </a:pPr>
            <a:r>
              <a:rPr lang="en-US" sz="2200" dirty="0" smtClean="0">
                <a:solidFill>
                  <a:srgbClr val="D9D9D9"/>
                </a:solidFill>
                <a:latin typeface="Franklin Gothic Book" panose="020B0503020102020204" pitchFamily="34" charset="0"/>
              </a:rPr>
              <a:t>Email:</a:t>
            </a:r>
            <a:r>
              <a:rPr lang="en-US" sz="2200" dirty="0" smtClean="0">
                <a:latin typeface="Franklin Gothic Book" panose="020B0503020102020204" pitchFamily="34" charset="0"/>
              </a:rPr>
              <a:t> </a:t>
            </a:r>
            <a:r>
              <a:rPr lang="en-US" sz="2200" dirty="0" smtClean="0">
                <a:latin typeface="Franklin Gothic Book" panose="020B0503020102020204" pitchFamily="34" charset="0"/>
                <a:hlinkClick r:id="rId3"/>
              </a:rPr>
              <a:t>Sharing@nih.gov</a:t>
            </a:r>
            <a:endParaRPr lang="en-US" sz="2200" dirty="0" smtClean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NIH Office of the Associate Director for Data Science (ADDS)</a:t>
            </a:r>
            <a:endParaRPr lang="en-US" sz="3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2400" i="1" dirty="0" smtClean="0">
                <a:solidFill>
                  <a:schemeClr val="tx1">
                    <a:lumMod val="85000"/>
                  </a:schemeClr>
                </a:solidFill>
                <a:latin typeface="+mj-lt"/>
              </a:rPr>
              <a:t>Data Science </a:t>
            </a:r>
            <a:r>
              <a:rPr lang="en-US" sz="2400" i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Blog </a:t>
            </a:r>
            <a:r>
              <a:rPr lang="en-US" sz="2400" i="1" dirty="0" smtClean="0">
                <a:solidFill>
                  <a:schemeClr val="tx1">
                    <a:lumMod val="85000"/>
                  </a:schemeClr>
                </a:solidFill>
                <a:latin typeface="+mj-lt"/>
              </a:rPr>
              <a:t>– </a:t>
            </a:r>
            <a:r>
              <a:rPr lang="en-US" sz="2400" i="1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Input | Output  </a:t>
            </a:r>
            <a:r>
              <a:rPr lang="en-US" sz="2400" i="1" dirty="0">
                <a:latin typeface="+mj-lt"/>
                <a:hlinkClick r:id="rId4"/>
              </a:rPr>
              <a:t>https://datascience.nih.gov/</a:t>
            </a:r>
            <a:r>
              <a:rPr lang="en-US" sz="2400" i="1" dirty="0" smtClean="0">
                <a:latin typeface="+mj-lt"/>
                <a:hlinkClick r:id="rId4"/>
              </a:rPr>
              <a:t>blog</a:t>
            </a:r>
            <a:r>
              <a:rPr lang="en-US" sz="2400" i="1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NIH Office of Extramural Research (</a:t>
            </a:r>
            <a:r>
              <a:rPr lang="en-US" sz="2800" dirty="0">
                <a:latin typeface="+mj-lt"/>
              </a:rPr>
              <a:t>OER) </a:t>
            </a:r>
            <a:r>
              <a:rPr lang="en-US" sz="2800" dirty="0" smtClean="0">
                <a:latin typeface="+mj-lt"/>
              </a:rPr>
              <a:t> </a:t>
            </a:r>
            <a:endParaRPr lang="en-US" sz="36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i="1" dirty="0" smtClean="0">
                <a:solidFill>
                  <a:srgbClr val="D9D9D9"/>
                </a:solidFill>
                <a:latin typeface="+mj-lt"/>
              </a:rPr>
              <a:t>OER Blog – Open Mike </a:t>
            </a:r>
            <a:r>
              <a:rPr lang="en-US" sz="2400" i="1" dirty="0" smtClean="0">
                <a:latin typeface="+mj-lt"/>
                <a:hlinkClick r:id="rId5"/>
              </a:rPr>
              <a:t>http://nexus.od.nih.gov/all/category/open-mike/</a:t>
            </a:r>
            <a:r>
              <a:rPr lang="en-US" sz="2400" i="1" dirty="0" smtClean="0">
                <a:latin typeface="+mj-lt"/>
              </a:rPr>
              <a:t>  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NIH Office of Science Policy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(OSP)  </a:t>
            </a:r>
          </a:p>
          <a:p>
            <a:r>
              <a:rPr lang="en-US" sz="2400" i="1" dirty="0" smtClean="0">
                <a:solidFill>
                  <a:srgbClr val="D9D9D9"/>
                </a:solidFill>
                <a:latin typeface="+mj-lt"/>
              </a:rPr>
              <a:t>OSP Blog - Under the </a:t>
            </a:r>
            <a:r>
              <a:rPr lang="en-US" sz="2400" i="1" dirty="0" err="1" smtClean="0">
                <a:solidFill>
                  <a:srgbClr val="D9D9D9"/>
                </a:solidFill>
                <a:latin typeface="+mj-lt"/>
              </a:rPr>
              <a:t>Poliscope</a:t>
            </a:r>
            <a:r>
              <a:rPr lang="en-US" sz="2400" i="1" dirty="0" smtClean="0">
                <a:solidFill>
                  <a:srgbClr val="D9D9D9"/>
                </a:solidFill>
                <a:latin typeface="+mj-lt"/>
              </a:rPr>
              <a:t>: 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  <a:hlinkClick r:id="rId6"/>
              </a:rPr>
              <a:t>http://osp.od.nih.gov/under-the-poliscope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2012-FF69-40DD-B351-CA8D40CF1F42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3886200" cy="56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2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0" y="0"/>
            <a:ext cx="8623940" cy="1206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NIH </a:t>
            </a:r>
            <a:r>
              <a:rPr lang="en-US" sz="3600" dirty="0"/>
              <a:t>Public Access Policy for Publications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143000"/>
            <a:ext cx="8114347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2005, public </a:t>
            </a:r>
            <a:r>
              <a:rPr lang="en-US" sz="2400" dirty="0"/>
              <a:t>access to published results of </a:t>
            </a:r>
            <a:r>
              <a:rPr lang="en-US" sz="2400" dirty="0" smtClean="0"/>
              <a:t>all research funded by NIH (by law since 2008)</a:t>
            </a:r>
          </a:p>
          <a:p>
            <a:pPr marL="448056" lvl="1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Recipients of NIH funds required to submit final peer-reviewed journal manuscripts to PubMed Central (PMC) upon acceptance for publication</a:t>
            </a:r>
          </a:p>
          <a:p>
            <a:pPr marL="448056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Papers must be accessible </a:t>
            </a:r>
            <a:r>
              <a:rPr lang="en-US" sz="2400" dirty="0"/>
              <a:t>to the public on PMC no later than 12 months after publication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19145-A1FF-4E51-908E-05917128143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0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4643944" y="2988712"/>
            <a:ext cx="0" cy="24172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364364" y="1488823"/>
            <a:ext cx="51266" cy="392230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0159" y="2835256"/>
            <a:ext cx="28344" cy="257071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Culture of Sharing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9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1999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60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0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5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15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7610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2008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884" y="3471477"/>
            <a:ext cx="1179895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Research </a:t>
            </a:r>
          </a:p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Tools </a:t>
            </a:r>
            <a:r>
              <a:rPr lang="en-US" sz="1600" b="1" dirty="0" smtClean="0">
                <a:solidFill>
                  <a:prstClr val="white"/>
                </a:solidFill>
              </a:rPr>
              <a:t>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8285" y="2542869"/>
            <a:ext cx="165642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NIH Data </a:t>
            </a:r>
            <a:r>
              <a:rPr lang="en-US" sz="1600" b="1" dirty="0">
                <a:solidFill>
                  <a:prstClr val="white"/>
                </a:solidFill>
              </a:rPr>
              <a:t>Sharing Policy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7432" y="3287121"/>
            <a:ext cx="12954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Model Organism Policy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1465" y="2256039"/>
            <a:ext cx="168330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Genome-wide Association (GWAS</a:t>
            </a:r>
            <a:r>
              <a:rPr lang="en-US" sz="1600" b="1" dirty="0" smtClean="0">
                <a:solidFill>
                  <a:prstClr val="white"/>
                </a:solidFill>
              </a:rPr>
              <a:t>) 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77396" y="4285617"/>
            <a:ext cx="0" cy="1120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37032" y="4110573"/>
            <a:ext cx="0" cy="1295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40196" y="4017055"/>
            <a:ext cx="10886" cy="13805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56103" y="4999240"/>
            <a:ext cx="1922" cy="4067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43081" y="3145594"/>
            <a:ext cx="0" cy="22800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9964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2012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81549" y="4420293"/>
            <a:ext cx="0" cy="990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22579" y="3653376"/>
            <a:ext cx="162235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NIH Public Access Policy (Publications)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4887" y="2157715"/>
            <a:ext cx="1836709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Big Data to Knowledge (BD2K) Initiative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5132" y="3181831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Genomic Data Sharing  (GDS)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5796" y="4167480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Modernization of NIH Clinical Trials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18078" y="846489"/>
            <a:ext cx="1730713" cy="10772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White House Initiative</a:t>
            </a:r>
          </a:p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(2013 “</a:t>
            </a:r>
            <a:r>
              <a:rPr lang="en-US" sz="1600" b="1" dirty="0" err="1" smtClean="0">
                <a:solidFill>
                  <a:prstClr val="white"/>
                </a:solidFill>
              </a:rPr>
              <a:t>Holdren</a:t>
            </a:r>
            <a:r>
              <a:rPr lang="en-US" sz="1600" b="1" dirty="0" smtClean="0">
                <a:solidFill>
                  <a:prstClr val="white"/>
                </a:solidFill>
              </a:rPr>
              <a:t> Memo”)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996" y="5405973"/>
            <a:ext cx="8138004" cy="0"/>
          </a:xfrm>
          <a:prstGeom prst="straightConnector1">
            <a:avLst/>
          </a:prstGeom>
          <a:ln w="1270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73978" y="3200232"/>
            <a:ext cx="1819954" cy="830997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43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/>
              <a:t>Purpose and </a:t>
            </a:r>
            <a:r>
              <a:rPr lang="en-US" sz="2800" b="1" dirty="0" smtClean="0"/>
              <a:t>Scope of </a:t>
            </a:r>
            <a:r>
              <a:rPr lang="en-US" sz="2800" b="1" dirty="0"/>
              <a:t>the </a:t>
            </a:r>
            <a:r>
              <a:rPr lang="en-US" sz="2800" b="1" dirty="0" smtClean="0"/>
              <a:t>NIH Genomic Data Sharing (GDS) </a:t>
            </a:r>
            <a:r>
              <a:rPr lang="en-US" sz="2800" b="1" dirty="0"/>
              <a:t>Policy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334000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40000"/>
                  <a:lumOff val="60000"/>
                </a:schemeClr>
              </a:buClr>
            </a:pPr>
            <a:r>
              <a:rPr lang="en-US" sz="2000" b="1" dirty="0" smtClean="0"/>
              <a:t>Purpose</a:t>
            </a:r>
          </a:p>
          <a:p>
            <a:pPr lv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en-US" sz="2000" dirty="0" smtClean="0"/>
              <a:t>Sets </a:t>
            </a:r>
            <a:r>
              <a:rPr lang="en-US" sz="2000" dirty="0"/>
              <a:t>forth expectations and responsibilities that ensure the broad and responsible sharing of genomic research data in a timely </a:t>
            </a:r>
            <a:r>
              <a:rPr lang="en-US" sz="2000" dirty="0" smtClean="0"/>
              <a:t>manner</a:t>
            </a:r>
          </a:p>
          <a:p>
            <a:pPr marL="411480" lvl="1" indent="0">
              <a:buClrTx/>
              <a:buNone/>
            </a:pPr>
            <a:endParaRPr lang="en-US" sz="1000" dirty="0"/>
          </a:p>
          <a:p>
            <a:pPr>
              <a:buClr>
                <a:schemeClr val="accent3">
                  <a:lumMod val="40000"/>
                  <a:lumOff val="60000"/>
                </a:schemeClr>
              </a:buClr>
            </a:pPr>
            <a:r>
              <a:rPr lang="en-US" sz="2000" b="1" dirty="0" smtClean="0"/>
              <a:t>Scope</a:t>
            </a:r>
          </a:p>
          <a:p>
            <a:pPr lvl="1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</a:pPr>
            <a:r>
              <a:rPr lang="en-US" sz="2000" dirty="0" smtClean="0"/>
              <a:t>All </a:t>
            </a:r>
            <a:r>
              <a:rPr lang="en-US" sz="2000" dirty="0"/>
              <a:t>NIH-funded research generating large-scale </a:t>
            </a:r>
            <a:r>
              <a:rPr lang="en-US" sz="2000" b="1" dirty="0"/>
              <a:t>human </a:t>
            </a:r>
            <a:r>
              <a:rPr lang="en-US" sz="2000" dirty="0"/>
              <a:t>or </a:t>
            </a:r>
            <a:r>
              <a:rPr lang="en-US" sz="2000" b="1" dirty="0"/>
              <a:t>non-human</a:t>
            </a:r>
            <a:r>
              <a:rPr lang="en-US" sz="2000" dirty="0"/>
              <a:t> </a:t>
            </a:r>
            <a:r>
              <a:rPr lang="en-US" sz="2000" b="1" dirty="0"/>
              <a:t>genomic data </a:t>
            </a:r>
            <a:r>
              <a:rPr lang="en-US" sz="2000" dirty="0"/>
              <a:t>and the use of these data for subsequent </a:t>
            </a:r>
            <a:r>
              <a:rPr lang="en-US" sz="2000" dirty="0" smtClean="0"/>
              <a:t>research</a:t>
            </a:r>
          </a:p>
          <a:p>
            <a:pPr marL="1220724" lvl="6" indent="-342900">
              <a:spcBef>
                <a:spcPts val="0"/>
              </a:spcBef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 smtClean="0"/>
              <a:t>Data to be submitted to NIH-designated data repositories (e.g., dbGaP, GEO, </a:t>
            </a:r>
            <a:r>
              <a:rPr lang="en-US" sz="2000" dirty="0" err="1" smtClean="0"/>
              <a:t>GenBank</a:t>
            </a:r>
            <a:r>
              <a:rPr lang="en-US" sz="2000" dirty="0" smtClean="0"/>
              <a:t>, </a:t>
            </a:r>
            <a:r>
              <a:rPr lang="en-US" sz="2000" dirty="0" err="1" smtClean="0"/>
              <a:t>WormBase</a:t>
            </a:r>
            <a:r>
              <a:rPr lang="en-US" sz="2000" dirty="0" smtClean="0"/>
              <a:t>, </a:t>
            </a:r>
            <a:r>
              <a:rPr lang="en-US" sz="2000" dirty="0" err="1" smtClean="0"/>
              <a:t>FlyBase</a:t>
            </a:r>
            <a:r>
              <a:rPr lang="en-US" sz="2000" dirty="0" smtClean="0"/>
              <a:t>, Rat Genome Database)</a:t>
            </a:r>
            <a:endParaRPr lang="en-US" sz="2000" dirty="0"/>
          </a:p>
          <a:p>
            <a:pPr marL="781812" lvl="4" indent="-342900">
              <a:spcBef>
                <a:spcPts val="1200"/>
              </a:spcBef>
              <a:buClr>
                <a:schemeClr val="tx1"/>
              </a:buClr>
              <a:buSzPct val="120000"/>
              <a:buFont typeface="Georgia" panose="02040502050405020303" pitchFamily="18" charset="0"/>
              <a:buChar char="▫"/>
            </a:pPr>
            <a:r>
              <a:rPr lang="en-US" dirty="0" smtClean="0"/>
              <a:t>Applies </a:t>
            </a:r>
            <a:r>
              <a:rPr lang="en-US" dirty="0"/>
              <a:t>to all funding mechanisms (grants, contracts, intramural support</a:t>
            </a:r>
            <a:r>
              <a:rPr lang="en-US" dirty="0" smtClean="0"/>
              <a:t>) – Effective date was January 25, 2015</a:t>
            </a:r>
            <a:endParaRPr lang="en-US" dirty="0"/>
          </a:p>
          <a:p>
            <a:pPr marL="781812" lvl="4" indent="-342900">
              <a:spcBef>
                <a:spcPts val="1200"/>
              </a:spcBef>
              <a:buClr>
                <a:schemeClr val="tx1"/>
              </a:buClr>
              <a:buSzPct val="120000"/>
              <a:buFont typeface="Georgia" panose="02040502050405020303" pitchFamily="18" charset="0"/>
              <a:buChar char="▫"/>
            </a:pPr>
            <a:r>
              <a:rPr lang="en-US" dirty="0"/>
              <a:t>No minimum threshold for cost</a:t>
            </a:r>
          </a:p>
          <a:p>
            <a:pPr lvl="1"/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9576-E877-3147-999D-4007D82F98EF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10" y="9525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4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590800"/>
            <a:ext cx="1463040" cy="143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ENCOD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7" y="317641"/>
            <a:ext cx="2377440" cy="143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097" y="5224371"/>
            <a:ext cx="3439299" cy="1295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29" y="317712"/>
            <a:ext cx="3444758" cy="1577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49" y="4742235"/>
            <a:ext cx="18954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3129877" cy="458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3048000"/>
            <a:ext cx="9144000" cy="1086467"/>
          </a:xfrm>
          <a:prstGeom prst="rect">
            <a:avLst/>
          </a:prstGeom>
          <a:gradFill flip="none" rotWithShape="1">
            <a:gsLst>
              <a:gs pos="0">
                <a:srgbClr val="CC4900">
                  <a:shade val="30000"/>
                  <a:satMod val="115000"/>
                </a:srgbClr>
              </a:gs>
              <a:gs pos="50000">
                <a:srgbClr val="CC4900">
                  <a:shade val="67500"/>
                  <a:satMod val="115000"/>
                </a:srgbClr>
              </a:gs>
              <a:gs pos="100000">
                <a:srgbClr val="CC49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Sharing: An Essential Component</a:t>
            </a:r>
          </a:p>
        </p:txBody>
      </p:sp>
      <p:pic>
        <p:nvPicPr>
          <p:cNvPr id="23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81" y="-20184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4643944" y="2988712"/>
            <a:ext cx="0" cy="24172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364364" y="1488823"/>
            <a:ext cx="51266" cy="392230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0159" y="2835256"/>
            <a:ext cx="28344" cy="257071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Culture of Sharing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9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1999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60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0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5232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1596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7610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2008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884" y="3471477"/>
            <a:ext cx="1179895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Research </a:t>
            </a:r>
          </a:p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Tools </a:t>
            </a:r>
            <a:r>
              <a:rPr lang="en-US" sz="1600" b="1" dirty="0" smtClean="0">
                <a:solidFill>
                  <a:prstClr val="white"/>
                </a:solidFill>
              </a:rPr>
              <a:t>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8285" y="2542869"/>
            <a:ext cx="165642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NIH Data </a:t>
            </a:r>
            <a:r>
              <a:rPr lang="en-US" sz="1600" b="1" dirty="0">
                <a:solidFill>
                  <a:prstClr val="white"/>
                </a:solidFill>
              </a:rPr>
              <a:t>Sharing Policy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7432" y="3287121"/>
            <a:ext cx="12954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Model Organism Policy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1465" y="2256039"/>
            <a:ext cx="168330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/>
                </a:solidFill>
              </a:rPr>
              <a:t>Genome-wide Association (GWAS</a:t>
            </a:r>
            <a:r>
              <a:rPr lang="en-US" sz="1600" b="1" dirty="0" smtClean="0">
                <a:solidFill>
                  <a:prstClr val="white"/>
                </a:solidFill>
              </a:rPr>
              <a:t>) Policy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77396" y="4285617"/>
            <a:ext cx="0" cy="1120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37032" y="4110573"/>
            <a:ext cx="0" cy="1295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940196" y="4017055"/>
            <a:ext cx="10886" cy="13805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156103" y="4999240"/>
            <a:ext cx="1922" cy="4067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43081" y="3145594"/>
            <a:ext cx="0" cy="228004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9964" y="55583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2012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81549" y="4420293"/>
            <a:ext cx="0" cy="9906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22579" y="3653376"/>
            <a:ext cx="1622353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NIH Public Access Policy (Publications)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4887" y="2157715"/>
            <a:ext cx="1836709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defTabSz="457200"/>
            <a:r>
              <a:rPr lang="en-US" sz="1600" b="1" dirty="0" smtClean="0">
                <a:solidFill>
                  <a:prstClr val="white"/>
                </a:solidFill>
              </a:rPr>
              <a:t>Big Data to Knowledge (BD2K) Initiative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5132" y="3181831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Genomic Data Sharing  (GDS) Policy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5796" y="4167480"/>
            <a:ext cx="1828800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Modernization of NIH Clinical Trials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18078" y="846489"/>
            <a:ext cx="1730713" cy="10772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White House Initiative</a:t>
            </a:r>
          </a:p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(2013 “</a:t>
            </a:r>
            <a:r>
              <a:rPr lang="en-US" sz="1600" b="1" dirty="0" err="1" smtClean="0">
                <a:solidFill>
                  <a:prstClr val="white"/>
                </a:solidFill>
              </a:rPr>
              <a:t>Holdren</a:t>
            </a:r>
            <a:r>
              <a:rPr lang="en-US" sz="1600" b="1" dirty="0" smtClean="0">
                <a:solidFill>
                  <a:prstClr val="white"/>
                </a:solidFill>
              </a:rPr>
              <a:t> Memo”)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996" y="5405973"/>
            <a:ext cx="8138004" cy="0"/>
          </a:xfrm>
          <a:prstGeom prst="straightConnector1">
            <a:avLst/>
          </a:prstGeom>
          <a:ln w="1270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03300" y="842463"/>
            <a:ext cx="1745491" cy="1081244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C350F7-0307-4AAB-9980-78FA88D60ED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1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168502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85" y="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2012-FF69-40DD-B351-CA8D40CF1F42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1066800"/>
            <a:ext cx="7391400" cy="55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4600" y="2971800"/>
            <a:ext cx="5029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69810" y="352425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NIH Response to Administration </a:t>
            </a:r>
            <a:r>
              <a:rPr lang="en-US" sz="3200" b="1" dirty="0" smtClean="0"/>
              <a:t>Directives</a:t>
            </a:r>
          </a:p>
        </p:txBody>
      </p:sp>
      <p:pic>
        <p:nvPicPr>
          <p:cNvPr id="8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2216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7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 smtClean="0"/>
              <a:t>NIH Plan on </a:t>
            </a:r>
            <a:r>
              <a:rPr lang="en-US" sz="3200" b="1" dirty="0" smtClean="0"/>
              <a:t>Digital Scientific Data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Protect </a:t>
            </a:r>
            <a:r>
              <a:rPr lang="en-US" sz="2800" dirty="0"/>
              <a:t>privacy, proprietary interests, and </a:t>
            </a:r>
            <a:r>
              <a:rPr lang="en-US" sz="2800" dirty="0" smtClean="0"/>
              <a:t>preserve </a:t>
            </a:r>
            <a:r>
              <a:rPr lang="en-US" sz="2800" dirty="0"/>
              <a:t>the balance between the benefits of access/preservation and the costs</a:t>
            </a:r>
            <a:r>
              <a:rPr lang="en-US" sz="2800" dirty="0" smtClean="0"/>
              <a:t>.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6C8D-1B27-431A-B19C-555316D586E6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National Institutes of Health (NIH) - Turning Discovery Int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0" y="76200"/>
            <a:ext cx="196379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8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NIH Public Access Plan: An Updat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verview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Highlighted NIH Sharing Policies&amp;quot;&quot;/&gt;&lt;property id=&quot;20307&quot; value=&quot;268&quot;/&gt;&lt;/object&gt;&lt;object type=&quot;3&quot; unique_id=&quot;10007&quot;&gt;&lt;property id=&quot;20148&quot; value=&quot;5&quot;/&gt;&lt;property id=&quot;20300&quot; value=&quot;Slide 4 - &amp;quot;No changes to the publications policy&amp;quot;&quot;/&gt;&lt;property id=&quot;20307&quot; value=&quot;287&quot;/&gt;&lt;/object&gt;&lt;object type=&quot;3&quot; unique_id=&quot;10008&quot;&gt;&lt;property id=&quot;20148&quot; value=&quot;5&quot;/&gt;&lt;property id=&quot;20300&quot; value=&quot;Slide 5&quot;/&gt;&lt;property id=&quot;20307&quot; value=&quot;289&quot;/&gt;&lt;/object&gt;&lt;object type=&quot;3&quot; unique_id=&quot;10009&quot;&gt;&lt;property id=&quot;20148&quot; value=&quot;5&quot;/&gt;&lt;property id=&quot;20300&quot; value=&quot;Slide 6 - &amp;quot;Administration Directives for Scientific Data&amp;quot;&quot;/&gt;&lt;property id=&quot;20307&quot; value=&quot;263&quot;/&gt;&lt;/object&gt;&lt;object type=&quot;3&quot; unique_id=&quot;10010&quot;&gt;&lt;property id=&quot;20148&quot; value=&quot;5&quot;/&gt;&lt;property id=&quot;20300&quot; value=&quot;Slide 7 - &amp;quot; &amp;quot;&quot;/&gt;&lt;property id=&quot;20307&quot; value=&quot;280&quot;/&gt;&lt;/object&gt;&lt;object type=&quot;3&quot; unique_id=&quot;10011&quot;&gt;&lt;property id=&quot;20148&quot; value=&quot;5&quot;/&gt;&lt;property id=&quot;20300&quot; value=&quot;Slide 8 - &amp;quot;Digital Scientific Data&amp;quot;&quot;/&gt;&lt;property id=&quot;20307&quot; value=&quot;264&quot;/&gt;&lt;/object&gt;&lt;object type=&quot;3&quot; unique_id=&quot;10012&quot;&gt;&lt;property id=&quot;20148&quot; value=&quot;5&quot;/&gt;&lt;property id=&quot;20300&quot; value=&quot;Slide 9 - &amp;quot;Digital Scientific Data  &amp;quot;&quot;/&gt;&lt;property id=&quot;20307&quot; value=&quot;285&quot;/&gt;&lt;/object&gt;&lt;object type=&quot;3&quot; unique_id=&quot;10013&quot;&gt;&lt;property id=&quot;20148&quot; value=&quot;5&quot;/&gt;&lt;property id=&quot;20300&quot; value=&quot;Slide 10 - &amp;quot;Selected Considerations for Implementation&amp;quot;&quot;/&gt;&lt;property id=&quot;20307&quot; value=&quot;270&quot;/&gt;&lt;/object&gt;&lt;object type=&quot;3&quot; unique_id=&quot;10014&quot;&gt;&lt;property id=&quot;20148&quot; value=&quot;5&quot;/&gt;&lt;property id=&quot;20300&quot; value=&quot;Slide 11 - &amp;quot;Next Steps&amp;quot;&quot;/&gt;&lt;property id=&quot;20307&quot; value=&quot;273&quot;/&gt;&lt;/object&gt;&lt;object type=&quot;3&quot; unique_id=&quot;10015&quot;&gt;&lt;property id=&quot;20148&quot; value=&quot;5&quot;/&gt;&lt;property id=&quot;20300&quot; value=&quot;Slide 12 - &amp;quot;- Thank you for your attention -&amp;quot;&quot;/&gt;&lt;property id=&quot;20307&quot; value=&quot;28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4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80008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Microsoft Macintosh PowerPoint</Application>
  <PresentationFormat>On-screen Show (4:3)</PresentationFormat>
  <Paragraphs>242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4_Custom Design</vt:lpstr>
      <vt:lpstr>Technic</vt:lpstr>
      <vt:lpstr>NIH Data and Resource Sharing</vt:lpstr>
      <vt:lpstr>A Culture of Sharing</vt:lpstr>
      <vt:lpstr>NIH Public Access Policy for Publications</vt:lpstr>
      <vt:lpstr>A Culture of Sharing</vt:lpstr>
      <vt:lpstr>Purpose and Scope of the NIH Genomic Data Sharing (GDS) Policy</vt:lpstr>
      <vt:lpstr>PowerPoint Presentation</vt:lpstr>
      <vt:lpstr>A Culture of Sharing</vt:lpstr>
      <vt:lpstr> </vt:lpstr>
      <vt:lpstr>NIH Plan on Digital Scientific Data</vt:lpstr>
      <vt:lpstr>NIH Plan on Digital Scientific Data (continued)  </vt:lpstr>
      <vt:lpstr>NIH Plan on Digital Scientific Data (continued)  </vt:lpstr>
      <vt:lpstr>Considerations for Implementation</vt:lpstr>
      <vt:lpstr>A Culture of Sharing</vt:lpstr>
      <vt:lpstr>Modernizing NIH Clinical Trials Activities:  The Need</vt:lpstr>
      <vt:lpstr>Modernizing NIH Clinical Trials Activities:  Call to Action</vt:lpstr>
      <vt:lpstr>Common Data Elements (CDEs)</vt:lpstr>
      <vt:lpstr>FDAAA and Clinical Trial reporting</vt:lpstr>
      <vt:lpstr>    The Commons   </vt:lpstr>
      <vt:lpstr>What are the PRINCIPLES of The Commons?</vt:lpstr>
      <vt:lpstr>What is The Commons Framework?</vt:lpstr>
      <vt:lpstr>The Commons Framework</vt:lpstr>
      <vt:lpstr>Commons:  Digital Object Compliance</vt:lpstr>
      <vt:lpstr>International Efforts and Activities --Growing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2015-07-02T19:44:05Z</dcterms:created>
  <dcterms:modified xsi:type="dcterms:W3CDTF">2015-11-18T21:03:49Z</dcterms:modified>
</cp:coreProperties>
</file>