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hyperlink" Target="https://talks.golang.org/2014/hellogophers.slide" TargetMode="External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North Austin Golang Meetup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November 10th, 2016</a:t>
            </a:r>
          </a:p>
        </p:txBody>
      </p:sp>
      <p:sp>
        <p:nvSpPr>
          <p:cNvPr id="121" name="Shape 121"/>
          <p:cNvSpPr/>
          <p:nvPr/>
        </p:nvSpPr>
        <p:spPr>
          <a:xfrm>
            <a:off x="398094" y="7905750"/>
            <a:ext cx="1140047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/>
            </a:pPr>
            <a:r>
              <a:t>Guillaume J. Charmes - Agrarian Labs, LLC</a:t>
            </a:r>
          </a:p>
          <a:p>
            <a:pPr algn="l">
              <a:defRPr sz="2100"/>
            </a:pPr>
            <a:r>
              <a:t>Twitter @charme_g</a:t>
            </a:r>
          </a:p>
          <a:p>
            <a:pPr algn="l">
              <a:defRPr sz="2100"/>
            </a:pPr>
            <a:r>
              <a:t>Github: @creack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Don’t reinvent the wheel…</a:t>
            </a:r>
          </a:p>
        </p:txBody>
      </p:sp>
      <p:sp>
        <p:nvSpPr>
          <p:cNvPr id="166" name="Shape 166"/>
          <p:cNvSpPr/>
          <p:nvPr/>
        </p:nvSpPr>
        <p:spPr>
          <a:xfrm>
            <a:off x="939800" y="2520950"/>
            <a:ext cx="7873405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- Amazon AWS (but without handcuffs)</a:t>
            </a:r>
            <a:br/>
            <a:r>
              <a:t>- Docker Cloud / Docker Hub</a:t>
            </a:r>
            <a:br/>
            <a:r>
              <a:t>- Zookeeper</a:t>
            </a:r>
            <a:br/>
            <a:r>
              <a:t>- Jenkins / CircleCi / etc.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pic>
        <p:nvPicPr>
          <p:cNvPr id="168" name="AAEAAQAAAAAAAAJCAAAAJDY3YTI1ZmIwLTQ0ZWYtNDM1Yi1hNDJjLWQyMzM2MzQ5OTlm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1971" y="4578787"/>
            <a:ext cx="8480858" cy="6063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…But maybe a little</a:t>
            </a:r>
          </a:p>
        </p:txBody>
      </p:sp>
      <p:sp>
        <p:nvSpPr>
          <p:cNvPr id="171" name="Shape 171"/>
          <p:cNvSpPr/>
          <p:nvPr/>
        </p:nvSpPr>
        <p:spPr>
          <a:xfrm>
            <a:off x="939800" y="2520950"/>
            <a:ext cx="7873405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- Makefile to the rescue</a:t>
            </a:r>
            <a:br/>
            <a:r>
              <a:t>- “Custom” reverse proxy</a:t>
            </a:r>
            <a:br/>
            <a:r>
              <a:t>- Custom framework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pic>
        <p:nvPicPr>
          <p:cNvPr id="173" name="540_293_resize_20130601_446c2f0fb90458db8fe1beb975b667fa_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224" y="5105151"/>
            <a:ext cx="9827952" cy="3912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Docker Cloud</a:t>
            </a:r>
          </a:p>
        </p:txBody>
      </p:sp>
      <p:sp>
        <p:nvSpPr>
          <p:cNvPr id="177" name="Shape 177"/>
          <p:cNvSpPr/>
          <p:nvPr/>
        </p:nvSpPr>
        <p:spPr>
          <a:xfrm>
            <a:off x="952500" y="2825749"/>
            <a:ext cx="1018540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111" indent="-395111" algn="l">
              <a:buSzPct val="75000"/>
              <a:buChar char="-"/>
              <a:defRPr sz="3200"/>
            </a:pPr>
            <a:r>
              <a:t>Dev op for $15/host/month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Easy support for multiple env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Direct integration with Docker Hub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Auto rolling deploy on push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Not the only solution: Rancher</a:t>
            </a:r>
          </a:p>
        </p:txBody>
      </p:sp>
      <p:pic>
        <p:nvPicPr>
          <p:cNvPr id="178" name="docker_cloud_dash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4511" y="5408823"/>
            <a:ext cx="8781378" cy="5209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Zookeeper</a:t>
            </a:r>
          </a:p>
        </p:txBody>
      </p:sp>
      <p:sp>
        <p:nvSpPr>
          <p:cNvPr id="182" name="Shape 182"/>
          <p:cNvSpPr/>
          <p:nvPr/>
        </p:nvSpPr>
        <p:spPr>
          <a:xfrm>
            <a:off x="952500" y="2825750"/>
            <a:ext cx="6466186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111" indent="-395111" algn="l">
              <a:buSzPct val="75000"/>
              <a:buChar char="-"/>
              <a:defRPr sz="3200"/>
            </a:pPr>
            <a:r>
              <a:t>Java… But still good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Battle tested for decades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Scale easily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Ephemeral nodes!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Notifications</a:t>
            </a:r>
          </a:p>
        </p:txBody>
      </p:sp>
      <p:pic>
        <p:nvPicPr>
          <p:cNvPr id="183" name="zookeep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301" y="2756098"/>
            <a:ext cx="6362701" cy="575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Customize</a:t>
            </a:r>
          </a:p>
        </p:txBody>
      </p:sp>
      <p:sp>
        <p:nvSpPr>
          <p:cNvPr id="187" name="Shape 187"/>
          <p:cNvSpPr/>
          <p:nvPr/>
        </p:nvSpPr>
        <p:spPr>
          <a:xfrm>
            <a:off x="952500" y="2825749"/>
            <a:ext cx="6896795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111" indent="-395111" algn="l">
              <a:buSzPct val="75000"/>
              <a:buChar char="-"/>
              <a:defRPr sz="3200"/>
            </a:pPr>
            <a:r>
              <a:t>Build specific boiler plate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Fits custom needs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Ops in Makefile, logic in code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Reverse Proxy that fits your design</a:t>
            </a:r>
          </a:p>
        </p:txBody>
      </p:sp>
      <p:pic>
        <p:nvPicPr>
          <p:cNvPr id="188" name="pho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2571" y="3539728"/>
            <a:ext cx="4318001" cy="431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952500" y="2825750"/>
            <a:ext cx="6896795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111" indent="-395111" algn="l">
              <a:buSzPct val="75000"/>
              <a:buChar char="-"/>
              <a:defRPr sz="3200"/>
            </a:pPr>
            <a:r>
              <a:t>KISS!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Don’t use features for the sake of features.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Don’t be afraid to customize your infrastructure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We will open-source our ZK backed reverse proxy soon!</a:t>
            </a:r>
          </a:p>
        </p:txBody>
      </p:sp>
      <p:pic>
        <p:nvPicPr>
          <p:cNvPr id="193" name="pho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2571" y="3539728"/>
            <a:ext cx="4318001" cy="431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398094" y="7905750"/>
            <a:ext cx="1140047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/>
            </a:pPr>
            <a:r>
              <a:t>Guillaume J. Charmes - Agrarian Labs, LLC</a:t>
            </a:r>
          </a:p>
          <a:p>
            <a:pPr algn="l">
              <a:defRPr sz="2100"/>
            </a:pPr>
            <a:r>
              <a:t>Twitter @charme_g</a:t>
            </a:r>
          </a:p>
          <a:p>
            <a:pPr algn="l">
              <a:defRPr sz="2100"/>
            </a:pPr>
            <a:r>
              <a:t>Github: @creack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pher.birthday.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9828" r="0" b="1982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Basics</a:t>
            </a:r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7th Go birthday!</a:t>
            </a:r>
          </a:p>
          <a:p>
            <a:pPr/>
            <a:r>
              <a:t>A quick retrospective.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408940">
              <a:defRPr sz="4200"/>
            </a:lvl1pPr>
          </a:lstStyle>
          <a:p>
            <a:pPr/>
            <a:r>
              <a:t>Go Basics - 7th Birthday Edition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pic>
        <p:nvPicPr>
          <p:cNvPr id="129" name="Screen Shot 2016-11-10 at 4.29.27 PM.png"/>
          <p:cNvPicPr>
            <a:picLocks noChangeAspect="1"/>
          </p:cNvPicPr>
          <p:nvPr/>
        </p:nvPicPr>
        <p:blipFill>
          <a:blip r:embed="rId2">
            <a:extLst/>
          </a:blip>
          <a:srcRect l="0" t="0" r="48034" b="0"/>
          <a:stretch>
            <a:fillRect/>
          </a:stretch>
        </p:blipFill>
        <p:spPr>
          <a:xfrm>
            <a:off x="487957" y="2877145"/>
            <a:ext cx="4466484" cy="255765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93294" y="6864349"/>
            <a:ext cx="114004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/>
            </a:pPr>
            <a:r>
              <a:t>From Rob Pike’s talk: </a:t>
            </a:r>
            <a:r>
              <a:rPr u="sng">
                <a:hlinkClick r:id="rId3" invalidUrl="" action="" tgtFrame="" tooltip="" history="1" highlightClick="0" endSnd="0"/>
              </a:rPr>
              <a:t>https://talks.golang.org/2014/hellogophers.slide</a:t>
            </a:r>
          </a:p>
        </p:txBody>
      </p:sp>
      <p:pic>
        <p:nvPicPr>
          <p:cNvPr id="131" name="Screen Shot 2016-11-10 at 4.29.34 PM.png"/>
          <p:cNvPicPr>
            <a:picLocks noChangeAspect="1"/>
          </p:cNvPicPr>
          <p:nvPr/>
        </p:nvPicPr>
        <p:blipFill>
          <a:blip r:embed="rId4">
            <a:extLst/>
          </a:blip>
          <a:srcRect l="0" t="0" r="17631" b="0"/>
          <a:stretch>
            <a:fillRect/>
          </a:stretch>
        </p:blipFill>
        <p:spPr>
          <a:xfrm>
            <a:off x="5915818" y="2877145"/>
            <a:ext cx="6938814" cy="3249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408940">
              <a:defRPr sz="4200"/>
            </a:lvl1pPr>
          </a:lstStyle>
          <a:p>
            <a:pPr/>
            <a:r>
              <a:t>Go Basics - 7th Birthday Edition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Why Go?</a:t>
            </a:r>
          </a:p>
        </p:txBody>
      </p:sp>
      <p:sp>
        <p:nvSpPr>
          <p:cNvPr id="135" name="Shape 135"/>
          <p:cNvSpPr/>
          <p:nvPr/>
        </p:nvSpPr>
        <p:spPr>
          <a:xfrm>
            <a:off x="939800" y="2520950"/>
            <a:ext cx="7873405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- Curious, it’s new and backed by Google</a:t>
            </a:r>
          </a:p>
          <a:p>
            <a:pPr algn="l">
              <a:defRPr sz="3200"/>
            </a:pPr>
            <a:r>
              <a:t>- Start a thread with a simple keyword!</a:t>
            </a:r>
            <a:br/>
            <a:r>
              <a:t>- Simple syntax / grammar</a:t>
            </a:r>
          </a:p>
          <a:p>
            <a:pPr algn="l">
              <a:defRPr sz="3200"/>
            </a:pPr>
            <a:r>
              <a:t>- System programming / low level</a:t>
            </a:r>
            <a:br/>
            <a:r>
              <a:t>- Strongly type / Statically linked</a:t>
            </a:r>
          </a:p>
        </p:txBody>
      </p:sp>
      <p:pic>
        <p:nvPicPr>
          <p:cNvPr id="136" name="ll0Pmr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5061297"/>
            <a:ext cx="9652000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6-11-10 at 5.02.52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35" r="0" b="135"/>
          <a:stretch>
            <a:fillRect/>
          </a:stretch>
        </p:blipFill>
        <p:spPr>
          <a:xfrm>
            <a:off x="6857738" y="1169739"/>
            <a:ext cx="5711591" cy="8812170"/>
          </a:xfrm>
          <a:prstGeom prst="rect">
            <a:avLst/>
          </a:prstGeom>
        </p:spPr>
      </p:pic>
      <p:sp>
        <p:nvSpPr>
          <p:cNvPr id="139" name="Shape 139"/>
          <p:cNvSpPr/>
          <p:nvPr>
            <p:ph type="body" sz="quarter" idx="1"/>
          </p:nvPr>
        </p:nvSpPr>
        <p:spPr>
          <a:xfrm>
            <a:off x="952500" y="2825750"/>
            <a:ext cx="5334000" cy="4102100"/>
          </a:xfrm>
          <a:prstGeom prst="rect">
            <a:avLst/>
          </a:prstGeom>
        </p:spPr>
        <p:txBody>
          <a:bodyPr/>
          <a:lstStyle/>
          <a:p>
            <a:pPr algn="l"/>
            <a:r>
              <a:t>- gofmt (-s!)</a:t>
            </a:r>
          </a:p>
          <a:p>
            <a:pPr algn="l"/>
            <a:r>
              <a:t>- goimports</a:t>
            </a:r>
          </a:p>
          <a:p>
            <a:pPr algn="l"/>
            <a:r>
              <a:t>- golint</a:t>
            </a:r>
          </a:p>
          <a:p>
            <a:pPr algn="l"/>
            <a:r>
              <a:t>- go vet</a:t>
            </a:r>
          </a:p>
          <a:p>
            <a:pPr algn="l"/>
            <a:r>
              <a:t>- go fix</a:t>
            </a:r>
          </a:p>
        </p:txBody>
      </p:sp>
      <p:sp>
        <p:nvSpPr>
          <p:cNvPr id="140" name="Shape 140"/>
          <p:cNvSpPr/>
          <p:nvPr/>
        </p:nvSpPr>
        <p:spPr>
          <a:xfrm>
            <a:off x="2617886" y="63500"/>
            <a:ext cx="7769028" cy="114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08940">
              <a:defRPr sz="4200"/>
            </a:lvl1pPr>
          </a:lstStyle>
          <a:p>
            <a:pPr/>
            <a:r>
              <a:t>Go Basics - 7th Birthday Edition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3378200" y="1403350"/>
            <a:ext cx="5334000" cy="73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Tools</a:t>
            </a:r>
          </a:p>
        </p:txBody>
      </p:sp>
      <p:pic>
        <p:nvPicPr>
          <p:cNvPr id="142" name="gopherswrenc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145" y="6146403"/>
            <a:ext cx="4820098" cy="28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111500" y="1924050"/>
            <a:ext cx="5334000" cy="73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(Before them)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408940">
              <a:defRPr sz="4200"/>
            </a:lvl1pPr>
          </a:lstStyle>
          <a:p>
            <a:pPr/>
            <a:r>
              <a:t>Go Basics - 7th Birthday Edition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Improvements</a:t>
            </a:r>
          </a:p>
        </p:txBody>
      </p:sp>
      <p:sp>
        <p:nvSpPr>
          <p:cNvPr id="147" name="Shape 147"/>
          <p:cNvSpPr/>
          <p:nvPr/>
        </p:nvSpPr>
        <p:spPr>
          <a:xfrm>
            <a:off x="952500" y="2825750"/>
            <a:ext cx="6466186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- Standard Library (Way, signals!)</a:t>
            </a:r>
          </a:p>
          <a:p>
            <a:pPr algn="l">
              <a:defRPr sz="3200"/>
            </a:pPr>
            <a:r>
              <a:t>- Garbage Collection</a:t>
            </a:r>
          </a:p>
          <a:p>
            <a:pPr algn="l">
              <a:defRPr sz="3200"/>
            </a:pPr>
            <a:r>
              <a:t>- Vendor tools</a:t>
            </a:r>
          </a:p>
          <a:p>
            <a:pPr algn="l">
              <a:defRPr sz="3200"/>
            </a:pPr>
            <a:r>
              <a:t>- Community</a:t>
            </a:r>
            <a:br/>
            <a:r>
              <a:t>- Plugins</a:t>
            </a:r>
          </a:p>
          <a:p>
            <a:pPr algn="l">
              <a:defRPr sz="3200"/>
            </a:pPr>
            <a:r>
              <a:t>- Much more!</a:t>
            </a:r>
          </a:p>
        </p:txBody>
      </p:sp>
      <p:pic>
        <p:nvPicPr>
          <p:cNvPr id="148" name="Screen Shot 2016-11-10 at 5.0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8547" y="1827470"/>
            <a:ext cx="4534868" cy="727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408940">
              <a:defRPr sz="4200"/>
            </a:lvl1pPr>
          </a:lstStyle>
          <a:p>
            <a:pPr/>
            <a:r>
              <a:t>Go Basics - 7th Birthday Edition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Future</a:t>
            </a:r>
          </a:p>
        </p:txBody>
      </p:sp>
      <p:sp>
        <p:nvSpPr>
          <p:cNvPr id="152" name="Shape 152"/>
          <p:cNvSpPr/>
          <p:nvPr/>
        </p:nvSpPr>
        <p:spPr>
          <a:xfrm>
            <a:off x="952500" y="2825750"/>
            <a:ext cx="6466186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- Garbage Collection (again!)</a:t>
            </a:r>
          </a:p>
          <a:p>
            <a:pPr algn="l">
              <a:defRPr sz="3200"/>
            </a:pPr>
            <a:r>
              <a:t>- Faster / Smaller binaries</a:t>
            </a:r>
          </a:p>
          <a:p>
            <a:pPr algn="l">
              <a:defRPr sz="3200"/>
            </a:pPr>
            <a:r>
              <a:t>- Use SSA for every architectures</a:t>
            </a:r>
            <a:br/>
            <a:r>
              <a:t>- Much more!</a:t>
            </a:r>
          </a:p>
        </p:txBody>
      </p:sp>
      <p:pic>
        <p:nvPicPr>
          <p:cNvPr id="153" name="gopher.birthd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2345" y="2209800"/>
            <a:ext cx="5682917" cy="627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98094" y="7905750"/>
            <a:ext cx="1140047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100"/>
            </a:pPr>
            <a:r>
              <a:t>Guillaume J. Charmes - Agrarian Labs, LLC</a:t>
            </a:r>
          </a:p>
          <a:p>
            <a:pPr algn="l">
              <a:defRPr sz="2100"/>
            </a:pPr>
            <a:r>
              <a:t>Twitter @charme_g</a:t>
            </a:r>
          </a:p>
          <a:p>
            <a:pPr algn="l">
              <a:defRPr sz="2100"/>
            </a:pPr>
            <a:r>
              <a:t>Github: @creack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ticker-02-15-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570" r="0" b="65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/>
            <a:r>
              <a:t>Deployment &amp; Service Discovery</a:t>
            </a:r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production show case.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2617886" y="63500"/>
            <a:ext cx="7769028" cy="1143397"/>
          </a:xfrm>
          <a:prstGeom prst="rect">
            <a:avLst/>
          </a:prstGeom>
        </p:spPr>
        <p:txBody>
          <a:bodyPr/>
          <a:lstStyle>
            <a:lvl1pPr defTabSz="397256">
              <a:defRPr sz="4080"/>
            </a:lvl1pPr>
          </a:lstStyle>
          <a:p>
            <a:pPr/>
            <a:r>
              <a:t>Deployment &amp; Service Discovery</a:t>
            </a:r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3378200" y="1403350"/>
            <a:ext cx="5334000" cy="735807"/>
          </a:xfrm>
          <a:prstGeom prst="rect">
            <a:avLst/>
          </a:prstGeom>
        </p:spPr>
        <p:txBody>
          <a:bodyPr/>
          <a:lstStyle/>
          <a:p>
            <a:pPr/>
            <a:r>
              <a:t>Docker everywhere</a:t>
            </a:r>
          </a:p>
        </p:txBody>
      </p:sp>
      <p:sp>
        <p:nvSpPr>
          <p:cNvPr id="162" name="Shape 162"/>
          <p:cNvSpPr/>
          <p:nvPr/>
        </p:nvSpPr>
        <p:spPr>
          <a:xfrm>
            <a:off x="952500" y="2825750"/>
            <a:ext cx="6466186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5111" indent="-395111" algn="l">
              <a:buSzPct val="75000"/>
              <a:buChar char="-"/>
              <a:defRPr sz="3200"/>
            </a:pPr>
            <a:r>
              <a:t>Local env same as production and CI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Everything self-contained and reproducible</a:t>
            </a:r>
          </a:p>
          <a:p>
            <a:pPr marL="395111" indent="-395111" algn="l">
              <a:buSzPct val="75000"/>
              <a:buChar char="-"/>
              <a:defRPr sz="3200"/>
            </a:pPr>
            <a:r>
              <a:t>Easy to deploy</a:t>
            </a:r>
          </a:p>
        </p:txBody>
      </p:sp>
      <p:pic>
        <p:nvPicPr>
          <p:cNvPr id="163" name="Comp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9326" y="1689030"/>
            <a:ext cx="7182674" cy="7069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