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4373" r:id="rId1"/>
  </p:sldMasterIdLst>
  <p:notesMasterIdLst>
    <p:notesMasterId r:id="rId4"/>
  </p:notesMasterIdLst>
  <p:handoutMasterIdLst>
    <p:handoutMasterId r:id="rId5"/>
  </p:handoutMasterIdLst>
  <p:sldIdLst>
    <p:sldId id="1888" r:id="rId2"/>
    <p:sldId id="1890" r:id="rId3"/>
  </p:sldIdLst>
  <p:sldSz cx="9906000" cy="6858000" type="A4"/>
  <p:notesSz cx="6797675" cy="992663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1200" b="1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200" b="1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200" b="1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200" b="1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200" b="1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200" b="1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200" b="1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200" b="1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200" b="1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72" userDrawn="1">
          <p15:clr>
            <a:srgbClr val="A4A3A4"/>
          </p15:clr>
        </p15:guide>
        <p15:guide id="2" orient="horz" pos="3997">
          <p15:clr>
            <a:srgbClr val="A4A3A4"/>
          </p15:clr>
        </p15:guide>
        <p15:guide id="3" orient="horz" pos="4320" userDrawn="1">
          <p15:clr>
            <a:srgbClr val="A4A3A4"/>
          </p15:clr>
        </p15:guide>
        <p15:guide id="4" orient="horz" pos="1117" userDrawn="1">
          <p15:clr>
            <a:srgbClr val="A4A3A4"/>
          </p15:clr>
        </p15:guide>
        <p15:guide id="5" orient="horz" pos="777" userDrawn="1">
          <p15:clr>
            <a:srgbClr val="A4A3A4"/>
          </p15:clr>
        </p15:guide>
        <p15:guide id="6" orient="horz" pos="2228" userDrawn="1">
          <p15:clr>
            <a:srgbClr val="A4A3A4"/>
          </p15:clr>
        </p15:guide>
        <p15:guide id="7" orient="horz" pos="73" userDrawn="1">
          <p15:clr>
            <a:srgbClr val="A4A3A4"/>
          </p15:clr>
        </p15:guide>
        <p15:guide id="8" pos="81">
          <p15:clr>
            <a:srgbClr val="A4A3A4"/>
          </p15:clr>
        </p15:guide>
        <p15:guide id="9" pos="6159">
          <p15:clr>
            <a:srgbClr val="A4A3A4"/>
          </p15:clr>
        </p15:guide>
        <p15:guide id="10" pos="444" userDrawn="1">
          <p15:clr>
            <a:srgbClr val="A4A3A4"/>
          </p15:clr>
        </p15:guide>
        <p15:guide id="11" pos="5751">
          <p15:clr>
            <a:srgbClr val="A4A3A4"/>
          </p15:clr>
        </p15:guide>
        <p15:guide id="12" orient="horz" pos="4065" userDrawn="1">
          <p15:clr>
            <a:srgbClr val="A4A3A4"/>
          </p15:clr>
        </p15:guide>
        <p15:guide id="13" orient="horz" pos="3748" userDrawn="1">
          <p15:clr>
            <a:srgbClr val="A4A3A4"/>
          </p15:clr>
        </p15:guide>
        <p15:guide id="14" orient="horz" pos="4192">
          <p15:clr>
            <a:srgbClr val="A4A3A4"/>
          </p15:clr>
        </p15:guide>
        <p15:guide id="15" orient="horz" pos="4319">
          <p15:clr>
            <a:srgbClr val="A4A3A4"/>
          </p15:clr>
        </p15:guide>
        <p15:guide id="16">
          <p15:clr>
            <a:srgbClr val="A4A3A4"/>
          </p15:clr>
        </p15:guide>
        <p15:guide id="17" pos="212">
          <p15:clr>
            <a:srgbClr val="A4A3A4"/>
          </p15:clr>
        </p15:guide>
        <p15:guide id="18" pos="60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CCFF"/>
    <a:srgbClr val="7F7F7F"/>
    <a:srgbClr val="005EA4"/>
    <a:srgbClr val="339966"/>
    <a:srgbClr val="FF33CC"/>
    <a:srgbClr val="BC1E53"/>
    <a:srgbClr val="000000"/>
    <a:srgbClr val="00B0F0"/>
    <a:srgbClr val="0070C0"/>
    <a:srgbClr val="0051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80" autoAdjust="0"/>
    <p:restoredTop sz="50000" autoAdjust="0"/>
  </p:normalViewPr>
  <p:slideViewPr>
    <p:cSldViewPr snapToGrid="0">
      <p:cViewPr varScale="1">
        <p:scale>
          <a:sx n="85" d="100"/>
          <a:sy n="85" d="100"/>
        </p:scale>
        <p:origin x="1483" y="72"/>
      </p:cViewPr>
      <p:guideLst>
        <p:guide orient="horz" pos="572"/>
        <p:guide orient="horz" pos="3997"/>
        <p:guide orient="horz" pos="4320"/>
        <p:guide orient="horz" pos="1117"/>
        <p:guide orient="horz" pos="777"/>
        <p:guide orient="horz" pos="2228"/>
        <p:guide orient="horz" pos="73"/>
        <p:guide pos="81"/>
        <p:guide pos="6159"/>
        <p:guide pos="444"/>
        <p:guide pos="5751"/>
        <p:guide orient="horz" pos="4065"/>
        <p:guide orient="horz" pos="3748"/>
        <p:guide orient="horz" pos="4192"/>
        <p:guide orient="horz" pos="4319"/>
        <p:guide/>
        <p:guide pos="212"/>
        <p:guide pos="60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5912"/>
    </p:cViewPr>
  </p:sorterViewPr>
  <p:notesViewPr>
    <p:cSldViewPr snapToGrid="0">
      <p:cViewPr varScale="1">
        <p:scale>
          <a:sx n="55" d="100"/>
          <a:sy n="55" d="100"/>
        </p:scale>
        <p:origin x="3102" y="72"/>
      </p:cViewPr>
      <p:guideLst>
        <p:guide orient="horz" pos="3127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786" tIns="47395" rIns="94786" bIns="47395" numCol="1" anchor="t" anchorCtr="0" compatLnSpc="1">
            <a:prstTxWarp prst="textNoShape">
              <a:avLst/>
            </a:prstTxWarp>
          </a:bodyPr>
          <a:lstStyle>
            <a:lvl1pPr defTabSz="947738" eaLnBrk="1" latinLnBrk="1" hangingPunct="1">
              <a:defRPr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215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786" tIns="47395" rIns="94786" bIns="47395" numCol="1" anchor="t" anchorCtr="0" compatLnSpc="1">
            <a:prstTxWarp prst="textNoShape">
              <a:avLst/>
            </a:prstTxWarp>
          </a:bodyPr>
          <a:lstStyle>
            <a:lvl1pPr algn="r" defTabSz="947738" eaLnBrk="1" latinLnBrk="1" hangingPunct="1">
              <a:defRPr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215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6575"/>
            <a:ext cx="29464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786" tIns="47395" rIns="94786" bIns="47395" numCol="1" anchor="b" anchorCtr="0" compatLnSpc="1">
            <a:prstTxWarp prst="textNoShape">
              <a:avLst/>
            </a:prstTxWarp>
          </a:bodyPr>
          <a:lstStyle>
            <a:lvl1pPr defTabSz="947738" eaLnBrk="1" latinLnBrk="1" hangingPunct="1">
              <a:defRPr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215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6575"/>
            <a:ext cx="29464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786" tIns="47395" rIns="94786" bIns="47395" numCol="1" anchor="b" anchorCtr="0" compatLnSpc="1">
            <a:prstTxWarp prst="textNoShape">
              <a:avLst/>
            </a:prstTxWarp>
          </a:bodyPr>
          <a:lstStyle>
            <a:lvl1pPr algn="r" defTabSz="947738" eaLnBrk="1" latinLnBrk="1" hangingPunct="1">
              <a:defRPr b="0">
                <a:latin typeface="굴림" pitchFamily="50" charset="-127"/>
              </a:defRPr>
            </a:lvl1pPr>
          </a:lstStyle>
          <a:p>
            <a:fld id="{92E8FC8F-1151-4206-9609-0E000DE4572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613864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786" tIns="47395" rIns="94786" bIns="47395" numCol="1" anchor="t" anchorCtr="0" compatLnSpc="1">
            <a:prstTxWarp prst="textNoShape">
              <a:avLst/>
            </a:prstTxWarp>
          </a:bodyPr>
          <a:lstStyle>
            <a:lvl1pPr defTabSz="947738" eaLnBrk="1" latinLnBrk="1" hangingPunct="1">
              <a:defRPr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786" tIns="47395" rIns="94786" bIns="47395" numCol="1" anchor="t" anchorCtr="0" compatLnSpc="1">
            <a:prstTxWarp prst="textNoShape">
              <a:avLst/>
            </a:prstTxWarp>
          </a:bodyPr>
          <a:lstStyle>
            <a:lvl1pPr algn="r" defTabSz="947738" eaLnBrk="1" latinLnBrk="1" hangingPunct="1">
              <a:defRPr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2788" y="744538"/>
            <a:ext cx="5376862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14875"/>
            <a:ext cx="5435600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786" tIns="47395" rIns="94786" bIns="4739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6575"/>
            <a:ext cx="29464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786" tIns="47395" rIns="94786" bIns="47395" numCol="1" anchor="b" anchorCtr="0" compatLnSpc="1">
            <a:prstTxWarp prst="textNoShape">
              <a:avLst/>
            </a:prstTxWarp>
          </a:bodyPr>
          <a:lstStyle>
            <a:lvl1pPr defTabSz="947738" eaLnBrk="1" latinLnBrk="1" hangingPunct="1">
              <a:defRPr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6575"/>
            <a:ext cx="29464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786" tIns="47395" rIns="94786" bIns="47395" numCol="1" anchor="b" anchorCtr="0" compatLnSpc="1">
            <a:prstTxWarp prst="textNoShape">
              <a:avLst/>
            </a:prstTxWarp>
          </a:bodyPr>
          <a:lstStyle>
            <a:lvl1pPr algn="r" defTabSz="947738" eaLnBrk="1" latinLnBrk="1" hangingPunct="1">
              <a:defRPr b="0">
                <a:latin typeface="굴림" pitchFamily="50" charset="-127"/>
              </a:defRPr>
            </a:lvl1pPr>
          </a:lstStyle>
          <a:p>
            <a:fld id="{C11247A0-819D-4E89-8B52-0FE5D523A39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286842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38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D39A2-E3B7-4CF3-B6E3-D0DEB28CC5C5}" type="datetimeFigureOut">
              <a:rPr lang="ko-KR" altLang="en-US" smtClean="0"/>
              <a:t>2022-10-14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4CF0F-DA2B-48A3-B2D4-052877DC43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771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D39A2-E3B7-4CF3-B6E3-D0DEB28CC5C5}" type="datetimeFigureOut">
              <a:rPr lang="ko-KR" altLang="en-US" smtClean="0"/>
              <a:t>2022-10-14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4CF0F-DA2B-48A3-B2D4-052877DC43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0679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51"/>
            <a:ext cx="222885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51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D39A2-E3B7-4CF3-B6E3-D0DEB28CC5C5}" type="datetimeFigureOut">
              <a:rPr lang="ko-KR" altLang="en-US" smtClean="0"/>
              <a:t>2022-10-14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4CF0F-DA2B-48A3-B2D4-052877DC43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52596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5"/>
          <p:cNvSpPr txBox="1">
            <a:spLocks/>
          </p:cNvSpPr>
          <p:nvPr userDrawn="1"/>
        </p:nvSpPr>
        <p:spPr bwMode="auto">
          <a:xfrm>
            <a:off x="3797300" y="6434138"/>
            <a:ext cx="2311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 eaLnBrk="1" hangingPunct="1">
              <a:defRPr/>
            </a:pPr>
            <a:r>
              <a:rPr kumimoji="0" lang="en-US" altLang="ko-KR" sz="1000" dirty="0">
                <a:latin typeface="나눔고딕" pitchFamily="50" charset="-127"/>
                <a:ea typeface="나눔고딕" pitchFamily="50" charset="-127"/>
              </a:rPr>
              <a:t>- </a:t>
            </a:r>
            <a:fld id="{A295FF5C-6647-4701-819A-1F86DB37BEA0}" type="slidenum">
              <a:rPr kumimoji="0" lang="ko-KR" altLang="en-US" sz="1000" smtClean="0">
                <a:latin typeface="나눔고딕" pitchFamily="50" charset="-127"/>
                <a:ea typeface="나눔고딕" pitchFamily="50" charset="-127"/>
              </a:rPr>
              <a:pPr algn="ctr" eaLnBrk="1" hangingPunct="1">
                <a:defRPr/>
              </a:pPr>
              <a:t>‹#›</a:t>
            </a:fld>
            <a:r>
              <a:rPr kumimoji="0" lang="ko-KR" altLang="en-US" sz="1000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kumimoji="0" lang="en-US" altLang="ko-KR" sz="1000" dirty="0">
                <a:latin typeface="나눔고딕" pitchFamily="50" charset="-127"/>
                <a:ea typeface="나눔고딕" pitchFamily="50" charset="-127"/>
              </a:rPr>
              <a:t>-</a:t>
            </a:r>
            <a:endParaRPr kumimoji="0" lang="ko-KR" altLang="en-US" sz="1000" dirty="0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68962" name="Picture 2" descr="C:\Users\woo\Desktop\테마1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783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D39A2-E3B7-4CF3-B6E3-D0DEB28CC5C5}" type="datetimeFigureOut">
              <a:rPr lang="ko-KR" altLang="en-US" smtClean="0"/>
              <a:t>2022-10-14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4CF0F-DA2B-48A3-B2D4-052877DC43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1675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13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D39A2-E3B7-4CF3-B6E3-D0DEB28CC5C5}" type="datetimeFigureOut">
              <a:rPr lang="ko-KR" altLang="en-US" smtClean="0"/>
              <a:t>2022-10-14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4CF0F-DA2B-48A3-B2D4-052877DC43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7889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6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6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D39A2-E3B7-4CF3-B6E3-D0DEB28CC5C5}" type="datetimeFigureOut">
              <a:rPr lang="ko-KR" altLang="en-US" smtClean="0"/>
              <a:t>2022-10-14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4CF0F-DA2B-48A3-B2D4-052877DC43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9711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5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5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D39A2-E3B7-4CF3-B6E3-D0DEB28CC5C5}" type="datetimeFigureOut">
              <a:rPr lang="ko-KR" altLang="en-US" smtClean="0"/>
              <a:t>2022-10-14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4CF0F-DA2B-48A3-B2D4-052877DC43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4550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D39A2-E3B7-4CF3-B6E3-D0DEB28CC5C5}" type="datetimeFigureOut">
              <a:rPr lang="ko-KR" altLang="en-US" smtClean="0"/>
              <a:t>2022-10-14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4CF0F-DA2B-48A3-B2D4-052877DC43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7815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D39A2-E3B7-4CF3-B6E3-D0DEB28CC5C5}" type="datetimeFigureOut">
              <a:rPr lang="ko-KR" altLang="en-US" smtClean="0"/>
              <a:t>2022-10-14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4CF0F-DA2B-48A3-B2D4-052877DC43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900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2" y="273063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3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D39A2-E3B7-4CF3-B6E3-D0DEB28CC5C5}" type="datetimeFigureOut">
              <a:rPr lang="ko-KR" altLang="en-US" smtClean="0"/>
              <a:t>2022-10-14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4CF0F-DA2B-48A3-B2D4-052877DC43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9271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D39A2-E3B7-4CF3-B6E3-D0DEB28CC5C5}" type="datetimeFigureOut">
              <a:rPr lang="ko-KR" altLang="en-US" smtClean="0"/>
              <a:t>2022-10-14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4CF0F-DA2B-48A3-B2D4-052877DC43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0166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6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63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D39A2-E3B7-4CF3-B6E3-D0DEB28CC5C5}" type="datetimeFigureOut">
              <a:rPr lang="ko-KR" altLang="en-US" smtClean="0"/>
              <a:t>2022-10-14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63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63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44CF0F-DA2B-48A3-B2D4-052877DC43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9195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74" r:id="rId1"/>
    <p:sldLayoutId id="2147484375" r:id="rId2"/>
    <p:sldLayoutId id="2147484376" r:id="rId3"/>
    <p:sldLayoutId id="2147484377" r:id="rId4"/>
    <p:sldLayoutId id="2147484378" r:id="rId5"/>
    <p:sldLayoutId id="2147484379" r:id="rId6"/>
    <p:sldLayoutId id="2147484380" r:id="rId7"/>
    <p:sldLayoutId id="2147484381" r:id="rId8"/>
    <p:sldLayoutId id="2147484382" r:id="rId9"/>
    <p:sldLayoutId id="2147484383" r:id="rId10"/>
    <p:sldLayoutId id="2147484384" r:id="rId11"/>
    <p:sldLayoutId id="2147484385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27"/>
          <p:cNvSpPr>
            <a:spLocks noChangeArrowheads="1"/>
          </p:cNvSpPr>
          <p:nvPr/>
        </p:nvSpPr>
        <p:spPr bwMode="auto">
          <a:xfrm>
            <a:off x="365125" y="142875"/>
            <a:ext cx="93202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ko-KR" sz="2000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</a:rPr>
              <a:t>1) </a:t>
            </a:r>
            <a:r>
              <a:rPr lang="ko-KR" altLang="en-US" sz="2000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</a:rPr>
              <a:t>경력소개서</a:t>
            </a:r>
          </a:p>
        </p:txBody>
      </p:sp>
      <p:sp>
        <p:nvSpPr>
          <p:cNvPr id="9" name="Text Box 76"/>
          <p:cNvSpPr txBox="1">
            <a:spLocks noChangeArrowheads="1"/>
          </p:cNvSpPr>
          <p:nvPr/>
        </p:nvSpPr>
        <p:spPr bwMode="auto">
          <a:xfrm>
            <a:off x="314027" y="918245"/>
            <a:ext cx="3095163" cy="271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402" tIns="43201" rIns="86402" bIns="43201">
            <a:spAutoFit/>
          </a:bodyPr>
          <a:lstStyle>
            <a:lvl1pPr defTabSz="863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defTabSz="863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defTabSz="863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defTabSz="863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defTabSz="863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200" b="1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1. </a:t>
            </a:r>
            <a:r>
              <a:rPr lang="ko-KR" altLang="en-US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경력사항 </a:t>
            </a:r>
            <a:r>
              <a:rPr lang="en-US" altLang="ko-KR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프로젝트 참여기간 순으로 나열</a:t>
            </a:r>
            <a:r>
              <a:rPr lang="en-US" altLang="ko-KR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)</a:t>
            </a:r>
            <a:endParaRPr lang="ko-KR" altLang="en-US" sz="1200" b="1" dirty="0">
              <a:solidFill>
                <a:srgbClr val="00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10" name="Group 4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1392568"/>
              </p:ext>
            </p:extLst>
          </p:nvPr>
        </p:nvGraphicFramePr>
        <p:xfrm>
          <a:off x="314027" y="1306875"/>
          <a:ext cx="9318923" cy="5204428"/>
        </p:xfrm>
        <a:graphic>
          <a:graphicData uri="http://schemas.openxmlformats.org/drawingml/2006/table">
            <a:tbl>
              <a:tblPr/>
              <a:tblGrid>
                <a:gridCol w="1209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99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433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68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49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72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27656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268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소속</a:t>
                      </a:r>
                    </a:p>
                  </a:txBody>
                  <a:tcPr marL="30678" marR="30678" marT="35994" marB="35994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발주처</a:t>
                      </a:r>
                      <a:endParaRPr kumimoji="1" lang="ko-KR" alt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30678" marR="30678" marT="35994" marB="35994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사업명</a:t>
                      </a:r>
                      <a:endParaRPr kumimoji="1" lang="ko-KR" alt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30678" marR="30678" marT="35994" marB="35994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참여기간</a:t>
                      </a:r>
                    </a:p>
                  </a:txBody>
                  <a:tcPr marL="30678" marR="30678" marT="35994" marB="35994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담당업무</a:t>
                      </a:r>
                    </a:p>
                  </a:txBody>
                  <a:tcPr marL="30678" marR="30678" marT="35994" marB="35994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역할</a:t>
                      </a:r>
                    </a:p>
                  </a:txBody>
                  <a:tcPr marL="30678" marR="30678" marT="35994" marB="35994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적용기술</a:t>
                      </a:r>
                      <a:endParaRPr kumimoji="1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언어</a:t>
                      </a:r>
                      <a:r>
                        <a:rPr kumimoji="1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,Tool </a:t>
                      </a:r>
                      <a:r>
                        <a:rPr kumimoji="1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등</a:t>
                      </a:r>
                      <a:r>
                        <a:rPr kumimoji="1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)</a:t>
                      </a:r>
                      <a:endParaRPr kumimoji="1" lang="ko-KR" alt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30678" marR="30678" marT="35994" marB="35994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73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주</a:t>
                      </a: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)</a:t>
                      </a:r>
                      <a:r>
                        <a:rPr kumimoji="1" lang="ko-KR" altLang="en-US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애드캡슐소프트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  <a:cs typeface="+mn-cs"/>
                      </a:endParaRPr>
                    </a:p>
                  </a:txBody>
                  <a:tcPr marL="16615" marR="16615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아모레퍼시픽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  <a:cs typeface="+mn-cs"/>
                      </a:endParaRPr>
                    </a:p>
                  </a:txBody>
                  <a:tcPr marL="66464" marR="66464" marT="36001" marB="36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아리따움 온라인 아카데미 구축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  <a:cs typeface="+mn-cs"/>
                      </a:endParaRPr>
                    </a:p>
                  </a:txBody>
                  <a:tcPr marL="66464" marR="66464" marT="36001" marB="36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2016.02 ~ 2016.04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Gothic" charset="-127"/>
                        <a:ea typeface="Nanum Gothic" charset="-127"/>
                        <a:cs typeface="Nanum Gothic" charset="-127"/>
                      </a:endParaRPr>
                    </a:p>
                  </a:txBody>
                  <a:tcPr marL="66464" marR="66464" marT="36001" marB="36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charset="0"/>
                          <a:ea typeface="나눔고딕" charset="0"/>
                          <a:cs typeface="+mn-cs"/>
                        </a:rPr>
                        <a:t>퍼블리싱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15339" marR="15339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Player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Gothic" charset="-127"/>
                        <a:ea typeface="Nanum Gothic" charset="-127"/>
                        <a:cs typeface="Nanum Gothic" charset="-127"/>
                      </a:endParaRPr>
                    </a:p>
                  </a:txBody>
                  <a:tcPr marL="15339" marR="15339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Html5, css3, </a:t>
                      </a:r>
                      <a:r>
                        <a:rPr kumimoji="0" lang="en-US" altLang="ko-KR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jquery</a:t>
                      </a: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, </a:t>
                      </a:r>
                      <a:r>
                        <a:rPr kumimoji="0" lang="en-US" altLang="ko-KR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svn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Gothic" charset="-127"/>
                        <a:ea typeface="Nanum Gothic" charset="-127"/>
                        <a:cs typeface="Nanum Gothic" charset="-127"/>
                      </a:endParaRPr>
                    </a:p>
                  </a:txBody>
                  <a:tcPr marL="28319" marR="28319" marT="36001" marB="36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9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주</a:t>
                      </a: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)</a:t>
                      </a:r>
                      <a:r>
                        <a:rPr kumimoji="1" lang="ko-KR" altLang="en-US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애드캡슐소프트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  <a:cs typeface="+mn-cs"/>
                      </a:endParaRPr>
                    </a:p>
                  </a:txBody>
                  <a:tcPr marL="13414" marR="13414" marT="15994" marB="1599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ctr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삼성증권</a:t>
                      </a:r>
                    </a:p>
                  </a:txBody>
                  <a:tcPr marL="53658" marR="53658" marT="28893" marB="2889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삼성증권 </a:t>
                      </a: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UI</a:t>
                      </a: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 개편</a:t>
                      </a:r>
                    </a:p>
                  </a:txBody>
                  <a:tcPr marL="53658" marR="53658" marT="28893" marB="2889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2016.05 ~ 2016.08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7739" marR="7739" marT="773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charset="0"/>
                          <a:ea typeface="나눔고딕" charset="0"/>
                          <a:cs typeface="+mn-cs"/>
                        </a:rPr>
                        <a:t>퍼블리싱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7739" marR="7739" marT="773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Player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12383" marR="12383" marT="15994" marB="1599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Html5, css3, </a:t>
                      </a:r>
                      <a:r>
                        <a:rPr kumimoji="0" lang="en-US" altLang="ko-KR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jquery</a:t>
                      </a: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, </a:t>
                      </a:r>
                      <a:r>
                        <a:rPr kumimoji="0" lang="en-US" altLang="ko-KR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intelij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22701" marR="22701" marT="28893" marB="2889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8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주</a:t>
                      </a: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)</a:t>
                      </a:r>
                      <a:r>
                        <a:rPr kumimoji="1" lang="ko-KR" altLang="en-US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애드캡슐소프트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  <a:cs typeface="+mn-cs"/>
                      </a:endParaRPr>
                    </a:p>
                  </a:txBody>
                  <a:tcPr marL="13414" marR="13414" marT="15994" marB="1599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한국에너지공단</a:t>
                      </a:r>
                    </a:p>
                  </a:txBody>
                  <a:tcPr marL="26829" marR="26829" marT="28893" marB="2889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에너지효율 </a:t>
                      </a:r>
                      <a:r>
                        <a:rPr lang="en-US" altLang="ko-KR" sz="900" b="0" kern="1200" dirty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1</a:t>
                      </a:r>
                      <a:r>
                        <a:rPr lang="ko-KR" altLang="en-US" sz="900" b="0" kern="1200" dirty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등급 가전 환급 시스템 유지보수</a:t>
                      </a:r>
                    </a:p>
                  </a:txBody>
                  <a:tcPr marL="26829" marR="26829" marT="28893" marB="2889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2016.08 ~ 2016.09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7739" marR="7739" marT="773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charset="0"/>
                          <a:ea typeface="나눔고딕" charset="0"/>
                          <a:cs typeface="+mn-cs"/>
                        </a:rPr>
                        <a:t>퍼블리싱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7739" marR="7739" marT="773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Player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26829" marR="26829" marT="28893" marB="2889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Html5, css3, </a:t>
                      </a:r>
                      <a:r>
                        <a:rPr kumimoji="0" lang="en-US" altLang="ko-KR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jquery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24765" marR="24765" marT="28893" marB="2889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9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주</a:t>
                      </a: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)</a:t>
                      </a:r>
                      <a:r>
                        <a:rPr kumimoji="1" lang="ko-KR" altLang="en-US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애드캡슐소프트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  <a:cs typeface="+mn-cs"/>
                      </a:endParaRPr>
                    </a:p>
                  </a:txBody>
                  <a:tcPr marL="7739" marR="7739" marT="773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서울삼성병원</a:t>
                      </a:r>
                    </a:p>
                  </a:txBody>
                  <a:tcPr marL="7739" marR="7739" marT="773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삼성병원 중국어사이트</a:t>
                      </a: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 </a:t>
                      </a: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구축</a:t>
                      </a:r>
                    </a:p>
                  </a:txBody>
                  <a:tcPr marL="7739" marR="7739" marT="773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2016.09 ~ 2016.10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7739" marR="7739" marT="773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0" lang="ko-KR" altLang="en-US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charset="0"/>
                          <a:ea typeface="나눔고딕" charset="0"/>
                          <a:cs typeface="+mn-cs"/>
                        </a:rPr>
                        <a:t>퍼블리싱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7739" marR="7739" marT="773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Player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7739" marR="7739" marT="773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Html5, css3, </a:t>
                      </a:r>
                      <a:r>
                        <a:rPr kumimoji="0" lang="en-US" altLang="ko-KR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jquery</a:t>
                      </a: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, eclipse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24765" marR="24765" marT="28893" marB="2889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9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주</a:t>
                      </a: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)</a:t>
                      </a:r>
                      <a:r>
                        <a:rPr kumimoji="1" lang="ko-KR" altLang="en-US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애드캡슐소프트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  <a:cs typeface="+mn-cs"/>
                      </a:endParaRPr>
                    </a:p>
                  </a:txBody>
                  <a:tcPr marL="16614" marR="16614" marT="19932" marB="19932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SC</a:t>
                      </a:r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제일은행</a:t>
                      </a:r>
                    </a:p>
                  </a:txBody>
                  <a:tcPr marL="33225" marR="33225" marT="35982" marB="35982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SC</a:t>
                      </a:r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제일은행 운영</a:t>
                      </a:r>
                    </a:p>
                  </a:txBody>
                  <a:tcPr marL="33225" marR="33225" marT="35982" marB="35982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charset="0"/>
                        </a:rPr>
                        <a:t>2016.11 ~ 2017.12</a:t>
                      </a:r>
                    </a:p>
                  </a:txBody>
                  <a:tcPr marL="15338" marR="15338" marT="19933" marB="1993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charset="0"/>
                          <a:ea typeface="나눔고딕" charset="0"/>
                          <a:cs typeface="+mn-cs"/>
                        </a:rPr>
                        <a:t>퍼블리싱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33225" marR="33225" marT="35982" marB="35982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Player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33225" marR="33225" marT="35982" marB="35982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Html5, css3, </a:t>
                      </a:r>
                      <a:r>
                        <a:rPr kumimoji="0" lang="en-US" altLang="ko-KR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jquery</a:t>
                      </a: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, </a:t>
                      </a:r>
                      <a:r>
                        <a:rPr kumimoji="0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웹스퀘어</a:t>
                      </a: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, </a:t>
                      </a:r>
                      <a:r>
                        <a:rPr kumimoji="0" lang="en-US" altLang="ko-KR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cms</a:t>
                      </a: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, </a:t>
                      </a:r>
                      <a:r>
                        <a:rPr kumimoji="0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관리자</a:t>
                      </a: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Arial"/>
                        <a:sym typeface="Arial"/>
                      </a:endParaRPr>
                    </a:p>
                  </a:txBody>
                  <a:tcPr marL="28325" marR="28325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9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주</a:t>
                      </a: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)</a:t>
                      </a:r>
                      <a:r>
                        <a:rPr kumimoji="1" lang="ko-KR" altLang="en-US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애드캡슐소프트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  <a:cs typeface="+mn-cs"/>
                      </a:endParaRPr>
                    </a:p>
                  </a:txBody>
                  <a:tcPr marL="15337" marR="15337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charset="0"/>
                        </a:rPr>
                        <a:t>아모레</a:t>
                      </a:r>
                    </a:p>
                  </a:txBody>
                  <a:tcPr marL="15337" marR="15337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charset="0"/>
                        </a:rPr>
                        <a:t>설화수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charset="0"/>
                        </a:rPr>
                        <a:t> 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charset="0"/>
                        </a:rPr>
                        <a:t>홀리스틱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charset="0"/>
                        </a:rPr>
                        <a:t> 구축</a:t>
                      </a:r>
                    </a:p>
                  </a:txBody>
                  <a:tcPr marL="15337" marR="15337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charset="0"/>
                        </a:rPr>
                        <a:t>2018.01 ~ 2018.03</a:t>
                      </a:r>
                    </a:p>
                  </a:txBody>
                  <a:tcPr marL="15337" marR="15337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charset="0"/>
                        </a:rPr>
                        <a:t>퍼블리싱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맑은 고딕" charset="0"/>
                      </a:endParaRPr>
                    </a:p>
                  </a:txBody>
                  <a:tcPr marL="15337" marR="15337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PL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맑은 고딕" charset="0"/>
                      </a:endParaRPr>
                    </a:p>
                  </a:txBody>
                  <a:tcPr marL="15337" marR="15337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Html5, css3, </a:t>
                      </a:r>
                      <a:r>
                        <a:rPr kumimoji="0" lang="en-US" altLang="ko-KR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jquery</a:t>
                      </a: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Arial"/>
                        <a:sym typeface="Arial"/>
                      </a:endParaRPr>
                    </a:p>
                  </a:txBody>
                  <a:tcPr marL="28325" marR="28325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9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주</a:t>
                      </a: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)</a:t>
                      </a:r>
                      <a:r>
                        <a:rPr kumimoji="1" lang="ko-KR" altLang="en-US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애드캡슐소프트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  <a:cs typeface="+mn-cs"/>
                      </a:endParaRPr>
                    </a:p>
                  </a:txBody>
                  <a:tcPr marL="15337" marR="15337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charset="0"/>
                        </a:rPr>
                        <a:t>한국남동발전</a:t>
                      </a:r>
                    </a:p>
                  </a:txBody>
                  <a:tcPr marL="15337" marR="15337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charset="0"/>
                        </a:rPr>
                        <a:t>남동발전 </a:t>
                      </a:r>
                      <a:r>
                        <a:rPr kumimoji="0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charset="0"/>
                        </a:rPr>
                        <a:t>Usol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charset="0"/>
                        </a:rPr>
                        <a:t>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charset="0"/>
                        </a:rPr>
                        <a:t>유지보수</a:t>
                      </a:r>
                    </a:p>
                  </a:txBody>
                  <a:tcPr marL="15337" marR="15337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charset="0"/>
                        </a:rPr>
                        <a:t>2018.04 ~ 2018.05</a:t>
                      </a:r>
                    </a:p>
                  </a:txBody>
                  <a:tcPr marL="15337" marR="15337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charset="0"/>
                        </a:rPr>
                        <a:t>퍼블리싱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맑은 고딕" charset="0"/>
                      </a:endParaRPr>
                    </a:p>
                  </a:txBody>
                  <a:tcPr marL="15337" marR="15337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PL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맑은 고딕" charset="0"/>
                      </a:endParaRPr>
                    </a:p>
                  </a:txBody>
                  <a:tcPr marL="15337" marR="15337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Html5, css3, </a:t>
                      </a:r>
                      <a:r>
                        <a:rPr kumimoji="0" lang="en-US" altLang="ko-KR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jquery</a:t>
                      </a: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Arial"/>
                        <a:sym typeface="Arial"/>
                      </a:endParaRPr>
                    </a:p>
                  </a:txBody>
                  <a:tcPr marL="28325" marR="28325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9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주</a:t>
                      </a: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)</a:t>
                      </a:r>
                      <a:r>
                        <a:rPr kumimoji="1" lang="ko-KR" altLang="en-US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애드캡슐소프트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  <a:cs typeface="+mn-cs"/>
                      </a:endParaRPr>
                    </a:p>
                  </a:txBody>
                  <a:tcPr marL="15337" marR="15337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charset="0"/>
                        </a:rPr>
                        <a:t>한국남동발전</a:t>
                      </a:r>
                    </a:p>
                  </a:txBody>
                  <a:tcPr marL="15337" marR="15337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charset="0"/>
                        </a:rPr>
                        <a:t>남동발전 일자리 포털 구축</a:t>
                      </a:r>
                    </a:p>
                  </a:txBody>
                  <a:tcPr marL="15337" marR="15337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charset="0"/>
                        </a:rPr>
                        <a:t>2018.04 ~ 2018.06</a:t>
                      </a:r>
                    </a:p>
                  </a:txBody>
                  <a:tcPr marL="15337" marR="15337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charset="0"/>
                        </a:rPr>
                        <a:t>퍼블리싱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맑은 고딕" charset="0"/>
                      </a:endParaRPr>
                    </a:p>
                  </a:txBody>
                  <a:tcPr marL="15337" marR="15337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PL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맑은 고딕" charset="0"/>
                      </a:endParaRPr>
                    </a:p>
                  </a:txBody>
                  <a:tcPr marL="15337" marR="15337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Html5, css3, </a:t>
                      </a:r>
                      <a:r>
                        <a:rPr kumimoji="0" lang="en-US" altLang="ko-KR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jquery</a:t>
                      </a: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Arial"/>
                        <a:sym typeface="Arial"/>
                      </a:endParaRPr>
                    </a:p>
                  </a:txBody>
                  <a:tcPr marL="28325" marR="28325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19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주</a:t>
                      </a: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)</a:t>
                      </a:r>
                      <a:r>
                        <a:rPr kumimoji="1" lang="ko-KR" altLang="en-US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애드캡슐소프트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  <a:cs typeface="+mn-cs"/>
                      </a:endParaRPr>
                    </a:p>
                  </a:txBody>
                  <a:tcPr marL="15337" marR="15337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charset="0"/>
                        </a:rPr>
                        <a:t>한국남동발전</a:t>
                      </a:r>
                    </a:p>
                  </a:txBody>
                  <a:tcPr marL="15337" marR="15337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charset="0"/>
                        </a:rPr>
                        <a:t>남동발전 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charset="0"/>
                        </a:rPr>
                        <a:t>통합메인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charset="0"/>
                        </a:rPr>
                        <a:t> 개편</a:t>
                      </a:r>
                    </a:p>
                  </a:txBody>
                  <a:tcPr marL="15337" marR="15337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charset="0"/>
                        </a:rPr>
                        <a:t>2018.05 ~ 2018.07</a:t>
                      </a:r>
                    </a:p>
                  </a:txBody>
                  <a:tcPr marL="15337" marR="15337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charset="0"/>
                        </a:rPr>
                        <a:t>퍼블리싱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맑은 고딕" charset="0"/>
                      </a:endParaRPr>
                    </a:p>
                  </a:txBody>
                  <a:tcPr marL="15337" marR="15337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PL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맑은 고딕" charset="0"/>
                      </a:endParaRPr>
                    </a:p>
                  </a:txBody>
                  <a:tcPr marL="15337" marR="15337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Html5, css3, </a:t>
                      </a:r>
                      <a:r>
                        <a:rPr kumimoji="0" lang="en-US" altLang="ko-KR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jquery</a:t>
                      </a: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, eclipse</a:t>
                      </a: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Arial"/>
                        <a:sym typeface="Arial"/>
                      </a:endParaRPr>
                    </a:p>
                  </a:txBody>
                  <a:tcPr marL="28325" marR="28325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19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주</a:t>
                      </a: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)</a:t>
                      </a:r>
                      <a:r>
                        <a:rPr kumimoji="1" lang="ko-KR" altLang="en-US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애드캡슐소프트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  <a:cs typeface="+mn-cs"/>
                      </a:endParaRPr>
                    </a:p>
                  </a:txBody>
                  <a:tcPr marL="15337" marR="15337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charset="0"/>
                        </a:rPr>
                        <a:t>현대카드</a:t>
                      </a:r>
                    </a:p>
                  </a:txBody>
                  <a:tcPr marL="15337" marR="15337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charset="0"/>
                        </a:rPr>
                        <a:t>현대카드 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charset="0"/>
                        </a:rPr>
                        <a:t>뉴스룸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charset="0"/>
                        </a:rPr>
                        <a:t> 유지보수</a:t>
                      </a:r>
                    </a:p>
                  </a:txBody>
                  <a:tcPr marL="15337" marR="15337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charset="0"/>
                        </a:rPr>
                        <a:t>2018.06 ~ 2018.08</a:t>
                      </a:r>
                    </a:p>
                  </a:txBody>
                  <a:tcPr marL="15337" marR="15337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charset="0"/>
                        </a:rPr>
                        <a:t>퍼블리싱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맑은 고딕" charset="0"/>
                      </a:endParaRPr>
                    </a:p>
                  </a:txBody>
                  <a:tcPr marL="15337" marR="15337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PL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맑은 고딕" charset="0"/>
                      </a:endParaRPr>
                    </a:p>
                  </a:txBody>
                  <a:tcPr marL="15337" marR="15337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Html5, css3, </a:t>
                      </a:r>
                      <a:r>
                        <a:rPr kumimoji="0" lang="en-US" altLang="ko-KR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jquery</a:t>
                      </a: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, eclipse</a:t>
                      </a: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Arial"/>
                        <a:sym typeface="Arial"/>
                      </a:endParaRPr>
                    </a:p>
                  </a:txBody>
                  <a:tcPr marL="28325" marR="28325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819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주</a:t>
                      </a: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)</a:t>
                      </a:r>
                      <a:r>
                        <a:rPr kumimoji="1" lang="ko-KR" altLang="en-US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애드캡슐소프트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  <a:cs typeface="+mn-cs"/>
                      </a:endParaRPr>
                    </a:p>
                  </a:txBody>
                  <a:tcPr marL="15337" marR="15337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charset="0"/>
                        </a:rPr>
                        <a:t>현대카드</a:t>
                      </a:r>
                    </a:p>
                  </a:txBody>
                  <a:tcPr marL="15337" marR="15337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charset="0"/>
                        </a:rPr>
                        <a:t>현대카드 운영 지원</a:t>
                      </a:r>
                    </a:p>
                  </a:txBody>
                  <a:tcPr marL="15337" marR="15337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charset="0"/>
                        </a:rPr>
                        <a:t>2018.07 ~ 2018.08</a:t>
                      </a:r>
                    </a:p>
                  </a:txBody>
                  <a:tcPr marL="15337" marR="15337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charset="0"/>
                        </a:rPr>
                        <a:t>퍼블리싱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맑은 고딕" charset="0"/>
                      </a:endParaRPr>
                    </a:p>
                  </a:txBody>
                  <a:tcPr marL="15337" marR="15337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Player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맑은 고딕" charset="0"/>
                      </a:endParaRPr>
                    </a:p>
                  </a:txBody>
                  <a:tcPr marL="15337" marR="15337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Html5, css3, </a:t>
                      </a:r>
                      <a:r>
                        <a:rPr kumimoji="0" lang="en-US" altLang="ko-KR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jquery</a:t>
                      </a: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, eclipse</a:t>
                      </a: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Arial"/>
                        <a:sym typeface="Arial"/>
                      </a:endParaRPr>
                    </a:p>
                  </a:txBody>
                  <a:tcPr marL="28325" marR="28325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819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주</a:t>
                      </a: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)</a:t>
                      </a:r>
                      <a:r>
                        <a:rPr kumimoji="1" lang="ko-KR" altLang="en-US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애드캡슐소프트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  <a:cs typeface="+mn-cs"/>
                      </a:endParaRPr>
                    </a:p>
                  </a:txBody>
                  <a:tcPr marL="15337" marR="15337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charset="0"/>
                        </a:rPr>
                        <a:t>현대카드</a:t>
                      </a:r>
                    </a:p>
                  </a:txBody>
                  <a:tcPr marL="15337" marR="15337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charset="0"/>
                        </a:rPr>
                        <a:t>현대카드 혜택고도화 구축</a:t>
                      </a:r>
                    </a:p>
                  </a:txBody>
                  <a:tcPr marL="15337" marR="15337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charset="0"/>
                        </a:rPr>
                        <a:t>2018.09 ~ 2018.12</a:t>
                      </a:r>
                    </a:p>
                  </a:txBody>
                  <a:tcPr marL="15337" marR="15337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charset="0"/>
                        </a:rPr>
                        <a:t>퍼블리싱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맑은 고딕" charset="0"/>
                      </a:endParaRPr>
                    </a:p>
                  </a:txBody>
                  <a:tcPr marL="15337" marR="15337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Player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맑은 고딕" charset="0"/>
                      </a:endParaRPr>
                    </a:p>
                  </a:txBody>
                  <a:tcPr marL="15337" marR="15337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Html5, css3, </a:t>
                      </a:r>
                      <a:r>
                        <a:rPr kumimoji="0" lang="en-US" altLang="ko-KR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jquery</a:t>
                      </a: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, sketch, </a:t>
                      </a:r>
                      <a:r>
                        <a:rPr kumimoji="0" lang="en-US" altLang="ko-KR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zeplin</a:t>
                      </a: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Arial"/>
                        <a:sym typeface="Arial"/>
                      </a:endParaRPr>
                    </a:p>
                  </a:txBody>
                  <a:tcPr marL="28325" marR="28325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4843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4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6003282"/>
              </p:ext>
            </p:extLst>
          </p:nvPr>
        </p:nvGraphicFramePr>
        <p:xfrm>
          <a:off x="314027" y="1019511"/>
          <a:ext cx="9318923" cy="5015122"/>
        </p:xfrm>
        <a:graphic>
          <a:graphicData uri="http://schemas.openxmlformats.org/drawingml/2006/table">
            <a:tbl>
              <a:tblPr/>
              <a:tblGrid>
                <a:gridCol w="1209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99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516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86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31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550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2600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268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소속</a:t>
                      </a:r>
                    </a:p>
                  </a:txBody>
                  <a:tcPr marL="30678" marR="30678" marT="35994" marB="35994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발주처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0678" marR="30678" marT="35994" marB="35994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사업명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0678" marR="30678" marT="35994" marB="35994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참여기간</a:t>
                      </a:r>
                    </a:p>
                  </a:txBody>
                  <a:tcPr marL="30678" marR="30678" marT="35994" marB="35994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담당업무</a:t>
                      </a:r>
                    </a:p>
                  </a:txBody>
                  <a:tcPr marL="30678" marR="30678" marT="35994" marB="35994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역할</a:t>
                      </a:r>
                    </a:p>
                  </a:txBody>
                  <a:tcPr marL="30678" marR="30678" marT="35994" marB="35994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적용기술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(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언어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,Tool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등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)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0678" marR="30678" marT="35994" marB="35994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73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주</a:t>
                      </a: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)</a:t>
                      </a:r>
                      <a:r>
                        <a:rPr kumimoji="1" lang="ko-KR" altLang="en-US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애드캡슐소프트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  <a:cs typeface="+mn-cs"/>
                      </a:endParaRPr>
                    </a:p>
                  </a:txBody>
                  <a:tcPr marL="16615" marR="16615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롯데렌터카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  <a:cs typeface="+mn-cs"/>
                      </a:endParaRPr>
                    </a:p>
                  </a:txBody>
                  <a:tcPr marL="66464" marR="66464" marT="36001" marB="36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롯데렌터카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 유지보수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  <a:cs typeface="+mn-cs"/>
                      </a:endParaRPr>
                    </a:p>
                  </a:txBody>
                  <a:tcPr marL="66464" marR="66464" marT="36001" marB="36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2019.02 ~ 2019.04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Gothic" charset="-127"/>
                        <a:ea typeface="Nanum Gothic" charset="-127"/>
                        <a:cs typeface="Nanum Gothic" charset="-127"/>
                      </a:endParaRPr>
                    </a:p>
                  </a:txBody>
                  <a:tcPr marL="66464" marR="66464" marT="36001" marB="36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charset="0"/>
                          <a:ea typeface="나눔고딕" charset="0"/>
                          <a:cs typeface="+mn-cs"/>
                        </a:rPr>
                        <a:t>퍼블리싱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15339" marR="15339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PL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Gothic" charset="-127"/>
                        <a:ea typeface="Nanum Gothic" charset="-127"/>
                        <a:cs typeface="Nanum Gothic" charset="-127"/>
                      </a:endParaRPr>
                    </a:p>
                  </a:txBody>
                  <a:tcPr marL="15339" marR="15339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Html5, css3, </a:t>
                      </a:r>
                      <a:r>
                        <a:rPr kumimoji="0" lang="en-US" altLang="ko-KR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jquery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Gothic" charset="-127"/>
                        <a:ea typeface="Nanum Gothic" charset="-127"/>
                        <a:cs typeface="Nanum Gothic" charset="-127"/>
                      </a:endParaRPr>
                    </a:p>
                  </a:txBody>
                  <a:tcPr marL="28319" marR="28319" marT="36001" marB="36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9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주</a:t>
                      </a: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)</a:t>
                      </a:r>
                      <a:r>
                        <a:rPr kumimoji="1" lang="ko-KR" altLang="en-US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애드캡슐소프트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  <a:cs typeface="+mn-cs"/>
                      </a:endParaRPr>
                    </a:p>
                  </a:txBody>
                  <a:tcPr marL="13414" marR="13414" marT="15994" marB="1599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ctr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현대카드</a:t>
                      </a:r>
                    </a:p>
                  </a:txBody>
                  <a:tcPr marL="53658" marR="53658" marT="28893" marB="2889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현대카드 운영</a:t>
                      </a:r>
                    </a:p>
                  </a:txBody>
                  <a:tcPr marL="53658" marR="53658" marT="28893" marB="2889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2019.05 ~ 2019.10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7739" marR="7739" marT="773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charset="0"/>
                          <a:ea typeface="나눔고딕" charset="0"/>
                          <a:cs typeface="+mn-cs"/>
                        </a:rPr>
                        <a:t>퍼블리싱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7739" marR="7739" marT="773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Player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12383" marR="12383" marT="15994" marB="1599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Html5, css3, </a:t>
                      </a:r>
                      <a:r>
                        <a:rPr kumimoji="0" lang="en-US" altLang="ko-KR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jquery</a:t>
                      </a: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, </a:t>
                      </a:r>
                      <a:r>
                        <a:rPr kumimoji="0" lang="en-US" altLang="ko-KR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cms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22701" marR="22701" marT="28893" marB="2889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8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주</a:t>
                      </a: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)</a:t>
                      </a:r>
                      <a:r>
                        <a:rPr kumimoji="1" lang="ko-KR" altLang="en-US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애드캡슐소프트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  <a:cs typeface="+mn-cs"/>
                      </a:endParaRPr>
                    </a:p>
                  </a:txBody>
                  <a:tcPr marL="13414" marR="13414" marT="15994" marB="1599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 err="1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롯데호텔</a:t>
                      </a:r>
                      <a:endParaRPr lang="ko-KR" altLang="en-US" sz="900" b="0" kern="1200" dirty="0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26829" marR="26829" marT="28893" marB="2889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 err="1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롯데호텔</a:t>
                      </a:r>
                      <a:r>
                        <a:rPr lang="ko-KR" altLang="en-US" sz="900" b="0" kern="1200" dirty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 아라일 </a:t>
                      </a:r>
                      <a:r>
                        <a:rPr lang="ko-KR" altLang="en-US" sz="900" b="0" kern="1200" dirty="0" err="1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리조트</a:t>
                      </a:r>
                      <a:r>
                        <a:rPr lang="ko-KR" altLang="en-US" sz="900" b="0" kern="1200" dirty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 웹진 구축</a:t>
                      </a:r>
                    </a:p>
                  </a:txBody>
                  <a:tcPr marL="26829" marR="26829" marT="28893" marB="2889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2019.11 ~ 2019.12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7739" marR="7739" marT="773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charset="0"/>
                          <a:ea typeface="나눔고딕" charset="0"/>
                          <a:cs typeface="+mn-cs"/>
                        </a:rPr>
                        <a:t>퍼블리싱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7739" marR="7739" marT="773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PL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26829" marR="26829" marT="28893" marB="2889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Html5, css3, </a:t>
                      </a:r>
                      <a:r>
                        <a:rPr kumimoji="0" lang="en-US" altLang="ko-KR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jquery</a:t>
                      </a: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, </a:t>
                      </a:r>
                      <a:r>
                        <a:rPr kumimoji="0" lang="en-US" altLang="ko-KR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svn</a:t>
                      </a: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, </a:t>
                      </a:r>
                      <a:r>
                        <a:rPr kumimoji="0" lang="en-US" altLang="ko-KR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zeplin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24765" marR="24765" marT="28893" marB="2889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8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주</a:t>
                      </a: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)</a:t>
                      </a:r>
                      <a:r>
                        <a:rPr kumimoji="1" lang="ko-KR" altLang="en-US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코너스톤인터랙티브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  <a:cs typeface="+mn-cs"/>
                      </a:endParaRPr>
                    </a:p>
                  </a:txBody>
                  <a:tcPr marL="13414" marR="13414" marT="15994" marB="1599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현대백화점</a:t>
                      </a:r>
                    </a:p>
                  </a:txBody>
                  <a:tcPr marL="26829" marR="26829" marT="28893" marB="2889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 err="1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현대식품관</a:t>
                      </a:r>
                      <a:r>
                        <a:rPr lang="ko-KR" altLang="en-US" sz="900" b="0" kern="1200" dirty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 </a:t>
                      </a:r>
                      <a:r>
                        <a:rPr lang="ko-KR" altLang="en-US" sz="900" b="0" kern="1200" dirty="0" err="1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투홈</a:t>
                      </a:r>
                      <a:r>
                        <a:rPr lang="ko-KR" altLang="en-US" sz="900" b="0" kern="1200" dirty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 구축</a:t>
                      </a:r>
                    </a:p>
                  </a:txBody>
                  <a:tcPr marL="26829" marR="26829" marT="28893" marB="2889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2020.01 ~ 2020.07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7739" marR="7739" marT="773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charset="0"/>
                          <a:ea typeface="나눔고딕" charset="0"/>
                          <a:cs typeface="+mn-cs"/>
                        </a:rPr>
                        <a:t>퍼블리싱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7739" marR="7739" marT="773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Player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26829" marR="26829" marT="28893" marB="2889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Html5, css3, </a:t>
                      </a:r>
                      <a:r>
                        <a:rPr kumimoji="0" lang="en-US" altLang="ko-KR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jquery</a:t>
                      </a: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, </a:t>
                      </a:r>
                      <a:r>
                        <a:rPr kumimoji="0" lang="en-US" altLang="ko-KR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svn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24765" marR="24765" marT="28893" marB="2889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8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주</a:t>
                      </a: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)</a:t>
                      </a:r>
                      <a:r>
                        <a:rPr kumimoji="1" lang="ko-KR" altLang="en-US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유컴패니온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  <a:cs typeface="+mn-cs"/>
                      </a:endParaRPr>
                    </a:p>
                  </a:txBody>
                  <a:tcPr marL="13414" marR="13414" marT="15994" marB="1599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키움</a:t>
                      </a:r>
                      <a:r>
                        <a:rPr lang="en-US" altLang="ko-KR" sz="900" b="0" kern="1200" dirty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YES</a:t>
                      </a:r>
                      <a:r>
                        <a:rPr lang="ko-KR" altLang="en-US" sz="900" b="0" kern="1200" dirty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저축은행</a:t>
                      </a:r>
                    </a:p>
                  </a:txBody>
                  <a:tcPr marL="26829" marR="26829" marT="28893" marB="2889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키움</a:t>
                      </a:r>
                      <a:r>
                        <a:rPr lang="en-US" altLang="ko-KR" sz="900" b="0" kern="1200" dirty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YES</a:t>
                      </a:r>
                      <a:r>
                        <a:rPr lang="ko-KR" altLang="en-US" sz="900" b="0" kern="1200" dirty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저축은행 </a:t>
                      </a:r>
                      <a:r>
                        <a:rPr lang="ko-KR" altLang="en-US" sz="900" b="0" kern="1200" dirty="0" err="1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모바일앱</a:t>
                      </a:r>
                      <a:r>
                        <a:rPr lang="ko-KR" altLang="en-US" sz="900" b="0" kern="1200" dirty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 구축</a:t>
                      </a:r>
                    </a:p>
                  </a:txBody>
                  <a:tcPr marL="26829" marR="26829" marT="28893" marB="2889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2020.08 ~ 2020.09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7739" marR="7739" marT="773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charset="0"/>
                          <a:ea typeface="나눔고딕" charset="0"/>
                          <a:cs typeface="+mn-cs"/>
                        </a:rPr>
                        <a:t>퍼블리싱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7739" marR="7739" marT="773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Player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26829" marR="26829" marT="28893" marB="2889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Html5, css3, </a:t>
                      </a:r>
                      <a:r>
                        <a:rPr kumimoji="0" lang="en-US" altLang="ko-KR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jquery</a:t>
                      </a: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, Adobe XD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24765" marR="24765" marT="28893" marB="2889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0933217"/>
                  </a:ext>
                </a:extLst>
              </a:tr>
              <a:tr h="3608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주</a:t>
                      </a: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)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유엔아이컴퍼니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  <a:cs typeface="+mn-cs"/>
                      </a:endParaRPr>
                    </a:p>
                  </a:txBody>
                  <a:tcPr marL="13414" marR="13414" marT="15994" marB="1599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삼성전자</a:t>
                      </a:r>
                    </a:p>
                  </a:txBody>
                  <a:tcPr marL="26829" marR="26829" marT="28893" marB="2889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삼성전자 반도체 공정관리 시스템 구축</a:t>
                      </a:r>
                    </a:p>
                  </a:txBody>
                  <a:tcPr marL="26829" marR="26829" marT="28893" marB="2889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2020.10 ~ 2021.02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7739" marR="7739" marT="773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charset="0"/>
                          <a:ea typeface="나눔고딕" charset="0"/>
                          <a:cs typeface="+mn-cs"/>
                        </a:rPr>
                        <a:t>퍼블리싱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7739" marR="7739" marT="773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Player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26829" marR="26829" marT="28893" marB="2889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Html5, css3, </a:t>
                      </a:r>
                      <a:r>
                        <a:rPr kumimoji="0" lang="en-US" altLang="ko-KR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jquery</a:t>
                      </a: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, Adobe XD, </a:t>
                      </a:r>
                      <a:r>
                        <a:rPr kumimoji="0" lang="en-US" altLang="ko-KR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Nexacro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24765" marR="24765" marT="28893" marB="2889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2706609"/>
                  </a:ext>
                </a:extLst>
              </a:tr>
              <a:tr h="3608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주</a:t>
                      </a: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)</a:t>
                      </a:r>
                      <a:r>
                        <a:rPr kumimoji="1" lang="ko-KR" altLang="en-US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엔더스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  <a:cs typeface="+mn-cs"/>
                      </a:endParaRPr>
                    </a:p>
                  </a:txBody>
                  <a:tcPr marL="13414" marR="13414" marT="15994" marB="1599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 err="1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암웨이</a:t>
                      </a:r>
                      <a:endParaRPr lang="ko-KR" altLang="en-US" sz="900" b="0" kern="1200" dirty="0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26829" marR="26829" marT="28893" marB="2889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 err="1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암웨이</a:t>
                      </a:r>
                      <a:r>
                        <a:rPr lang="ko-KR" altLang="en-US" sz="900" b="0" kern="1200" dirty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 </a:t>
                      </a:r>
                      <a:r>
                        <a:rPr lang="en-US" altLang="ko-KR" sz="900" b="0" kern="1200" dirty="0" err="1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AContent</a:t>
                      </a:r>
                      <a:r>
                        <a:rPr lang="en-US" altLang="ko-KR" sz="900" b="0" kern="1200" dirty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 </a:t>
                      </a:r>
                      <a:r>
                        <a:rPr lang="ko-KR" altLang="en-US" sz="900" b="0" kern="1200" dirty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구축</a:t>
                      </a:r>
                    </a:p>
                  </a:txBody>
                  <a:tcPr marL="26829" marR="26829" marT="28893" marB="2889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2021.04 ~ 2021.06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7739" marR="7739" marT="773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charset="0"/>
                          <a:ea typeface="나눔고딕" charset="0"/>
                          <a:cs typeface="+mn-cs"/>
                        </a:rPr>
                        <a:t>퍼블리싱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7739" marR="7739" marT="773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Player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26829" marR="26829" marT="28893" marB="2889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Html5, </a:t>
                      </a:r>
                      <a:r>
                        <a:rPr kumimoji="0" lang="en-US" altLang="ko-KR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scss</a:t>
                      </a: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, </a:t>
                      </a:r>
                      <a:r>
                        <a:rPr kumimoji="0" lang="en-US" altLang="ko-KR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vue</a:t>
                      </a:r>
                      <a:r>
                        <a:rPr kumimoji="0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환경 퍼블리싱</a:t>
                      </a: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, Adobe XD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24765" marR="24765" marT="28893" marB="2889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9227788"/>
                  </a:ext>
                </a:extLst>
              </a:tr>
              <a:tr h="3608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주</a:t>
                      </a: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)</a:t>
                      </a:r>
                      <a:r>
                        <a:rPr kumimoji="1" lang="ko-KR" altLang="en-US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엔더스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  <a:cs typeface="+mn-cs"/>
                      </a:endParaRPr>
                    </a:p>
                  </a:txBody>
                  <a:tcPr marL="13414" marR="13414" marT="15994" marB="1599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리만</a:t>
                      </a:r>
                    </a:p>
                  </a:txBody>
                  <a:tcPr marL="26829" marR="26829" marT="28893" marB="2889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dirty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리만 </a:t>
                      </a:r>
                      <a:r>
                        <a:rPr lang="en-US" altLang="ko-KR" sz="900" b="0" kern="1200" dirty="0" err="1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Myoffice</a:t>
                      </a:r>
                      <a:r>
                        <a:rPr lang="en-US" altLang="ko-KR" sz="900" b="0" kern="1200" dirty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 </a:t>
                      </a:r>
                      <a:r>
                        <a:rPr lang="ko-KR" altLang="en-US" sz="900" b="0" kern="1200" dirty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구축 지원</a:t>
                      </a:r>
                    </a:p>
                  </a:txBody>
                  <a:tcPr marL="26829" marR="26829" marT="28893" marB="2889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2021.07 ~ 2021.07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7739" marR="7739" marT="773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charset="0"/>
                          <a:ea typeface="나눔고딕" charset="0"/>
                          <a:cs typeface="+mn-cs"/>
                        </a:rPr>
                        <a:t>퍼블리싱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7739" marR="7739" marT="773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Player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26829" marR="26829" marT="28893" marB="2889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Html5, </a:t>
                      </a:r>
                      <a:r>
                        <a:rPr kumimoji="0" lang="en-US" altLang="ko-KR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scss</a:t>
                      </a: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, </a:t>
                      </a:r>
                      <a:r>
                        <a:rPr kumimoji="0" lang="en-US" altLang="ko-KR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vue</a:t>
                      </a:r>
                      <a:r>
                        <a:rPr kumimoji="0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환경 퍼블리싱</a:t>
                      </a: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, Adobe XD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24765" marR="24765" marT="28893" marB="2889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0053147"/>
                  </a:ext>
                </a:extLst>
              </a:tr>
              <a:tr h="3608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주</a:t>
                      </a: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)</a:t>
                      </a:r>
                      <a:r>
                        <a:rPr kumimoji="1" lang="ko-KR" altLang="en-US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엔더스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  <a:cs typeface="+mn-cs"/>
                      </a:endParaRPr>
                    </a:p>
                  </a:txBody>
                  <a:tcPr marL="13414" marR="13414" marT="15994" marB="1599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광주은행</a:t>
                      </a:r>
                    </a:p>
                  </a:txBody>
                  <a:tcPr marL="26829" marR="26829" marT="28893" marB="2889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dirty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AXON UMS </a:t>
                      </a:r>
                      <a:r>
                        <a:rPr lang="ko-KR" altLang="en-US" sz="900" b="0" kern="1200" dirty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솔루션 구축</a:t>
                      </a:r>
                    </a:p>
                  </a:txBody>
                  <a:tcPr marL="26829" marR="26829" marT="28893" marB="2889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2021.08 ~ 2021.12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7739" marR="7739" marT="773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charset="0"/>
                          <a:ea typeface="나눔고딕" charset="0"/>
                          <a:cs typeface="+mn-cs"/>
                        </a:rPr>
                        <a:t>퍼블리싱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7739" marR="7739" marT="773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Player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26829" marR="26829" marT="28893" marB="2889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Html5, css3, </a:t>
                      </a:r>
                      <a:r>
                        <a:rPr kumimoji="0" lang="en-US" altLang="ko-KR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jquery</a:t>
                      </a: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, Adobe XD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24765" marR="24765" marT="28893" marB="2889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3230860"/>
                  </a:ext>
                </a:extLst>
              </a:tr>
              <a:tr h="3608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주</a:t>
                      </a: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)</a:t>
                      </a:r>
                      <a:r>
                        <a:rPr kumimoji="1" lang="ko-KR" altLang="en-US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엔더스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  <a:cs typeface="+mn-cs"/>
                      </a:endParaRPr>
                    </a:p>
                  </a:txBody>
                  <a:tcPr marL="13414" marR="13414" marT="15994" marB="1599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 err="1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암웨이</a:t>
                      </a:r>
                      <a:endParaRPr lang="ko-KR" altLang="en-US" sz="900" b="0" kern="1200" dirty="0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26829" marR="26829" marT="28893" marB="2889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dirty="0" err="1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암웨이</a:t>
                      </a:r>
                      <a:r>
                        <a:rPr lang="ko-KR" altLang="en-US" sz="900" b="0" kern="1200" dirty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 </a:t>
                      </a:r>
                      <a:r>
                        <a:rPr lang="en-US" altLang="ko-KR" sz="900" b="0" kern="1200" dirty="0" err="1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mylab</a:t>
                      </a:r>
                      <a:r>
                        <a:rPr lang="en-US" altLang="ko-KR" sz="900" b="0" kern="1200" dirty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 </a:t>
                      </a:r>
                      <a:r>
                        <a:rPr lang="ko-KR" altLang="en-US" sz="900" b="0" kern="1200" dirty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구축</a:t>
                      </a:r>
                    </a:p>
                  </a:txBody>
                  <a:tcPr marL="26829" marR="26829" marT="28893" marB="2889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2022.01 ~ 2022.04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7739" marR="7739" marT="773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charset="0"/>
                          <a:ea typeface="나눔고딕" charset="0"/>
                          <a:cs typeface="+mn-cs"/>
                        </a:rPr>
                        <a:t>퍼블리싱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7739" marR="7739" marT="773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Player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26829" marR="26829" marT="28893" marB="2889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Html5, </a:t>
                      </a:r>
                      <a:r>
                        <a:rPr kumimoji="0" lang="en-US" altLang="ko-KR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scss</a:t>
                      </a: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, </a:t>
                      </a:r>
                      <a:r>
                        <a:rPr kumimoji="0" lang="en-US" altLang="ko-KR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vue</a:t>
                      </a:r>
                      <a:r>
                        <a:rPr kumimoji="0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환경 퍼블리싱</a:t>
                      </a: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, Adobe XD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24765" marR="24765" marT="28893" marB="2889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6856971"/>
                  </a:ext>
                </a:extLst>
              </a:tr>
              <a:tr h="3608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주</a:t>
                      </a: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)</a:t>
                      </a:r>
                      <a:r>
                        <a:rPr kumimoji="1" lang="ko-KR" altLang="en-US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엔더스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  <a:cs typeface="+mn-cs"/>
                      </a:endParaRPr>
                    </a:p>
                  </a:txBody>
                  <a:tcPr marL="13414" marR="13414" marT="15994" marB="1599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리만</a:t>
                      </a:r>
                    </a:p>
                  </a:txBody>
                  <a:tcPr marL="26829" marR="26829" marT="28893" marB="2889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dirty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리만 소비자몰 구축</a:t>
                      </a:r>
                    </a:p>
                  </a:txBody>
                  <a:tcPr marL="26829" marR="26829" marT="28893" marB="2889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2022.06 ~ 2022.10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7739" marR="7739" marT="773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charset="0"/>
                          <a:ea typeface="나눔고딕" charset="0"/>
                          <a:cs typeface="+mn-cs"/>
                        </a:rPr>
                        <a:t>퍼블리싱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7739" marR="7739" marT="773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Player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26829" marR="26829" marT="28893" marB="2889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Html5, </a:t>
                      </a:r>
                      <a:r>
                        <a:rPr kumimoji="0" lang="en-US" altLang="ko-KR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scss</a:t>
                      </a: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, </a:t>
                      </a:r>
                      <a:r>
                        <a:rPr kumimoji="0" lang="en-US" altLang="ko-KR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vue</a:t>
                      </a:r>
                      <a:r>
                        <a:rPr kumimoji="0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환경 퍼블리싱</a:t>
                      </a: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, Adobe XD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24765" marR="24765" marT="28893" marB="2889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653266"/>
                  </a:ext>
                </a:extLst>
              </a:tr>
              <a:tr h="3608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주</a:t>
                      </a: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)</a:t>
                      </a:r>
                      <a:r>
                        <a:rPr kumimoji="1" lang="ko-KR" altLang="en-US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엔더스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  <a:cs typeface="+mn-cs"/>
                      </a:endParaRPr>
                    </a:p>
                  </a:txBody>
                  <a:tcPr marL="13414" marR="13414" marT="15994" marB="1599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농협투자증권</a:t>
                      </a:r>
                    </a:p>
                  </a:txBody>
                  <a:tcPr marL="26829" marR="26829" marT="28893" marB="2889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농협투자증권 지원</a:t>
                      </a:r>
                    </a:p>
                  </a:txBody>
                  <a:tcPr marL="26829" marR="26829" marT="28893" marB="2889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2022.10 ~ 2022.10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7739" marR="7739" marT="773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charset="0"/>
                          <a:ea typeface="나눔고딕" charset="0"/>
                          <a:cs typeface="+mn-cs"/>
                        </a:rPr>
                        <a:t>퍼블리싱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7739" marR="7739" marT="773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Player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26829" marR="26829" marT="28893" marB="2889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Html5, css3, </a:t>
                      </a:r>
                      <a:r>
                        <a:rPr kumimoji="0" lang="en-US" altLang="ko-KR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jquery</a:t>
                      </a: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, Adobe XD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24765" marR="24765" marT="28893" marB="2889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06285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8453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38077</TotalTime>
  <Words>548</Words>
  <Application>Microsoft Office PowerPoint</Application>
  <PresentationFormat>A4 용지(210x297mm)</PresentationFormat>
  <Paragraphs>186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9" baseType="lpstr">
      <vt:lpstr>Nanum Gothic</vt:lpstr>
      <vt:lpstr>굴림</vt:lpstr>
      <vt:lpstr>나눔고딕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</vt:vector>
  </TitlesOfParts>
  <Company>(주)애드캡슐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유현철</dc:creator>
  <cp:lastModifiedBy>whdnqls94@naver.com</cp:lastModifiedBy>
  <cp:revision>4396</cp:revision>
  <dcterms:created xsi:type="dcterms:W3CDTF">2004-11-03T04:33:12Z</dcterms:created>
  <dcterms:modified xsi:type="dcterms:W3CDTF">2022-10-14T05:20:53Z</dcterms:modified>
</cp:coreProperties>
</file>