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6aa1bc1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6aa1bc1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6187964d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6187964d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6aa1bc1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6aa1bc1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6aa1bc1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6aa1bc1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6187964d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6187964d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6187964d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6187964d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6187964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6187964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69d192b4f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69d192b4f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69d192b4f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69d192b4f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69d192b4f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69d192b4f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69d192b4f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69d192b4f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6187964d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6187964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6187964d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6187964d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6aa1bc1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6aa1bc1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studytonight.com/python-projects/web-crawler-application-python-project" TargetMode="External"/><Relationship Id="rId4" Type="http://schemas.openxmlformats.org/officeDocument/2006/relationships/hyperlink" Target="https://beautiful-soup-4.readthedocs.io/en/latest/index.html?highlight=find_all#find-all" TargetMode="External"/><Relationship Id="rId5" Type="http://schemas.openxmlformats.org/officeDocument/2006/relationships/hyperlink" Target="http://acronyms.silmaril.ie/#qform" TargetMode="External"/><Relationship Id="rId6" Type="http://schemas.openxmlformats.org/officeDocument/2006/relationships/hyperlink" Target="https://www.w3schools.com/" TargetMode="External"/><Relationship Id="rId7" Type="http://schemas.openxmlformats.org/officeDocument/2006/relationships/hyperlink" Target="https://en.wikipedia.org/wiki/Lists_of_acronym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Lists_of_acrony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nvSpPr>
        <p:spPr>
          <a:xfrm>
            <a:off x="1656900" y="3100400"/>
            <a:ext cx="5830200" cy="107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ambria"/>
                <a:ea typeface="Cambria"/>
                <a:cs typeface="Cambria"/>
                <a:sym typeface="Cambria"/>
              </a:rPr>
              <a:t>Justin Luo</a:t>
            </a:r>
            <a:endParaRPr sz="1200">
              <a:latin typeface="Cambria"/>
              <a:ea typeface="Cambria"/>
              <a:cs typeface="Cambria"/>
              <a:sym typeface="Cambria"/>
            </a:endParaRPr>
          </a:p>
          <a:p>
            <a:pPr indent="0" lvl="0" marL="0" rtl="0" algn="ctr">
              <a:spcBef>
                <a:spcPts val="0"/>
              </a:spcBef>
              <a:spcAft>
                <a:spcPts val="0"/>
              </a:spcAft>
              <a:buNone/>
            </a:pPr>
            <a:r>
              <a:rPr lang="en" sz="1200">
                <a:latin typeface="Cambria"/>
                <a:ea typeface="Cambria"/>
                <a:cs typeface="Cambria"/>
                <a:sym typeface="Cambria"/>
              </a:rPr>
              <a:t>Flintridge Preparatory School</a:t>
            </a:r>
            <a:endParaRPr sz="1200">
              <a:latin typeface="Cambria"/>
              <a:ea typeface="Cambria"/>
              <a:cs typeface="Cambria"/>
              <a:sym typeface="Cambria"/>
            </a:endParaRPr>
          </a:p>
          <a:p>
            <a:pPr indent="0" lvl="0" marL="0" rtl="0" algn="ctr">
              <a:spcBef>
                <a:spcPts val="0"/>
              </a:spcBef>
              <a:spcAft>
                <a:spcPts val="0"/>
              </a:spcAft>
              <a:buNone/>
            </a:pPr>
            <a:r>
              <a:rPr lang="en" sz="1200">
                <a:latin typeface="Cambria"/>
                <a:ea typeface="Cambria"/>
                <a:cs typeface="Cambria"/>
                <a:sym typeface="Cambria"/>
              </a:rPr>
              <a:t>8th Grade</a:t>
            </a:r>
            <a:endParaRPr sz="1200">
              <a:latin typeface="Cambria"/>
              <a:ea typeface="Cambria"/>
              <a:cs typeface="Cambria"/>
              <a:sym typeface="Cambria"/>
            </a:endParaRPr>
          </a:p>
          <a:p>
            <a:pPr indent="0" lvl="0" marL="0" rtl="0" algn="ctr">
              <a:spcBef>
                <a:spcPts val="0"/>
              </a:spcBef>
              <a:spcAft>
                <a:spcPts val="0"/>
              </a:spcAft>
              <a:buNone/>
            </a:pPr>
            <a:r>
              <a:rPr lang="en" sz="1200">
                <a:latin typeface="Cambria"/>
                <a:ea typeface="Cambria"/>
                <a:cs typeface="Cambria"/>
                <a:sym typeface="Cambria"/>
              </a:rPr>
              <a:t>3/25 - 5/29</a:t>
            </a:r>
            <a:endParaRPr sz="1200">
              <a:latin typeface="Cambria"/>
              <a:ea typeface="Cambria"/>
              <a:cs typeface="Cambria"/>
              <a:sym typeface="Cambria"/>
            </a:endParaRPr>
          </a:p>
          <a:p>
            <a:pPr indent="0" lvl="0" marL="0" rtl="0" algn="ctr">
              <a:spcBef>
                <a:spcPts val="0"/>
              </a:spcBef>
              <a:spcAft>
                <a:spcPts val="0"/>
              </a:spcAft>
              <a:buNone/>
            </a:pPr>
            <a:r>
              <a:rPr lang="en" sz="1200">
                <a:latin typeface="Cambria"/>
                <a:ea typeface="Cambria"/>
                <a:cs typeface="Cambria"/>
                <a:sym typeface="Cambria"/>
              </a:rPr>
              <a:t>Advisor: Dr. Yutao He</a:t>
            </a:r>
            <a:endParaRPr sz="1200">
              <a:latin typeface="Cambria"/>
              <a:ea typeface="Cambria"/>
              <a:cs typeface="Cambria"/>
              <a:sym typeface="Cambria"/>
            </a:endParaRPr>
          </a:p>
          <a:p>
            <a:pPr indent="0" lvl="0" marL="0" rtl="0" algn="ctr">
              <a:spcBef>
                <a:spcPts val="0"/>
              </a:spcBef>
              <a:spcAft>
                <a:spcPts val="0"/>
              </a:spcAft>
              <a:buNone/>
            </a:pPr>
            <a:r>
              <a:rPr lang="en" sz="1200">
                <a:latin typeface="Cambria"/>
                <a:ea typeface="Cambria"/>
                <a:cs typeface="Cambria"/>
                <a:sym typeface="Cambria"/>
              </a:rPr>
              <a:t>https://github.com/creampuff3000/AcroSensei</a:t>
            </a:r>
            <a:endParaRPr sz="1200">
              <a:latin typeface="Cambria"/>
              <a:ea typeface="Cambria"/>
              <a:cs typeface="Cambria"/>
              <a:sym typeface="Cambria"/>
            </a:endParaRPr>
          </a:p>
        </p:txBody>
      </p:sp>
      <p:sp>
        <p:nvSpPr>
          <p:cNvPr id="63" name="Google Shape;63;p13"/>
          <p:cNvSpPr txBox="1"/>
          <p:nvPr/>
        </p:nvSpPr>
        <p:spPr>
          <a:xfrm>
            <a:off x="2766000" y="2684900"/>
            <a:ext cx="3612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666666"/>
                </a:solidFill>
                <a:latin typeface="Cambria"/>
                <a:ea typeface="Cambria"/>
                <a:cs typeface="Cambria"/>
                <a:sym typeface="Cambria"/>
              </a:rPr>
              <a:t>A tool to look-up acronyms</a:t>
            </a:r>
            <a:endParaRPr sz="1500">
              <a:solidFill>
                <a:srgbClr val="666666"/>
              </a:solidFill>
              <a:latin typeface="Cambria"/>
              <a:ea typeface="Cambria"/>
              <a:cs typeface="Cambria"/>
              <a:sym typeface="Cambria"/>
            </a:endParaRPr>
          </a:p>
          <a:p>
            <a:pPr indent="0" lvl="0" marL="0" rtl="0" algn="ctr">
              <a:spcBef>
                <a:spcPts val="0"/>
              </a:spcBef>
              <a:spcAft>
                <a:spcPts val="0"/>
              </a:spcAft>
              <a:buNone/>
            </a:pPr>
            <a:r>
              <a:t/>
            </a:r>
            <a:endParaRPr sz="1500">
              <a:solidFill>
                <a:srgbClr val="666666"/>
              </a:solidFill>
              <a:latin typeface="Cambria"/>
              <a:ea typeface="Cambria"/>
              <a:cs typeface="Cambria"/>
              <a:sym typeface="Cambria"/>
            </a:endParaRPr>
          </a:p>
        </p:txBody>
      </p:sp>
      <p:pic>
        <p:nvPicPr>
          <p:cNvPr id="64" name="Google Shape;64;p13"/>
          <p:cNvPicPr preferRelativeResize="0"/>
          <p:nvPr/>
        </p:nvPicPr>
        <p:blipFill>
          <a:blip r:embed="rId3">
            <a:alphaModFix/>
          </a:blip>
          <a:stretch>
            <a:fillRect/>
          </a:stretch>
        </p:blipFill>
        <p:spPr>
          <a:xfrm>
            <a:off x="2469125" y="2006650"/>
            <a:ext cx="4205754" cy="751825"/>
          </a:xfrm>
          <a:prstGeom prst="rect">
            <a:avLst/>
          </a:prstGeom>
          <a:noFill/>
          <a:ln>
            <a:noFill/>
          </a:ln>
        </p:spPr>
      </p:pic>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Cambria"/>
                <a:ea typeface="Cambria"/>
                <a:cs typeface="Cambria"/>
                <a:sym typeface="Cambria"/>
              </a:rPr>
              <a:t>‹#›</a:t>
            </a:fld>
            <a:endParaRPr>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latin typeface="Cambria"/>
                <a:ea typeface="Cambria"/>
                <a:cs typeface="Cambria"/>
                <a:sym typeface="Cambria"/>
              </a:rPr>
              <a:t>Conclusion</a:t>
            </a:r>
            <a:endParaRPr sz="3900">
              <a:latin typeface="Cambria"/>
              <a:ea typeface="Cambria"/>
              <a:cs typeface="Cambria"/>
              <a:sym typeface="Cambria"/>
            </a:endParaRPr>
          </a:p>
        </p:txBody>
      </p:sp>
      <p:sp>
        <p:nvSpPr>
          <p:cNvPr id="129" name="Google Shape;129;p22"/>
          <p:cNvSpPr txBox="1"/>
          <p:nvPr/>
        </p:nvSpPr>
        <p:spPr>
          <a:xfrm>
            <a:off x="311700" y="1147225"/>
            <a:ext cx="81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Cambria"/>
                <a:ea typeface="Cambria"/>
                <a:cs typeface="Cambria"/>
                <a:sym typeface="Cambria"/>
              </a:rPr>
              <a:t>‹#›</a:t>
            </a:fld>
            <a:endParaRPr>
              <a:latin typeface="Cambria"/>
              <a:ea typeface="Cambria"/>
              <a:cs typeface="Cambria"/>
              <a:sym typeface="Cambria"/>
            </a:endParaRPr>
          </a:p>
        </p:txBody>
      </p:sp>
      <p:sp>
        <p:nvSpPr>
          <p:cNvPr id="131" name="Google Shape;131;p22"/>
          <p:cNvSpPr txBox="1"/>
          <p:nvPr/>
        </p:nvSpPr>
        <p:spPr>
          <a:xfrm>
            <a:off x="311700" y="1547425"/>
            <a:ext cx="8832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mbria"/>
              <a:buChar char="●"/>
            </a:pPr>
            <a:r>
              <a:rPr lang="en">
                <a:latin typeface="Cambria"/>
                <a:ea typeface="Cambria"/>
                <a:cs typeface="Cambria"/>
                <a:sym typeface="Cambria"/>
              </a:rPr>
              <a:t>Web </a:t>
            </a:r>
            <a:r>
              <a:rPr lang="en">
                <a:latin typeface="Cambria"/>
                <a:ea typeface="Cambria"/>
                <a:cs typeface="Cambria"/>
                <a:sym typeface="Cambria"/>
              </a:rPr>
              <a:t>scraping</a:t>
            </a:r>
            <a:r>
              <a:rPr lang="en">
                <a:latin typeface="Cambria"/>
                <a:ea typeface="Cambria"/>
                <a:cs typeface="Cambria"/>
                <a:sym typeface="Cambria"/>
              </a:rPr>
              <a:t> technologies are very important tools and are used everywhere on the internet</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BeautifulSoup and Requests are easy to use, beginner friendly web crawling tools</a:t>
            </a:r>
            <a:endParaRPr>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latin typeface="Cambria"/>
                <a:ea typeface="Cambria"/>
                <a:cs typeface="Cambria"/>
                <a:sym typeface="Cambria"/>
              </a:rPr>
              <a:t>What I’ve Learned</a:t>
            </a:r>
            <a:endParaRPr sz="3900">
              <a:latin typeface="Cambria"/>
              <a:ea typeface="Cambria"/>
              <a:cs typeface="Cambria"/>
              <a:sym typeface="Cambria"/>
            </a:endParaRPr>
          </a:p>
        </p:txBody>
      </p:sp>
      <p:sp>
        <p:nvSpPr>
          <p:cNvPr id="137" name="Google Shape;137;p23"/>
          <p:cNvSpPr txBox="1"/>
          <p:nvPr/>
        </p:nvSpPr>
        <p:spPr>
          <a:xfrm>
            <a:off x="311700" y="1147225"/>
            <a:ext cx="81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38" name="Google Shape;138;p23"/>
          <p:cNvSpPr txBox="1"/>
          <p:nvPr/>
        </p:nvSpPr>
        <p:spPr>
          <a:xfrm>
            <a:off x="311700" y="1547425"/>
            <a:ext cx="8832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mbria"/>
              <a:buChar char="●"/>
            </a:pPr>
            <a:r>
              <a:rPr lang="en">
                <a:latin typeface="Cambria"/>
                <a:ea typeface="Cambria"/>
                <a:cs typeface="Cambria"/>
                <a:sym typeface="Cambria"/>
              </a:rPr>
              <a:t>How to upload to GitHub from local files</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How to web-crawl with beautifulsoup and requests</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How to research effectively</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How to debug code</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How to design software with flow-chart and block diagrams</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How to use google’s inspect element tool to find HTML information</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How to use chatGPT effectively</a:t>
            </a:r>
            <a:endParaRPr>
              <a:latin typeface="Cambria"/>
              <a:ea typeface="Cambria"/>
              <a:cs typeface="Cambria"/>
              <a:sym typeface="Cambria"/>
            </a:endParaRPr>
          </a:p>
        </p:txBody>
      </p:sp>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Cambria"/>
                <a:ea typeface="Cambria"/>
                <a:cs typeface="Cambria"/>
                <a:sym typeface="Cambria"/>
              </a:rPr>
              <a:t>‹#›</a:t>
            </a:fld>
            <a:endParaRPr>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latin typeface="Cambria"/>
                <a:ea typeface="Cambria"/>
                <a:cs typeface="Cambria"/>
                <a:sym typeface="Cambria"/>
              </a:rPr>
              <a:t>Future Work</a:t>
            </a:r>
            <a:endParaRPr sz="3900">
              <a:latin typeface="Cambria"/>
              <a:ea typeface="Cambria"/>
              <a:cs typeface="Cambria"/>
              <a:sym typeface="Cambria"/>
            </a:endParaRPr>
          </a:p>
        </p:txBody>
      </p:sp>
      <p:sp>
        <p:nvSpPr>
          <p:cNvPr id="145" name="Google Shape;145;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Sorting by popularity instead of alphabetical</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Better formatting &amp; spacing of the result</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Multiple sources, not just wikipedia</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Design a website based on the desktop app</a:t>
            </a:r>
            <a:endParaRPr>
              <a:latin typeface="Cambria"/>
              <a:ea typeface="Cambria"/>
              <a:cs typeface="Cambria"/>
              <a:sym typeface="Cambria"/>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Cambria"/>
                <a:ea typeface="Cambria"/>
                <a:cs typeface="Cambria"/>
                <a:sym typeface="Cambria"/>
              </a:rPr>
              <a:t>‹#›</a:t>
            </a:fld>
            <a:endParaRPr>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latin typeface="Cambria"/>
                <a:ea typeface="Cambria"/>
                <a:cs typeface="Cambria"/>
                <a:sym typeface="Cambria"/>
              </a:rPr>
              <a:t>References</a:t>
            </a:r>
            <a:endParaRPr sz="3900">
              <a:latin typeface="Cambria"/>
              <a:ea typeface="Cambria"/>
              <a:cs typeface="Cambria"/>
              <a:sym typeface="Cambria"/>
            </a:endParaRPr>
          </a:p>
        </p:txBody>
      </p:sp>
      <p:sp>
        <p:nvSpPr>
          <p:cNvPr id="152" name="Google Shape;152;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ambria"/>
              <a:buChar char="●"/>
            </a:pPr>
            <a:r>
              <a:rPr lang="en" u="sng">
                <a:solidFill>
                  <a:srgbClr val="1155CC"/>
                </a:solidFill>
                <a:latin typeface="Cambria"/>
                <a:ea typeface="Cambria"/>
                <a:cs typeface="Cambria"/>
                <a:sym typeface="Cambria"/>
                <a:hlinkClick r:id="rId3">
                  <a:extLst>
                    <a:ext uri="{A12FA001-AC4F-418D-AE19-62706E023703}">
                      <ahyp:hlinkClr val="tx"/>
                    </a:ext>
                  </a:extLst>
                </a:hlinkClick>
              </a:rPr>
              <a:t>https://www.studytonight.com/python-projects/web-crawler-application-python-project</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u="sng">
                <a:solidFill>
                  <a:srgbClr val="1155CC"/>
                </a:solidFill>
                <a:latin typeface="Cambria"/>
                <a:ea typeface="Cambria"/>
                <a:cs typeface="Cambria"/>
                <a:sym typeface="Cambria"/>
                <a:hlinkClick r:id="rId4">
                  <a:extLst>
                    <a:ext uri="{A12FA001-AC4F-418D-AE19-62706E023703}">
                      <ahyp:hlinkClr val="tx"/>
                    </a:ext>
                  </a:extLst>
                </a:hlinkClick>
              </a:rPr>
              <a:t>https://beautiful-soup-4.readthedocs.io/en/latest/index.html?highlight=find_all#find-all</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u="sng">
                <a:solidFill>
                  <a:srgbClr val="1155CC"/>
                </a:solidFill>
                <a:latin typeface="Cambria"/>
                <a:ea typeface="Cambria"/>
                <a:cs typeface="Cambria"/>
                <a:sym typeface="Cambria"/>
                <a:hlinkClick r:id="rId5">
                  <a:extLst>
                    <a:ext uri="{A12FA001-AC4F-418D-AE19-62706E023703}">
                      <ahyp:hlinkClr val="tx"/>
                    </a:ext>
                  </a:extLst>
                </a:hlinkClick>
              </a:rPr>
              <a:t>http://acronyms.silmaril.ie/#qform</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u="sng">
                <a:solidFill>
                  <a:srgbClr val="1155CC"/>
                </a:solidFill>
                <a:latin typeface="Cambria"/>
                <a:ea typeface="Cambria"/>
                <a:cs typeface="Cambria"/>
                <a:sym typeface="Cambria"/>
                <a:hlinkClick r:id="rId6">
                  <a:extLst>
                    <a:ext uri="{A12FA001-AC4F-418D-AE19-62706E023703}">
                      <ahyp:hlinkClr val="tx"/>
                    </a:ext>
                  </a:extLst>
                </a:hlinkClick>
              </a:rPr>
              <a:t>https://www.w3schools.com/</a:t>
            </a:r>
            <a:endParaRPr u="sng">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u="sng">
                <a:solidFill>
                  <a:schemeClr val="hlink"/>
                </a:solidFill>
                <a:latin typeface="Cambria"/>
                <a:ea typeface="Cambria"/>
                <a:cs typeface="Cambria"/>
                <a:sym typeface="Cambria"/>
                <a:hlinkClick r:id="rId7"/>
              </a:rPr>
              <a:t>https://en.wikipedia.org/wiki/Lists_of_acronyms</a:t>
            </a:r>
            <a:endParaRPr u="sng">
              <a:latin typeface="Cambria"/>
              <a:ea typeface="Cambria"/>
              <a:cs typeface="Cambria"/>
              <a:sym typeface="Cambria"/>
            </a:endParaRPr>
          </a:p>
          <a:p>
            <a:pPr indent="0" lvl="0" marL="0" rtl="0" algn="l">
              <a:spcBef>
                <a:spcPts val="0"/>
              </a:spcBef>
              <a:spcAft>
                <a:spcPts val="0"/>
              </a:spcAft>
              <a:buNone/>
            </a:pPr>
            <a:r>
              <a:t/>
            </a:r>
            <a:endParaRPr u="sng">
              <a:latin typeface="Cambria"/>
              <a:ea typeface="Cambria"/>
              <a:cs typeface="Cambria"/>
              <a:sym typeface="Cambria"/>
            </a:endParaRPr>
          </a:p>
        </p:txBody>
      </p:sp>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Cambria"/>
                <a:ea typeface="Cambria"/>
                <a:cs typeface="Cambria"/>
                <a:sym typeface="Cambria"/>
              </a:rPr>
              <a:t>‹#›</a:t>
            </a:fld>
            <a:endParaRPr>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latin typeface="Cambria"/>
                <a:ea typeface="Cambria"/>
                <a:cs typeface="Cambria"/>
                <a:sym typeface="Cambria"/>
              </a:rPr>
              <a:t>Acknowledgements</a:t>
            </a:r>
            <a:endParaRPr sz="3900">
              <a:latin typeface="Cambria"/>
              <a:ea typeface="Cambria"/>
              <a:cs typeface="Cambria"/>
              <a:sym typeface="Cambria"/>
            </a:endParaRPr>
          </a:p>
        </p:txBody>
      </p:sp>
      <p:sp>
        <p:nvSpPr>
          <p:cNvPr id="159" name="Google Shape;159;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mbria"/>
                <a:ea typeface="Cambria"/>
                <a:cs typeface="Cambria"/>
                <a:sym typeface="Cambria"/>
              </a:rPr>
              <a:t>Thank you to:</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Parents, grandparents, sister, dog, cats, fish</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Dr. He</a:t>
            </a:r>
            <a:endParaRPr>
              <a:latin typeface="Cambria"/>
              <a:ea typeface="Cambria"/>
              <a:cs typeface="Cambria"/>
              <a:sym typeface="Cambria"/>
            </a:endParaRPr>
          </a:p>
        </p:txBody>
      </p:sp>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latin typeface="Cambria"/>
                <a:ea typeface="Cambria"/>
                <a:cs typeface="Cambria"/>
                <a:sym typeface="Cambria"/>
              </a:rPr>
              <a:t>Questions &amp; Answers </a:t>
            </a:r>
            <a:endParaRPr sz="3900">
              <a:latin typeface="Cambria"/>
              <a:ea typeface="Cambria"/>
              <a:cs typeface="Cambria"/>
              <a:sym typeface="Cambria"/>
            </a:endParaRPr>
          </a:p>
        </p:txBody>
      </p:sp>
      <p:pic>
        <p:nvPicPr>
          <p:cNvPr id="166" name="Google Shape;166;p27"/>
          <p:cNvPicPr preferRelativeResize="0"/>
          <p:nvPr/>
        </p:nvPicPr>
        <p:blipFill>
          <a:blip r:embed="rId3">
            <a:alphaModFix/>
          </a:blip>
          <a:stretch>
            <a:fillRect/>
          </a:stretch>
        </p:blipFill>
        <p:spPr>
          <a:xfrm>
            <a:off x="3792775" y="1559150"/>
            <a:ext cx="1558449" cy="2025201"/>
          </a:xfrm>
          <a:prstGeom prst="rect">
            <a:avLst/>
          </a:prstGeom>
          <a:noFill/>
          <a:ln>
            <a:noFill/>
          </a:ln>
        </p:spPr>
      </p:pic>
      <p:sp>
        <p:nvSpPr>
          <p:cNvPr id="167" name="Google Shape;16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latin typeface="Cambria"/>
                <a:ea typeface="Cambria"/>
                <a:cs typeface="Cambria"/>
                <a:sym typeface="Cambria"/>
              </a:rPr>
              <a:t>Outline</a:t>
            </a:r>
            <a:endParaRPr sz="3900">
              <a:latin typeface="Cambria"/>
              <a:ea typeface="Cambria"/>
              <a:cs typeface="Cambria"/>
              <a:sym typeface="Cambria"/>
            </a:endParaRPr>
          </a:p>
        </p:txBody>
      </p:sp>
      <p:sp>
        <p:nvSpPr>
          <p:cNvPr id="71" name="Google Shape;71;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ambria"/>
              <a:buChar char="●"/>
            </a:pPr>
            <a:r>
              <a:rPr lang="en" sz="1600">
                <a:latin typeface="Cambria"/>
                <a:ea typeface="Cambria"/>
                <a:cs typeface="Cambria"/>
                <a:sym typeface="Cambria"/>
              </a:rPr>
              <a:t>Motivation</a:t>
            </a:r>
            <a:r>
              <a:rPr lang="en" sz="1600">
                <a:latin typeface="Cambria"/>
                <a:ea typeface="Cambria"/>
                <a:cs typeface="Cambria"/>
                <a:sym typeface="Cambria"/>
              </a:rPr>
              <a:t> (Why did I make this?)</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Significance (Why is this important?)</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Approach</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Design (How it works)</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Results / Demo</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Conclusion</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Future Work</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References</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Acknowledgements</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Q&amp;A</a:t>
            </a:r>
            <a:endParaRPr sz="1600">
              <a:latin typeface="Cambria"/>
              <a:ea typeface="Cambria"/>
              <a:cs typeface="Cambria"/>
              <a:sym typeface="Cambria"/>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Cambria"/>
                <a:ea typeface="Cambria"/>
                <a:cs typeface="Cambria"/>
                <a:sym typeface="Cambria"/>
              </a:rPr>
              <a:t>‹#›</a:t>
            </a:fld>
            <a:endParaRPr>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latin typeface="Cambria"/>
                <a:ea typeface="Cambria"/>
                <a:cs typeface="Cambria"/>
                <a:sym typeface="Cambria"/>
              </a:rPr>
              <a:t>Why I Made AcroSensei</a:t>
            </a:r>
            <a:endParaRPr sz="3900">
              <a:latin typeface="Cambria"/>
              <a:ea typeface="Cambria"/>
              <a:cs typeface="Cambria"/>
              <a:sym typeface="Cambria"/>
            </a:endParaRPr>
          </a:p>
        </p:txBody>
      </p:sp>
      <p:sp>
        <p:nvSpPr>
          <p:cNvPr id="78" name="Google Shape;78;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ambria"/>
              <a:buChar char="●"/>
            </a:pPr>
            <a:r>
              <a:rPr lang="en" sz="1600">
                <a:latin typeface="Cambria"/>
                <a:ea typeface="Cambria"/>
                <a:cs typeface="Cambria"/>
                <a:sym typeface="Cambria"/>
              </a:rPr>
              <a:t>Sending messages have evolved from simply writing to each other through mail, sometimes taking months to arrive to its destination, to a bubble that gets zipped across handheld computers, </a:t>
            </a:r>
            <a:r>
              <a:rPr lang="en" sz="1600">
                <a:latin typeface="Cambria"/>
                <a:ea typeface="Cambria"/>
                <a:cs typeface="Cambria"/>
                <a:sym typeface="Cambria"/>
              </a:rPr>
              <a:t>only</a:t>
            </a:r>
            <a:r>
              <a:rPr lang="en" sz="1600">
                <a:latin typeface="Cambria"/>
                <a:ea typeface="Cambria"/>
                <a:cs typeface="Cambria"/>
                <a:sym typeface="Cambria"/>
              </a:rPr>
              <a:t> taking seconds to arrive. </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The </a:t>
            </a:r>
            <a:r>
              <a:rPr lang="en" sz="1600">
                <a:latin typeface="Cambria"/>
                <a:ea typeface="Cambria"/>
                <a:cs typeface="Cambria"/>
                <a:sym typeface="Cambria"/>
              </a:rPr>
              <a:t>quick paced nature of messaging through iPhones had also shortened the amount of letters people needed to type to get their point across. I made AcroSensei to help older people who are new to texting to understand what their younger generations are talking about.</a:t>
            </a:r>
            <a:endParaRPr sz="1600">
              <a:latin typeface="Cambria"/>
              <a:ea typeface="Cambria"/>
              <a:cs typeface="Cambria"/>
              <a:sym typeface="Cambria"/>
            </a:endParaRPr>
          </a:p>
        </p:txBody>
      </p:sp>
      <p:pic>
        <p:nvPicPr>
          <p:cNvPr id="79" name="Google Shape;79;p15"/>
          <p:cNvPicPr preferRelativeResize="0"/>
          <p:nvPr/>
        </p:nvPicPr>
        <p:blipFill>
          <a:blip r:embed="rId3">
            <a:alphaModFix/>
          </a:blip>
          <a:stretch>
            <a:fillRect/>
          </a:stretch>
        </p:blipFill>
        <p:spPr>
          <a:xfrm>
            <a:off x="311700" y="3246225"/>
            <a:ext cx="3092775" cy="1731950"/>
          </a:xfrm>
          <a:prstGeom prst="rect">
            <a:avLst/>
          </a:prstGeom>
          <a:noFill/>
          <a:ln>
            <a:noFill/>
          </a:ln>
        </p:spPr>
      </p:pic>
      <p:pic>
        <p:nvPicPr>
          <p:cNvPr id="80" name="Google Shape;80;p15"/>
          <p:cNvPicPr preferRelativeResize="0"/>
          <p:nvPr/>
        </p:nvPicPr>
        <p:blipFill rotWithShape="1">
          <a:blip r:embed="rId4">
            <a:alphaModFix/>
          </a:blip>
          <a:srcRect b="8684" l="0" r="0" t="0"/>
          <a:stretch/>
        </p:blipFill>
        <p:spPr>
          <a:xfrm>
            <a:off x="6190559" y="3246225"/>
            <a:ext cx="2641741" cy="1731950"/>
          </a:xfrm>
          <a:prstGeom prst="rect">
            <a:avLst/>
          </a:prstGeom>
          <a:noFill/>
          <a:ln>
            <a:noFill/>
          </a:ln>
        </p:spPr>
      </p:pic>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Cambria"/>
                <a:ea typeface="Cambria"/>
                <a:cs typeface="Cambria"/>
                <a:sym typeface="Cambria"/>
              </a:rPr>
              <a:t>‹#›</a:t>
            </a:fld>
            <a:endParaRPr>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2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2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latin typeface="Cambria"/>
                <a:ea typeface="Cambria"/>
                <a:cs typeface="Cambria"/>
                <a:sym typeface="Cambria"/>
              </a:rPr>
              <a:t>Why Does This Matter?</a:t>
            </a:r>
            <a:endParaRPr sz="3900">
              <a:latin typeface="Cambria"/>
              <a:ea typeface="Cambria"/>
              <a:cs typeface="Cambria"/>
              <a:sym typeface="Cambria"/>
            </a:endParaRPr>
          </a:p>
        </p:txBody>
      </p:sp>
      <p:sp>
        <p:nvSpPr>
          <p:cNvPr id="87" name="Google Shape;87;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ambria"/>
              <a:buChar char="●"/>
            </a:pPr>
            <a:r>
              <a:rPr lang="en" sz="1600">
                <a:latin typeface="Cambria"/>
                <a:ea typeface="Cambria"/>
                <a:cs typeface="Cambria"/>
                <a:sym typeface="Cambria"/>
              </a:rPr>
              <a:t>Every day, more and more people are getting confused on today’s internet slang / lingo. There are also new ones constantly being created every day. With this going on, how would somebody who’s less educated on the internet understand anybody while texting? </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Abbreviations and </a:t>
            </a:r>
            <a:r>
              <a:rPr lang="en" sz="1600">
                <a:latin typeface="Cambria"/>
                <a:ea typeface="Cambria"/>
                <a:cs typeface="Cambria"/>
                <a:sym typeface="Cambria"/>
              </a:rPr>
              <a:t>acronyms</a:t>
            </a:r>
            <a:r>
              <a:rPr lang="en" sz="1600">
                <a:latin typeface="Cambria"/>
                <a:ea typeface="Cambria"/>
                <a:cs typeface="Cambria"/>
                <a:sym typeface="Cambria"/>
              </a:rPr>
              <a:t> like BRB, GTG, LOL, TBH, FYI, and many, many more, are all things that people use in </a:t>
            </a:r>
            <a:r>
              <a:rPr lang="en" sz="1600">
                <a:latin typeface="Cambria"/>
                <a:ea typeface="Cambria"/>
                <a:cs typeface="Cambria"/>
                <a:sym typeface="Cambria"/>
              </a:rPr>
              <a:t>regular conversations, and people might have a harder time understanding what they’re trying to say. </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This would affect the quality of conversations, as well as cause misunderstandings amongst the people having a chat. AcroSensei was created to prevent this.</a:t>
            </a:r>
            <a:endParaRPr sz="1600">
              <a:latin typeface="Cambria"/>
              <a:ea typeface="Cambria"/>
              <a:cs typeface="Cambria"/>
              <a:sym typeface="Cambria"/>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Cambria"/>
                <a:ea typeface="Cambria"/>
                <a:cs typeface="Cambria"/>
                <a:sym typeface="Cambria"/>
              </a:rPr>
              <a:t>‹#›</a:t>
            </a:fld>
            <a:endParaRPr>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latin typeface="Cambria"/>
                <a:ea typeface="Cambria"/>
                <a:cs typeface="Cambria"/>
                <a:sym typeface="Cambria"/>
              </a:rPr>
              <a:t>Technical Approach</a:t>
            </a:r>
            <a:endParaRPr sz="3900">
              <a:latin typeface="Cambria"/>
              <a:ea typeface="Cambria"/>
              <a:cs typeface="Cambria"/>
              <a:sym typeface="Cambria"/>
            </a:endParaRPr>
          </a:p>
        </p:txBody>
      </p:sp>
      <p:sp>
        <p:nvSpPr>
          <p:cNvPr id="94" name="Google Shape;94;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ambria"/>
              <a:buChar char="●"/>
            </a:pPr>
            <a:r>
              <a:rPr lang="en" sz="1600">
                <a:latin typeface="Cambria"/>
                <a:ea typeface="Cambria"/>
                <a:cs typeface="Cambria"/>
                <a:sym typeface="Cambria"/>
              </a:rPr>
              <a:t>Python based web-crawling technologies</a:t>
            </a:r>
            <a:endParaRPr sz="1600">
              <a:latin typeface="Cambria"/>
              <a:ea typeface="Cambria"/>
              <a:cs typeface="Cambria"/>
              <a:sym typeface="Cambria"/>
            </a:endParaRPr>
          </a:p>
          <a:p>
            <a:pPr indent="-330200" lvl="1" marL="914400" rtl="0" algn="l">
              <a:spcBef>
                <a:spcPts val="0"/>
              </a:spcBef>
              <a:spcAft>
                <a:spcPts val="0"/>
              </a:spcAft>
              <a:buSzPts val="1600"/>
              <a:buFont typeface="Cambria"/>
              <a:buChar char="○"/>
            </a:pPr>
            <a:r>
              <a:rPr lang="en" sz="1600">
                <a:latin typeface="Cambria"/>
                <a:ea typeface="Cambria"/>
                <a:cs typeface="Cambria"/>
                <a:sym typeface="Cambria"/>
              </a:rPr>
              <a:t>Requests</a:t>
            </a:r>
            <a:endParaRPr sz="1600">
              <a:latin typeface="Cambria"/>
              <a:ea typeface="Cambria"/>
              <a:cs typeface="Cambria"/>
              <a:sym typeface="Cambria"/>
            </a:endParaRPr>
          </a:p>
          <a:p>
            <a:pPr indent="-330200" lvl="1" marL="914400" rtl="0" algn="l">
              <a:spcBef>
                <a:spcPts val="0"/>
              </a:spcBef>
              <a:spcAft>
                <a:spcPts val="0"/>
              </a:spcAft>
              <a:buSzPts val="1600"/>
              <a:buFont typeface="Cambria"/>
              <a:buChar char="○"/>
            </a:pPr>
            <a:r>
              <a:rPr lang="en" sz="1600">
                <a:latin typeface="Cambria"/>
                <a:ea typeface="Cambria"/>
                <a:cs typeface="Cambria"/>
                <a:sym typeface="Cambria"/>
              </a:rPr>
              <a:t>BeautifulSoup4</a:t>
            </a:r>
            <a:endParaRPr sz="1600">
              <a:latin typeface="Cambria"/>
              <a:ea typeface="Cambria"/>
              <a:cs typeface="Cambria"/>
              <a:sym typeface="Cambria"/>
            </a:endParaRPr>
          </a:p>
          <a:p>
            <a:pPr indent="-330200" lvl="1" marL="914400" rtl="0" algn="l">
              <a:spcBef>
                <a:spcPts val="0"/>
              </a:spcBef>
              <a:spcAft>
                <a:spcPts val="0"/>
              </a:spcAft>
              <a:buSzPts val="1600"/>
              <a:buFont typeface="Cambria"/>
              <a:buChar char="○"/>
            </a:pPr>
            <a:r>
              <a:rPr lang="en" sz="1600">
                <a:latin typeface="Cambria"/>
                <a:ea typeface="Cambria"/>
                <a:cs typeface="Cambria"/>
                <a:sym typeface="Cambria"/>
              </a:rPr>
              <a:t>RE</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List of acronym definitions on the wikipedia page</a:t>
            </a:r>
            <a:endParaRPr sz="1600">
              <a:latin typeface="Cambria"/>
              <a:ea typeface="Cambria"/>
              <a:cs typeface="Cambria"/>
              <a:sym typeface="Cambria"/>
            </a:endParaRPr>
          </a:p>
          <a:p>
            <a:pPr indent="-330200" lvl="1" marL="914400" rtl="0" algn="l">
              <a:spcBef>
                <a:spcPts val="0"/>
              </a:spcBef>
              <a:spcAft>
                <a:spcPts val="0"/>
              </a:spcAft>
              <a:buSzPts val="1600"/>
              <a:buFont typeface="Cambria"/>
              <a:buChar char="○"/>
            </a:pPr>
            <a:r>
              <a:rPr lang="en" sz="1600" u="sng">
                <a:solidFill>
                  <a:schemeClr val="hlink"/>
                </a:solidFill>
                <a:latin typeface="Cambria"/>
                <a:ea typeface="Cambria"/>
                <a:cs typeface="Cambria"/>
                <a:sym typeface="Cambria"/>
                <a:hlinkClick r:id="rId3"/>
              </a:rPr>
              <a:t>https://en.wikipedia.org/wiki/Lists_of_acronyms</a:t>
            </a:r>
            <a:endParaRPr sz="1600">
              <a:latin typeface="Cambria"/>
              <a:ea typeface="Cambria"/>
              <a:cs typeface="Cambria"/>
              <a:sym typeface="Cambria"/>
            </a:endParaRPr>
          </a:p>
          <a:p>
            <a:pPr indent="0" lvl="0" marL="0" rtl="0" algn="l">
              <a:spcBef>
                <a:spcPts val="1200"/>
              </a:spcBef>
              <a:spcAft>
                <a:spcPts val="0"/>
              </a:spcAft>
              <a:buNone/>
            </a:pPr>
            <a:r>
              <a:t/>
            </a:r>
            <a:endParaRPr sz="1600">
              <a:latin typeface="Cambria"/>
              <a:ea typeface="Cambria"/>
              <a:cs typeface="Cambria"/>
              <a:sym typeface="Cambria"/>
            </a:endParaRPr>
          </a:p>
          <a:p>
            <a:pPr indent="-330200" lvl="0" marL="457200" rtl="0" algn="l">
              <a:spcBef>
                <a:spcPts val="1200"/>
              </a:spcBef>
              <a:spcAft>
                <a:spcPts val="0"/>
              </a:spcAft>
              <a:buSzPts val="1600"/>
              <a:buFont typeface="Cambria"/>
              <a:buChar char="●"/>
            </a:pPr>
            <a:r>
              <a:rPr lang="en" sz="1600">
                <a:latin typeface="Cambria"/>
                <a:ea typeface="Cambria"/>
                <a:cs typeface="Cambria"/>
                <a:sym typeface="Cambria"/>
              </a:rPr>
              <a:t>This works by using beautifulsoup to scrape a wikipedia page of a list of acronyms, finding the acronym based on the input, and then outputting it in alphabetical order. </a:t>
            </a:r>
            <a:endParaRPr sz="1600">
              <a:latin typeface="Cambria"/>
              <a:ea typeface="Cambria"/>
              <a:cs typeface="Cambria"/>
              <a:sym typeface="Cambria"/>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2231728" y="826188"/>
            <a:ext cx="4680549" cy="3491125"/>
          </a:xfrm>
          <a:prstGeom prst="rect">
            <a:avLst/>
          </a:prstGeom>
          <a:noFill/>
          <a:ln>
            <a:noFill/>
          </a:ln>
        </p:spPr>
      </p:pic>
      <p:sp>
        <p:nvSpPr>
          <p:cNvPr id="101" name="Google Shape;101;p18"/>
          <p:cNvSpPr txBox="1"/>
          <p:nvPr/>
        </p:nvSpPr>
        <p:spPr>
          <a:xfrm>
            <a:off x="2231725" y="333600"/>
            <a:ext cx="486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Cambria"/>
                <a:ea typeface="Cambria"/>
                <a:cs typeface="Cambria"/>
                <a:sym typeface="Cambria"/>
              </a:rPr>
              <a:t>AcroSensei Architectural Block Diagram</a:t>
            </a:r>
            <a:endParaRPr sz="2000">
              <a:latin typeface="Cambria"/>
              <a:ea typeface="Cambria"/>
              <a:cs typeface="Cambria"/>
              <a:sym typeface="Cambria"/>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Cambria"/>
                <a:ea typeface="Cambria"/>
                <a:cs typeface="Cambria"/>
                <a:sym typeface="Cambria"/>
              </a:rPr>
              <a:t>‹#›</a:t>
            </a:fld>
            <a:endParaRPr>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2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nvSpPr>
        <p:spPr>
          <a:xfrm>
            <a:off x="2139588" y="384250"/>
            <a:ext cx="4864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Cambria"/>
                <a:ea typeface="Cambria"/>
                <a:cs typeface="Cambria"/>
                <a:sym typeface="Cambria"/>
              </a:rPr>
              <a:t>AcroSensei Flow Chart</a:t>
            </a:r>
            <a:endParaRPr sz="2000">
              <a:latin typeface="Cambria"/>
              <a:ea typeface="Cambria"/>
              <a:cs typeface="Cambria"/>
              <a:sym typeface="Cambria"/>
            </a:endParaRPr>
          </a:p>
        </p:txBody>
      </p:sp>
      <p:pic>
        <p:nvPicPr>
          <p:cNvPr id="108" name="Google Shape;108;p19"/>
          <p:cNvPicPr preferRelativeResize="0"/>
          <p:nvPr/>
        </p:nvPicPr>
        <p:blipFill>
          <a:blip r:embed="rId3">
            <a:alphaModFix/>
          </a:blip>
          <a:stretch>
            <a:fillRect/>
          </a:stretch>
        </p:blipFill>
        <p:spPr>
          <a:xfrm>
            <a:off x="1812062" y="751450"/>
            <a:ext cx="5519875" cy="4265351"/>
          </a:xfrm>
          <a:prstGeom prst="rect">
            <a:avLst/>
          </a:prstGeom>
          <a:noFill/>
          <a:ln>
            <a:noFill/>
          </a:ln>
        </p:spPr>
      </p:pic>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Cambria"/>
                <a:ea typeface="Cambria"/>
                <a:cs typeface="Cambria"/>
                <a:sym typeface="Cambria"/>
              </a:rPr>
              <a:t>‹#›</a:t>
            </a:fld>
            <a:endParaRPr>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latin typeface="Cambria"/>
                <a:ea typeface="Cambria"/>
                <a:cs typeface="Cambria"/>
                <a:sym typeface="Cambria"/>
              </a:rPr>
              <a:t>AcroSensei Code Snippet</a:t>
            </a:r>
            <a:endParaRPr sz="3900">
              <a:latin typeface="Cambria"/>
              <a:ea typeface="Cambria"/>
              <a:cs typeface="Cambria"/>
              <a:sym typeface="Cambria"/>
            </a:endParaRPr>
          </a:p>
        </p:txBody>
      </p:sp>
      <p:pic>
        <p:nvPicPr>
          <p:cNvPr id="115" name="Google Shape;115;p20"/>
          <p:cNvPicPr preferRelativeResize="0"/>
          <p:nvPr/>
        </p:nvPicPr>
        <p:blipFill>
          <a:blip r:embed="rId3">
            <a:alphaModFix/>
          </a:blip>
          <a:stretch>
            <a:fillRect/>
          </a:stretch>
        </p:blipFill>
        <p:spPr>
          <a:xfrm>
            <a:off x="3079437" y="1147225"/>
            <a:ext cx="2985124" cy="3441599"/>
          </a:xfrm>
          <a:prstGeom prst="rect">
            <a:avLst/>
          </a:prstGeom>
          <a:noFill/>
          <a:ln>
            <a:noFill/>
          </a:ln>
        </p:spPr>
      </p:pic>
      <p:sp>
        <p:nvSpPr>
          <p:cNvPr id="116" name="Google Shape;116;p20"/>
          <p:cNvSpPr txBox="1"/>
          <p:nvPr/>
        </p:nvSpPr>
        <p:spPr>
          <a:xfrm>
            <a:off x="311700" y="1147225"/>
            <a:ext cx="2187600" cy="30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100">
                <a:solidFill>
                  <a:schemeClr val="dk1"/>
                </a:solidFill>
                <a:latin typeface="Cambria"/>
                <a:ea typeface="Cambria"/>
                <a:cs typeface="Cambria"/>
                <a:sym typeface="Cambria"/>
              </a:rPr>
              <a:t>AcroSensei is a file of code that outputs a list of definitions based on the given input. For example, if somebody wants to find out what YMCA means, they would input YMCA, and the code will output the acronym YMCA, and the definition. Since there’s only one acronym that’s YMCA, it will only output one item. If there are multiple acronyms that begin with the input, then it will output all acronyms with their respective definitions, sorted by alphabetical order.</a:t>
            </a:r>
            <a:endParaRPr sz="1100">
              <a:latin typeface="Open Sans"/>
              <a:ea typeface="Open Sans"/>
              <a:cs typeface="Open Sans"/>
              <a:sym typeface="Open Sans"/>
            </a:endParaRPr>
          </a:p>
        </p:txBody>
      </p:sp>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Cambria"/>
                <a:ea typeface="Cambria"/>
                <a:cs typeface="Cambria"/>
                <a:sym typeface="Cambria"/>
              </a:rPr>
              <a:t>‹#›</a:t>
            </a:fld>
            <a:endParaRPr>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latin typeface="Cambria"/>
                <a:ea typeface="Cambria"/>
                <a:cs typeface="Cambria"/>
                <a:sym typeface="Cambria"/>
              </a:rPr>
              <a:t>Demo</a:t>
            </a:r>
            <a:endParaRPr sz="3900">
              <a:latin typeface="Cambria"/>
              <a:ea typeface="Cambria"/>
              <a:cs typeface="Cambria"/>
              <a:sym typeface="Cambria"/>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Cambria"/>
                <a:ea typeface="Cambria"/>
                <a:cs typeface="Cambria"/>
                <a:sym typeface="Cambria"/>
              </a:rPr>
              <a:t>‹#›</a:t>
            </a:fld>
            <a:endParaRPr>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