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99bc337e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99bc337e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99bc337e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99bc337e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ea35f04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ea35f04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ea35f04c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ea35f04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ea35f04c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ea35f04c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ea35f04c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ea35f04c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ea35f04c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ea35f04c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faa75bc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faa75bc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Basics of an Arduino</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Oswald"/>
                <a:ea typeface="Oswald"/>
                <a:cs typeface="Oswald"/>
                <a:sym typeface="Oswald"/>
              </a:rPr>
              <a:t>By Justin Luo</a:t>
            </a:r>
            <a:endParaRPr>
              <a:latin typeface="Oswald"/>
              <a:ea typeface="Oswald"/>
              <a:cs typeface="Oswald"/>
              <a:sym typeface="Oswald"/>
            </a:endParaRPr>
          </a:p>
        </p:txBody>
      </p:sp>
      <p:pic>
        <p:nvPicPr>
          <p:cNvPr descr="arduino mega 2560 rev3 top down view resolution for background" id="61" name="Google Shape;61;p13"/>
          <p:cNvPicPr preferRelativeResize="0"/>
          <p:nvPr/>
        </p:nvPicPr>
        <p:blipFill>
          <a:blip r:embed="rId3">
            <a:alphaModFix/>
          </a:blip>
          <a:stretch>
            <a:fillRect/>
          </a:stretch>
        </p:blipFill>
        <p:spPr>
          <a:xfrm>
            <a:off x="7186125" y="0"/>
            <a:ext cx="1957875" cy="1957900"/>
          </a:xfrm>
          <a:prstGeom prst="rect">
            <a:avLst/>
          </a:prstGeom>
          <a:noFill/>
          <a:ln>
            <a:noFill/>
          </a:ln>
        </p:spPr>
      </p:pic>
      <p:pic>
        <p:nvPicPr>
          <p:cNvPr descr="arduino" id="62" name="Google Shape;62;p13"/>
          <p:cNvPicPr preferRelativeResize="0"/>
          <p:nvPr/>
        </p:nvPicPr>
        <p:blipFill>
          <a:blip r:embed="rId4">
            <a:alphaModFix/>
          </a:blip>
          <a:stretch>
            <a:fillRect/>
          </a:stretch>
        </p:blipFill>
        <p:spPr>
          <a:xfrm>
            <a:off x="0" y="0"/>
            <a:ext cx="1957875" cy="195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Arduino?</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Oswald"/>
                <a:ea typeface="Oswald"/>
                <a:cs typeface="Oswald"/>
                <a:sym typeface="Oswald"/>
              </a:rPr>
              <a:t>Arduino is an open source electronics program based on easy to use hardware and software. These boards are able to read inputs and turn it into an output, in simplest terms. You can use the microcontroller on the board to perform many tasks, like simply turning on an LED, or activating a motor. You can also do more </a:t>
            </a:r>
            <a:r>
              <a:rPr lang="en">
                <a:solidFill>
                  <a:schemeClr val="dk1"/>
                </a:solidFill>
                <a:latin typeface="Oswald"/>
                <a:ea typeface="Oswald"/>
                <a:cs typeface="Oswald"/>
                <a:sym typeface="Oswald"/>
              </a:rPr>
              <a:t>complicated things with it as well, like making a home automation system that controls air conditioning.</a:t>
            </a:r>
            <a:endParaRPr>
              <a:solidFill>
                <a:schemeClr val="dk1"/>
              </a:solidFill>
              <a:latin typeface="Oswald"/>
              <a:ea typeface="Oswald"/>
              <a:cs typeface="Oswald"/>
              <a:sym typeface="Oswald"/>
            </a:endParaRPr>
          </a:p>
        </p:txBody>
      </p:sp>
      <p:pic>
        <p:nvPicPr>
          <p:cNvPr id="69" name="Google Shape;69;p14"/>
          <p:cNvPicPr preferRelativeResize="0"/>
          <p:nvPr/>
        </p:nvPicPr>
        <p:blipFill>
          <a:blip r:embed="rId3">
            <a:alphaModFix/>
          </a:blip>
          <a:stretch>
            <a:fillRect/>
          </a:stretch>
        </p:blipFill>
        <p:spPr>
          <a:xfrm>
            <a:off x="5564498" y="2686601"/>
            <a:ext cx="3463552" cy="2357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Hardware</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6"/>
              </a:buClr>
              <a:buSzPts val="1800"/>
              <a:buFont typeface="Oswald"/>
              <a:buChar char="●"/>
            </a:pPr>
            <a:r>
              <a:rPr lang="en">
                <a:solidFill>
                  <a:schemeClr val="accent6"/>
                </a:solidFill>
                <a:latin typeface="Oswald"/>
                <a:ea typeface="Oswald"/>
                <a:cs typeface="Oswald"/>
                <a:sym typeface="Oswald"/>
              </a:rPr>
              <a:t>ATmega2560 chip</a:t>
            </a:r>
            <a:endParaRPr>
              <a:solidFill>
                <a:schemeClr val="accent6"/>
              </a:solidFill>
              <a:latin typeface="Oswald"/>
              <a:ea typeface="Oswald"/>
              <a:cs typeface="Oswald"/>
              <a:sym typeface="Oswald"/>
            </a:endParaRPr>
          </a:p>
          <a:p>
            <a:pPr indent="-317500" lvl="1" marL="914400" rtl="0" algn="l">
              <a:spcBef>
                <a:spcPts val="0"/>
              </a:spcBef>
              <a:spcAft>
                <a:spcPts val="0"/>
              </a:spcAft>
              <a:buClr>
                <a:schemeClr val="accent6"/>
              </a:buClr>
              <a:buSzPts val="1400"/>
              <a:buFont typeface="Oswald"/>
              <a:buChar char="○"/>
            </a:pPr>
            <a:r>
              <a:rPr lang="en">
                <a:solidFill>
                  <a:schemeClr val="accent6"/>
                </a:solidFill>
                <a:latin typeface="Oswald"/>
                <a:ea typeface="Oswald"/>
                <a:cs typeface="Oswald"/>
                <a:sym typeface="Oswald"/>
              </a:rPr>
              <a:t>256 KB of ISP programmable flash memory, which is a type of nonvolatile memory that lets the buyer reprogram the internals of the chip to their liking. </a:t>
            </a:r>
            <a:endParaRPr>
              <a:solidFill>
                <a:schemeClr val="accent6"/>
              </a:solidFill>
              <a:latin typeface="Oswald"/>
              <a:ea typeface="Oswald"/>
              <a:cs typeface="Oswald"/>
              <a:sym typeface="Oswald"/>
            </a:endParaRPr>
          </a:p>
          <a:p>
            <a:pPr indent="-317500" lvl="1" marL="914400" rtl="0" algn="l">
              <a:spcBef>
                <a:spcPts val="0"/>
              </a:spcBef>
              <a:spcAft>
                <a:spcPts val="0"/>
              </a:spcAft>
              <a:buClr>
                <a:schemeClr val="accent6"/>
              </a:buClr>
              <a:buSzPts val="1400"/>
              <a:buFont typeface="Oswald"/>
              <a:buChar char="○"/>
            </a:pPr>
            <a:r>
              <a:rPr lang="en">
                <a:solidFill>
                  <a:schemeClr val="accent6"/>
                </a:solidFill>
                <a:latin typeface="Oswald"/>
                <a:ea typeface="Oswald"/>
                <a:cs typeface="Oswald"/>
                <a:sym typeface="Oswald"/>
              </a:rPr>
              <a:t>It also has 8 KB of normal SRAM</a:t>
            </a:r>
            <a:endParaRPr>
              <a:solidFill>
                <a:schemeClr val="accent6"/>
              </a:solidFill>
              <a:latin typeface="Oswald"/>
              <a:ea typeface="Oswald"/>
              <a:cs typeface="Oswald"/>
              <a:sym typeface="Oswald"/>
            </a:endParaRPr>
          </a:p>
          <a:p>
            <a:pPr indent="-317500" lvl="1" marL="914400" rtl="0" algn="l">
              <a:spcBef>
                <a:spcPts val="0"/>
              </a:spcBef>
              <a:spcAft>
                <a:spcPts val="0"/>
              </a:spcAft>
              <a:buClr>
                <a:schemeClr val="accent6"/>
              </a:buClr>
              <a:buSzPts val="1400"/>
              <a:buFont typeface="Oswald"/>
              <a:buChar char="○"/>
            </a:pPr>
            <a:r>
              <a:rPr lang="en">
                <a:solidFill>
                  <a:schemeClr val="accent6"/>
                </a:solidFill>
                <a:latin typeface="Oswald"/>
                <a:ea typeface="Oswald"/>
                <a:cs typeface="Oswald"/>
                <a:sym typeface="Oswald"/>
              </a:rPr>
              <a:t>4KB of EEPROM (electrically erasable programmable read only memory, which is little bytes of memory that can be erased and reprogrammed). </a:t>
            </a:r>
            <a:endParaRPr>
              <a:solidFill>
                <a:schemeClr val="accent6"/>
              </a:solidFill>
              <a:latin typeface="Oswald"/>
              <a:ea typeface="Oswald"/>
              <a:cs typeface="Oswald"/>
              <a:sym typeface="Oswald"/>
            </a:endParaRPr>
          </a:p>
          <a:p>
            <a:pPr indent="-317500" lvl="1" marL="914400" rtl="0" algn="l">
              <a:spcBef>
                <a:spcPts val="0"/>
              </a:spcBef>
              <a:spcAft>
                <a:spcPts val="0"/>
              </a:spcAft>
              <a:buClr>
                <a:schemeClr val="accent6"/>
              </a:buClr>
              <a:buSzPts val="1400"/>
              <a:buFont typeface="Oswald"/>
              <a:buChar char="○"/>
            </a:pPr>
            <a:r>
              <a:rPr lang="en">
                <a:solidFill>
                  <a:schemeClr val="accent6"/>
                </a:solidFill>
                <a:latin typeface="Oswald"/>
                <a:ea typeface="Oswald"/>
                <a:cs typeface="Oswald"/>
                <a:sym typeface="Oswald"/>
              </a:rPr>
              <a:t>86 I/O lines, which are input output lines that allow the CPU to take inputs and return outputs at a high rate. </a:t>
            </a:r>
            <a:endParaRPr>
              <a:solidFill>
                <a:schemeClr val="accent6"/>
              </a:solidFill>
              <a:latin typeface="Oswald"/>
              <a:ea typeface="Oswald"/>
              <a:cs typeface="Oswald"/>
              <a:sym typeface="Oswald"/>
            </a:endParaRPr>
          </a:p>
          <a:p>
            <a:pPr indent="-317500" lvl="1" marL="914400" rtl="0" algn="l">
              <a:spcBef>
                <a:spcPts val="0"/>
              </a:spcBef>
              <a:spcAft>
                <a:spcPts val="0"/>
              </a:spcAft>
              <a:buClr>
                <a:schemeClr val="accent6"/>
              </a:buClr>
              <a:buSzPts val="1400"/>
              <a:buFont typeface="Oswald"/>
              <a:buChar char="○"/>
            </a:pPr>
            <a:r>
              <a:rPr lang="en">
                <a:solidFill>
                  <a:schemeClr val="accent6"/>
                </a:solidFill>
                <a:latin typeface="Oswald"/>
                <a:ea typeface="Oswald"/>
                <a:cs typeface="Oswald"/>
                <a:sym typeface="Oswald"/>
              </a:rPr>
              <a:t>It operates at around 5 volts.</a:t>
            </a:r>
            <a:endParaRPr>
              <a:solidFill>
                <a:schemeClr val="accent6"/>
              </a:solidFill>
              <a:latin typeface="Oswald"/>
              <a:ea typeface="Oswald"/>
              <a:cs typeface="Oswald"/>
              <a:sym typeface="Oswald"/>
            </a:endParaRPr>
          </a:p>
        </p:txBody>
      </p:sp>
      <p:pic>
        <p:nvPicPr>
          <p:cNvPr id="76" name="Google Shape;76;p15"/>
          <p:cNvPicPr preferRelativeResize="0"/>
          <p:nvPr/>
        </p:nvPicPr>
        <p:blipFill>
          <a:blip r:embed="rId3">
            <a:alphaModFix/>
          </a:blip>
          <a:stretch>
            <a:fillRect/>
          </a:stretch>
        </p:blipFill>
        <p:spPr>
          <a:xfrm>
            <a:off x="124225" y="3636050"/>
            <a:ext cx="1399775" cy="1399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everything do?</a:t>
            </a:r>
            <a:endParaRPr/>
          </a:p>
        </p:txBody>
      </p:sp>
      <p:sp>
        <p:nvSpPr>
          <p:cNvPr id="82" name="Google Shape;82;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Digital pins read data from sensors and write to actuators</a:t>
            </a:r>
            <a:endParaRPr>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Analog pins detect the voltage on a single input</a:t>
            </a:r>
            <a:endParaRPr>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LED slots are where you plug in an external LED</a:t>
            </a:r>
            <a:endParaRPr>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Ground pins are to stop extra power from coming out, without ground, LEDs will burn up and there will be power overflowing.</a:t>
            </a:r>
            <a:endParaRPr>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SWD pins are little passages into the board’s memory, where you can plug things into to program it.</a:t>
            </a:r>
            <a:endParaRPr>
              <a:solidFill>
                <a:schemeClr val="dk1"/>
              </a:solidFill>
              <a:latin typeface="Oswald"/>
              <a:ea typeface="Oswald"/>
              <a:cs typeface="Oswald"/>
              <a:sym typeface="Oswald"/>
            </a:endParaRPr>
          </a:p>
        </p:txBody>
      </p:sp>
      <p:sp>
        <p:nvSpPr>
          <p:cNvPr id="83" name="Google Shape;83;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4837813" y="1017725"/>
            <a:ext cx="3989071" cy="399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Price</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Oswald"/>
                <a:ea typeface="Oswald"/>
                <a:cs typeface="Oswald"/>
                <a:sym typeface="Oswald"/>
              </a:rPr>
              <a:t>The Arduino Mega 2560 kit’s retail price is $48.40 and most listings come with a power cable to power it, or, you can use a usb connection as well.</a:t>
            </a:r>
            <a:endParaRPr>
              <a:solidFill>
                <a:schemeClr val="dk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use?</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Oswald"/>
                <a:ea typeface="Oswald"/>
                <a:cs typeface="Oswald"/>
                <a:sym typeface="Oswald"/>
              </a:rPr>
              <a:t>To program an arduino board, you have to download arduino IDE, a free application. Then, you want to connect the board to the device with arduino IDE via USB. Once you boot up the app with the board plugged in, you should see “select board” in the top right. After you select your board, you can start programming. Remember to always upload and save your code.</a:t>
            </a:r>
            <a:endParaRPr>
              <a:solidFill>
                <a:schemeClr val="dk1"/>
              </a:solidFill>
              <a:latin typeface="Oswald"/>
              <a:ea typeface="Oswald"/>
              <a:cs typeface="Oswald"/>
              <a:sym typeface="Oswald"/>
            </a:endParaRPr>
          </a:p>
        </p:txBody>
      </p:sp>
      <p:pic>
        <p:nvPicPr>
          <p:cNvPr id="97" name="Google Shape;97;p18"/>
          <p:cNvPicPr preferRelativeResize="0"/>
          <p:nvPr/>
        </p:nvPicPr>
        <p:blipFill>
          <a:blip r:embed="rId3">
            <a:alphaModFix/>
          </a:blip>
          <a:stretch>
            <a:fillRect/>
          </a:stretch>
        </p:blipFill>
        <p:spPr>
          <a:xfrm>
            <a:off x="1652374" y="2753950"/>
            <a:ext cx="5839252" cy="217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code</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Oswald"/>
                <a:ea typeface="Oswald"/>
                <a:cs typeface="Oswald"/>
                <a:sym typeface="Oswald"/>
              </a:rPr>
              <a:t>To make the </a:t>
            </a:r>
            <a:r>
              <a:rPr lang="en">
                <a:solidFill>
                  <a:schemeClr val="dk1"/>
                </a:solidFill>
                <a:latin typeface="Oswald"/>
                <a:ea typeface="Oswald"/>
                <a:cs typeface="Oswald"/>
                <a:sym typeface="Oswald"/>
              </a:rPr>
              <a:t>built-in LED blink, all you have to do is set the value of it to high, pause, and set it to low again, and pause again. The slot for the built in LED will always be 13.</a:t>
            </a:r>
            <a:endParaRPr>
              <a:solidFill>
                <a:schemeClr val="dk1"/>
              </a:solidFill>
              <a:latin typeface="Oswald"/>
              <a:ea typeface="Oswald"/>
              <a:cs typeface="Oswald"/>
              <a:sym typeface="Oswald"/>
            </a:endParaRPr>
          </a:p>
        </p:txBody>
      </p:sp>
      <p:pic>
        <p:nvPicPr>
          <p:cNvPr id="104" name="Google Shape;104;p19"/>
          <p:cNvPicPr preferRelativeResize="0"/>
          <p:nvPr/>
        </p:nvPicPr>
        <p:blipFill>
          <a:blip r:embed="rId3">
            <a:alphaModFix/>
          </a:blip>
          <a:stretch>
            <a:fillRect/>
          </a:stretch>
        </p:blipFill>
        <p:spPr>
          <a:xfrm>
            <a:off x="2885437" y="1978100"/>
            <a:ext cx="3373125" cy="259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Oswald"/>
                <a:ea typeface="Oswald"/>
                <a:cs typeface="Oswald"/>
                <a:sym typeface="Oswald"/>
              </a:rPr>
              <a:t>In conclusion, The arduino is an </a:t>
            </a:r>
            <a:r>
              <a:rPr lang="en">
                <a:solidFill>
                  <a:schemeClr val="dk1"/>
                </a:solidFill>
                <a:latin typeface="Oswald"/>
                <a:ea typeface="Oswald"/>
                <a:cs typeface="Oswald"/>
                <a:sym typeface="Oswald"/>
              </a:rPr>
              <a:t>extremely versatile high performance mini-computer with many customizable options, that has a million different possibilities, and no limits. </a:t>
            </a:r>
            <a:endParaRPr>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