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2" r:id="rId5"/>
    <p:sldId id="263" r:id="rId6"/>
    <p:sldId id="264" r:id="rId7"/>
    <p:sldId id="261" r:id="rId8"/>
    <p:sldId id="265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69"/>
  </p:normalViewPr>
  <p:slideViewPr>
    <p:cSldViewPr snapToGrid="0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9F764B-3812-350A-90E5-1C7EB2406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6EA5D4-4A8E-6D18-1512-B71168BCB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3B7838-3059-86E7-495C-789A4411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A0E-2B0E-7C4A-BAEF-0BCB374AF63D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C89AB9-AEA3-042C-C79C-1269019E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88F798-7CF2-A071-C68D-692BF7DA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FD6-EDBD-8047-9DB0-5212B3D0F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693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8F2F6A-9446-D971-80B9-6CABBD97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9B42A04-B960-FF71-F070-25F13CCF5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5B9906-90BD-39B1-3FB0-6D2F0F13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A0E-2B0E-7C4A-BAEF-0BCB374AF63D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19101C-93FB-8235-D315-A0B97CDB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2DF730-097D-077E-016E-A27AAA5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FD6-EDBD-8047-9DB0-5212B3D0F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73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350D127-D6C6-02A9-FE07-95256E71F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37D8E9D-C2C8-FA8D-AD27-DCBF089D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B483A1-AFA5-6E01-0128-7ACEAF72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A0E-2B0E-7C4A-BAEF-0BCB374AF63D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9A1A2F-98A2-D296-67C0-B5406403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B0E633-1251-3DEA-3257-9E1E3231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FD6-EDBD-8047-9DB0-5212B3D0F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238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A2B1D3-D1F1-4F88-D807-3E4EF498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B5462A-EA27-76D2-9D1D-52D78E57C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5874DE-D759-D764-F7D9-D5A89E05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A0E-2B0E-7C4A-BAEF-0BCB374AF63D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31CAE0-554D-183C-545F-AB9AA9CD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8EAA23-6EFB-F8B9-F89D-C361EC08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FD6-EDBD-8047-9DB0-5212B3D0F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65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98AB5E-07F1-91CA-05B9-B0FD7A1E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9287BB-FF2A-4570-0DE1-C3411CB17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E68C3E-819B-3826-0966-B7BB33F2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A0E-2B0E-7C4A-BAEF-0BCB374AF63D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797CA8-DE54-49EF-22B1-F4842E9F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BC6360-C1BE-CD96-8B9E-85B1391D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FD6-EDBD-8047-9DB0-5212B3D0F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832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E327B5-5717-41F8-32BB-662A51F6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72F021-3D22-4EA1-61E4-99C252E80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B5E5146-3131-2677-01C5-D77B06975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832156A-548D-6417-C32E-CCD60221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A0E-2B0E-7C4A-BAEF-0BCB374AF63D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114F0B5-06EE-4BC9-6E6C-9BE1E964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9B968A4-31A3-E51F-A8D4-779518FA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FD6-EDBD-8047-9DB0-5212B3D0F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672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B13E54-FD0D-DD2E-CD8F-1028E6D4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730D06-A0EE-830C-1901-2DF3AD09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3D33321-C452-5A58-3757-9643A3074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72CB05-0D09-C49B-0D87-D0E0CC40B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7ADBA3F-E86C-E80D-1706-CAE8026BD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91A1C8A-8F74-01BE-4114-9D588FC4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A0E-2B0E-7C4A-BAEF-0BCB374AF63D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6FB6D2A-A3C7-0EF8-2A3E-6795D4C3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52574CD-4FDA-02B2-FBD7-DAB1E69C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FD6-EDBD-8047-9DB0-5212B3D0F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4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535525-8B4C-0AA5-0399-872C3D3C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C3F47EF-0BBF-E8F8-A91E-CEA2CC1D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A0E-2B0E-7C4A-BAEF-0BCB374AF63D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5697133-E524-E291-D247-99C7E462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1DBAD42-6400-0C53-964F-A0CB6721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FD6-EDBD-8047-9DB0-5212B3D0F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48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E6CECC6-A4FB-0384-95B6-35DF370C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A0E-2B0E-7C4A-BAEF-0BCB374AF63D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F16CF24-1E87-3886-3266-1B137662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7137E35-4A03-07EC-B82B-FB1DF5A5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FD6-EDBD-8047-9DB0-5212B3D0F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02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FE3DE8-B022-DAAA-7131-CFB7484D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2DD82D-CEC8-935E-1720-964E6AD8B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FE40607-23DD-9F9C-FAE5-E50B6425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D58CD3-9A53-E38E-BF18-EFFE37F4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A0E-2B0E-7C4A-BAEF-0BCB374AF63D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A7E797B-1F14-EB23-3D02-0C5FBA32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C95AC61-9218-C787-4AE4-35D3E119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FD6-EDBD-8047-9DB0-5212B3D0F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33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8B7B58-E9C6-FAC5-B926-2E52D66D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4F11CE1-6B06-857E-6294-080BB4FBB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379F94-25A3-5063-4ADF-E3ECDC8C7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F7B225-AA43-6E3B-543C-87C548F0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FA0E-2B0E-7C4A-BAEF-0BCB374AF63D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02E4E62-E4B3-BC19-0E58-43C23FF5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070192E-F7E5-4114-6107-F9990F5E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9FD6-EDBD-8047-9DB0-5212B3D0F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552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777F19F-AD45-A862-B24D-49B9FB0D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CAFE89-39A6-3FD2-4C4C-21673DC0B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CE545A-6CF3-1DD4-C6DD-49AEC31E9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FA0E-2B0E-7C4A-BAEF-0BCB374AF63D}" type="datetimeFigureOut">
              <a:rPr lang="hu-HU" smtClean="0"/>
              <a:t>2024. 03. 03.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830B8A-1E93-6608-0843-2CA38157C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C249AA-FAA2-D30E-1DE6-C91DF6F85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9FD6-EDBD-8047-9DB0-5212B3D0F1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531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2vilaghaborufegyverei.blog.hu/2017/10/02/bachem_ba-349_natter_fuggolegesen_felszallo_vadasz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keta.hu/a-ii-vilaghaboru-8-legfurcsabb-fegyver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009C49-1850-1759-6970-9F627460A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5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b="1" i="0" u="none" strike="noStrike" dirty="0" err="1">
                <a:solidFill>
                  <a:srgbClr val="000000"/>
                </a:solidFill>
                <a:effectLst/>
                <a:latin typeface="Oswald" panose="020F0502020204030204" pitchFamily="34" charset="0"/>
              </a:rPr>
              <a:t>Bachem</a:t>
            </a:r>
            <a:r>
              <a:rPr lang="hu-HU" b="1" i="0" u="none" strike="noStrike" dirty="0">
                <a:solidFill>
                  <a:srgbClr val="000000"/>
                </a:solidFill>
                <a:effectLst/>
                <a:latin typeface="Oswald" panose="020F0502020204030204" pitchFamily="34" charset="0"/>
              </a:rPr>
              <a:t> Ba-349 ’</a:t>
            </a:r>
            <a:r>
              <a:rPr lang="hu-HU" b="1" i="0" u="none" strike="noStrike" dirty="0" err="1">
                <a:solidFill>
                  <a:srgbClr val="000000"/>
                </a:solidFill>
                <a:effectLst/>
                <a:latin typeface="Oswald" panose="020F0502020204030204" pitchFamily="34" charset="0"/>
              </a:rPr>
              <a:t>Natter</a:t>
            </a:r>
            <a:r>
              <a:rPr lang="hu-HU" b="1" i="0" u="none" strike="noStrike" dirty="0">
                <a:solidFill>
                  <a:srgbClr val="000000"/>
                </a:solidFill>
                <a:effectLst/>
                <a:latin typeface="Oswald" panose="020F0502020204030204" pitchFamily="34" charset="0"/>
              </a:rPr>
              <a:t>’ függőlegesen felszálló vadász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477657B-B3A0-4F8C-9251-BA3BF7EC9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6059"/>
            <a:ext cx="9144000" cy="1655762"/>
          </a:xfrm>
        </p:spPr>
        <p:txBody>
          <a:bodyPr>
            <a:normAutofit/>
          </a:bodyPr>
          <a:lstStyle/>
          <a:p>
            <a:r>
              <a:rPr lang="hu-HU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Mikola Iván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3FF1D5C-C531-5870-3D08-13B235FB4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418" y="3816350"/>
            <a:ext cx="5079164" cy="21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2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2A695E-BF08-5768-7B7C-69E491F8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105" y="805392"/>
            <a:ext cx="8988895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hu-HU" sz="2800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Ez a vadászrepülő függőlegesen indult el, eltérően a többitől.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E1DCE16-A255-AC47-B6E5-26158DA36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893" y="2371399"/>
            <a:ext cx="6660211" cy="3935209"/>
          </a:xfrm>
        </p:spPr>
      </p:pic>
    </p:spTree>
    <p:extLst>
      <p:ext uri="{BB962C8B-B14F-4D97-AF65-F5344CB8AC3E}">
        <p14:creationId xmlns:p14="http://schemas.microsoft.com/office/powerpoint/2010/main" val="375714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FF018F-3469-8BAB-7557-B3E5B72F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40" y="876948"/>
            <a:ext cx="9191795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hu-HU" sz="3200" dirty="0">
                <a:latin typeface="Andale Mono" panose="020B0509000000000004" pitchFamily="49" charset="0"/>
              </a:rPr>
              <a:t>Ez csak egy teszt gép volt éles bevetésekben soha nem vett részt(még megtalálható </a:t>
            </a:r>
            <a:r>
              <a:rPr lang="hu-HU" sz="32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Washington DC,</a:t>
            </a:r>
            <a:r>
              <a:rPr lang="hu-HU" sz="3200" dirty="0">
                <a:solidFill>
                  <a:srgbClr val="000000"/>
                </a:solidFill>
                <a:latin typeface="Andale Mono" panose="020B0509000000000004" pitchFamily="49" charset="0"/>
              </a:rPr>
              <a:t>USA</a:t>
            </a:r>
            <a:r>
              <a:rPr lang="hu-HU" sz="32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)</a:t>
            </a:r>
            <a:endParaRPr lang="hu-HU" sz="3200" dirty="0">
              <a:latin typeface="Andale Mono" panose="020B0509000000000004" pitchFamily="49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7D01C66-7AED-BD3A-6ABB-58E5CAFA1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2438" y="2658168"/>
            <a:ext cx="6774558" cy="3546487"/>
          </a:xfrm>
        </p:spPr>
      </p:pic>
    </p:spTree>
    <p:extLst>
      <p:ext uri="{BB962C8B-B14F-4D97-AF65-F5344CB8AC3E}">
        <p14:creationId xmlns:p14="http://schemas.microsoft.com/office/powerpoint/2010/main" val="150355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0F33A2-2F9E-F548-1E80-84B2E33C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41302"/>
            <a:ext cx="10515600" cy="1325563"/>
          </a:xfrm>
        </p:spPr>
        <p:txBody>
          <a:bodyPr/>
          <a:lstStyle/>
          <a:p>
            <a:r>
              <a:rPr lang="hu-HU" dirty="0"/>
              <a:t>Technikai 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B0ED8C-A6A4-BAEE-7B90-E961275C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65360"/>
            <a:ext cx="10515600" cy="4351338"/>
          </a:xfrm>
        </p:spPr>
        <p:txBody>
          <a:bodyPr>
            <a:normAutofit/>
          </a:bodyPr>
          <a:lstStyle/>
          <a:p>
            <a:r>
              <a:rPr lang="hu-HU" sz="2400" dirty="0"/>
              <a:t>Méretek - fesztáv 3,62 m; hossz 6,02 m; szárnyfelület 4,8 m²</a:t>
            </a:r>
          </a:p>
          <a:p>
            <a:r>
              <a:rPr lang="hu-HU" sz="2400" dirty="0"/>
              <a:t>Súly: 800 kg (üresen); 2232 kg (</a:t>
            </a:r>
            <a:r>
              <a:rPr lang="hu-HU" sz="2400" dirty="0" err="1"/>
              <a:t>harcrakészen</a:t>
            </a:r>
            <a:r>
              <a:rPr lang="hu-HU" sz="2400" dirty="0"/>
              <a:t>)</a:t>
            </a:r>
          </a:p>
          <a:p>
            <a:r>
              <a:rPr lang="hu-HU" sz="2400" dirty="0"/>
              <a:t>Személyzet: 1 fő</a:t>
            </a:r>
          </a:p>
          <a:p>
            <a:r>
              <a:rPr lang="hu-HU" sz="2400" dirty="0"/>
              <a:t>Fegyverzet: 24 darab 73 mm-es </a:t>
            </a:r>
            <a:r>
              <a:rPr lang="hu-HU" sz="2400" dirty="0" err="1"/>
              <a:t>Hs</a:t>
            </a:r>
            <a:r>
              <a:rPr lang="hu-HU" sz="2400" dirty="0"/>
              <a:t> 217 rakéta, vagy 33 darab 55 mm-es R4M rakéta az orrban</a:t>
            </a:r>
          </a:p>
          <a:p>
            <a:r>
              <a:rPr lang="hu-HU" sz="2400" dirty="0"/>
              <a:t>Motor: egy 16.7 </a:t>
            </a:r>
            <a:r>
              <a:rPr lang="hu-HU" sz="2400" dirty="0" err="1"/>
              <a:t>kN</a:t>
            </a:r>
            <a:r>
              <a:rPr lang="hu-HU" sz="2400" dirty="0"/>
              <a:t> </a:t>
            </a:r>
            <a:r>
              <a:rPr lang="hu-HU" sz="2400" dirty="0" err="1"/>
              <a:t>tolóerejű</a:t>
            </a:r>
            <a:r>
              <a:rPr lang="hu-HU" sz="2400" dirty="0"/>
              <a:t> Walter HWK 509A rakétahajtómű</a:t>
            </a:r>
          </a:p>
          <a:p>
            <a:r>
              <a:rPr lang="hu-HU" sz="2400" dirty="0"/>
              <a:t>Hatótávolság: 40 km</a:t>
            </a:r>
          </a:p>
          <a:p>
            <a:r>
              <a:rPr lang="hu-HU" sz="2400" dirty="0"/>
              <a:t>Teljesítmény: </a:t>
            </a:r>
            <a:r>
              <a:rPr lang="hu-HU" sz="2400" dirty="0" err="1"/>
              <a:t>max</a:t>
            </a:r>
            <a:r>
              <a:rPr lang="hu-HU" sz="2400" dirty="0"/>
              <a:t>. sebessége 1000 km/</a:t>
            </a:r>
            <a:r>
              <a:rPr lang="hu-HU" sz="2400" dirty="0" err="1"/>
              <a:t>h</a:t>
            </a:r>
            <a:r>
              <a:rPr lang="hu-HU" sz="2400" dirty="0"/>
              <a:t>; csúcsmagasság 14 000 m</a:t>
            </a:r>
            <a:br>
              <a:rPr lang="hu-HU" sz="2400" dirty="0"/>
            </a:br>
            <a:endParaRPr lang="hu-HU" sz="2400" dirty="0"/>
          </a:p>
        </p:txBody>
      </p:sp>
      <p:pic>
        <p:nvPicPr>
          <p:cNvPr id="1026" name="Picture 2" descr="Bachem Ba 349 Natter | Defense Media Network">
            <a:extLst>
              <a:ext uri="{FF2B5EF4-FFF2-40B4-BE49-F238E27FC236}">
                <a16:creationId xmlns:a16="http://schemas.microsoft.com/office/drawing/2014/main" id="{20E083F7-C6AE-49C2-A1B4-BFDB5956D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21104"/>
            <a:ext cx="3488267" cy="264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4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381620-53D9-A68E-71E8-67F4E59C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33" y="331258"/>
            <a:ext cx="10761133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hu-HU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Ezt a repülőt egy ember vezette, aki a kilövésnél kiugrott.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5455226-2BCD-5E70-C6CF-943D4741F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7813" y="1843087"/>
            <a:ext cx="3436374" cy="4351338"/>
          </a:xfrm>
        </p:spPr>
      </p:pic>
    </p:spTree>
    <p:extLst>
      <p:ext uri="{BB962C8B-B14F-4D97-AF65-F5344CB8AC3E}">
        <p14:creationId xmlns:p14="http://schemas.microsoft.com/office/powerpoint/2010/main" val="3436454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C88D8E-611B-E8F2-14F8-1AC01D09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9259"/>
            <a:ext cx="10515600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hu-HU" sz="4000" dirty="0"/>
              <a:t>Ez a repülő a legpraktikusabb és a legolcsóbb volt.</a:t>
            </a:r>
          </a:p>
        </p:txBody>
      </p:sp>
      <p:pic>
        <p:nvPicPr>
          <p:cNvPr id="2050" name="Picture 2" descr="Building a Bachem Ba-349 Natter">
            <a:extLst>
              <a:ext uri="{FF2B5EF4-FFF2-40B4-BE49-F238E27FC236}">
                <a16:creationId xmlns:a16="http://schemas.microsoft.com/office/drawing/2014/main" id="{E037B031-40A8-7913-E3F1-559B71A4B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89" y="908578"/>
            <a:ext cx="8633622" cy="345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11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D9C3DE-9404-2E2F-EE08-1EF170CD3E5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hu-HU" dirty="0">
                <a:latin typeface="Braggadocio" pitchFamily="82" charset="0"/>
              </a:rPr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E11880-AD3D-189E-8CC7-AB3406DA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3"/>
              </a:rPr>
              <a:t>https://2vilaghaborufegyverei.blog.hu/2017/10/02/bachem_ba-349_natter_fuggolegesen_felszallo_vadasz</a:t>
            </a:r>
            <a:endParaRPr lang="hu-HU" dirty="0"/>
          </a:p>
          <a:p>
            <a:r>
              <a:rPr lang="hu-HU" dirty="0">
                <a:hlinkClick r:id="rId4"/>
              </a:rPr>
              <a:t>https://raketa.hu/a-ii-vilaghaboru-8-legfurcsabb-fegyvere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18260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E5D1EB-F081-C336-9DC7-CE81927B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246592"/>
            <a:ext cx="7374467" cy="1325563"/>
          </a:xfrm>
        </p:spPr>
        <p:txBody>
          <a:bodyPr/>
          <a:lstStyle/>
          <a:p>
            <a:r>
              <a:rPr lang="hu-HU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6951937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174</Words>
  <Application>Microsoft Macintosh PowerPoint</Application>
  <PresentationFormat>Szélesvásznú</PresentationFormat>
  <Paragraphs>18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9" baseType="lpstr">
      <vt:lpstr>Arial Unicode MS</vt:lpstr>
      <vt:lpstr>Andale Mono</vt:lpstr>
      <vt:lpstr>Angsana New</vt:lpstr>
      <vt:lpstr>Arial</vt:lpstr>
      <vt:lpstr>BIG CASLON MEDIUM</vt:lpstr>
      <vt:lpstr>Braggadocio</vt:lpstr>
      <vt:lpstr>Calibri</vt:lpstr>
      <vt:lpstr>Calibri Light</vt:lpstr>
      <vt:lpstr>Courier New</vt:lpstr>
      <vt:lpstr>Oswald</vt:lpstr>
      <vt:lpstr>Office-téma</vt:lpstr>
      <vt:lpstr>Bachem Ba-349 ’Natter’ függőlegesen felszálló vadász</vt:lpstr>
      <vt:lpstr>Ez a vadászrepülő függőlegesen indult el, eltérően a többitől.</vt:lpstr>
      <vt:lpstr>Ez csak egy teszt gép volt éles bevetésekben soha nem vett részt(még megtalálható Washington DC,USA)</vt:lpstr>
      <vt:lpstr>Technikai adatok</vt:lpstr>
      <vt:lpstr>Ezt a repülőt egy ember vezette, aki a kilövésnél kiugrott.</vt:lpstr>
      <vt:lpstr>Ez a repülő a legpraktikusabb és a legolcsóbb volt.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Bachem Ba-349 ’Natter’ függőlegesen felszálló vadász </dc:title>
  <dc:creator>Mikola Iván</dc:creator>
  <cp:lastModifiedBy>Mikola Iván</cp:lastModifiedBy>
  <cp:revision>12</cp:revision>
  <dcterms:created xsi:type="dcterms:W3CDTF">2024-03-03T09:07:25Z</dcterms:created>
  <dcterms:modified xsi:type="dcterms:W3CDTF">2024-03-03T09:55:13Z</dcterms:modified>
</cp:coreProperties>
</file>