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65D116-E8C0-48A1-8D34-6E5C671F64E8}" v="615" dt="2025-05-05T20:22:36.397"/>
    <p1510:client id="{BCC1C89A-7445-43F6-B130-4DDF02045A1B}" v="46" dt="2025-05-05T19:41:43.399"/>
    <p1510:client id="{D2C01B3E-5D2D-445E-8604-B9F78F999ADF}" v="76" dt="2025-05-05T19:32:07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2025. 05. 05.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2025. 05. 05.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2025. 05. 05.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2025. 05. 05.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2025. 05. 05.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2025. 05. 05.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2025. 05. 05.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2025. 05. 05.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2025. 05. 05.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2025. 05. 05.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2025. 05. 05.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2025. 05. 05.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client=safari&amp;sca_esv=8e26205c2bafb5f9&amp;rls=en&amp;sxsrf=AHTn8zqZJE_BswpddtP9yKQ4Q4-NsMej4Q:1746473003964&amp;q=1.+Vil%C3%A1gh%C3%A1bor%C3%BA+k%C3%A9pek&amp;udm=2&amp;fbs=ABzOT_BIPLrq5rToiH7zLWNhnqL_RnV5Loj2NAuXjCG6Eyl8H5qRH85eR0bqsffoFuvLQrVxZZylJztfU0DU56Wu_4nXRHvXLLmII1R3xP2jXwetSQ5AaVKYexUzxQ3kU9j266UQfhz377RYPkFMURdIte5jtA0TSt5hsBB1rC1eqoA96amTdNi4ONouf_CI9EEpvzSHr7l9vgWBgCr2h1znanG56Ng-rg&amp;sa=X&amp;ved=2ahUKEwiK-4r4ho2NAxX3g_0HHf-eMl8QtKgLegQIERAB&amp;biw=1280&amp;bih=720&amp;dpr=2#vhid=k7B-jnBSucwloM&amp;vssid=mosaic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atgpt.com/share/68191df0-4c20-8012-bd0b-0d4fb6e2a0e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kültéri, ruházat, ember, személy látható&#10;&#10;Lehet, hogy az AI által létrehozott tartalom helytelen.">
            <a:extLst>
              <a:ext uri="{FF2B5EF4-FFF2-40B4-BE49-F238E27FC236}">
                <a16:creationId xmlns:a16="http://schemas.microsoft.com/office/drawing/2014/main" id="{18A4D310-0D73-A73A-5187-94B0D1F645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 r="2358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hu-HU" sz="4800" dirty="0">
                <a:solidFill>
                  <a:schemeClr val="bg1"/>
                </a:solidFill>
              </a:rPr>
              <a:t>Az 1. Világháború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hu-HU" sz="2000" dirty="0">
                <a:solidFill>
                  <a:schemeClr val="bg1"/>
                </a:solidFill>
              </a:rPr>
              <a:t>A kezdetektől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Tartalom helye 3" descr="A képen kültéri, ég, sisak, fekete-fehér látható&#10;&#10;Lehet, hogy az AI által létrehozott tartalom helytelen.">
            <a:extLst>
              <a:ext uri="{FF2B5EF4-FFF2-40B4-BE49-F238E27FC236}">
                <a16:creationId xmlns:a16="http://schemas.microsoft.com/office/drawing/2014/main" id="{A2EF90D8-D378-ECA4-4924-C07CDDC80F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24" r="13808" b="16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C470778-C622-49ED-B530-B632C174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Kirobbanásának oka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43DFAC-0515-C3B7-4742-AE8653ABE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4" y="2483104"/>
            <a:ext cx="4251706" cy="4362958"/>
          </a:xfrm>
        </p:spPr>
        <p:txBody>
          <a:bodyPr anchor="t">
            <a:normAutofit fontScale="85000" lnSpcReduction="10000"/>
          </a:bodyPr>
          <a:lstStyle/>
          <a:p>
            <a:pPr marL="342900" indent="-342900">
              <a:buAutoNum type="arabicPeriod"/>
            </a:pPr>
            <a:r>
              <a:rPr lang="en-US" sz="1700" b="1" err="1">
                <a:solidFill>
                  <a:schemeClr val="bg1"/>
                </a:solidFill>
                <a:latin typeface="Arial"/>
                <a:cs typeface="Arial"/>
              </a:rPr>
              <a:t>Közvetlen</a:t>
            </a:r>
            <a:r>
              <a:rPr lang="en-US" sz="17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700" b="1" err="1">
                <a:solidFill>
                  <a:schemeClr val="bg1"/>
                </a:solidFill>
                <a:latin typeface="Arial"/>
                <a:cs typeface="Arial"/>
              </a:rPr>
              <a:t>kiváltó</a:t>
            </a:r>
            <a:r>
              <a:rPr lang="en-US" sz="1700" b="1" dirty="0">
                <a:solidFill>
                  <a:schemeClr val="bg1"/>
                </a:solidFill>
                <a:latin typeface="Arial"/>
                <a:cs typeface="Arial"/>
              </a:rPr>
              <a:t> ok</a:t>
            </a:r>
            <a:r>
              <a:rPr lang="en-US" sz="1700" dirty="0">
                <a:solidFill>
                  <a:schemeClr val="bg1"/>
                </a:solidFill>
                <a:latin typeface="Arial"/>
                <a:cs typeface="Arial"/>
              </a:rPr>
              <a:t>: </a:t>
            </a:r>
            <a:r>
              <a:rPr lang="en-US" sz="1700" b="1" dirty="0">
                <a:solidFill>
                  <a:schemeClr val="bg1"/>
                </a:solidFill>
                <a:latin typeface="Arial"/>
                <a:cs typeface="Arial"/>
              </a:rPr>
              <a:t>Ferenc Ferdinánd </a:t>
            </a:r>
            <a:r>
              <a:rPr lang="en-US" sz="1700" b="1" err="1">
                <a:solidFill>
                  <a:schemeClr val="bg1"/>
                </a:solidFill>
                <a:latin typeface="Arial"/>
                <a:cs typeface="Arial"/>
              </a:rPr>
              <a:t>meggyilkolása</a:t>
            </a:r>
            <a:r>
              <a:rPr lang="en-US" sz="1700" dirty="0">
                <a:solidFill>
                  <a:schemeClr val="bg1"/>
                </a:solidFill>
                <a:latin typeface="Arial"/>
                <a:cs typeface="Arial"/>
              </a:rPr>
              <a:t> 1914. </a:t>
            </a:r>
            <a:r>
              <a:rPr lang="en-US" sz="1700" err="1">
                <a:solidFill>
                  <a:schemeClr val="bg1"/>
                </a:solidFill>
                <a:latin typeface="Arial"/>
                <a:cs typeface="Arial"/>
              </a:rPr>
              <a:t>június</a:t>
            </a:r>
            <a:r>
              <a:rPr lang="en-US" sz="1700" dirty="0">
                <a:solidFill>
                  <a:schemeClr val="bg1"/>
                </a:solidFill>
                <a:latin typeface="Arial"/>
                <a:cs typeface="Arial"/>
              </a:rPr>
              <a:t> 28-án </a:t>
            </a:r>
            <a:r>
              <a:rPr lang="en-US" sz="1700" b="1" err="1">
                <a:solidFill>
                  <a:schemeClr val="bg1"/>
                </a:solidFill>
                <a:latin typeface="Arial"/>
                <a:cs typeface="Arial"/>
              </a:rPr>
              <a:t>Szarajevóban</a:t>
            </a:r>
            <a:r>
              <a:rPr lang="en-US" sz="1700" b="1" dirty="0">
                <a:solidFill>
                  <a:schemeClr val="bg1"/>
                </a:solidFill>
                <a:latin typeface="Arial"/>
                <a:cs typeface="Arial"/>
              </a:rPr>
              <a:t> (</a:t>
            </a:r>
            <a:r>
              <a:rPr lang="en-US" sz="1700" b="1" err="1">
                <a:solidFill>
                  <a:schemeClr val="bg1"/>
                </a:solidFill>
                <a:latin typeface="Arial"/>
                <a:cs typeface="Arial"/>
              </a:rPr>
              <a:t>Úgymondd</a:t>
            </a:r>
            <a:r>
              <a:rPr lang="en-US" sz="17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700" b="1" err="1">
                <a:solidFill>
                  <a:schemeClr val="bg1"/>
                </a:solidFill>
                <a:latin typeface="Arial"/>
                <a:cs typeface="Arial"/>
              </a:rPr>
              <a:t>az</a:t>
            </a:r>
            <a:r>
              <a:rPr lang="en-US" sz="17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700" b="1" err="1">
                <a:solidFill>
                  <a:schemeClr val="bg1"/>
                </a:solidFill>
                <a:latin typeface="Arial"/>
                <a:cs typeface="Arial"/>
              </a:rPr>
              <a:t>ürügy</a:t>
            </a:r>
            <a:r>
              <a:rPr lang="en-US" sz="1700" b="1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lang="en-US" sz="1700" b="1" dirty="0" err="1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en-US" sz="1900" b="1" err="1">
                <a:solidFill>
                  <a:schemeClr val="bg1"/>
                </a:solidFill>
              </a:rPr>
              <a:t>Szövetségi</a:t>
            </a:r>
            <a:r>
              <a:rPr lang="en-US" sz="1900" b="1" dirty="0">
                <a:solidFill>
                  <a:schemeClr val="bg1"/>
                </a:solidFill>
              </a:rPr>
              <a:t> </a:t>
            </a:r>
            <a:r>
              <a:rPr lang="en-US" sz="1900" b="1" err="1">
                <a:solidFill>
                  <a:schemeClr val="bg1"/>
                </a:solidFill>
              </a:rPr>
              <a:t>rendszerek</a:t>
            </a:r>
            <a:r>
              <a:rPr lang="en-US" sz="1900" b="1" dirty="0">
                <a:solidFill>
                  <a:schemeClr val="bg1"/>
                </a:solidFill>
              </a:rPr>
              <a:t> </a:t>
            </a:r>
            <a:r>
              <a:rPr lang="en-US" sz="1900" b="1" err="1">
                <a:solidFill>
                  <a:schemeClr val="bg1"/>
                </a:solidFill>
              </a:rPr>
              <a:t>kialakulása</a:t>
            </a:r>
            <a:endParaRPr lang="en-US" sz="1900" b="1" err="1">
              <a:solidFill>
                <a:schemeClr val="bg1"/>
              </a:solidFill>
              <a:latin typeface="Aptos"/>
              <a:cs typeface="Arial"/>
            </a:endParaRPr>
          </a:p>
          <a:p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Az </a:t>
            </a:r>
            <a:r>
              <a:rPr lang="en-US" sz="1700" err="1">
                <a:solidFill>
                  <a:schemeClr val="bg1"/>
                </a:solidFill>
                <a:ea typeface="+mn-lt"/>
                <a:cs typeface="+mn-lt"/>
              </a:rPr>
              <a:t>országok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1700" b="1" err="1">
                <a:solidFill>
                  <a:schemeClr val="bg1"/>
                </a:solidFill>
                <a:ea typeface="+mn-lt"/>
                <a:cs typeface="+mn-lt"/>
              </a:rPr>
              <a:t>szövetségekbe</a:t>
            </a:r>
            <a:r>
              <a:rPr lang="en-US" sz="17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chemeClr val="bg1"/>
                </a:solidFill>
                <a:ea typeface="+mn-lt"/>
                <a:cs typeface="+mn-lt"/>
              </a:rPr>
              <a:t>tömörültek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1700" err="1">
                <a:solidFill>
                  <a:schemeClr val="bg1"/>
                </a:solidFill>
                <a:ea typeface="+mn-lt"/>
                <a:cs typeface="+mn-lt"/>
              </a:rPr>
              <a:t>hogy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err="1">
                <a:solidFill>
                  <a:schemeClr val="bg1"/>
                </a:solidFill>
                <a:ea typeface="+mn-lt"/>
                <a:cs typeface="+mn-lt"/>
              </a:rPr>
              <a:t>biztonságot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err="1">
                <a:solidFill>
                  <a:schemeClr val="bg1"/>
                </a:solidFill>
                <a:ea typeface="+mn-lt"/>
                <a:cs typeface="+mn-lt"/>
              </a:rPr>
              <a:t>teremtsenek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, de </a:t>
            </a:r>
            <a:r>
              <a:rPr lang="en-US" sz="1700" err="1">
                <a:solidFill>
                  <a:schemeClr val="bg1"/>
                </a:solidFill>
                <a:ea typeface="+mn-lt"/>
                <a:cs typeface="+mn-lt"/>
              </a:rPr>
              <a:t>ezek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1700" b="1" err="1">
                <a:solidFill>
                  <a:schemeClr val="bg1"/>
                </a:solidFill>
                <a:ea typeface="+mn-lt"/>
                <a:cs typeface="+mn-lt"/>
              </a:rPr>
              <a:t>háború</a:t>
            </a:r>
            <a:r>
              <a:rPr lang="en-US" sz="17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chemeClr val="bg1"/>
                </a:solidFill>
                <a:ea typeface="+mn-lt"/>
                <a:cs typeface="+mn-lt"/>
              </a:rPr>
              <a:t>esetén</a:t>
            </a:r>
            <a:r>
              <a:rPr lang="en-US" sz="17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chemeClr val="bg1"/>
                </a:solidFill>
                <a:ea typeface="+mn-lt"/>
                <a:cs typeface="+mn-lt"/>
              </a:rPr>
              <a:t>lavinaszerű</a:t>
            </a:r>
            <a:r>
              <a:rPr lang="en-US" sz="17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chemeClr val="bg1"/>
                </a:solidFill>
                <a:ea typeface="+mn-lt"/>
                <a:cs typeface="+mn-lt"/>
              </a:rPr>
              <a:t>hadüzenetekhez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1700" err="1">
                <a:solidFill>
                  <a:schemeClr val="bg1"/>
                </a:solidFill>
                <a:ea typeface="+mn-lt"/>
                <a:cs typeface="+mn-lt"/>
              </a:rPr>
              <a:t>vezettek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sz="1700" b="1" err="1">
                <a:solidFill>
                  <a:schemeClr val="bg1"/>
                </a:solidFill>
                <a:ea typeface="+mn-lt"/>
                <a:cs typeface="+mn-lt"/>
              </a:rPr>
              <a:t>Központi</a:t>
            </a:r>
            <a:r>
              <a:rPr lang="en-US" sz="17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chemeClr val="bg1"/>
                </a:solidFill>
                <a:ea typeface="+mn-lt"/>
                <a:cs typeface="+mn-lt"/>
              </a:rPr>
              <a:t>hatalmak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: </a:t>
            </a:r>
            <a:r>
              <a:rPr lang="en-US" sz="1700" b="1" err="1">
                <a:solidFill>
                  <a:schemeClr val="bg1"/>
                </a:solidFill>
                <a:ea typeface="+mn-lt"/>
                <a:cs typeface="+mn-lt"/>
              </a:rPr>
              <a:t>Németország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en-US" sz="1700" b="1" err="1">
                <a:solidFill>
                  <a:schemeClr val="bg1"/>
                </a:solidFill>
                <a:ea typeface="+mn-lt"/>
                <a:cs typeface="+mn-lt"/>
              </a:rPr>
              <a:t>Osztrák</a:t>
            </a:r>
            <a:r>
              <a:rPr lang="en-US" sz="1700" b="1" dirty="0">
                <a:solidFill>
                  <a:schemeClr val="bg1"/>
                </a:solidFill>
                <a:ea typeface="+mn-lt"/>
                <a:cs typeface="+mn-lt"/>
              </a:rPr>
              <a:t>–Magyar </a:t>
            </a:r>
            <a:r>
              <a:rPr lang="en-US" sz="1700" b="1" err="1">
                <a:solidFill>
                  <a:schemeClr val="bg1"/>
                </a:solidFill>
                <a:ea typeface="+mn-lt"/>
                <a:cs typeface="+mn-lt"/>
              </a:rPr>
              <a:t>Monarchia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en-US" sz="1700" b="1" dirty="0">
                <a:solidFill>
                  <a:schemeClr val="bg1"/>
                </a:solidFill>
                <a:ea typeface="+mn-lt"/>
                <a:cs typeface="+mn-lt"/>
              </a:rPr>
              <a:t>(</a:t>
            </a:r>
            <a:r>
              <a:rPr lang="en-US" sz="1700" b="1" err="1">
                <a:solidFill>
                  <a:schemeClr val="bg1"/>
                </a:solidFill>
                <a:ea typeface="+mn-lt"/>
                <a:cs typeface="+mn-lt"/>
              </a:rPr>
              <a:t>kezdetben</a:t>
            </a:r>
            <a:r>
              <a:rPr lang="en-US" sz="1700" b="1" dirty="0">
                <a:solidFill>
                  <a:schemeClr val="bg1"/>
                </a:solidFill>
                <a:ea typeface="+mn-lt"/>
                <a:cs typeface="+mn-lt"/>
              </a:rPr>
              <a:t>) </a:t>
            </a:r>
            <a:r>
              <a:rPr lang="en-US" sz="1700" b="1" err="1">
                <a:solidFill>
                  <a:schemeClr val="bg1"/>
                </a:solidFill>
                <a:ea typeface="+mn-lt"/>
                <a:cs typeface="+mn-lt"/>
              </a:rPr>
              <a:t>Olaszország</a:t>
            </a:r>
            <a:endParaRPr lang="en-US" err="1">
              <a:solidFill>
                <a:schemeClr val="bg1"/>
              </a:solidFill>
            </a:endParaRPr>
          </a:p>
          <a:p>
            <a:pPr lvl="1"/>
            <a:r>
              <a:rPr lang="en-US" sz="1700" b="1" err="1">
                <a:solidFill>
                  <a:schemeClr val="bg1"/>
                </a:solidFill>
                <a:ea typeface="+mn-lt"/>
                <a:cs typeface="+mn-lt"/>
              </a:rPr>
              <a:t>Antant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: </a:t>
            </a:r>
            <a:r>
              <a:rPr lang="en-US" sz="1700" b="1" err="1">
                <a:solidFill>
                  <a:schemeClr val="bg1"/>
                </a:solidFill>
                <a:ea typeface="+mn-lt"/>
                <a:cs typeface="+mn-lt"/>
              </a:rPr>
              <a:t>Franciaország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en-US" sz="1700" b="1" err="1">
                <a:solidFill>
                  <a:schemeClr val="bg1"/>
                </a:solidFill>
                <a:ea typeface="+mn-lt"/>
                <a:cs typeface="+mn-lt"/>
              </a:rPr>
              <a:t>Oroszország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, </a:t>
            </a:r>
            <a:r>
              <a:rPr lang="en-US" sz="1700" b="1" dirty="0">
                <a:solidFill>
                  <a:schemeClr val="bg1"/>
                </a:solidFill>
                <a:ea typeface="+mn-lt"/>
                <a:cs typeface="+mn-lt"/>
              </a:rPr>
              <a:t>Nagy-Britannia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A </a:t>
            </a:r>
            <a:r>
              <a:rPr lang="en-US" sz="1700" err="1">
                <a:solidFill>
                  <a:schemeClr val="bg1"/>
                </a:solidFill>
                <a:ea typeface="+mn-lt"/>
                <a:cs typeface="+mn-lt"/>
              </a:rPr>
              <a:t>szövetségek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1700" b="1" err="1">
                <a:solidFill>
                  <a:schemeClr val="bg1"/>
                </a:solidFill>
                <a:ea typeface="+mn-lt"/>
                <a:cs typeface="+mn-lt"/>
              </a:rPr>
              <a:t>titkos</a:t>
            </a:r>
            <a:r>
              <a:rPr lang="en-US" sz="17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b="1" err="1">
                <a:solidFill>
                  <a:schemeClr val="bg1"/>
                </a:solidFill>
                <a:ea typeface="+mn-lt"/>
                <a:cs typeface="+mn-lt"/>
              </a:rPr>
              <a:t>szerződésekkel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 is </a:t>
            </a:r>
            <a:r>
              <a:rPr lang="en-US" sz="1700" err="1">
                <a:solidFill>
                  <a:schemeClr val="bg1"/>
                </a:solidFill>
                <a:ea typeface="+mn-lt"/>
                <a:cs typeface="+mn-lt"/>
              </a:rPr>
              <a:t>bővültek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1700" err="1">
                <a:solidFill>
                  <a:schemeClr val="bg1"/>
                </a:solidFill>
                <a:ea typeface="+mn-lt"/>
                <a:cs typeface="+mn-lt"/>
              </a:rPr>
              <a:t>ami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err="1">
                <a:solidFill>
                  <a:schemeClr val="bg1"/>
                </a:solidFill>
                <a:ea typeface="+mn-lt"/>
                <a:cs typeface="+mn-lt"/>
              </a:rPr>
              <a:t>tovább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700" err="1">
                <a:solidFill>
                  <a:schemeClr val="bg1"/>
                </a:solidFill>
                <a:ea typeface="+mn-lt"/>
                <a:cs typeface="+mn-lt"/>
              </a:rPr>
              <a:t>növelte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en-US" sz="1700" err="1">
                <a:solidFill>
                  <a:schemeClr val="bg1"/>
                </a:solidFill>
                <a:ea typeface="+mn-lt"/>
                <a:cs typeface="+mn-lt"/>
              </a:rPr>
              <a:t>bizalmatlanságot</a:t>
            </a:r>
            <a:r>
              <a:rPr lang="en-US" sz="17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Gyarmati </a:t>
            </a:r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vetélkedés</a:t>
            </a:r>
            <a:endParaRPr lang="en-US" sz="240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buAutoNum type="arabicPeriod"/>
            </a:pPr>
            <a:br>
              <a:rPr lang="en-US" sz="1700" b="1" dirty="0">
                <a:solidFill>
                  <a:schemeClr val="bg1"/>
                </a:solidFill>
                <a:latin typeface="Arial"/>
                <a:cs typeface="Arial"/>
              </a:rPr>
            </a:br>
            <a:endParaRPr lang="en-US" sz="1700" b="1">
              <a:solidFill>
                <a:schemeClr val="bg1"/>
              </a:solidFill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endParaRPr lang="en-US" sz="17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342900" indent="-342900">
              <a:buAutoNum type="arabicPeriod"/>
            </a:pPr>
            <a:endParaRPr lang="en-US" sz="17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919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A képen ruházat, kültéri, ember, karabély látható&#10;&#10;Lehet, hogy az AI által létrehozott tartalom helytelen.">
            <a:extLst>
              <a:ext uri="{FF2B5EF4-FFF2-40B4-BE49-F238E27FC236}">
                <a16:creationId xmlns:a16="http://schemas.microsoft.com/office/drawing/2014/main" id="{9D72CA6C-6EB2-37B0-112C-B301DF5831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48" r="20745" b="595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64711BF-DE4E-2F57-909A-4598E4B2B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hu-HU" sz="2800">
                <a:solidFill>
                  <a:schemeClr val="bg1"/>
                </a:solidFill>
              </a:rPr>
              <a:t>Háborús frontok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F8415A-B2F4-1929-9BC1-8E6129E57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94" y="2718054"/>
            <a:ext cx="4086606" cy="39565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AutoNum type="arabicPeriod"/>
            </a:pPr>
            <a:r>
              <a:rPr lang="hu-HU" sz="1100" b="1" i="1" dirty="0">
                <a:solidFill>
                  <a:schemeClr val="bg1"/>
                </a:solidFill>
              </a:rPr>
              <a:t>Nyugati Front:</a:t>
            </a:r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u-HU" sz="900" dirty="0">
                <a:solidFill>
                  <a:schemeClr val="bg1"/>
                </a:solidFill>
              </a:rPr>
              <a:t>       </a:t>
            </a:r>
            <a:r>
              <a:rPr lang="hu-HU" sz="900" b="1" dirty="0">
                <a:solidFill>
                  <a:schemeClr val="bg1"/>
                </a:solidFill>
                <a:ea typeface="+mn-lt"/>
                <a:cs typeface="+mn-lt"/>
              </a:rPr>
              <a:t>Elhelyezkedés:</a:t>
            </a:r>
            <a:r>
              <a:rPr lang="hu-HU" sz="900" dirty="0">
                <a:solidFill>
                  <a:schemeClr val="bg1"/>
                </a:solidFill>
                <a:ea typeface="+mn-lt"/>
                <a:cs typeface="+mn-lt"/>
              </a:rPr>
              <a:t> Franciaország és Belgium területén</a:t>
            </a:r>
          </a:p>
          <a:p>
            <a:pPr marL="0" indent="0">
              <a:buNone/>
            </a:pPr>
            <a:r>
              <a:rPr lang="hu-HU" sz="900" dirty="0">
                <a:solidFill>
                  <a:schemeClr val="bg1"/>
                </a:solidFill>
              </a:rPr>
              <a:t>       </a:t>
            </a:r>
            <a:r>
              <a:rPr lang="hu-HU" sz="900" b="1" dirty="0">
                <a:solidFill>
                  <a:schemeClr val="bg1"/>
                </a:solidFill>
                <a:ea typeface="+mn-lt"/>
                <a:cs typeface="+mn-lt"/>
              </a:rPr>
              <a:t>Szemben állók:</a:t>
            </a:r>
            <a:r>
              <a:rPr lang="hu-HU" sz="900" dirty="0">
                <a:solidFill>
                  <a:schemeClr val="bg1"/>
                </a:solidFill>
                <a:ea typeface="+mn-lt"/>
                <a:cs typeface="+mn-lt"/>
              </a:rPr>
              <a:t> Németország </a:t>
            </a:r>
            <a:r>
              <a:rPr lang="hu-HU" sz="900" dirty="0" err="1">
                <a:solidFill>
                  <a:schemeClr val="bg1"/>
                </a:solidFill>
                <a:ea typeface="+mn-lt"/>
                <a:cs typeface="+mn-lt"/>
              </a:rPr>
              <a:t>vs</a:t>
            </a:r>
            <a:r>
              <a:rPr lang="hu-HU" sz="900" dirty="0">
                <a:solidFill>
                  <a:schemeClr val="bg1"/>
                </a:solidFill>
                <a:ea typeface="+mn-lt"/>
                <a:cs typeface="+mn-lt"/>
              </a:rPr>
              <a:t>. Franciaország, Nagy-            Britannia      (később más antant országok is)</a:t>
            </a:r>
          </a:p>
          <a:p>
            <a:pPr marL="0" indent="0">
              <a:buNone/>
            </a:pPr>
            <a:r>
              <a:rPr lang="hu-HU" sz="1100" b="1" i="1" dirty="0">
                <a:solidFill>
                  <a:schemeClr val="bg1"/>
                </a:solidFill>
              </a:rPr>
              <a:t>2.   Keleti Front:  </a:t>
            </a:r>
          </a:p>
          <a:p>
            <a:pPr marL="0" indent="0">
              <a:buNone/>
            </a:pPr>
            <a:r>
              <a:rPr lang="hu-HU" sz="900" b="1" dirty="0">
                <a:solidFill>
                  <a:schemeClr val="bg1"/>
                </a:solidFill>
                <a:ea typeface="+mn-lt"/>
                <a:cs typeface="+mn-lt"/>
              </a:rPr>
              <a:t>     Elhelyezkedés:</a:t>
            </a:r>
            <a:r>
              <a:rPr lang="hu-HU" sz="900" dirty="0">
                <a:solidFill>
                  <a:schemeClr val="bg1"/>
                </a:solidFill>
                <a:ea typeface="+mn-lt"/>
                <a:cs typeface="+mn-lt"/>
              </a:rPr>
              <a:t> Németország és az Osztrák–Magyar Monarchia      keleti területei, Lengyelország, Galícia, Orosz Birodalom                     határvidéke</a:t>
            </a:r>
          </a:p>
          <a:p>
            <a:pPr marL="0" indent="0">
              <a:buNone/>
            </a:pPr>
            <a:r>
              <a:rPr lang="hu-HU" sz="900" b="1" dirty="0">
                <a:solidFill>
                  <a:schemeClr val="bg1"/>
                </a:solidFill>
                <a:ea typeface="+mn-lt"/>
                <a:cs typeface="+mn-lt"/>
              </a:rPr>
              <a:t>       Szemben állók:</a:t>
            </a:r>
            <a:r>
              <a:rPr lang="hu-HU" sz="900" dirty="0">
                <a:solidFill>
                  <a:schemeClr val="bg1"/>
                </a:solidFill>
                <a:ea typeface="+mn-lt"/>
                <a:cs typeface="+mn-lt"/>
              </a:rPr>
              <a:t> Németország és a Monarchia </a:t>
            </a:r>
            <a:r>
              <a:rPr lang="hu-HU" sz="900" dirty="0" err="1">
                <a:solidFill>
                  <a:schemeClr val="bg1"/>
                </a:solidFill>
                <a:ea typeface="+mn-lt"/>
                <a:cs typeface="+mn-lt"/>
              </a:rPr>
              <a:t>vs</a:t>
            </a:r>
            <a:r>
              <a:rPr lang="hu-HU" sz="900" dirty="0">
                <a:solidFill>
                  <a:schemeClr val="bg1"/>
                </a:solidFill>
                <a:ea typeface="+mn-lt"/>
                <a:cs typeface="+mn-lt"/>
              </a:rPr>
              <a:t>. Oroszország</a:t>
            </a:r>
            <a:endParaRPr lang="hu-HU" sz="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u-HU" sz="1050" b="1" i="1" dirty="0">
                <a:solidFill>
                  <a:schemeClr val="bg1"/>
                </a:solidFill>
              </a:rPr>
              <a:t>3. Balkáni Front:</a:t>
            </a:r>
          </a:p>
          <a:p>
            <a:pPr marL="0" indent="0">
              <a:buNone/>
            </a:pPr>
            <a:r>
              <a:rPr lang="hu-HU" sz="900" b="1" dirty="0">
                <a:solidFill>
                  <a:schemeClr val="bg1"/>
                </a:solidFill>
                <a:ea typeface="+mn-lt"/>
                <a:cs typeface="+mn-lt"/>
              </a:rPr>
              <a:t>     Elhelyezkedés:</a:t>
            </a:r>
            <a:r>
              <a:rPr lang="hu-HU" sz="900" dirty="0">
                <a:solidFill>
                  <a:schemeClr val="bg1"/>
                </a:solidFill>
                <a:ea typeface="+mn-lt"/>
                <a:cs typeface="+mn-lt"/>
              </a:rPr>
              <a:t> Szerbia, a Balkán-félsziget térsége</a:t>
            </a:r>
            <a:endParaRPr lang="hu-HU" sz="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u-HU" sz="900" b="1" dirty="0">
                <a:solidFill>
                  <a:schemeClr val="bg1"/>
                </a:solidFill>
                <a:ea typeface="+mn-lt"/>
                <a:cs typeface="+mn-lt"/>
              </a:rPr>
              <a:t>     Szemben állók:</a:t>
            </a:r>
            <a:r>
              <a:rPr lang="hu-HU" sz="900" dirty="0">
                <a:solidFill>
                  <a:schemeClr val="bg1"/>
                </a:solidFill>
                <a:ea typeface="+mn-lt"/>
                <a:cs typeface="+mn-lt"/>
              </a:rPr>
              <a:t> Osztrák–Magyar Monarchia </a:t>
            </a:r>
            <a:r>
              <a:rPr lang="hu-HU" sz="900" dirty="0" err="1">
                <a:solidFill>
                  <a:schemeClr val="bg1"/>
                </a:solidFill>
                <a:ea typeface="+mn-lt"/>
                <a:cs typeface="+mn-lt"/>
              </a:rPr>
              <a:t>vs</a:t>
            </a:r>
            <a:r>
              <a:rPr lang="hu-HU" sz="900" dirty="0">
                <a:solidFill>
                  <a:schemeClr val="bg1"/>
                </a:solidFill>
                <a:ea typeface="+mn-lt"/>
                <a:cs typeface="+mn-lt"/>
              </a:rPr>
              <a:t>. Szerbia (később Bulgária,                Oroszország is érintett)</a:t>
            </a:r>
            <a:endParaRPr lang="hu-HU" sz="9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hu-HU" sz="9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hu-HU" sz="9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hu-HU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43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235056-705F-1DE1-DCBC-803B36CB0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2BBB54-FC4C-0235-88B0-7C6277A94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A képen kültéri, fa, növény, kőszikla látható&#10;&#10;Lehet, hogy az AI által létrehozott tartalom helytelen.">
            <a:extLst>
              <a:ext uri="{FF2B5EF4-FFF2-40B4-BE49-F238E27FC236}">
                <a16:creationId xmlns:a16="http://schemas.microsoft.com/office/drawing/2014/main" id="{1D2949ED-97E4-DC4F-1348-8FC3D872F4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495" r="10495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82FA7C4-8884-FC50-83E5-5471E105E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84CED99-5083-3169-4426-F732AB5E7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Háború eredménye: </a:t>
            </a:r>
            <a:r>
              <a:rPr lang="hu-HU" sz="2800" dirty="0" err="1">
                <a:solidFill>
                  <a:schemeClr val="bg1"/>
                </a:solidFill>
              </a:rPr>
              <a:t>Shellshock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2BF3D8-9288-445F-A0EA-C91B55D0C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85B860-E220-FB88-D783-A4313BAD0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87D821-A825-B3A5-5483-5941172FF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94" y="2718054"/>
            <a:ext cx="3604006" cy="35374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hu-HU" sz="2000" dirty="0">
                <a:solidFill>
                  <a:schemeClr val="bg1"/>
                </a:solidFill>
              </a:rPr>
              <a:t>A Háború egyik jelentős eredménye sok családban az apuka elvesztése/lebénulása. Ember milliókat mészároltak le a fronton és azok még szerencsések voltak akik csak </a:t>
            </a:r>
            <a:r>
              <a:rPr lang="hu-HU" sz="2000" err="1">
                <a:solidFill>
                  <a:schemeClr val="bg1"/>
                </a:solidFill>
              </a:rPr>
              <a:t>lebénultk</a:t>
            </a:r>
            <a:r>
              <a:rPr lang="hu-HU" sz="2000" dirty="0">
                <a:solidFill>
                  <a:schemeClr val="bg1"/>
                </a:solidFill>
              </a:rPr>
              <a:t>. </a:t>
            </a:r>
            <a:r>
              <a:rPr lang="hu-HU" sz="2000" err="1">
                <a:solidFill>
                  <a:schemeClr val="bg1"/>
                </a:solidFill>
              </a:rPr>
              <a:t>Tehét</a:t>
            </a:r>
            <a:r>
              <a:rPr lang="hu-HU" sz="2000" dirty="0">
                <a:solidFill>
                  <a:schemeClr val="bg1"/>
                </a:solidFill>
              </a:rPr>
              <a:t> Sokan elpusztultak, lebénultak/mentálisan </a:t>
            </a:r>
            <a:r>
              <a:rPr lang="hu-HU" sz="2000" err="1">
                <a:solidFill>
                  <a:schemeClr val="bg1"/>
                </a:solidFill>
              </a:rPr>
              <a:t>betegettek</a:t>
            </a:r>
            <a:r>
              <a:rPr lang="hu-HU" sz="2000" dirty="0">
                <a:solidFill>
                  <a:schemeClr val="bg1"/>
                </a:solidFill>
              </a:rPr>
              <a:t> meg, ezt nevezzük </a:t>
            </a:r>
            <a:r>
              <a:rPr lang="hu-HU" sz="2000" err="1">
                <a:solidFill>
                  <a:schemeClr val="bg1"/>
                </a:solidFill>
              </a:rPr>
              <a:t>shellshock-nak</a:t>
            </a:r>
            <a:r>
              <a:rPr lang="hu-HU" sz="20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hu-HU" sz="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hu-HU" sz="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hu-HU" sz="800" dirty="0">
              <a:solidFill>
                <a:schemeClr val="bg1"/>
              </a:solidFill>
            </a:endParaRPr>
          </a:p>
        </p:txBody>
      </p:sp>
      <p:pic>
        <p:nvPicPr>
          <p:cNvPr id="5" name="Kép 4" descr="A képen Emberi arc, ruházat, személy, portré látható&#10;&#10;Lehet, hogy az AI által létrehozott tartalom helytelen.">
            <a:extLst>
              <a:ext uri="{FF2B5EF4-FFF2-40B4-BE49-F238E27FC236}">
                <a16:creationId xmlns:a16="http://schemas.microsoft.com/office/drawing/2014/main" id="{D8BEDD74-1BD1-A6F7-3061-F65F6EF64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762" y="144402"/>
            <a:ext cx="1637042" cy="2140969"/>
          </a:xfrm>
          <a:prstGeom prst="rect">
            <a:avLst/>
          </a:prstGeom>
        </p:spPr>
      </p:pic>
      <p:pic>
        <p:nvPicPr>
          <p:cNvPr id="6" name="Kép 5" descr="A képen felhő, Emberi arc, ember, festmény látható&#10;&#10;Lehet, hogy az AI által létrehozott tartalom helytelen.">
            <a:extLst>
              <a:ext uri="{FF2B5EF4-FFF2-40B4-BE49-F238E27FC236}">
                <a16:creationId xmlns:a16="http://schemas.microsoft.com/office/drawing/2014/main" id="{87577B50-84FA-09EC-E326-F0338C24D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172" y="4620255"/>
            <a:ext cx="1583846" cy="1858813"/>
          </a:xfrm>
          <a:prstGeom prst="rect">
            <a:avLst/>
          </a:prstGeom>
        </p:spPr>
      </p:pic>
      <p:pic>
        <p:nvPicPr>
          <p:cNvPr id="7" name="Kép 6" descr="A képen Emberi arc, ruházat, szöveg, személy látható&#10;&#10;Lehet, hogy az AI által létrehozott tartalom helytelen.">
            <a:extLst>
              <a:ext uri="{FF2B5EF4-FFF2-40B4-BE49-F238E27FC236}">
                <a16:creationId xmlns:a16="http://schemas.microsoft.com/office/drawing/2014/main" id="{89474147-F5A4-3E7D-7265-DF308BEEAB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8357" y="2448734"/>
            <a:ext cx="1741099" cy="191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3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AA77EC-3A91-3B8B-BEC6-D26859CC3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B48C6A-2003-A18F-8DBA-7DFCBB607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A képen kültéri, személy, sisak, ruházat látható&#10;&#10;Lehet, hogy az AI által létrehozott tartalom helytelen.">
            <a:extLst>
              <a:ext uri="{FF2B5EF4-FFF2-40B4-BE49-F238E27FC236}">
                <a16:creationId xmlns:a16="http://schemas.microsoft.com/office/drawing/2014/main" id="{C56BE89C-E41B-8947-4E89-C706F38527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37" r="283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94A2CA9-5E50-10D9-9335-F932585BA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906A5E8-4DC2-6C16-7AF3-1807C2B4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94" y="1161288"/>
            <a:ext cx="3857244" cy="1124712"/>
          </a:xfrm>
        </p:spPr>
        <p:txBody>
          <a:bodyPr anchor="b">
            <a:norm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Haditechnika/fegyverek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612AD5-D91D-4B3D-53A4-F3A437FDF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277A74-7E17-7C94-00FA-32FFADCE4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D462A25-AE34-5566-1567-6003E7A98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94" y="2718054"/>
            <a:ext cx="4086606" cy="39565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1100" b="1" dirty="0">
                <a:solidFill>
                  <a:schemeClr val="bg1"/>
                </a:solidFill>
                <a:ea typeface="+mn-lt"/>
                <a:cs typeface="+mn-lt"/>
              </a:rPr>
              <a:t>Gépfegyverek</a:t>
            </a:r>
            <a:r>
              <a:rPr lang="hu-HU" sz="1100" dirty="0">
                <a:solidFill>
                  <a:schemeClr val="bg1"/>
                </a:solidFill>
                <a:ea typeface="+mn-lt"/>
                <a:cs typeface="+mn-lt"/>
              </a:rPr>
              <a:t> – példátlan tűzerő, állóháborúhoz vezetett</a:t>
            </a:r>
            <a:endParaRPr lang="hu-HU" sz="1100" b="1" i="1" dirty="0">
              <a:solidFill>
                <a:schemeClr val="bg1"/>
              </a:solidFill>
            </a:endParaRPr>
          </a:p>
          <a:p>
            <a:r>
              <a:rPr lang="hu-HU" sz="1100" b="1" dirty="0">
                <a:solidFill>
                  <a:schemeClr val="bg1"/>
                </a:solidFill>
                <a:ea typeface="+mn-lt"/>
                <a:cs typeface="+mn-lt"/>
              </a:rPr>
              <a:t>Vegyi fegyverek</a:t>
            </a:r>
            <a:r>
              <a:rPr lang="hu-HU" sz="1100" dirty="0">
                <a:solidFill>
                  <a:schemeClr val="bg1"/>
                </a:solidFill>
                <a:ea typeface="+mn-lt"/>
                <a:cs typeface="+mn-lt"/>
              </a:rPr>
              <a:t> – először alkalmazták (pl. mustárgáz), sokkoló hatás</a:t>
            </a:r>
            <a:endParaRPr lang="hu-HU" dirty="0"/>
          </a:p>
          <a:p>
            <a:pPr>
              <a:buAutoNum type="arabicPeriod"/>
            </a:pPr>
            <a:r>
              <a:rPr lang="hu-HU" sz="1100" dirty="0">
                <a:solidFill>
                  <a:schemeClr val="bg1"/>
                </a:solidFill>
                <a:ea typeface="+mn-lt"/>
                <a:cs typeface="+mn-lt"/>
              </a:rPr>
              <a:t>Ezen kívül </a:t>
            </a:r>
            <a:r>
              <a:rPr lang="hu-HU" sz="1100" dirty="0" err="1">
                <a:solidFill>
                  <a:schemeClr val="bg1"/>
                </a:solidFill>
                <a:ea typeface="+mn-lt"/>
                <a:cs typeface="+mn-lt"/>
              </a:rPr>
              <a:t>fontosak</a:t>
            </a:r>
            <a:r>
              <a:rPr lang="hu-HU" sz="1100" dirty="0">
                <a:solidFill>
                  <a:schemeClr val="bg1"/>
                </a:solidFill>
                <a:ea typeface="+mn-lt"/>
                <a:cs typeface="+mn-lt"/>
              </a:rPr>
              <a:t> voltak még: </a:t>
            </a:r>
            <a:r>
              <a:rPr lang="hu-HU" sz="1100" b="1" dirty="0">
                <a:solidFill>
                  <a:schemeClr val="bg1"/>
                </a:solidFill>
                <a:ea typeface="+mn-lt"/>
                <a:cs typeface="+mn-lt"/>
              </a:rPr>
              <a:t>ágyúk, lövészárkok, tankok, repülők</a:t>
            </a:r>
            <a:endParaRPr lang="hu-HU" sz="11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475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17C162-57EA-776B-DC23-465FDF33C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ADB341-CEFB-A80B-CCB7-E43F82B49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A képen kültéri, személy, sisak, ruházat látható&#10;&#10;Lehet, hogy az AI által létrehozott tartalom helytelen.">
            <a:extLst>
              <a:ext uri="{FF2B5EF4-FFF2-40B4-BE49-F238E27FC236}">
                <a16:creationId xmlns:a16="http://schemas.microsoft.com/office/drawing/2014/main" id="{24C98160-EE44-14C1-4DEE-3C5137B38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37" r="283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B90CD40-2454-E5FB-1A82-A054FD3A6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1D935F5-73EB-5B65-F6AA-D4CAC3CF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94" y="1161288"/>
            <a:ext cx="3857244" cy="1124712"/>
          </a:xfrm>
        </p:spPr>
        <p:txBody>
          <a:bodyPr anchor="b">
            <a:norm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Köszönöm a figyelmet!</a:t>
            </a:r>
            <a:br>
              <a:rPr lang="hu-HU" sz="2800" dirty="0">
                <a:solidFill>
                  <a:schemeClr val="bg1"/>
                </a:solidFill>
              </a:rPr>
            </a:br>
            <a:r>
              <a:rPr lang="hu-HU" sz="1400" dirty="0">
                <a:solidFill>
                  <a:schemeClr val="bg1"/>
                </a:solidFill>
              </a:rPr>
              <a:t>(Már ha figyeltél és érdekelt :)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68C74E-774A-A933-82CC-47AE8EE58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6CE5A5-F587-29F0-3E46-4A6A8997E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94" y="2718054"/>
            <a:ext cx="4086606" cy="39565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sz="2400" dirty="0">
                <a:solidFill>
                  <a:schemeClr val="bg1"/>
                </a:solidFill>
              </a:rPr>
              <a:t>Némi forrás a prezentációból:</a:t>
            </a:r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74A33F5E-61C6-6AD5-43C5-8887E67D0456}"/>
              </a:ext>
            </a:extLst>
          </p:cNvPr>
          <p:cNvSpPr/>
          <p:nvPr/>
        </p:nvSpPr>
        <p:spPr>
          <a:xfrm>
            <a:off x="508000" y="3314700"/>
            <a:ext cx="1435100" cy="711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hlinkClick r:id="rId3"/>
              </a:rPr>
              <a:t>Képek</a:t>
            </a:r>
            <a:endParaRPr lang="hu-HU" dirty="0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77EE1A5E-5B23-67F4-ADD5-C93A7798D5A5}"/>
              </a:ext>
            </a:extLst>
          </p:cNvPr>
          <p:cNvSpPr/>
          <p:nvPr/>
        </p:nvSpPr>
        <p:spPr>
          <a:xfrm>
            <a:off x="2089149" y="3314700"/>
            <a:ext cx="1435100" cy="711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>
                <a:hlinkClick r:id="rId4"/>
              </a:rPr>
              <a:t>Tartalom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948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6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7" baseType="lpstr">
      <vt:lpstr>Office-téma</vt:lpstr>
      <vt:lpstr>Az 1. Világháború</vt:lpstr>
      <vt:lpstr>Kirobbanásának oka</vt:lpstr>
      <vt:lpstr>Háborús frontok</vt:lpstr>
      <vt:lpstr>Háború eredménye: Shellshock</vt:lpstr>
      <vt:lpstr>Haditechnika/fegyverek</vt:lpstr>
      <vt:lpstr>Köszönöm a figyelmet! (Már ha figyeltél és érdekelt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208</cp:revision>
  <dcterms:created xsi:type="dcterms:W3CDTF">2025-05-05T19:22:25Z</dcterms:created>
  <dcterms:modified xsi:type="dcterms:W3CDTF">2025-05-05T20:23:32Z</dcterms:modified>
</cp:coreProperties>
</file>