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71" r:id="rId2"/>
    <p:sldId id="257" r:id="rId3"/>
    <p:sldId id="282" r:id="rId4"/>
    <p:sldId id="277" r:id="rId5"/>
    <p:sldId id="315" r:id="rId6"/>
    <p:sldId id="284" r:id="rId7"/>
    <p:sldId id="314" r:id="rId8"/>
    <p:sldId id="313" r:id="rId9"/>
    <p:sldId id="321" r:id="rId10"/>
    <p:sldId id="310" r:id="rId11"/>
    <p:sldId id="274" r:id="rId12"/>
    <p:sldId id="319" r:id="rId13"/>
    <p:sldId id="311" r:id="rId14"/>
    <p:sldId id="312" r:id="rId15"/>
    <p:sldId id="276" r:id="rId16"/>
    <p:sldId id="286" r:id="rId17"/>
    <p:sldId id="287" r:id="rId18"/>
    <p:sldId id="288" r:id="rId19"/>
    <p:sldId id="289" r:id="rId20"/>
    <p:sldId id="290" r:id="rId21"/>
    <p:sldId id="283" r:id="rId22"/>
    <p:sldId id="275"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20" r:id="rId43"/>
    <p:sldId id="278" r:id="rId44"/>
    <p:sldId id="316" r:id="rId45"/>
    <p:sldId id="317" r:id="rId46"/>
    <p:sldId id="318" r:id="rId47"/>
  </p:sldIdLst>
  <p:sldSz cx="12192000" cy="6858000"/>
  <p:notesSz cx="6858000" cy="11811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00CC00"/>
    <a:srgbClr val="333333"/>
    <a:srgbClr val="224466"/>
    <a:srgbClr val="223344"/>
    <a:srgbClr val="F09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D43F3-A526-4C4D-884D-DDB4BFCA1ABA}" v="14" dt="2019-10-31T13:11:21.9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4934" autoAdjust="0"/>
  </p:normalViewPr>
  <p:slideViewPr>
    <p:cSldViewPr snapToGrid="0" snapToObjects="1">
      <p:cViewPr varScale="1">
        <p:scale>
          <a:sx n="47" d="100"/>
          <a:sy n="47" d="100"/>
        </p:scale>
        <p:origin x="1344"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724"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sz="quarter" idx="1"/>
          </p:nvPr>
        </p:nvSpPr>
        <p:spPr>
          <a:xfrm>
            <a:off x="3851343" y="0"/>
            <a:ext cx="2946347" cy="498215"/>
          </a:xfrm>
          <a:prstGeom prst="rect">
            <a:avLst/>
          </a:prstGeom>
        </p:spPr>
        <p:txBody>
          <a:bodyPr vert="horz" lIns="91440" tIns="45720" rIns="91440" bIns="45720" rtlCol="0"/>
          <a:lstStyle>
            <a:lvl1pPr algn="r">
              <a:defRPr sz="1200"/>
            </a:lvl1pPr>
          </a:lstStyle>
          <a:p>
            <a:fld id="{AE11C91D-A09D-BE40-B0A2-1EC8A9A967C6}" type="datetimeFigureOut">
              <a:rPr kumimoji="1" lang="ja-JP" altLang="en-US" smtClean="0"/>
              <a:pPr/>
              <a:t>2023/2/27</a:t>
            </a:fld>
            <a:endParaRPr kumimoji="1" lang="ja-JP" altLang="en-US"/>
          </a:p>
        </p:txBody>
      </p:sp>
      <p:sp>
        <p:nvSpPr>
          <p:cNvPr id="4" name="Footer Placeholder 3"/>
          <p:cNvSpPr>
            <a:spLocks noGrp="1"/>
          </p:cNvSpPr>
          <p:nvPr>
            <p:ph type="ftr" sz="quarter" idx="2"/>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3851343" y="9431601"/>
            <a:ext cx="2946347" cy="498214"/>
          </a:xfrm>
          <a:prstGeom prst="rect">
            <a:avLst/>
          </a:prstGeom>
        </p:spPr>
        <p:txBody>
          <a:bodyPr vert="horz" lIns="91440" tIns="45720" rIns="91440" bIns="45720" rtlCol="0" anchor="b"/>
          <a:lstStyle>
            <a:lvl1pPr algn="r">
              <a:defRPr sz="1200"/>
            </a:lvl1pPr>
          </a:lstStyle>
          <a:p>
            <a:fld id="{4584A2A4-B042-4148-AE15-2859EAE1497B}" type="slidenum">
              <a:rPr kumimoji="1" lang="ja-JP" altLang="en-US" smtClean="0"/>
              <a:pPr/>
              <a:t>‹#›</a:t>
            </a:fld>
            <a:endParaRPr kumimoji="1" lang="ja-JP" altLang="en-US"/>
          </a:p>
        </p:txBody>
      </p:sp>
    </p:spTree>
    <p:extLst>
      <p:ext uri="{BB962C8B-B14F-4D97-AF65-F5344CB8AC3E}">
        <p14:creationId xmlns:p14="http://schemas.microsoft.com/office/powerpoint/2010/main" val="2549302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51343" y="0"/>
            <a:ext cx="2946347" cy="498215"/>
          </a:xfrm>
          <a:prstGeom prst="rect">
            <a:avLst/>
          </a:prstGeom>
        </p:spPr>
        <p:txBody>
          <a:bodyPr vert="horz" lIns="91440" tIns="45720" rIns="91440" bIns="45720" rtlCol="0"/>
          <a:lstStyle>
            <a:lvl1pPr algn="r">
              <a:defRPr sz="1200"/>
            </a:lvl1pPr>
          </a:lstStyle>
          <a:p>
            <a:fld id="{5514A29B-80F8-2240-96F5-E3DE4675E243}" type="datetimeFigureOut">
              <a:rPr kumimoji="1" lang="ja-JP" altLang="en-US" smtClean="0"/>
              <a:pPr/>
              <a:t>2023/2/27</a:t>
            </a:fld>
            <a:endParaRPr kumimoji="1" lang="ja-JP" alt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51343" y="9431601"/>
            <a:ext cx="2946347" cy="498214"/>
          </a:xfrm>
          <a:prstGeom prst="rect">
            <a:avLst/>
          </a:prstGeom>
        </p:spPr>
        <p:txBody>
          <a:bodyPr vert="horz" lIns="91440" tIns="45720" rIns="91440" bIns="45720" rtlCol="0" anchor="b"/>
          <a:lstStyle>
            <a:lvl1pPr algn="r">
              <a:defRPr sz="1200"/>
            </a:lvl1pPr>
          </a:lstStyle>
          <a:p>
            <a:fld id="{E37FA167-3738-DD4D-BA0E-A6974D2B9DD3}" type="slidenum">
              <a:rPr kumimoji="1" lang="ja-JP" altLang="en-US" smtClean="0"/>
              <a:pPr/>
              <a:t>‹#›</a:t>
            </a:fld>
            <a:endParaRPr kumimoji="1" lang="ja-JP" altLang="en-US"/>
          </a:p>
        </p:txBody>
      </p:sp>
    </p:spTree>
    <p:extLst>
      <p:ext uri="{BB962C8B-B14F-4D97-AF65-F5344CB8AC3E}">
        <p14:creationId xmlns:p14="http://schemas.microsoft.com/office/powerpoint/2010/main" val="5712881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a:t>
            </a:fld>
            <a:endParaRPr kumimoji="1" lang="ja-JP" altLang="en-US"/>
          </a:p>
        </p:txBody>
      </p:sp>
    </p:spTree>
    <p:extLst>
      <p:ext uri="{BB962C8B-B14F-4D97-AF65-F5344CB8AC3E}">
        <p14:creationId xmlns:p14="http://schemas.microsoft.com/office/powerpoint/2010/main" val="257985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lang="en-US" altLang="ja-JP"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10</a:t>
            </a:fld>
            <a:endParaRPr kumimoji="1" lang="ja-JP" altLang="en-US"/>
          </a:p>
        </p:txBody>
      </p:sp>
    </p:spTree>
    <p:extLst>
      <p:ext uri="{BB962C8B-B14F-4D97-AF65-F5344CB8AC3E}">
        <p14:creationId xmlns:p14="http://schemas.microsoft.com/office/powerpoint/2010/main" val="1509591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11</a:t>
            </a:fld>
            <a:endParaRPr kumimoji="1" lang="ja-JP" altLang="en-US"/>
          </a:p>
        </p:txBody>
      </p:sp>
    </p:spTree>
    <p:extLst>
      <p:ext uri="{BB962C8B-B14F-4D97-AF65-F5344CB8AC3E}">
        <p14:creationId xmlns:p14="http://schemas.microsoft.com/office/powerpoint/2010/main" val="81482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12</a:t>
            </a:fld>
            <a:endParaRPr kumimoji="1" lang="ja-JP" altLang="en-US"/>
          </a:p>
        </p:txBody>
      </p:sp>
    </p:spTree>
    <p:extLst>
      <p:ext uri="{BB962C8B-B14F-4D97-AF65-F5344CB8AC3E}">
        <p14:creationId xmlns:p14="http://schemas.microsoft.com/office/powerpoint/2010/main" val="305280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13</a:t>
            </a:fld>
            <a:endParaRPr kumimoji="1" lang="ja-JP" altLang="en-US"/>
          </a:p>
        </p:txBody>
      </p:sp>
    </p:spTree>
    <p:extLst>
      <p:ext uri="{BB962C8B-B14F-4D97-AF65-F5344CB8AC3E}">
        <p14:creationId xmlns:p14="http://schemas.microsoft.com/office/powerpoint/2010/main" val="395735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14</a:t>
            </a:fld>
            <a:endParaRPr kumimoji="1" lang="ja-JP" altLang="en-US"/>
          </a:p>
        </p:txBody>
      </p:sp>
    </p:spTree>
    <p:extLst>
      <p:ext uri="{BB962C8B-B14F-4D97-AF65-F5344CB8AC3E}">
        <p14:creationId xmlns:p14="http://schemas.microsoft.com/office/powerpoint/2010/main" val="3790089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サポーターはこのタイミングで受講生番号を共有してください。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15</a:t>
            </a:fld>
            <a:endParaRPr kumimoji="1" lang="ja-JP" altLang="en-US"/>
          </a:p>
        </p:txBody>
      </p:sp>
    </p:spTree>
    <p:extLst>
      <p:ext uri="{BB962C8B-B14F-4D97-AF65-F5344CB8AC3E}">
        <p14:creationId xmlns:p14="http://schemas.microsoft.com/office/powerpoint/2010/main" val="199426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lang="en-US" altLang="ja-JP"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16</a:t>
            </a:fld>
            <a:endParaRPr kumimoji="1" lang="ja-JP" altLang="en-US"/>
          </a:p>
        </p:txBody>
      </p:sp>
    </p:spTree>
    <p:extLst>
      <p:ext uri="{BB962C8B-B14F-4D97-AF65-F5344CB8AC3E}">
        <p14:creationId xmlns:p14="http://schemas.microsoft.com/office/powerpoint/2010/main" val="1374007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17</a:t>
            </a:fld>
            <a:endParaRPr kumimoji="1" lang="ja-JP" altLang="en-US"/>
          </a:p>
        </p:txBody>
      </p:sp>
    </p:spTree>
    <p:extLst>
      <p:ext uri="{BB962C8B-B14F-4D97-AF65-F5344CB8AC3E}">
        <p14:creationId xmlns:p14="http://schemas.microsoft.com/office/powerpoint/2010/main" val="324437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18</a:t>
            </a:fld>
            <a:endParaRPr kumimoji="1" lang="ja-JP" altLang="en-US"/>
          </a:p>
        </p:txBody>
      </p:sp>
    </p:spTree>
    <p:extLst>
      <p:ext uri="{BB962C8B-B14F-4D97-AF65-F5344CB8AC3E}">
        <p14:creationId xmlns:p14="http://schemas.microsoft.com/office/powerpoint/2010/main" val="3550940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19</a:t>
            </a:fld>
            <a:endParaRPr kumimoji="1" lang="ja-JP" altLang="en-US"/>
          </a:p>
        </p:txBody>
      </p:sp>
    </p:spTree>
    <p:extLst>
      <p:ext uri="{BB962C8B-B14F-4D97-AF65-F5344CB8AC3E}">
        <p14:creationId xmlns:p14="http://schemas.microsoft.com/office/powerpoint/2010/main" val="196774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８．日報の作成は</a:t>
            </a:r>
            <a:r>
              <a:rPr kumimoji="1" lang="en-US" altLang="ja-JP" dirty="0"/>
              <a:t>LMS</a:t>
            </a:r>
            <a:r>
              <a:rPr kumimoji="1" lang="ja-JP" altLang="en-US" dirty="0"/>
              <a:t>での日報の作成方法です。</a:t>
            </a:r>
            <a:endParaRPr kumimoji="1" lang="en-US" altLang="ja-JP" dirty="0"/>
          </a:p>
          <a:p>
            <a:r>
              <a:rPr kumimoji="1" lang="en-US" altLang="ja-JP" dirty="0"/>
              <a:t>17</a:t>
            </a:r>
            <a:r>
              <a:rPr kumimoji="1" lang="ja-JP" altLang="en-US" dirty="0"/>
              <a:t>時</a:t>
            </a:r>
            <a:r>
              <a:rPr kumimoji="1" lang="en-US" altLang="ja-JP" dirty="0"/>
              <a:t>30</a:t>
            </a:r>
            <a:r>
              <a:rPr kumimoji="1" lang="ja-JP" altLang="en-US" dirty="0"/>
              <a:t>分ごろに説明してください。</a:t>
            </a:r>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a:t>
            </a:fld>
            <a:endParaRPr kumimoji="1" lang="ja-JP" altLang="en-US"/>
          </a:p>
        </p:txBody>
      </p:sp>
    </p:spTree>
    <p:extLst>
      <p:ext uri="{BB962C8B-B14F-4D97-AF65-F5344CB8AC3E}">
        <p14:creationId xmlns:p14="http://schemas.microsoft.com/office/powerpoint/2010/main" val="322196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20</a:t>
            </a:fld>
            <a:endParaRPr kumimoji="1" lang="ja-JP" altLang="en-US"/>
          </a:p>
        </p:txBody>
      </p:sp>
    </p:spTree>
    <p:extLst>
      <p:ext uri="{BB962C8B-B14F-4D97-AF65-F5344CB8AC3E}">
        <p14:creationId xmlns:p14="http://schemas.microsoft.com/office/powerpoint/2010/main" val="2936313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スクリーンショットを撮影してください。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21</a:t>
            </a:fld>
            <a:endParaRPr kumimoji="1" lang="ja-JP" altLang="en-US"/>
          </a:p>
        </p:txBody>
      </p:sp>
    </p:spTree>
    <p:extLst>
      <p:ext uri="{BB962C8B-B14F-4D97-AF65-F5344CB8AC3E}">
        <p14:creationId xmlns:p14="http://schemas.microsoft.com/office/powerpoint/2010/main" val="3540631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Slack</a:t>
            </a:r>
            <a:r>
              <a:rPr kumimoji="1" lang="ja-JP" altLang="en-US" dirty="0"/>
              <a:t>の招待リンクは</a:t>
            </a:r>
            <a:r>
              <a:rPr kumimoji="1" lang="en-US" altLang="ja-JP" dirty="0"/>
              <a:t>slack</a:t>
            </a:r>
            <a:r>
              <a:rPr kumimoji="1" lang="ja-JP" altLang="en-US" dirty="0"/>
              <a:t>の「</a:t>
            </a:r>
            <a:r>
              <a:rPr lang="en-US" altLang="ja-JP" b="1" i="0" dirty="0">
                <a:solidFill>
                  <a:srgbClr val="1D1C1D"/>
                </a:solidFill>
                <a:effectLst/>
                <a:latin typeface="NotoSansJP"/>
              </a:rPr>
              <a:t>20××</a:t>
            </a:r>
            <a:r>
              <a:rPr lang="ja-JP" altLang="en-US" b="1" i="0" dirty="0">
                <a:solidFill>
                  <a:srgbClr val="1D1C1D"/>
                </a:solidFill>
                <a:effectLst/>
                <a:latin typeface="NotoSansJP"/>
              </a:rPr>
              <a:t>年度オープン研修運営</a:t>
            </a:r>
            <a:r>
              <a:rPr lang="ja-JP" altLang="en-US" b="0" i="0" dirty="0">
                <a:solidFill>
                  <a:srgbClr val="1D1C1D"/>
                </a:solidFill>
                <a:effectLst/>
                <a:latin typeface="NotoSansJP"/>
              </a:rPr>
              <a:t>」の「</a:t>
            </a:r>
            <a:r>
              <a:rPr lang="en-US" altLang="ja-JP" b="0" i="0" dirty="0">
                <a:solidFill>
                  <a:srgbClr val="1D1C1D"/>
                </a:solidFill>
                <a:effectLst/>
                <a:latin typeface="NotoSansJP"/>
              </a:rPr>
              <a:t>a01_</a:t>
            </a:r>
            <a:r>
              <a:rPr lang="ja-JP" altLang="en-US" b="0" i="0" dirty="0">
                <a:solidFill>
                  <a:srgbClr val="1D1C1D"/>
                </a:solidFill>
                <a:effectLst/>
                <a:latin typeface="NotoSansJP"/>
              </a:rPr>
              <a:t>全体周知</a:t>
            </a:r>
            <a:r>
              <a:rPr lang="en-US" altLang="ja-JP" b="0" i="0" dirty="0">
                <a:solidFill>
                  <a:srgbClr val="1D1C1D"/>
                </a:solidFill>
                <a:effectLst/>
                <a:latin typeface="NotoSansJP"/>
              </a:rPr>
              <a:t>_</a:t>
            </a:r>
            <a:r>
              <a:rPr lang="ja-JP" altLang="en-US" b="0" i="0" dirty="0">
                <a:solidFill>
                  <a:srgbClr val="1D1C1D"/>
                </a:solidFill>
                <a:effectLst/>
                <a:latin typeface="NotoSansJP"/>
              </a:rPr>
              <a:t>運用」</a:t>
            </a:r>
            <a:r>
              <a:rPr lang="en-US" altLang="ja-JP" b="0" i="0" dirty="0" err="1">
                <a:solidFill>
                  <a:srgbClr val="1D1C1D"/>
                </a:solidFill>
                <a:effectLst/>
                <a:latin typeface="NotoSansJP"/>
              </a:rPr>
              <a:t>ch</a:t>
            </a:r>
            <a:r>
              <a:rPr lang="ja-JP" altLang="en-US" b="0" i="0" dirty="0">
                <a:solidFill>
                  <a:srgbClr val="1D1C1D"/>
                </a:solidFill>
                <a:effectLst/>
                <a:latin typeface="NotoSansJP"/>
              </a:rPr>
              <a:t>のメッセージ上部に「受講生用</a:t>
            </a:r>
            <a:r>
              <a:rPr lang="en-US" altLang="ja-JP" b="0" i="0" dirty="0">
                <a:solidFill>
                  <a:srgbClr val="1D1C1D"/>
                </a:solidFill>
                <a:effectLst/>
                <a:latin typeface="NotoSansJP"/>
              </a:rPr>
              <a:t>Slack</a:t>
            </a:r>
            <a:r>
              <a:rPr lang="ja-JP" altLang="en-US" b="0" i="0" dirty="0">
                <a:solidFill>
                  <a:srgbClr val="1D1C1D"/>
                </a:solidFill>
                <a:effectLst/>
                <a:latin typeface="NotoSansJP"/>
              </a:rPr>
              <a:t>招待リンク」が準備してあります。</a:t>
            </a:r>
            <a:endParaRPr lang="en-US" altLang="ja-JP" b="0" i="0" dirty="0">
              <a:solidFill>
                <a:srgbClr val="1D1C1D"/>
              </a:solidFill>
              <a:effectLst/>
              <a:latin typeface="NotoSans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22</a:t>
            </a:fld>
            <a:endParaRPr kumimoji="1" lang="ja-JP" altLang="en-US"/>
          </a:p>
        </p:txBody>
      </p:sp>
    </p:spTree>
    <p:extLst>
      <p:ext uri="{BB962C8B-B14F-4D97-AF65-F5344CB8AC3E}">
        <p14:creationId xmlns:p14="http://schemas.microsoft.com/office/powerpoint/2010/main" val="391305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23</a:t>
            </a:fld>
            <a:endParaRPr kumimoji="1" lang="ja-JP" altLang="en-US"/>
          </a:p>
        </p:txBody>
      </p:sp>
    </p:spTree>
    <p:extLst>
      <p:ext uri="{BB962C8B-B14F-4D97-AF65-F5344CB8AC3E}">
        <p14:creationId xmlns:p14="http://schemas.microsoft.com/office/powerpoint/2010/main" val="315173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24</a:t>
            </a:fld>
            <a:endParaRPr kumimoji="1" lang="ja-JP" altLang="en-US"/>
          </a:p>
        </p:txBody>
      </p:sp>
    </p:spTree>
    <p:extLst>
      <p:ext uri="{BB962C8B-B14F-4D97-AF65-F5344CB8AC3E}">
        <p14:creationId xmlns:p14="http://schemas.microsoft.com/office/powerpoint/2010/main" val="4283741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25</a:t>
            </a:fld>
            <a:endParaRPr kumimoji="1" lang="ja-JP" altLang="en-US"/>
          </a:p>
        </p:txBody>
      </p:sp>
    </p:spTree>
    <p:extLst>
      <p:ext uri="{BB962C8B-B14F-4D97-AF65-F5344CB8AC3E}">
        <p14:creationId xmlns:p14="http://schemas.microsoft.com/office/powerpoint/2010/main" val="3487127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26</a:t>
            </a:fld>
            <a:endParaRPr kumimoji="1" lang="ja-JP" altLang="en-US"/>
          </a:p>
        </p:txBody>
      </p:sp>
    </p:spTree>
    <p:extLst>
      <p:ext uri="{BB962C8B-B14F-4D97-AF65-F5344CB8AC3E}">
        <p14:creationId xmlns:p14="http://schemas.microsoft.com/office/powerpoint/2010/main" val="1899115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27</a:t>
            </a:fld>
            <a:endParaRPr kumimoji="1" lang="ja-JP" altLang="en-US"/>
          </a:p>
        </p:txBody>
      </p:sp>
    </p:spTree>
    <p:extLst>
      <p:ext uri="{BB962C8B-B14F-4D97-AF65-F5344CB8AC3E}">
        <p14:creationId xmlns:p14="http://schemas.microsoft.com/office/powerpoint/2010/main" val="4005136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28</a:t>
            </a:fld>
            <a:endParaRPr kumimoji="1" lang="ja-JP" altLang="en-US"/>
          </a:p>
        </p:txBody>
      </p:sp>
    </p:spTree>
    <p:extLst>
      <p:ext uri="{BB962C8B-B14F-4D97-AF65-F5344CB8AC3E}">
        <p14:creationId xmlns:p14="http://schemas.microsoft.com/office/powerpoint/2010/main" val="3457869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29</a:t>
            </a:fld>
            <a:endParaRPr kumimoji="1" lang="ja-JP" altLang="en-US"/>
          </a:p>
        </p:txBody>
      </p:sp>
    </p:spTree>
    <p:extLst>
      <p:ext uri="{BB962C8B-B14F-4D97-AF65-F5344CB8AC3E}">
        <p14:creationId xmlns:p14="http://schemas.microsoft.com/office/powerpoint/2010/main" val="2405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受講生が各自でマニュアルを確認しながら操作するように指示して下さい。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a:t>
            </a:fld>
            <a:endParaRPr kumimoji="1" lang="ja-JP" altLang="en-US"/>
          </a:p>
        </p:txBody>
      </p:sp>
    </p:spTree>
    <p:extLst>
      <p:ext uri="{BB962C8B-B14F-4D97-AF65-F5344CB8AC3E}">
        <p14:creationId xmlns:p14="http://schemas.microsoft.com/office/powerpoint/2010/main" val="1267129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30</a:t>
            </a:fld>
            <a:endParaRPr kumimoji="1" lang="ja-JP" altLang="en-US"/>
          </a:p>
        </p:txBody>
      </p:sp>
    </p:spTree>
    <p:extLst>
      <p:ext uri="{BB962C8B-B14F-4D97-AF65-F5344CB8AC3E}">
        <p14:creationId xmlns:p14="http://schemas.microsoft.com/office/powerpoint/2010/main" val="175703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31</a:t>
            </a:fld>
            <a:endParaRPr kumimoji="1" lang="ja-JP" altLang="en-US"/>
          </a:p>
        </p:txBody>
      </p:sp>
    </p:spTree>
    <p:extLst>
      <p:ext uri="{BB962C8B-B14F-4D97-AF65-F5344CB8AC3E}">
        <p14:creationId xmlns:p14="http://schemas.microsoft.com/office/powerpoint/2010/main" val="4237556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32</a:t>
            </a:fld>
            <a:endParaRPr kumimoji="1" lang="ja-JP" altLang="en-US"/>
          </a:p>
        </p:txBody>
      </p:sp>
    </p:spTree>
    <p:extLst>
      <p:ext uri="{BB962C8B-B14F-4D97-AF65-F5344CB8AC3E}">
        <p14:creationId xmlns:p14="http://schemas.microsoft.com/office/powerpoint/2010/main" val="129962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33</a:t>
            </a:fld>
            <a:endParaRPr kumimoji="1" lang="ja-JP" altLang="en-US"/>
          </a:p>
        </p:txBody>
      </p:sp>
    </p:spTree>
    <p:extLst>
      <p:ext uri="{BB962C8B-B14F-4D97-AF65-F5344CB8AC3E}">
        <p14:creationId xmlns:p14="http://schemas.microsoft.com/office/powerpoint/2010/main" val="1993161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34</a:t>
            </a:fld>
            <a:endParaRPr kumimoji="1" lang="ja-JP" altLang="en-US"/>
          </a:p>
        </p:txBody>
      </p:sp>
    </p:spTree>
    <p:extLst>
      <p:ext uri="{BB962C8B-B14F-4D97-AF65-F5344CB8AC3E}">
        <p14:creationId xmlns:p14="http://schemas.microsoft.com/office/powerpoint/2010/main" val="1977300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35</a:t>
            </a:fld>
            <a:endParaRPr kumimoji="1" lang="ja-JP" altLang="en-US"/>
          </a:p>
        </p:txBody>
      </p:sp>
    </p:spTree>
    <p:extLst>
      <p:ext uri="{BB962C8B-B14F-4D97-AF65-F5344CB8AC3E}">
        <p14:creationId xmlns:p14="http://schemas.microsoft.com/office/powerpoint/2010/main" val="1352449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36</a:t>
            </a:fld>
            <a:endParaRPr kumimoji="1" lang="ja-JP" altLang="en-US"/>
          </a:p>
        </p:txBody>
      </p:sp>
    </p:spTree>
    <p:extLst>
      <p:ext uri="{BB962C8B-B14F-4D97-AF65-F5344CB8AC3E}">
        <p14:creationId xmlns:p14="http://schemas.microsoft.com/office/powerpoint/2010/main" val="295108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37</a:t>
            </a:fld>
            <a:endParaRPr kumimoji="1" lang="ja-JP" altLang="en-US"/>
          </a:p>
        </p:txBody>
      </p:sp>
    </p:spTree>
    <p:extLst>
      <p:ext uri="{BB962C8B-B14F-4D97-AF65-F5344CB8AC3E}">
        <p14:creationId xmlns:p14="http://schemas.microsoft.com/office/powerpoint/2010/main" val="4199920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38</a:t>
            </a:fld>
            <a:endParaRPr kumimoji="1" lang="ja-JP" altLang="en-US"/>
          </a:p>
        </p:txBody>
      </p:sp>
    </p:spTree>
    <p:extLst>
      <p:ext uri="{BB962C8B-B14F-4D97-AF65-F5344CB8AC3E}">
        <p14:creationId xmlns:p14="http://schemas.microsoft.com/office/powerpoint/2010/main" val="3501897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39</a:t>
            </a:fld>
            <a:endParaRPr kumimoji="1" lang="ja-JP" altLang="en-US"/>
          </a:p>
        </p:txBody>
      </p:sp>
    </p:spTree>
    <p:extLst>
      <p:ext uri="{BB962C8B-B14F-4D97-AF65-F5344CB8AC3E}">
        <p14:creationId xmlns:p14="http://schemas.microsoft.com/office/powerpoint/2010/main" val="177739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資料の版数は画像と異なる場合があります。</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a:t>
            </a:fld>
            <a:endParaRPr kumimoji="1" lang="ja-JP" altLang="en-US"/>
          </a:p>
        </p:txBody>
      </p:sp>
    </p:spTree>
    <p:extLst>
      <p:ext uri="{BB962C8B-B14F-4D97-AF65-F5344CB8AC3E}">
        <p14:creationId xmlns:p14="http://schemas.microsoft.com/office/powerpoint/2010/main" val="2178944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40</a:t>
            </a:fld>
            <a:endParaRPr kumimoji="1" lang="ja-JP" altLang="en-US"/>
          </a:p>
        </p:txBody>
      </p:sp>
    </p:spTree>
    <p:extLst>
      <p:ext uri="{BB962C8B-B14F-4D97-AF65-F5344CB8AC3E}">
        <p14:creationId xmlns:p14="http://schemas.microsoft.com/office/powerpoint/2010/main" val="809754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41</a:t>
            </a:fld>
            <a:endParaRPr kumimoji="1" lang="ja-JP" altLang="en-US"/>
          </a:p>
        </p:txBody>
      </p:sp>
    </p:spTree>
    <p:extLst>
      <p:ext uri="{BB962C8B-B14F-4D97-AF65-F5344CB8AC3E}">
        <p14:creationId xmlns:p14="http://schemas.microsoft.com/office/powerpoint/2010/main" val="42159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の使い方は説明する必要はありません。受講生が各自でマニュアルを確認するように周知してください。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42</a:t>
            </a:fld>
            <a:endParaRPr kumimoji="1" lang="ja-JP" altLang="en-US"/>
          </a:p>
        </p:txBody>
      </p:sp>
    </p:spTree>
    <p:extLst>
      <p:ext uri="{BB962C8B-B14F-4D97-AF65-F5344CB8AC3E}">
        <p14:creationId xmlns:p14="http://schemas.microsoft.com/office/powerpoint/2010/main" val="2395115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「研修規約」を読み合せてください。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43</a:t>
            </a:fld>
            <a:endParaRPr kumimoji="1" lang="ja-JP" altLang="en-US"/>
          </a:p>
        </p:txBody>
      </p:sp>
    </p:spTree>
    <p:extLst>
      <p:ext uri="{BB962C8B-B14F-4D97-AF65-F5344CB8AC3E}">
        <p14:creationId xmlns:p14="http://schemas.microsoft.com/office/powerpoint/2010/main" val="4031832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44</a:t>
            </a:fld>
            <a:endParaRPr kumimoji="1" lang="ja-JP" altLang="en-US"/>
          </a:p>
        </p:txBody>
      </p:sp>
    </p:spTree>
    <p:extLst>
      <p:ext uri="{BB962C8B-B14F-4D97-AF65-F5344CB8AC3E}">
        <p14:creationId xmlns:p14="http://schemas.microsoft.com/office/powerpoint/2010/main" val="739594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45</a:t>
            </a:fld>
            <a:endParaRPr kumimoji="1" lang="ja-JP" altLang="en-US"/>
          </a:p>
        </p:txBody>
      </p:sp>
    </p:spTree>
    <p:extLst>
      <p:ext uri="{BB962C8B-B14F-4D97-AF65-F5344CB8AC3E}">
        <p14:creationId xmlns:p14="http://schemas.microsoft.com/office/powerpoint/2010/main" val="2779328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46</a:t>
            </a:fld>
            <a:endParaRPr kumimoji="1" lang="ja-JP" altLang="en-US"/>
          </a:p>
        </p:txBody>
      </p:sp>
    </p:spTree>
    <p:extLst>
      <p:ext uri="{BB962C8B-B14F-4D97-AF65-F5344CB8AC3E}">
        <p14:creationId xmlns:p14="http://schemas.microsoft.com/office/powerpoint/2010/main" val="96534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資料の版数は画像と異なる場合があります。</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5</a:t>
            </a:fld>
            <a:endParaRPr kumimoji="1" lang="ja-JP" altLang="en-US"/>
          </a:p>
        </p:txBody>
      </p:sp>
    </p:spTree>
    <p:extLst>
      <p:ext uri="{BB962C8B-B14F-4D97-AF65-F5344CB8AC3E}">
        <p14:creationId xmlns:p14="http://schemas.microsoft.com/office/powerpoint/2010/main" val="22334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6</a:t>
            </a:fld>
            <a:endParaRPr kumimoji="1" lang="ja-JP" altLang="en-US"/>
          </a:p>
        </p:txBody>
      </p:sp>
    </p:spTree>
    <p:extLst>
      <p:ext uri="{BB962C8B-B14F-4D97-AF65-F5344CB8AC3E}">
        <p14:creationId xmlns:p14="http://schemas.microsoft.com/office/powerpoint/2010/main" val="287062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7</a:t>
            </a:fld>
            <a:endParaRPr kumimoji="1" lang="ja-JP" altLang="en-US"/>
          </a:p>
        </p:txBody>
      </p:sp>
    </p:spTree>
    <p:extLst>
      <p:ext uri="{BB962C8B-B14F-4D97-AF65-F5344CB8AC3E}">
        <p14:creationId xmlns:p14="http://schemas.microsoft.com/office/powerpoint/2010/main" val="238365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8</a:t>
            </a:fld>
            <a:endParaRPr kumimoji="1" lang="ja-JP" altLang="en-US"/>
          </a:p>
        </p:txBody>
      </p:sp>
    </p:spTree>
    <p:extLst>
      <p:ext uri="{BB962C8B-B14F-4D97-AF65-F5344CB8AC3E}">
        <p14:creationId xmlns:p14="http://schemas.microsoft.com/office/powerpoint/2010/main" val="63031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9</a:t>
            </a:fld>
            <a:endParaRPr kumimoji="1" lang="ja-JP" altLang="en-US"/>
          </a:p>
        </p:txBody>
      </p:sp>
    </p:spTree>
    <p:extLst>
      <p:ext uri="{BB962C8B-B14F-4D97-AF65-F5344CB8AC3E}">
        <p14:creationId xmlns:p14="http://schemas.microsoft.com/office/powerpoint/2010/main" val="163938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ln>
            <a:noFill/>
          </a:ln>
        </p:spPr>
        <p:txBody>
          <a:bodyPr anchor="b"/>
          <a:lstStyle>
            <a:lvl1pPr algn="ctr">
              <a:defRPr sz="4500" u="none" baseline="0">
                <a:solidFill>
                  <a:srgbClr val="333333"/>
                </a:solidFill>
                <a:uFill>
                  <a:solidFill>
                    <a:schemeClr val="accent1">
                      <a:lumMod val="60000"/>
                      <a:lumOff val="40000"/>
                    </a:schemeClr>
                  </a:solidFill>
                </a:uFill>
                <a:ea typeface="メイリオ" charset="-128"/>
              </a:defRPr>
            </a:lvl1pPr>
          </a:lstStyle>
          <a:p>
            <a:r>
              <a:rPr kumimoji="1" lang="ja-JP" altLang="en-US"/>
              <a:t>マスター タイトルの書式設定</a:t>
            </a:r>
            <a:endParaRPr kumimoji="1" lang="ja-JP"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Slide Number Placeholder 5"/>
          <p:cNvSpPr>
            <a:spLocks noGrp="1"/>
          </p:cNvSpPr>
          <p:nvPr>
            <p:ph type="sldNum" sz="quarter" idx="12"/>
          </p:nvPr>
        </p:nvSpPr>
        <p:spPr>
          <a:noFill/>
          <a:ln>
            <a:noFill/>
          </a:ln>
        </p:spPr>
        <p:txBody>
          <a:bodyPr/>
          <a:lstStyle>
            <a:lvl1pPr>
              <a:defRPr>
                <a:ln>
                  <a:noFill/>
                </a:ln>
                <a:solidFill>
                  <a:schemeClr val="bg1"/>
                </a:solidFill>
              </a:defRPr>
            </a:lvl1pPr>
          </a:lstStyle>
          <a:p>
            <a:fld id="{D4DE910D-69DC-EA44-B504-FB462E4F2411}" type="slidenum">
              <a:rPr lang="ja-JP" altLang="en-US" smtClean="0"/>
              <a:pPr/>
              <a:t>‹#›</a:t>
            </a:fld>
            <a:endParaRPr lang="ja-JP" altLang="en-US" dirty="0"/>
          </a:p>
        </p:txBody>
      </p:sp>
    </p:spTree>
    <p:extLst>
      <p:ext uri="{BB962C8B-B14F-4D97-AF65-F5344CB8AC3E}">
        <p14:creationId xmlns:p14="http://schemas.microsoft.com/office/powerpoint/2010/main" val="10545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ln>
                  <a:noFill/>
                </a:ln>
                <a:uFill>
                  <a:solidFill>
                    <a:srgbClr val="224466"/>
                  </a:solidFill>
                </a:uFill>
                <a:ea typeface="メイリオ" charset="-128"/>
              </a:defRPr>
            </a:lvl1pPr>
          </a:lstStyle>
          <a:p>
            <a:r>
              <a:rPr kumimoji="1" lang="ja-JP" altLang="en-US"/>
              <a:t>マスター タイトルの書式設定</a:t>
            </a:r>
            <a:endParaRPr kumimoji="1" lang="ja-JP" altLang="en-US" dirty="0"/>
          </a:p>
        </p:txBody>
      </p:sp>
      <p:sp>
        <p:nvSpPr>
          <p:cNvPr id="3" name="Content Placeholder 2"/>
          <p:cNvSpPr>
            <a:spLocks noGrp="1"/>
          </p:cNvSpPr>
          <p:nvPr>
            <p:ph idx="1"/>
          </p:nvPr>
        </p:nvSpPr>
        <p:spPr/>
        <p:txBody>
          <a:bodyPr/>
          <a:lstStyle>
            <a:lvl1pPr>
              <a:buNone/>
              <a:defRPr sz="2400"/>
            </a:lvl1pPr>
            <a:lvl2pPr>
              <a:defRPr sz="2400"/>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719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uFill>
                  <a:solidFill>
                    <a:srgbClr val="224466"/>
                  </a:solidFill>
                </a:uFill>
              </a:defRPr>
            </a:lvl1pPr>
          </a:lstStyle>
          <a:p>
            <a:r>
              <a:rPr kumimoji="1" lang="ja-JP" altLang="en-US"/>
              <a:t>マスター タイトルの書式設定</a:t>
            </a:r>
            <a:endParaRPr kumimoji="1" lang="ja-JP" altLang="en-US" dirty="0"/>
          </a:p>
        </p:txBody>
      </p:sp>
      <p:sp>
        <p:nvSpPr>
          <p:cNvPr id="5" name="Slide Number Placeholder 4"/>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39061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684929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22834"/>
            <a:ext cx="12192000" cy="446183"/>
          </a:xfrm>
          <a:prstGeom prst="rect">
            <a:avLst/>
          </a:prstGeom>
          <a:solidFill>
            <a:srgbClr val="224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latin typeface="Consolas" charset="0"/>
              <a:ea typeface="Consolas" charset="0"/>
              <a:cs typeface="Consolas" charset="0"/>
            </a:endParaRPr>
          </a:p>
        </p:txBody>
      </p:sp>
      <p:sp>
        <p:nvSpPr>
          <p:cNvPr id="2" name="Title Placeholder 1"/>
          <p:cNvSpPr>
            <a:spLocks noGrp="1"/>
          </p:cNvSpPr>
          <p:nvPr>
            <p:ph type="title"/>
          </p:nvPr>
        </p:nvSpPr>
        <p:spPr>
          <a:xfrm>
            <a:off x="838200" y="622473"/>
            <a:ext cx="10515600" cy="1068216"/>
          </a:xfrm>
          <a:prstGeom prst="rect">
            <a:avLst/>
          </a:prstGeom>
          <a:noFill/>
          <a:ln>
            <a:noFill/>
          </a:ln>
        </p:spPr>
        <p:txBody>
          <a:bodyPr vert="horz" lIns="91440" tIns="45720" rIns="91440" bIns="45720" rtlCol="0" anchor="ctr">
            <a:normAutofit/>
          </a:bodyPr>
          <a:lstStyle/>
          <a:p>
            <a:r>
              <a:rPr kumimoji="1" lang="ja-JP" altLang="en-US"/>
              <a:t>マスター タイトルの書式設定</a:t>
            </a:r>
            <a:endParaRPr kumimoji="1" lang="ja-JP"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4"/>
          </p:nvPr>
        </p:nvSpPr>
        <p:spPr>
          <a:xfrm>
            <a:off x="93184" y="6454029"/>
            <a:ext cx="2743200" cy="365125"/>
          </a:xfrm>
          <a:prstGeom prst="rect">
            <a:avLst/>
          </a:prstGeom>
          <a:ln>
            <a:noFill/>
          </a:ln>
        </p:spPr>
        <p:txBody>
          <a:bodyPr vert="horz" lIns="91440" tIns="45720" rIns="91440" bIns="45720" rtlCol="0" anchor="ctr"/>
          <a:lstStyle>
            <a:lvl1pPr algn="l">
              <a:defRPr sz="1400" b="1">
                <a:solidFill>
                  <a:schemeClr val="bg1"/>
                </a:solidFill>
              </a:defRPr>
            </a:lvl1pPr>
          </a:lstStyle>
          <a:p>
            <a:fld id="{D4DE910D-69DC-EA44-B504-FB462E4F2411}" type="slidenum">
              <a:rPr lang="ja-JP" altLang="en-US" smtClean="0"/>
              <a:pPr/>
              <a:t>‹#›</a:t>
            </a:fld>
            <a:endParaRPr lang="ja-JP" altLang="en-US" dirty="0"/>
          </a:p>
        </p:txBody>
      </p:sp>
      <p:pic>
        <p:nvPicPr>
          <p:cNvPr id="7" name="Picture 2" descr="C:\Users\MIURA\Desktop\TIS_logo.png"/>
          <p:cNvPicPr>
            <a:picLocks noChangeAspect="1" noChangeArrowheads="1"/>
          </p:cNvPicPr>
          <p:nvPr userDrawn="1"/>
        </p:nvPicPr>
        <p:blipFill>
          <a:blip r:embed="rId6" cstate="print"/>
          <a:srcRect/>
          <a:stretch>
            <a:fillRect/>
          </a:stretch>
        </p:blipFill>
        <p:spPr bwMode="auto">
          <a:xfrm>
            <a:off x="10123714" y="100822"/>
            <a:ext cx="1906705" cy="338384"/>
          </a:xfrm>
          <a:prstGeom prst="rect">
            <a:avLst/>
          </a:prstGeom>
          <a:noFill/>
        </p:spPr>
      </p:pic>
      <p:sp>
        <p:nvSpPr>
          <p:cNvPr id="8" name="TextBox 7"/>
          <p:cNvSpPr txBox="1"/>
          <p:nvPr userDrawn="1"/>
        </p:nvSpPr>
        <p:spPr>
          <a:xfrm>
            <a:off x="838201" y="88134"/>
            <a:ext cx="7857780" cy="369332"/>
          </a:xfrm>
          <a:prstGeom prst="rect">
            <a:avLst/>
          </a:prstGeom>
          <a:noFill/>
        </p:spPr>
        <p:txBody>
          <a:bodyPr wrap="square" rtlCol="0">
            <a:spAutoFit/>
          </a:bodyPr>
          <a:lstStyle/>
          <a:p>
            <a:r>
              <a:rPr kumimoji="1" lang="ja-JP" altLang="en-US" sz="1800" baseline="0">
                <a:solidFill>
                  <a:srgbClr val="333333"/>
                </a:solidFill>
                <a:latin typeface="consolas" charset="0"/>
                <a:ea typeface="メイリオ" charset="-128"/>
                <a:cs typeface="Consolas" charset="0"/>
              </a:rPr>
              <a:t>成果報告会に向けて</a:t>
            </a:r>
            <a:endParaRPr kumimoji="1" lang="en-US" altLang="ja-JP" sz="1800" baseline="0">
              <a:solidFill>
                <a:srgbClr val="333333"/>
              </a:solidFill>
              <a:latin typeface="consolas" charset="0"/>
              <a:ea typeface="メイリオ" charset="-128"/>
              <a:cs typeface="Consolas" charset="0"/>
            </a:endParaRPr>
          </a:p>
        </p:txBody>
      </p:sp>
      <p:sp>
        <p:nvSpPr>
          <p:cNvPr id="9" name="TextBox 8"/>
          <p:cNvSpPr txBox="1"/>
          <p:nvPr userDrawn="1"/>
        </p:nvSpPr>
        <p:spPr>
          <a:xfrm>
            <a:off x="7624590" y="6483445"/>
            <a:ext cx="4405829" cy="307777"/>
          </a:xfrm>
          <a:prstGeom prst="rect">
            <a:avLst/>
          </a:prstGeom>
          <a:noFill/>
          <a:ln>
            <a:noFill/>
          </a:ln>
        </p:spPr>
        <p:txBody>
          <a:bodyPr wrap="square" rtlCol="0">
            <a:spAutoFit/>
          </a:bodyPr>
          <a:lstStyle/>
          <a:p>
            <a:pPr algn="r"/>
            <a:r>
              <a:rPr kumimoji="1" lang="en-US" altLang="ja-JP" sz="1400" b="1">
                <a:solidFill>
                  <a:schemeClr val="bg1"/>
                </a:solidFill>
                <a:latin typeface="Consolas" charset="0"/>
                <a:ea typeface="Consolas" charset="0"/>
                <a:cs typeface="Consolas" charset="0"/>
              </a:rPr>
              <a:t>© 2021 </a:t>
            </a:r>
            <a:r>
              <a:rPr kumimoji="1" lang="en-US" altLang="ja-JP" sz="1400" b="1" dirty="0">
                <a:solidFill>
                  <a:schemeClr val="bg1"/>
                </a:solidFill>
                <a:latin typeface="Consolas" charset="0"/>
                <a:ea typeface="Consolas" charset="0"/>
                <a:cs typeface="Consolas" charset="0"/>
              </a:rPr>
              <a:t>Tokyo IT School</a:t>
            </a:r>
            <a:endParaRPr kumimoji="1" lang="ja-JP" altLang="en-US" sz="1400" b="1" dirty="0">
              <a:solidFill>
                <a:schemeClr val="bg1"/>
              </a:solidFill>
              <a:latin typeface="Consolas" charset="0"/>
              <a:ea typeface="Consolas" charset="0"/>
              <a:cs typeface="Consolas" charset="0"/>
            </a:endParaRPr>
          </a:p>
        </p:txBody>
      </p:sp>
      <p:cxnSp>
        <p:nvCxnSpPr>
          <p:cNvPr id="10" name="Straight Connector 9"/>
          <p:cNvCxnSpPr/>
          <p:nvPr userDrawn="1"/>
        </p:nvCxnSpPr>
        <p:spPr>
          <a:xfrm>
            <a:off x="193714" y="495759"/>
            <a:ext cx="11836705" cy="0"/>
          </a:xfrm>
          <a:prstGeom prst="line">
            <a:avLst/>
          </a:prstGeom>
          <a:ln>
            <a:solidFill>
              <a:srgbClr val="22446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7">
            <a:duotone>
              <a:schemeClr val="accent1">
                <a:shade val="45000"/>
                <a:satMod val="135000"/>
              </a:schemeClr>
              <a:prstClr val="white"/>
            </a:duotone>
          </a:blip>
          <a:stretch>
            <a:fillRect/>
          </a:stretch>
        </p:blipFill>
        <p:spPr>
          <a:xfrm>
            <a:off x="326832" y="92221"/>
            <a:ext cx="511368" cy="317779"/>
          </a:xfrm>
          <a:prstGeom prst="rect">
            <a:avLst/>
          </a:prstGeom>
        </p:spPr>
      </p:pic>
    </p:spTree>
    <p:extLst>
      <p:ext uri="{BB962C8B-B14F-4D97-AF65-F5344CB8AC3E}">
        <p14:creationId xmlns:p14="http://schemas.microsoft.com/office/powerpoint/2010/main" val="210864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ftr="0" dt="0"/>
  <p:txStyles>
    <p:titleStyle>
      <a:lvl1pPr algn="l" defTabSz="685800" rtl="0" eaLnBrk="1" latinLnBrk="0" hangingPunct="1">
        <a:lnSpc>
          <a:spcPct val="90000"/>
        </a:lnSpc>
        <a:spcBef>
          <a:spcPct val="0"/>
        </a:spcBef>
        <a:buNone/>
        <a:defRPr kumimoji="1" sz="3300" kern="1200" baseline="0">
          <a:solidFill>
            <a:srgbClr val="333333"/>
          </a:solidFill>
          <a:latin typeface="consolas" charset="0"/>
          <a:ea typeface="メイリオ" charset="-128"/>
          <a:cs typeface="Consolas" charset="0"/>
        </a:defRPr>
      </a:lvl1pPr>
    </p:titleStyle>
    <p:bodyStyle>
      <a:lvl1pPr marL="0" indent="0" algn="l" defTabSz="685800" rtl="0" eaLnBrk="1" latinLnBrk="0" hangingPunct="1">
        <a:lnSpc>
          <a:spcPct val="90000"/>
        </a:lnSpc>
        <a:spcBef>
          <a:spcPts val="750"/>
        </a:spcBef>
        <a:buFont typeface="Arial"/>
        <a:buNone/>
        <a:defRPr kumimoji="1" sz="2400" kern="1200" baseline="0">
          <a:solidFill>
            <a:srgbClr val="333333"/>
          </a:solidFill>
          <a:latin typeface="consolas" charset="0"/>
          <a:ea typeface="メイリオ" charset="-128"/>
          <a:cs typeface="Consolas" charset="0"/>
        </a:defRPr>
      </a:lvl1pPr>
      <a:lvl2pPr marL="5143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2pPr>
      <a:lvl3pPr marL="8572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3pPr>
      <a:lvl4pPr marL="12001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4pPr>
      <a:lvl5pPr marL="15430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ample.tis2022@gmail.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is.shared.jp/l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3C28C0D-75ED-4FE8-9BB9-D1DE0EC24C04}"/>
              </a:ext>
            </a:extLst>
          </p:cNvPr>
          <p:cNvSpPr>
            <a:spLocks noGrp="1"/>
          </p:cNvSpPr>
          <p:nvPr>
            <p:ph type="ctrTitle"/>
          </p:nvPr>
        </p:nvSpPr>
        <p:spPr/>
        <p:txBody>
          <a:bodyPr/>
          <a:lstStyle/>
          <a:p>
            <a:r>
              <a:rPr lang="en-US" altLang="ja-JP" dirty="0"/>
              <a:t>IT</a:t>
            </a:r>
            <a:r>
              <a:rPr lang="ja-JP" altLang="en-US" dirty="0"/>
              <a:t>入門</a:t>
            </a:r>
            <a:r>
              <a:rPr lang="en-US" altLang="ja-JP"/>
              <a:t>_</a:t>
            </a:r>
            <a:r>
              <a:rPr lang="ja-JP" altLang="en-US"/>
              <a:t>研修</a:t>
            </a:r>
            <a:r>
              <a:rPr lang="ja-JP" altLang="en-US" dirty="0"/>
              <a:t>ガイダンス</a:t>
            </a:r>
          </a:p>
        </p:txBody>
      </p:sp>
      <p:sp>
        <p:nvSpPr>
          <p:cNvPr id="4" name="スライド番号プレースホルダー 3">
            <a:extLst>
              <a:ext uri="{FF2B5EF4-FFF2-40B4-BE49-F238E27FC236}">
                <a16:creationId xmlns:a16="http://schemas.microsoft.com/office/drawing/2014/main" id="{C366844E-039D-4887-A904-1E6E30312449}"/>
              </a:ext>
            </a:extLst>
          </p:cNvPr>
          <p:cNvSpPr>
            <a:spLocks noGrp="1"/>
          </p:cNvSpPr>
          <p:nvPr>
            <p:ph type="sldNum" sz="quarter" idx="12"/>
          </p:nvPr>
        </p:nvSpPr>
        <p:spPr/>
        <p:txBody>
          <a:bodyPr/>
          <a:lstStyle/>
          <a:p>
            <a:fld id="{D4DE910D-69DC-EA44-B504-FB462E4F2411}" type="slidenum">
              <a:rPr kumimoji="1" lang="ja-JP" altLang="en-US" smtClean="0"/>
              <a:pPr/>
              <a:t>1</a:t>
            </a:fld>
            <a:endParaRPr kumimoji="1" lang="ja-JP" altLang="en-US" dirty="0"/>
          </a:p>
        </p:txBody>
      </p:sp>
      <p:sp>
        <p:nvSpPr>
          <p:cNvPr id="7" name="正方形/長方形 6">
            <a:extLst>
              <a:ext uri="{FF2B5EF4-FFF2-40B4-BE49-F238E27FC236}">
                <a16:creationId xmlns:a16="http://schemas.microsoft.com/office/drawing/2014/main" id="{5C3B7C2C-0E8D-21FE-A42B-5C8189732D63}"/>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Tree>
    <p:extLst>
      <p:ext uri="{BB962C8B-B14F-4D97-AF65-F5344CB8AC3E}">
        <p14:creationId xmlns:p14="http://schemas.microsoft.com/office/powerpoint/2010/main" val="299872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ブラウザを開き、</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アカウント作成画面にアクセスする。</a:t>
            </a:r>
            <a:endParaRPr lang="en-US" altLang="ja-JP" dirty="0">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アカウント」に同じ</a:t>
            </a:r>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の記載があります。</a:t>
            </a:r>
            <a:endParaRPr lang="en-US" altLang="ja-JP" dirty="0">
              <a:latin typeface="メイリオ" panose="020B0604030504040204" pitchFamily="50" charset="-128"/>
              <a:ea typeface="メイリオ" panose="020B0604030504040204" pitchFamily="50" charset="-128"/>
            </a:endParaRPr>
          </a:p>
          <a:p>
            <a:pPr lvl="1" indent="0">
              <a:buNone/>
            </a:pPr>
            <a:endParaRPr lang="en-US" altLang="ja-JP" dirty="0"/>
          </a:p>
          <a:p>
            <a:r>
              <a:rPr lang="en-US" altLang="ja-JP" sz="4400" dirty="0">
                <a:solidFill>
                  <a:srgbClr val="0070C0"/>
                </a:solidFill>
                <a:latin typeface="メイリオ" panose="020B0604030504040204" pitchFamily="50" charset="-128"/>
                <a:ea typeface="メイリオ" panose="020B0604030504040204" pitchFamily="50" charset="-128"/>
              </a:rPr>
              <a:t>https://accounts.google.com/signup/v2/webcreateaccount?flowName=GlifWebSignIn&amp;flowEntry=SignUp</a:t>
            </a:r>
            <a:endParaRPr lang="en-US" altLang="ja-JP" sz="4400" dirty="0"/>
          </a:p>
          <a:p>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10</a:t>
            </a:fld>
            <a:endParaRPr kumimoji="1" lang="ja-JP" altLang="en-US" dirty="0"/>
          </a:p>
        </p:txBody>
      </p:sp>
    </p:spTree>
    <p:extLst>
      <p:ext uri="{BB962C8B-B14F-4D97-AF65-F5344CB8AC3E}">
        <p14:creationId xmlns:p14="http://schemas.microsoft.com/office/powerpoint/2010/main" val="6739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２．氏名、設定するメールアドレスと</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パスワードを入力し、「次へ」ボタンを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クリックする。</a:t>
            </a:r>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dirty="0"/>
              <a:t>氏名：氏名</a:t>
            </a:r>
            <a:endParaRPr lang="en-US" altLang="ja-JP" dirty="0"/>
          </a:p>
          <a:p>
            <a:pPr marL="342900" indent="-342900">
              <a:buFont typeface="Arial" panose="020B0604020202020204" pitchFamily="34" charset="0"/>
              <a:buChar char="•"/>
            </a:pPr>
            <a:r>
              <a:rPr lang="ja-JP" altLang="en-US" dirty="0"/>
              <a:t>メールアドレス：以下の形式で設定</a:t>
            </a:r>
            <a:endParaRPr lang="en-US" altLang="ja-JP" dirty="0"/>
          </a:p>
          <a:p>
            <a:endParaRPr lang="en-US" altLang="ja-JP" dirty="0"/>
          </a:p>
          <a:p>
            <a:r>
              <a:rPr lang="ja-JP" altLang="en-US" u="sng" dirty="0"/>
              <a:t>　</a:t>
            </a:r>
            <a:r>
              <a:rPr lang="en-US" altLang="ja-JP" u="sng" dirty="0"/>
              <a:t>&lt;</a:t>
            </a:r>
            <a:r>
              <a:rPr lang="ja-JP" altLang="en-US" u="sng" dirty="0"/>
              <a:t>任意の文字列</a:t>
            </a:r>
            <a:r>
              <a:rPr lang="en-US" altLang="ja-JP" u="sng" dirty="0"/>
              <a:t>&gt;.tis&lt;</a:t>
            </a:r>
            <a:r>
              <a:rPr lang="ja-JP" altLang="en-US" u="sng" dirty="0"/>
              <a:t>開講年</a:t>
            </a:r>
            <a:r>
              <a:rPr lang="en-US" altLang="ja-JP" u="sng" dirty="0"/>
              <a:t>&gt;@gmail.com</a:t>
            </a:r>
            <a:r>
              <a:rPr lang="ja-JP" altLang="en-US" dirty="0"/>
              <a:t>　</a:t>
            </a:r>
            <a:endParaRPr lang="en-US" altLang="ja-JP" dirty="0"/>
          </a:p>
          <a:p>
            <a:r>
              <a:rPr lang="ja-JP" altLang="en-US" dirty="0"/>
              <a:t>例 ： </a:t>
            </a:r>
            <a:r>
              <a:rPr lang="en-US" altLang="ja-JP" dirty="0">
                <a:hlinkClick r:id="rId3"/>
              </a:rPr>
              <a:t>sample.tis2022@gmail.com</a:t>
            </a:r>
            <a:endParaRPr lang="en-US" altLang="ja-JP" dirty="0"/>
          </a:p>
          <a:p>
            <a:endParaRPr lang="en-US" altLang="ja-JP" dirty="0"/>
          </a:p>
          <a:p>
            <a:pPr marL="342900" indent="-342900">
              <a:buFont typeface="Arial" panose="020B0604020202020204" pitchFamily="34" charset="0"/>
              <a:buChar char="•"/>
            </a:pPr>
            <a:r>
              <a:rPr lang="ja-JP" altLang="en-US" dirty="0"/>
              <a:t>パスワード：半角英字と数字を組み合わせた</a:t>
            </a:r>
            <a:r>
              <a:rPr lang="en-US" altLang="ja-JP" dirty="0"/>
              <a:t>8</a:t>
            </a:r>
            <a:r>
              <a:rPr lang="ja-JP" altLang="en-US" dirty="0"/>
              <a:t>文字以上の文字列</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11</a:t>
            </a:fld>
            <a:endParaRPr kumimoji="1" lang="ja-JP" altLang="en-US" dirty="0"/>
          </a:p>
        </p:txBody>
      </p:sp>
      <p:pic>
        <p:nvPicPr>
          <p:cNvPr id="7" name="図 6">
            <a:extLst>
              <a:ext uri="{FF2B5EF4-FFF2-40B4-BE49-F238E27FC236}">
                <a16:creationId xmlns:a16="http://schemas.microsoft.com/office/drawing/2014/main" id="{B6B892F3-ECD3-BA93-2B7E-B1BB483C125F}"/>
              </a:ext>
            </a:extLst>
          </p:cNvPr>
          <p:cNvPicPr>
            <a:picLocks noChangeAspect="1"/>
          </p:cNvPicPr>
          <p:nvPr/>
        </p:nvPicPr>
        <p:blipFill rotWithShape="1">
          <a:blip r:embed="rId4"/>
          <a:srcRect l="7831" r="6262" b="11601"/>
          <a:stretch/>
        </p:blipFill>
        <p:spPr>
          <a:xfrm>
            <a:off x="7594600" y="1347789"/>
            <a:ext cx="4597400" cy="3846511"/>
          </a:xfrm>
          <a:prstGeom prst="rect">
            <a:avLst/>
          </a:prstGeom>
        </p:spPr>
      </p:pic>
    </p:spTree>
    <p:extLst>
      <p:ext uri="{BB962C8B-B14F-4D97-AF65-F5344CB8AC3E}">
        <p14:creationId xmlns:p14="http://schemas.microsoft.com/office/powerpoint/2010/main" val="184880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a:bodyPr>
          <a:lstStyle/>
          <a:p>
            <a:r>
              <a:rPr lang="ja-JP" altLang="en-US" u="sng" dirty="0">
                <a:latin typeface="メイリオ" panose="020B0604030504040204" pitchFamily="50" charset="-128"/>
                <a:ea typeface="メイリオ" panose="020B0604030504040204" pitchFamily="50" charset="-128"/>
              </a:rPr>
              <a:t>設定したメールアドレスはこの後すぐに利用します。</a:t>
            </a:r>
            <a:endParaRPr lang="en-US" altLang="ja-JP" u="sng" dirty="0">
              <a:latin typeface="メイリオ" panose="020B0604030504040204" pitchFamily="50" charset="-128"/>
              <a:ea typeface="メイリオ" panose="020B0604030504040204" pitchFamily="50" charset="-128"/>
            </a:endParaRPr>
          </a:p>
          <a:p>
            <a:endParaRPr lang="en-US" altLang="ja-JP" u="sng"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そのため、テキストエディタに設定したメールアドレスをメモしておいてください。</a:t>
            </a:r>
            <a:endParaRPr lang="ja-JP" altLang="en-US"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12</a:t>
            </a:fld>
            <a:endParaRPr kumimoji="1" lang="ja-JP" altLang="en-US" dirty="0"/>
          </a:p>
        </p:txBody>
      </p:sp>
      <p:pic>
        <p:nvPicPr>
          <p:cNvPr id="7" name="図 6">
            <a:extLst>
              <a:ext uri="{FF2B5EF4-FFF2-40B4-BE49-F238E27FC236}">
                <a16:creationId xmlns:a16="http://schemas.microsoft.com/office/drawing/2014/main" id="{B6B892F3-ECD3-BA93-2B7E-B1BB483C125F}"/>
              </a:ext>
            </a:extLst>
          </p:cNvPr>
          <p:cNvPicPr>
            <a:picLocks noChangeAspect="1"/>
          </p:cNvPicPr>
          <p:nvPr/>
        </p:nvPicPr>
        <p:blipFill rotWithShape="1">
          <a:blip r:embed="rId3"/>
          <a:srcRect l="7831" r="6262" b="11601"/>
          <a:stretch/>
        </p:blipFill>
        <p:spPr>
          <a:xfrm>
            <a:off x="7594600" y="1347789"/>
            <a:ext cx="4597400" cy="3846511"/>
          </a:xfrm>
          <a:prstGeom prst="rect">
            <a:avLst/>
          </a:prstGeom>
        </p:spPr>
      </p:pic>
    </p:spTree>
    <p:extLst>
      <p:ext uri="{BB962C8B-B14F-4D97-AF65-F5344CB8AC3E}">
        <p14:creationId xmlns:p14="http://schemas.microsoft.com/office/powerpoint/2010/main" val="90234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a:bodyPr>
          <a:lstStyle/>
          <a:p>
            <a:r>
              <a:rPr lang="ja-JP" altLang="en-US" dirty="0">
                <a:latin typeface="メイリオ" panose="020B0604030504040204" pitchFamily="50" charset="-128"/>
                <a:ea typeface="メイリオ" panose="020B0604030504040204" pitchFamily="50" charset="-128"/>
              </a:rPr>
              <a:t>３．生年月日、性別を入力、選択し、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「次へ」ボタンをクリックする。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t>※</a:t>
            </a:r>
            <a:r>
              <a:rPr lang="ja-JP" altLang="en-US" dirty="0"/>
              <a:t>電話番号入力が必須の場合は受講者個人の</a:t>
            </a:r>
            <a:endParaRPr lang="en-US" altLang="ja-JP" dirty="0"/>
          </a:p>
          <a:p>
            <a:r>
              <a:rPr lang="ja-JP" altLang="en-US" dirty="0"/>
              <a:t>　電話番号を登録してください。</a:t>
            </a:r>
          </a:p>
          <a:p>
            <a:r>
              <a:rPr lang="en-US" altLang="ja-JP" dirty="0"/>
              <a:t>※</a:t>
            </a:r>
            <a:r>
              <a:rPr lang="ja-JP" altLang="en-US" dirty="0"/>
              <a:t>再設定用のメールアドレスは</a:t>
            </a:r>
            <a:endParaRPr lang="en-US" altLang="ja-JP" dirty="0"/>
          </a:p>
          <a:p>
            <a:r>
              <a:rPr lang="ja-JP" altLang="en-US" dirty="0"/>
              <a:t>　省略してください。</a:t>
            </a:r>
            <a:endParaRPr lang="en-US" altLang="ja-JP" dirty="0"/>
          </a:p>
          <a:p>
            <a:endParaRPr lang="ja-JP" altLang="en-US" dirty="0"/>
          </a:p>
          <a:p>
            <a:pPr marL="342900" indent="-342900">
              <a:buFont typeface="Arial" panose="020B0604020202020204" pitchFamily="34" charset="0"/>
              <a:buChar char="•"/>
            </a:pPr>
            <a:r>
              <a:rPr lang="ja-JP" altLang="en-US" dirty="0"/>
              <a:t>生年月日：ご自身の生年月日</a:t>
            </a:r>
            <a:endParaRPr lang="en-US" altLang="ja-JP" dirty="0"/>
          </a:p>
          <a:p>
            <a:pPr marL="342900" indent="-342900">
              <a:buFont typeface="Arial" panose="020B0604020202020204" pitchFamily="34" charset="0"/>
              <a:buChar char="•"/>
            </a:pPr>
            <a:r>
              <a:rPr lang="ja-JP" altLang="en-US" dirty="0"/>
              <a:t>性別 任意のものを選択</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13</a:t>
            </a:fld>
            <a:endParaRPr kumimoji="1" lang="ja-JP" altLang="en-US" dirty="0"/>
          </a:p>
        </p:txBody>
      </p:sp>
      <p:pic>
        <p:nvPicPr>
          <p:cNvPr id="8" name="図 7">
            <a:extLst>
              <a:ext uri="{FF2B5EF4-FFF2-40B4-BE49-F238E27FC236}">
                <a16:creationId xmlns:a16="http://schemas.microsoft.com/office/drawing/2014/main" id="{252346D9-CAE5-CDB8-A54C-8C95DE43D0C1}"/>
              </a:ext>
            </a:extLst>
          </p:cNvPr>
          <p:cNvPicPr>
            <a:picLocks noChangeAspect="1"/>
          </p:cNvPicPr>
          <p:nvPr/>
        </p:nvPicPr>
        <p:blipFill>
          <a:blip r:embed="rId3"/>
          <a:stretch>
            <a:fillRect/>
          </a:stretch>
        </p:blipFill>
        <p:spPr>
          <a:xfrm>
            <a:off x="7575850" y="1706430"/>
            <a:ext cx="3410597" cy="3462667"/>
          </a:xfrm>
          <a:prstGeom prst="rect">
            <a:avLst/>
          </a:prstGeom>
        </p:spPr>
      </p:pic>
    </p:spTree>
    <p:extLst>
      <p:ext uri="{BB962C8B-B14F-4D97-AF65-F5344CB8AC3E}">
        <p14:creationId xmlns:p14="http://schemas.microsoft.com/office/powerpoint/2010/main" val="247773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709012" cy="4829175"/>
          </a:xfrm>
        </p:spPr>
        <p:txBody>
          <a:bodyPr>
            <a:normAutofit/>
          </a:bodyPr>
          <a:lstStyle/>
          <a:p>
            <a:r>
              <a:rPr lang="ja-JP" altLang="en-US" dirty="0">
                <a:latin typeface="メイリオ" panose="020B0604030504040204" pitchFamily="50" charset="-128"/>
                <a:ea typeface="メイリオ" panose="020B0604030504040204" pitchFamily="50" charset="-128"/>
              </a:rPr>
              <a:t>４．プライベートポリシーと利用制約を読み、</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「同意する」をクリックする。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14</a:t>
            </a:fld>
            <a:endParaRPr kumimoji="1" lang="ja-JP" altLang="en-US" dirty="0"/>
          </a:p>
        </p:txBody>
      </p:sp>
      <p:pic>
        <p:nvPicPr>
          <p:cNvPr id="7" name="図 6">
            <a:extLst>
              <a:ext uri="{FF2B5EF4-FFF2-40B4-BE49-F238E27FC236}">
                <a16:creationId xmlns:a16="http://schemas.microsoft.com/office/drawing/2014/main" id="{11A4FDD1-75DF-7333-824C-11C3CD5CC7FF}"/>
              </a:ext>
            </a:extLst>
          </p:cNvPr>
          <p:cNvPicPr>
            <a:picLocks noChangeAspect="1"/>
          </p:cNvPicPr>
          <p:nvPr/>
        </p:nvPicPr>
        <p:blipFill>
          <a:blip r:embed="rId3"/>
          <a:stretch>
            <a:fillRect/>
          </a:stretch>
        </p:blipFill>
        <p:spPr>
          <a:xfrm>
            <a:off x="7726402" y="1690689"/>
            <a:ext cx="3921204" cy="3921204"/>
          </a:xfrm>
          <a:prstGeom prst="rect">
            <a:avLst/>
          </a:prstGeom>
        </p:spPr>
      </p:pic>
    </p:spTree>
    <p:extLst>
      <p:ext uri="{BB962C8B-B14F-4D97-AF65-F5344CB8AC3E}">
        <p14:creationId xmlns:p14="http://schemas.microsoft.com/office/powerpoint/2010/main" val="148079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サポーターから受講生番号が共有されます。</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この後利用するため、手元にメモしておいてください。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集合研修の場合も成果報告会で</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を利用するため、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アカウントの修正」は必ず実施してください。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15</a:t>
            </a:fld>
            <a:endParaRPr kumimoji="1" lang="ja-JP" altLang="en-US" dirty="0"/>
          </a:p>
        </p:txBody>
      </p:sp>
    </p:spTree>
    <p:extLst>
      <p:ext uri="{BB962C8B-B14F-4D97-AF65-F5344CB8AC3E}">
        <p14:creationId xmlns:p14="http://schemas.microsoft.com/office/powerpoint/2010/main" val="403540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5"/>
            <a:ext cx="10541000" cy="4351338"/>
          </a:xfrm>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ブラウザを開き、</a:t>
            </a:r>
            <a:r>
              <a:rPr lang="en-US" altLang="ja-JP" dirty="0">
                <a:latin typeface="メイリオ" panose="020B0604030504040204" pitchFamily="50" charset="-128"/>
                <a:ea typeface="メイリオ" panose="020B0604030504040204" pitchFamily="50" charset="-128"/>
              </a:rPr>
              <a:t>Zoom </a:t>
            </a:r>
            <a:r>
              <a:rPr lang="ja-JP" altLang="en-US" dirty="0">
                <a:latin typeface="メイリオ" panose="020B0604030504040204" pitchFamily="50" charset="-128"/>
                <a:ea typeface="メイリオ" panose="020B0604030504040204" pitchFamily="50" charset="-128"/>
              </a:rPr>
              <a:t>公式サイトにアクセスする。</a:t>
            </a:r>
            <a:endParaRPr lang="en-US" altLang="ja-JP" dirty="0">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アカウント名の変更方法」に同じ</a:t>
            </a:r>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の記載があります。</a:t>
            </a:r>
            <a:endParaRPr lang="en-US" altLang="ja-JP" dirty="0">
              <a:latin typeface="メイリオ" panose="020B0604030504040204" pitchFamily="50" charset="-128"/>
              <a:ea typeface="メイリオ" panose="020B0604030504040204" pitchFamily="50" charset="-128"/>
            </a:endParaRPr>
          </a:p>
          <a:p>
            <a:pPr lvl="1" indent="0">
              <a:buNone/>
            </a:pPr>
            <a:endParaRPr lang="en-US" altLang="ja-JP" dirty="0"/>
          </a:p>
          <a:p>
            <a:r>
              <a:rPr lang="en-US" altLang="ja-JP" sz="4400" dirty="0">
                <a:solidFill>
                  <a:srgbClr val="0070C0"/>
                </a:solidFill>
                <a:latin typeface="メイリオ" panose="020B0604030504040204" pitchFamily="50" charset="-128"/>
                <a:ea typeface="メイリオ" panose="020B0604030504040204" pitchFamily="50" charset="-128"/>
              </a:rPr>
              <a:t>https://zoom.us/jp-jp/meetings.html</a:t>
            </a:r>
            <a:endParaRPr lang="en-US" altLang="ja-JP" sz="4400" dirty="0"/>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16</a:t>
            </a:fld>
            <a:endParaRPr kumimoji="1" lang="ja-JP" altLang="en-US" dirty="0"/>
          </a:p>
        </p:txBody>
      </p:sp>
    </p:spTree>
    <p:extLst>
      <p:ext uri="{BB962C8B-B14F-4D97-AF65-F5344CB8AC3E}">
        <p14:creationId xmlns:p14="http://schemas.microsoft.com/office/powerpoint/2010/main" val="95015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799" y="1825625"/>
            <a:ext cx="6898185" cy="4351338"/>
          </a:xfrm>
        </p:spPr>
        <p:txBody>
          <a:bodyPr>
            <a:normAutofit/>
          </a:bodyPr>
          <a:lstStyle/>
          <a:p>
            <a:r>
              <a:rPr lang="ja-JP" altLang="en-US" dirty="0">
                <a:latin typeface="メイリオ" panose="020B0604030504040204" pitchFamily="50" charset="-128"/>
                <a:ea typeface="メイリオ" panose="020B0604030504040204" pitchFamily="50" charset="-128"/>
              </a:rPr>
              <a:t>２．</a:t>
            </a:r>
            <a:r>
              <a:rPr lang="ja-JP" altLang="en-US" dirty="0"/>
              <a:t>画面右上の</a:t>
            </a:r>
            <a:r>
              <a:rPr lang="en-US" altLang="ja-JP" dirty="0"/>
              <a:t>[</a:t>
            </a:r>
            <a:r>
              <a:rPr lang="ja-JP" altLang="en-US" dirty="0"/>
              <a:t>サインイン</a:t>
            </a:r>
            <a:r>
              <a:rPr lang="en-US" altLang="ja-JP" dirty="0"/>
              <a:t>]</a:t>
            </a:r>
            <a:r>
              <a:rPr lang="ja-JP" altLang="en-US" dirty="0"/>
              <a:t>リンクを選択する。 </a:t>
            </a:r>
            <a:endParaRPr lang="en-US" altLang="ja-JP" dirty="0"/>
          </a:p>
          <a:p>
            <a:endParaRPr lang="en-US" altLang="ja-JP" dirty="0"/>
          </a:p>
          <a:p>
            <a:endParaRPr lang="en-US" altLang="ja-JP" dirty="0"/>
          </a:p>
          <a:p>
            <a:endParaRPr lang="en-US" altLang="ja-JP" dirty="0"/>
          </a:p>
          <a:p>
            <a:r>
              <a:rPr lang="ja-JP" altLang="en-US" dirty="0"/>
              <a:t>３．</a:t>
            </a:r>
            <a:r>
              <a:rPr lang="en-US" altLang="ja-JP" dirty="0"/>
              <a:t>Zoom</a:t>
            </a:r>
            <a:r>
              <a:rPr lang="ja-JP" altLang="en-US" dirty="0"/>
              <a:t>アカウント登録時に設定した</a:t>
            </a:r>
            <a:endParaRPr lang="en-US" altLang="ja-JP" dirty="0"/>
          </a:p>
          <a:p>
            <a:r>
              <a:rPr lang="en-US" altLang="ja-JP" dirty="0"/>
              <a:t>	</a:t>
            </a:r>
            <a:r>
              <a:rPr lang="ja-JP" altLang="en-US" dirty="0"/>
              <a:t>メールアドレスとパスワードを入力して、</a:t>
            </a:r>
            <a:endParaRPr lang="en-US" altLang="ja-JP" dirty="0"/>
          </a:p>
          <a:p>
            <a:pPr marL="685800" lvl="2" indent="0">
              <a:buNone/>
            </a:pPr>
            <a:r>
              <a:rPr lang="en-US" altLang="ja-JP" dirty="0"/>
              <a:t>[</a:t>
            </a:r>
            <a:r>
              <a:rPr lang="ja-JP" altLang="en-US" dirty="0"/>
              <a:t>サインイン</a:t>
            </a:r>
            <a:r>
              <a:rPr lang="en-US" altLang="ja-JP" dirty="0"/>
              <a:t>]</a:t>
            </a:r>
            <a:r>
              <a:rPr lang="ja-JP" altLang="en-US" dirty="0"/>
              <a:t>ボタンを押下する。</a:t>
            </a:r>
            <a:endParaRPr lang="en-US" altLang="ja-JP" dirty="0"/>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17</a:t>
            </a:fld>
            <a:endParaRPr kumimoji="1" lang="ja-JP" altLang="en-US" dirty="0"/>
          </a:p>
        </p:txBody>
      </p:sp>
      <p:pic>
        <p:nvPicPr>
          <p:cNvPr id="7" name="図 6">
            <a:extLst>
              <a:ext uri="{FF2B5EF4-FFF2-40B4-BE49-F238E27FC236}">
                <a16:creationId xmlns:a16="http://schemas.microsoft.com/office/drawing/2014/main" id="{E6FB15D7-AC33-4A75-D4C3-CED251292122}"/>
              </a:ext>
            </a:extLst>
          </p:cNvPr>
          <p:cNvPicPr>
            <a:picLocks noChangeAspect="1"/>
          </p:cNvPicPr>
          <p:nvPr/>
        </p:nvPicPr>
        <p:blipFill rotWithShape="1">
          <a:blip r:embed="rId3"/>
          <a:srcRect l="27456" b="21953"/>
          <a:stretch/>
        </p:blipFill>
        <p:spPr>
          <a:xfrm>
            <a:off x="7623493" y="1690689"/>
            <a:ext cx="3789612" cy="1908175"/>
          </a:xfrm>
          <a:prstGeom prst="rect">
            <a:avLst/>
          </a:prstGeom>
          <a:ln>
            <a:solidFill>
              <a:schemeClr val="accent5">
                <a:lumMod val="50000"/>
              </a:schemeClr>
            </a:solidFill>
          </a:ln>
        </p:spPr>
      </p:pic>
      <p:pic>
        <p:nvPicPr>
          <p:cNvPr id="9" name="図 8">
            <a:extLst>
              <a:ext uri="{FF2B5EF4-FFF2-40B4-BE49-F238E27FC236}">
                <a16:creationId xmlns:a16="http://schemas.microsoft.com/office/drawing/2014/main" id="{EE2A6648-91B7-96FF-0336-581F42558ECD}"/>
              </a:ext>
            </a:extLst>
          </p:cNvPr>
          <p:cNvPicPr>
            <a:picLocks noChangeAspect="1"/>
          </p:cNvPicPr>
          <p:nvPr/>
        </p:nvPicPr>
        <p:blipFill>
          <a:blip r:embed="rId4"/>
          <a:stretch>
            <a:fillRect/>
          </a:stretch>
        </p:blipFill>
        <p:spPr>
          <a:xfrm>
            <a:off x="7623493" y="4001294"/>
            <a:ext cx="2997354" cy="2146410"/>
          </a:xfrm>
          <a:prstGeom prst="rect">
            <a:avLst/>
          </a:prstGeom>
        </p:spPr>
      </p:pic>
    </p:spTree>
    <p:extLst>
      <p:ext uri="{BB962C8B-B14F-4D97-AF65-F5344CB8AC3E}">
        <p14:creationId xmlns:p14="http://schemas.microsoft.com/office/powerpoint/2010/main" val="192319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4"/>
            <a:ext cx="6625230" cy="4993529"/>
          </a:xfrm>
        </p:spPr>
        <p:txBody>
          <a:bodyPr>
            <a:normAutofit/>
          </a:bodyPr>
          <a:lstStyle/>
          <a:p>
            <a:r>
              <a:rPr lang="ja-JP" altLang="en-US" dirty="0">
                <a:latin typeface="メイリオ" panose="020B0604030504040204" pitchFamily="50" charset="-128"/>
                <a:ea typeface="メイリオ" panose="020B0604030504040204" pitchFamily="50" charset="-128"/>
              </a:rPr>
              <a:t>４．</a:t>
            </a:r>
            <a:r>
              <a:rPr lang="ja-JP" altLang="en-US" dirty="0"/>
              <a:t>画面左側のメニューから</a:t>
            </a:r>
            <a:endParaRPr lang="en-US" altLang="ja-JP" dirty="0"/>
          </a:p>
          <a:p>
            <a:pPr marL="685800" lvl="2" indent="0">
              <a:buNone/>
            </a:pPr>
            <a:r>
              <a:rPr lang="en-US" altLang="ja-JP" dirty="0"/>
              <a:t>[</a:t>
            </a:r>
            <a:r>
              <a:rPr lang="ja-JP" altLang="en-US" dirty="0"/>
              <a:t>プロフィール</a:t>
            </a:r>
            <a:r>
              <a:rPr lang="en-US" altLang="ja-JP" dirty="0"/>
              <a:t>]</a:t>
            </a:r>
            <a:r>
              <a:rPr lang="ja-JP" altLang="en-US" dirty="0"/>
              <a:t>リンクを選択する。 </a:t>
            </a:r>
            <a:endParaRPr lang="en-US" altLang="ja-JP" dirty="0"/>
          </a:p>
          <a:p>
            <a:endParaRPr lang="en-US" altLang="ja-JP" dirty="0"/>
          </a:p>
          <a:p>
            <a:endParaRPr lang="en-US" altLang="ja-JP" dirty="0"/>
          </a:p>
          <a:p>
            <a:r>
              <a:rPr lang="ja-JP" altLang="en-US" dirty="0"/>
              <a:t>５． </a:t>
            </a:r>
            <a:r>
              <a:rPr lang="en-US" altLang="ja-JP" dirty="0"/>
              <a:t>[</a:t>
            </a:r>
            <a:r>
              <a:rPr lang="ja-JP" altLang="en-US" dirty="0"/>
              <a:t>名</a:t>
            </a:r>
            <a:r>
              <a:rPr lang="en-US" altLang="ja-JP" dirty="0"/>
              <a:t>]</a:t>
            </a:r>
            <a:r>
              <a:rPr lang="ja-JP" altLang="en-US" dirty="0"/>
              <a:t>欄，</a:t>
            </a:r>
            <a:r>
              <a:rPr lang="en-US" altLang="ja-JP" dirty="0"/>
              <a:t>[</a:t>
            </a:r>
            <a:r>
              <a:rPr lang="ja-JP" altLang="en-US" dirty="0"/>
              <a:t>姓</a:t>
            </a:r>
            <a:r>
              <a:rPr lang="en-US" altLang="ja-JP" dirty="0"/>
              <a:t>]</a:t>
            </a:r>
            <a:r>
              <a:rPr lang="ja-JP" altLang="en-US" dirty="0"/>
              <a:t>欄、</a:t>
            </a:r>
            <a:r>
              <a:rPr lang="en-US" altLang="ja-JP" dirty="0"/>
              <a:t>[</a:t>
            </a:r>
            <a:r>
              <a:rPr lang="ja-JP" altLang="en-US" dirty="0"/>
              <a:t>表示名</a:t>
            </a:r>
            <a:r>
              <a:rPr lang="en-US" altLang="ja-JP" dirty="0"/>
              <a:t>]</a:t>
            </a:r>
            <a:r>
              <a:rPr lang="ja-JP" altLang="en-US" dirty="0"/>
              <a:t>欄を</a:t>
            </a:r>
            <a:endParaRPr lang="en-US" altLang="ja-JP" dirty="0"/>
          </a:p>
          <a:p>
            <a:pPr marL="685800" lvl="2" indent="0">
              <a:buNone/>
            </a:pPr>
            <a:r>
              <a:rPr lang="ja-JP" altLang="en-US" dirty="0"/>
              <a:t>下記内容にしたがって変更する。</a:t>
            </a:r>
            <a:endParaRPr lang="en-US" altLang="ja-JP" dirty="0"/>
          </a:p>
          <a:p>
            <a:pPr marL="685800" lvl="2" indent="0">
              <a:buNone/>
            </a:pPr>
            <a:endParaRPr lang="en-US" altLang="ja-JP" dirty="0"/>
          </a:p>
          <a:p>
            <a:pPr marL="342900" indent="-342900">
              <a:buFont typeface="Arial" panose="020B0604020202020204" pitchFamily="34" charset="0"/>
              <a:buChar char="•"/>
            </a:pPr>
            <a:r>
              <a:rPr lang="ja-JP" altLang="en-US" dirty="0"/>
              <a:t>名：受講生番号</a:t>
            </a:r>
            <a:endParaRPr lang="en-US" altLang="ja-JP" dirty="0"/>
          </a:p>
          <a:p>
            <a:pPr marL="342900" indent="-342900">
              <a:buFont typeface="Arial" panose="020B0604020202020204" pitchFamily="34" charset="0"/>
              <a:buChar char="•"/>
            </a:pPr>
            <a:r>
              <a:rPr lang="ja-JP" altLang="en-US" dirty="0"/>
              <a:t>姓：受講生氏名</a:t>
            </a:r>
            <a:endParaRPr lang="en-US" altLang="ja-JP" dirty="0"/>
          </a:p>
          <a:p>
            <a:pPr marL="342900" indent="-342900">
              <a:buFont typeface="Arial" panose="020B0604020202020204" pitchFamily="34" charset="0"/>
              <a:buChar char="•"/>
            </a:pPr>
            <a:r>
              <a:rPr lang="ja-JP" altLang="en-US" dirty="0"/>
              <a:t>表示名：受講生番号 受講生氏名</a:t>
            </a:r>
            <a:endParaRPr lang="en-US" altLang="ja-JP" dirty="0"/>
          </a:p>
          <a:p>
            <a:r>
              <a:rPr lang="ja-JP" altLang="en-US" dirty="0"/>
              <a:t>（番号と氏名の間には半角スペースを入れる）</a:t>
            </a:r>
            <a:endParaRPr lang="en-US" altLang="ja-JP"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18</a:t>
            </a:fld>
            <a:endParaRPr kumimoji="1" lang="ja-JP" altLang="en-US" dirty="0"/>
          </a:p>
        </p:txBody>
      </p:sp>
      <p:pic>
        <p:nvPicPr>
          <p:cNvPr id="8" name="図 7">
            <a:extLst>
              <a:ext uri="{FF2B5EF4-FFF2-40B4-BE49-F238E27FC236}">
                <a16:creationId xmlns:a16="http://schemas.microsoft.com/office/drawing/2014/main" id="{06728FC5-52AE-5257-86AB-2C34C3F73FF9}"/>
              </a:ext>
            </a:extLst>
          </p:cNvPr>
          <p:cNvPicPr>
            <a:picLocks noChangeAspect="1"/>
          </p:cNvPicPr>
          <p:nvPr/>
        </p:nvPicPr>
        <p:blipFill rotWithShape="1">
          <a:blip r:embed="rId3"/>
          <a:srcRect r="11831" b="38349"/>
          <a:stretch/>
        </p:blipFill>
        <p:spPr>
          <a:xfrm>
            <a:off x="7583615" y="1690689"/>
            <a:ext cx="2273223" cy="1244987"/>
          </a:xfrm>
          <a:prstGeom prst="rect">
            <a:avLst/>
          </a:prstGeom>
        </p:spPr>
      </p:pic>
      <p:pic>
        <p:nvPicPr>
          <p:cNvPr id="11" name="図 10">
            <a:extLst>
              <a:ext uri="{FF2B5EF4-FFF2-40B4-BE49-F238E27FC236}">
                <a16:creationId xmlns:a16="http://schemas.microsoft.com/office/drawing/2014/main" id="{C5F10EB3-1766-DD30-2290-CC8D277FAEF7}"/>
              </a:ext>
            </a:extLst>
          </p:cNvPr>
          <p:cNvPicPr>
            <a:picLocks noChangeAspect="1"/>
          </p:cNvPicPr>
          <p:nvPr/>
        </p:nvPicPr>
        <p:blipFill>
          <a:blip r:embed="rId4"/>
          <a:stretch>
            <a:fillRect/>
          </a:stretch>
        </p:blipFill>
        <p:spPr>
          <a:xfrm>
            <a:off x="7583615" y="3402011"/>
            <a:ext cx="4267200" cy="2145933"/>
          </a:xfrm>
          <a:prstGeom prst="rect">
            <a:avLst/>
          </a:prstGeom>
        </p:spPr>
      </p:pic>
    </p:spTree>
    <p:extLst>
      <p:ext uri="{BB962C8B-B14F-4D97-AF65-F5344CB8AC3E}">
        <p14:creationId xmlns:p14="http://schemas.microsoft.com/office/powerpoint/2010/main" val="304922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799" y="1825625"/>
            <a:ext cx="6129367" cy="4834482"/>
          </a:xfrm>
        </p:spPr>
        <p:txBody>
          <a:bodyPr>
            <a:normAutofit/>
          </a:bodyPr>
          <a:lstStyle/>
          <a:p>
            <a:r>
              <a:rPr lang="ja-JP" altLang="en-US" dirty="0">
                <a:latin typeface="メイリオ" panose="020B0604030504040204" pitchFamily="50" charset="-128"/>
                <a:ea typeface="メイリオ" panose="020B0604030504040204" pitchFamily="50" charset="-128"/>
              </a:rPr>
              <a:t>６．</a:t>
            </a:r>
            <a:r>
              <a:rPr lang="ja-JP" altLang="en-US" dirty="0"/>
              <a:t> </a:t>
            </a:r>
            <a:r>
              <a:rPr lang="en-US" altLang="ja-JP" dirty="0"/>
              <a:t>[</a:t>
            </a:r>
            <a:r>
              <a:rPr lang="ja-JP" altLang="en-US" dirty="0"/>
              <a:t>名</a:t>
            </a:r>
            <a:r>
              <a:rPr lang="en-US" altLang="ja-JP" dirty="0"/>
              <a:t>]</a:t>
            </a:r>
            <a:r>
              <a:rPr lang="ja-JP" altLang="en-US" dirty="0"/>
              <a:t>欄，</a:t>
            </a:r>
            <a:r>
              <a:rPr lang="en-US" altLang="ja-JP" dirty="0"/>
              <a:t>[</a:t>
            </a:r>
            <a:r>
              <a:rPr lang="ja-JP" altLang="en-US" dirty="0"/>
              <a:t>姓</a:t>
            </a:r>
            <a:r>
              <a:rPr lang="en-US" altLang="ja-JP" dirty="0"/>
              <a:t>]</a:t>
            </a:r>
            <a:r>
              <a:rPr lang="ja-JP" altLang="en-US" dirty="0"/>
              <a:t>欄、</a:t>
            </a:r>
            <a:r>
              <a:rPr lang="en-US" altLang="ja-JP" dirty="0"/>
              <a:t>[</a:t>
            </a:r>
            <a:r>
              <a:rPr lang="ja-JP" altLang="en-US" dirty="0"/>
              <a:t>表示名</a:t>
            </a:r>
            <a:r>
              <a:rPr lang="en-US" altLang="ja-JP" dirty="0"/>
              <a:t>]</a:t>
            </a:r>
            <a:r>
              <a:rPr lang="ja-JP" altLang="en-US" dirty="0"/>
              <a:t>欄以外の</a:t>
            </a:r>
            <a:r>
              <a:rPr lang="en-US" altLang="ja-JP" dirty="0"/>
              <a:t>	</a:t>
            </a:r>
            <a:r>
              <a:rPr lang="ja-JP" altLang="en-US" dirty="0"/>
              <a:t>欄が入力済みの場合は該当する欄の</a:t>
            </a:r>
            <a:endParaRPr lang="en-US" altLang="ja-JP" dirty="0"/>
          </a:p>
          <a:p>
            <a:r>
              <a:rPr lang="en-US" altLang="ja-JP" dirty="0"/>
              <a:t>	</a:t>
            </a:r>
            <a:r>
              <a:rPr lang="ja-JP" altLang="en-US" dirty="0"/>
              <a:t>内容を削除する。</a:t>
            </a:r>
            <a:endParaRPr lang="en-US" altLang="ja-JP" dirty="0"/>
          </a:p>
          <a:p>
            <a:endParaRPr lang="en-US" altLang="ja-JP" dirty="0"/>
          </a:p>
          <a:p>
            <a:r>
              <a:rPr lang="ja-JP" altLang="en-US" dirty="0"/>
              <a:t>７．画面をスクロールして、</a:t>
            </a:r>
            <a:endParaRPr lang="en-US" altLang="ja-JP" dirty="0"/>
          </a:p>
          <a:p>
            <a:r>
              <a:rPr lang="en-US" altLang="ja-JP" dirty="0"/>
              <a:t>	[</a:t>
            </a:r>
            <a:r>
              <a:rPr lang="ja-JP" altLang="en-US" dirty="0"/>
              <a:t>変更を保存</a:t>
            </a:r>
            <a:r>
              <a:rPr lang="en-US" altLang="ja-JP" dirty="0"/>
              <a:t>]</a:t>
            </a:r>
            <a:r>
              <a:rPr lang="ja-JP" altLang="en-US" dirty="0"/>
              <a:t>ボタンを押す。</a:t>
            </a:r>
            <a:endParaRPr lang="en-US" altLang="ja-JP" dirty="0"/>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８．</a:t>
            </a:r>
            <a:r>
              <a:rPr lang="ja-JP" altLang="en-US" dirty="0"/>
              <a:t>アカウント名が変更後の内容に</a:t>
            </a:r>
            <a:endParaRPr lang="en-US" altLang="ja-JP" dirty="0"/>
          </a:p>
          <a:p>
            <a:r>
              <a:rPr lang="en-US" altLang="ja-JP" dirty="0"/>
              <a:t>	</a:t>
            </a:r>
            <a:r>
              <a:rPr lang="ja-JP" altLang="en-US" dirty="0"/>
              <a:t>反映されていることを確認する。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19</a:t>
            </a:fld>
            <a:endParaRPr kumimoji="1" lang="ja-JP" altLang="en-US" dirty="0"/>
          </a:p>
        </p:txBody>
      </p:sp>
      <p:pic>
        <p:nvPicPr>
          <p:cNvPr id="7" name="図 6">
            <a:extLst>
              <a:ext uri="{FF2B5EF4-FFF2-40B4-BE49-F238E27FC236}">
                <a16:creationId xmlns:a16="http://schemas.microsoft.com/office/drawing/2014/main" id="{4B33CC9F-3868-7C4E-43F8-BD8CABE36D72}"/>
              </a:ext>
            </a:extLst>
          </p:cNvPr>
          <p:cNvPicPr>
            <a:picLocks noChangeAspect="1"/>
          </p:cNvPicPr>
          <p:nvPr/>
        </p:nvPicPr>
        <p:blipFill>
          <a:blip r:embed="rId3"/>
          <a:stretch>
            <a:fillRect/>
          </a:stretch>
        </p:blipFill>
        <p:spPr>
          <a:xfrm>
            <a:off x="6942167" y="3429000"/>
            <a:ext cx="4203916" cy="1085906"/>
          </a:xfrm>
          <a:prstGeom prst="rect">
            <a:avLst/>
          </a:prstGeom>
        </p:spPr>
      </p:pic>
      <p:pic>
        <p:nvPicPr>
          <p:cNvPr id="10" name="図 9">
            <a:extLst>
              <a:ext uri="{FF2B5EF4-FFF2-40B4-BE49-F238E27FC236}">
                <a16:creationId xmlns:a16="http://schemas.microsoft.com/office/drawing/2014/main" id="{A908D6E8-CF06-B777-4848-580E794204C2}"/>
              </a:ext>
            </a:extLst>
          </p:cNvPr>
          <p:cNvPicPr>
            <a:picLocks noChangeAspect="1"/>
          </p:cNvPicPr>
          <p:nvPr/>
        </p:nvPicPr>
        <p:blipFill>
          <a:blip r:embed="rId4"/>
          <a:stretch>
            <a:fillRect/>
          </a:stretch>
        </p:blipFill>
        <p:spPr>
          <a:xfrm>
            <a:off x="6942167" y="5057776"/>
            <a:ext cx="5061210" cy="1060505"/>
          </a:xfrm>
          <a:prstGeom prst="rect">
            <a:avLst/>
          </a:prstGeom>
        </p:spPr>
      </p:pic>
    </p:spTree>
    <p:extLst>
      <p:ext uri="{BB962C8B-B14F-4D97-AF65-F5344CB8AC3E}">
        <p14:creationId xmlns:p14="http://schemas.microsoft.com/office/powerpoint/2010/main" val="30084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LMS</a:t>
            </a:r>
            <a:r>
              <a:rPr lang="ja-JP" altLang="en-US" b="0" i="0" dirty="0">
                <a:solidFill>
                  <a:srgbClr val="000000"/>
                </a:solidFill>
                <a:effectLst/>
                <a:latin typeface="Meiryo" panose="020B0604030504040204" pitchFamily="50" charset="-128"/>
                <a:ea typeface="Meiryo" panose="020B0604030504040204" pitchFamily="50" charset="-128"/>
              </a:rPr>
              <a:t>ログイン</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ja-JP" altLang="en-US" b="0" i="0" dirty="0">
                <a:solidFill>
                  <a:srgbClr val="000000"/>
                </a:solidFill>
                <a:effectLst/>
                <a:latin typeface="Meiryo" panose="020B0604030504040204" pitchFamily="50" charset="-128"/>
                <a:ea typeface="Meiryo" panose="020B0604030504040204" pitchFamily="50" charset="-128"/>
              </a:rPr>
              <a:t>勤怠入力</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Google</a:t>
            </a:r>
            <a:r>
              <a:rPr lang="ja-JP" altLang="en-US" b="0" i="0" dirty="0">
                <a:solidFill>
                  <a:srgbClr val="000000"/>
                </a:solidFill>
                <a:effectLst/>
                <a:latin typeface="Meiryo" panose="020B0604030504040204" pitchFamily="50" charset="-128"/>
                <a:ea typeface="Meiryo" panose="020B0604030504040204" pitchFamily="50" charset="-128"/>
              </a:rPr>
              <a:t>アカウント登録</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アカウントの修正</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dirty="0">
                <a:solidFill>
                  <a:srgbClr val="000000"/>
                </a:solidFill>
                <a:latin typeface="Meiryo" panose="020B0604030504040204" pitchFamily="50" charset="-128"/>
                <a:ea typeface="Meiryo" panose="020B0604030504040204" pitchFamily="50" charset="-128"/>
              </a:rPr>
              <a:t>Zoom</a:t>
            </a:r>
            <a:r>
              <a:rPr lang="ja-JP" altLang="en-US" dirty="0">
                <a:solidFill>
                  <a:srgbClr val="000000"/>
                </a:solidFill>
                <a:latin typeface="Meiryo" panose="020B0604030504040204" pitchFamily="50" charset="-128"/>
                <a:ea typeface="Meiryo" panose="020B0604030504040204" pitchFamily="50" charset="-128"/>
              </a:rPr>
              <a:t>スクリーンショットの撮影</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セットアップ</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ja-JP" altLang="en-US" dirty="0">
                <a:solidFill>
                  <a:srgbClr val="000000"/>
                </a:solidFill>
                <a:latin typeface="Meiryo" panose="020B0604030504040204" pitchFamily="50" charset="-128"/>
                <a:ea typeface="Meiryo" panose="020B0604030504040204" pitchFamily="50" charset="-128"/>
              </a:rPr>
              <a:t>研修規約の確認</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ja-JP" altLang="en-US" b="0" i="0" dirty="0">
                <a:solidFill>
                  <a:srgbClr val="000000"/>
                </a:solidFill>
                <a:effectLst/>
                <a:latin typeface="Meiryo" panose="020B0604030504040204" pitchFamily="50" charset="-128"/>
                <a:ea typeface="Meiryo" panose="020B0604030504040204" pitchFamily="50" charset="-128"/>
              </a:rPr>
              <a:t>日報の作成　</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時</a:t>
            </a:r>
            <a:r>
              <a:rPr lang="en-US" altLang="ja-JP" b="0" i="0" dirty="0">
                <a:solidFill>
                  <a:srgbClr val="000000"/>
                </a:solidFill>
                <a:effectLst/>
                <a:latin typeface="Meiryo" panose="020B0604030504040204" pitchFamily="50" charset="-128"/>
                <a:ea typeface="Meiryo" panose="020B0604030504040204" pitchFamily="50" charset="-128"/>
              </a:rPr>
              <a:t>30</a:t>
            </a:r>
            <a:r>
              <a:rPr lang="ja-JP" altLang="en-US" b="0" i="0" dirty="0">
                <a:solidFill>
                  <a:srgbClr val="000000"/>
                </a:solidFill>
                <a:effectLst/>
                <a:latin typeface="Meiryo" panose="020B0604030504040204" pitchFamily="50" charset="-128"/>
                <a:ea typeface="Meiryo" panose="020B0604030504040204" pitchFamily="50" charset="-128"/>
              </a:rPr>
              <a:t>分ごろに説明します。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a:t>
            </a:fld>
            <a:endParaRPr kumimoji="1" lang="ja-JP" altLang="en-US" dirty="0"/>
          </a:p>
        </p:txBody>
      </p:sp>
    </p:spTree>
    <p:extLst>
      <p:ext uri="{BB962C8B-B14F-4D97-AF65-F5344CB8AC3E}">
        <p14:creationId xmlns:p14="http://schemas.microsoft.com/office/powerpoint/2010/main" val="391079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5"/>
            <a:ext cx="10541000" cy="4351338"/>
          </a:xfrm>
        </p:spPr>
        <p:txBody>
          <a:bodyPr>
            <a:normAutofit/>
          </a:bodyPr>
          <a:lstStyle/>
          <a:p>
            <a:r>
              <a:rPr lang="ja-JP" altLang="en-US" dirty="0">
                <a:latin typeface="メイリオ" panose="020B0604030504040204" pitchFamily="50" charset="-128"/>
                <a:ea typeface="メイリオ" panose="020B0604030504040204" pitchFamily="50" charset="-128"/>
              </a:rPr>
              <a:t>９．</a:t>
            </a:r>
            <a:r>
              <a:rPr lang="ja-JP" altLang="en-US" dirty="0"/>
              <a:t>現在参加している </a:t>
            </a:r>
            <a:r>
              <a:rPr lang="en-US" altLang="ja-JP" dirty="0"/>
              <a:t>Zoom </a:t>
            </a:r>
            <a:r>
              <a:rPr lang="ja-JP" altLang="en-US" dirty="0"/>
              <a:t>会議室を一度退出して、</a:t>
            </a:r>
            <a:endParaRPr lang="en-US" altLang="ja-JP" dirty="0"/>
          </a:p>
          <a:p>
            <a:pPr marL="685800" lvl="2" indent="0">
              <a:buNone/>
            </a:pPr>
            <a:r>
              <a:rPr lang="ja-JP" altLang="en-US" dirty="0"/>
              <a:t>同じ </a:t>
            </a:r>
            <a:r>
              <a:rPr lang="en-US" altLang="ja-JP" dirty="0"/>
              <a:t>Zoom </a:t>
            </a:r>
            <a:r>
              <a:rPr lang="ja-JP" altLang="en-US" dirty="0"/>
              <a:t>会議室の </a:t>
            </a:r>
            <a:r>
              <a:rPr lang="en-US" altLang="ja-JP" dirty="0"/>
              <a:t>URL </a:t>
            </a:r>
            <a:r>
              <a:rPr lang="ja-JP" altLang="en-US" dirty="0"/>
              <a:t>をクリックして再度参加する。</a:t>
            </a:r>
            <a:endParaRPr lang="en-US" altLang="ja-JP" dirty="0"/>
          </a:p>
          <a:p>
            <a:endParaRPr lang="en-US" altLang="ja-JP" dirty="0"/>
          </a:p>
          <a:p>
            <a:r>
              <a:rPr lang="en-US" altLang="ja-JP" dirty="0"/>
              <a:t>10</a:t>
            </a:r>
            <a:r>
              <a:rPr lang="ja-JP" altLang="en-US" dirty="0"/>
              <a:t>．</a:t>
            </a:r>
            <a:r>
              <a:rPr lang="en-US" altLang="ja-JP" dirty="0"/>
              <a:t>Zoom </a:t>
            </a:r>
            <a:r>
              <a:rPr lang="ja-JP" altLang="en-US" dirty="0"/>
              <a:t>会議室に表示されている自分のアカウント名が「変更後の内容」</a:t>
            </a:r>
            <a:endParaRPr lang="en-US" altLang="ja-JP" dirty="0"/>
          </a:p>
          <a:p>
            <a:pPr marL="685800" lvl="2" indent="0">
              <a:buNone/>
            </a:pPr>
            <a:r>
              <a:rPr lang="ja-JP" altLang="en-US" dirty="0"/>
              <a:t>に反映されていることを確認する。 </a:t>
            </a:r>
            <a:endParaRPr lang="en-US" altLang="ja-JP"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20</a:t>
            </a:fld>
            <a:endParaRPr kumimoji="1" lang="ja-JP" altLang="en-US" dirty="0"/>
          </a:p>
        </p:txBody>
      </p:sp>
    </p:spTree>
    <p:extLst>
      <p:ext uri="{BB962C8B-B14F-4D97-AF65-F5344CB8AC3E}">
        <p14:creationId xmlns:p14="http://schemas.microsoft.com/office/powerpoint/2010/main" val="15304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スクリーンショットの撮影</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オンライン形式の場合のみ実施します。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日</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回スクリーンショットを撮影します。</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サポーターの指示に従ってください。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661D575F-21EA-4953-990A-37F3DCE17FBE}"/>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21</a:t>
            </a:fld>
            <a:endParaRPr kumimoji="1" lang="ja-JP" altLang="en-US" dirty="0"/>
          </a:p>
        </p:txBody>
      </p:sp>
    </p:spTree>
    <p:extLst>
      <p:ext uri="{BB962C8B-B14F-4D97-AF65-F5344CB8AC3E}">
        <p14:creationId xmlns:p14="http://schemas.microsoft.com/office/powerpoint/2010/main" val="130254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下記</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点のセットアップします。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パスワードの設定</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拡張子の表示設定</a:t>
            </a:r>
          </a:p>
          <a:p>
            <a:pPr marL="342900"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（業務用チャットサービス）アカウントの登録</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セットアップマニュアルはレンタル</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の場合はデスクトップから、</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自前の</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の場合は</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から入手可能です。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22</a:t>
            </a:fld>
            <a:endParaRPr kumimoji="1" lang="ja-JP" altLang="en-US" dirty="0"/>
          </a:p>
        </p:txBody>
      </p:sp>
    </p:spTree>
    <p:extLst>
      <p:ext uri="{BB962C8B-B14F-4D97-AF65-F5344CB8AC3E}">
        <p14:creationId xmlns:p14="http://schemas.microsoft.com/office/powerpoint/2010/main" val="1958562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8237561" cy="4351338"/>
          </a:xfrm>
        </p:spPr>
        <p:txBody>
          <a:bodyPr>
            <a:normAutofit/>
          </a:bodyPr>
          <a:lstStyle/>
          <a:p>
            <a:r>
              <a:rPr lang="ja-JP" altLang="en-US" dirty="0">
                <a:latin typeface="メイリオ" panose="020B0604030504040204" pitchFamily="50" charset="-128"/>
                <a:ea typeface="メイリオ" panose="020B0604030504040204" pitchFamily="50" charset="-128"/>
              </a:rPr>
              <a:t>１．デスクトップ左下の検索欄で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「コントロールパネル」と検索して、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検索結果中の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コントロール パネル</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23</a:t>
            </a:fld>
            <a:endParaRPr kumimoji="1" lang="ja-JP" altLang="en-US" dirty="0"/>
          </a:p>
        </p:txBody>
      </p:sp>
      <p:grpSp>
        <p:nvGrpSpPr>
          <p:cNvPr id="9" name="グループ化 8">
            <a:extLst>
              <a:ext uri="{FF2B5EF4-FFF2-40B4-BE49-F238E27FC236}">
                <a16:creationId xmlns:a16="http://schemas.microsoft.com/office/drawing/2014/main" id="{9EFDEEDC-F990-3CC0-71C9-0E851F27821E}"/>
              </a:ext>
            </a:extLst>
          </p:cNvPr>
          <p:cNvGrpSpPr/>
          <p:nvPr/>
        </p:nvGrpSpPr>
        <p:grpSpPr>
          <a:xfrm>
            <a:off x="7569960" y="1690689"/>
            <a:ext cx="3327400" cy="4544838"/>
            <a:chOff x="4521119" y="234786"/>
            <a:chExt cx="3149762" cy="4036551"/>
          </a:xfrm>
        </p:grpSpPr>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1DD13955-2F87-404B-DDFE-D8FABB392396}"/>
                </a:ext>
              </a:extLst>
            </p:cNvPr>
            <p:cNvPicPr>
              <a:picLocks noChangeAspect="1"/>
            </p:cNvPicPr>
            <p:nvPr/>
          </p:nvPicPr>
          <p:blipFill rotWithShape="1">
            <a:blip r:embed="rId3"/>
            <a:srcRect b="38867"/>
            <a:stretch/>
          </p:blipFill>
          <p:spPr>
            <a:xfrm>
              <a:off x="4521119" y="234786"/>
              <a:ext cx="3149762" cy="3905414"/>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EC07C694-3EF0-8EC1-8C30-42A0A9CF8AB0}"/>
                </a:ext>
              </a:extLst>
            </p:cNvPr>
            <p:cNvPicPr>
              <a:picLocks noChangeAspect="1"/>
            </p:cNvPicPr>
            <p:nvPr/>
          </p:nvPicPr>
          <p:blipFill rotWithShape="1">
            <a:blip r:embed="rId3"/>
            <a:srcRect t="91546"/>
            <a:stretch/>
          </p:blipFill>
          <p:spPr>
            <a:xfrm>
              <a:off x="4521119" y="3731250"/>
              <a:ext cx="3149762" cy="540087"/>
            </a:xfrm>
            <a:prstGeom prst="rect">
              <a:avLst/>
            </a:prstGeom>
          </p:spPr>
        </p:pic>
      </p:grpSp>
    </p:spTree>
    <p:extLst>
      <p:ext uri="{BB962C8B-B14F-4D97-AF65-F5344CB8AC3E}">
        <p14:creationId xmlns:p14="http://schemas.microsoft.com/office/powerpoint/2010/main" val="177012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162262" cy="4351338"/>
          </a:xfrm>
        </p:spPr>
        <p:txBody>
          <a:bodyPr>
            <a:normAutofit/>
          </a:bodyPr>
          <a:lstStyle/>
          <a:p>
            <a:r>
              <a:rPr lang="ja-JP" altLang="en-US" dirty="0">
                <a:latin typeface="メイリオ" panose="020B0604030504040204" pitchFamily="50" charset="-128"/>
                <a:ea typeface="メイリオ" panose="020B0604030504040204" pitchFamily="50" charset="-128"/>
              </a:rPr>
              <a:t>２．ウィンドウ右上の「表示方法」を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「カテゴリ」から「小さいアイコン」</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に変更する。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24</a:t>
            </a:fld>
            <a:endParaRPr kumimoji="1" lang="ja-JP" altLang="en-US" dirty="0"/>
          </a:p>
        </p:txBody>
      </p:sp>
      <p:pic>
        <p:nvPicPr>
          <p:cNvPr id="10" name="図 9">
            <a:extLst>
              <a:ext uri="{FF2B5EF4-FFF2-40B4-BE49-F238E27FC236}">
                <a16:creationId xmlns:a16="http://schemas.microsoft.com/office/drawing/2014/main" id="{CE553B82-B398-6857-8A35-DB98DA16D2A3}"/>
              </a:ext>
            </a:extLst>
          </p:cNvPr>
          <p:cNvPicPr>
            <a:picLocks noChangeAspect="1"/>
          </p:cNvPicPr>
          <p:nvPr/>
        </p:nvPicPr>
        <p:blipFill rotWithShape="1">
          <a:blip r:embed="rId3"/>
          <a:srcRect b="38979"/>
          <a:stretch/>
        </p:blipFill>
        <p:spPr>
          <a:xfrm>
            <a:off x="6887573" y="1576731"/>
            <a:ext cx="5102578" cy="2195169"/>
          </a:xfrm>
          <a:prstGeom prst="rect">
            <a:avLst/>
          </a:prstGeom>
        </p:spPr>
      </p:pic>
      <p:pic>
        <p:nvPicPr>
          <p:cNvPr id="12" name="図 11">
            <a:extLst>
              <a:ext uri="{FF2B5EF4-FFF2-40B4-BE49-F238E27FC236}">
                <a16:creationId xmlns:a16="http://schemas.microsoft.com/office/drawing/2014/main" id="{6C6BD50C-60CF-7724-5F9C-9822A754F6D2}"/>
              </a:ext>
            </a:extLst>
          </p:cNvPr>
          <p:cNvPicPr>
            <a:picLocks noChangeAspect="1"/>
          </p:cNvPicPr>
          <p:nvPr/>
        </p:nvPicPr>
        <p:blipFill rotWithShape="1">
          <a:blip r:embed="rId4"/>
          <a:srcRect b="36729"/>
          <a:stretch/>
        </p:blipFill>
        <p:spPr>
          <a:xfrm>
            <a:off x="7000462" y="4040358"/>
            <a:ext cx="4989689" cy="2195169"/>
          </a:xfrm>
          <a:prstGeom prst="rect">
            <a:avLst/>
          </a:prstGeom>
        </p:spPr>
      </p:pic>
    </p:spTree>
    <p:extLst>
      <p:ext uri="{BB962C8B-B14F-4D97-AF65-F5344CB8AC3E}">
        <p14:creationId xmlns:p14="http://schemas.microsoft.com/office/powerpoint/2010/main" val="140403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802920" cy="4351338"/>
          </a:xfrm>
        </p:spPr>
        <p:txBody>
          <a:bodyPr>
            <a:normAutofit/>
          </a:bodyPr>
          <a:lstStyle/>
          <a:p>
            <a:r>
              <a:rPr lang="ja-JP" altLang="en-US" dirty="0">
                <a:latin typeface="メイリオ" panose="020B0604030504040204" pitchFamily="50" charset="-128"/>
                <a:ea typeface="メイリオ" panose="020B0604030504040204" pitchFamily="50" charset="-128"/>
              </a:rPr>
              <a:t>３．「ユーザーアカウント」をダブルクリックして、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「ユーザーアカウント」ウィンドウを開く。</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４．「</a:t>
            </a:r>
            <a:r>
              <a:rPr lang="en-US" altLang="ja-JP" dirty="0">
                <a:latin typeface="メイリオ" panose="020B0604030504040204" pitchFamily="50" charset="-128"/>
                <a:ea typeface="メイリオ" panose="020B0604030504040204" pitchFamily="50" charset="-128"/>
              </a:rPr>
              <a:t>PC </a:t>
            </a:r>
            <a:r>
              <a:rPr lang="ja-JP" altLang="en-US" dirty="0">
                <a:latin typeface="メイリオ" panose="020B0604030504040204" pitchFamily="50" charset="-128"/>
                <a:ea typeface="メイリオ" panose="020B0604030504040204" pitchFamily="50" charset="-128"/>
              </a:rPr>
              <a:t>設定でアカウントを変更」</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25</a:t>
            </a:fld>
            <a:endParaRPr kumimoji="1" lang="ja-JP" altLang="en-US" dirty="0"/>
          </a:p>
        </p:txBody>
      </p:sp>
      <p:pic>
        <p:nvPicPr>
          <p:cNvPr id="7" name="図 6">
            <a:extLst>
              <a:ext uri="{FF2B5EF4-FFF2-40B4-BE49-F238E27FC236}">
                <a16:creationId xmlns:a16="http://schemas.microsoft.com/office/drawing/2014/main" id="{CDE051AB-F96B-3E3B-02E2-481DC5F3D588}"/>
              </a:ext>
            </a:extLst>
          </p:cNvPr>
          <p:cNvPicPr>
            <a:picLocks noChangeAspect="1"/>
          </p:cNvPicPr>
          <p:nvPr/>
        </p:nvPicPr>
        <p:blipFill rotWithShape="1">
          <a:blip r:embed="rId3"/>
          <a:srcRect r="23618" b="20741"/>
          <a:stretch/>
        </p:blipFill>
        <p:spPr>
          <a:xfrm>
            <a:off x="8272630" y="1690689"/>
            <a:ext cx="3327401" cy="2338298"/>
          </a:xfrm>
          <a:prstGeom prst="rect">
            <a:avLst/>
          </a:prstGeom>
        </p:spPr>
      </p:pic>
      <p:pic>
        <p:nvPicPr>
          <p:cNvPr id="9" name="図 8">
            <a:extLst>
              <a:ext uri="{FF2B5EF4-FFF2-40B4-BE49-F238E27FC236}">
                <a16:creationId xmlns:a16="http://schemas.microsoft.com/office/drawing/2014/main" id="{CDFB6BD9-6CB2-9F7C-85BE-441CA7078F56}"/>
              </a:ext>
            </a:extLst>
          </p:cNvPr>
          <p:cNvPicPr>
            <a:picLocks noChangeAspect="1"/>
          </p:cNvPicPr>
          <p:nvPr/>
        </p:nvPicPr>
        <p:blipFill>
          <a:blip r:embed="rId4"/>
          <a:stretch>
            <a:fillRect/>
          </a:stretch>
        </p:blipFill>
        <p:spPr>
          <a:xfrm>
            <a:off x="6661363" y="4267094"/>
            <a:ext cx="5156465" cy="2044805"/>
          </a:xfrm>
          <a:prstGeom prst="rect">
            <a:avLst/>
          </a:prstGeom>
        </p:spPr>
      </p:pic>
    </p:spTree>
    <p:extLst>
      <p:ext uri="{BB962C8B-B14F-4D97-AF65-F5344CB8AC3E}">
        <p14:creationId xmlns:p14="http://schemas.microsoft.com/office/powerpoint/2010/main" val="1887355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6763604" cy="4351338"/>
          </a:xfrm>
        </p:spPr>
        <p:txBody>
          <a:bodyPr>
            <a:normAutofit/>
          </a:bodyPr>
          <a:lstStyle/>
          <a:p>
            <a:r>
              <a:rPr lang="ja-JP" altLang="en-US" dirty="0">
                <a:latin typeface="メイリオ" panose="020B0604030504040204" pitchFamily="50" charset="-128"/>
                <a:ea typeface="メイリオ" panose="020B0604030504040204" pitchFamily="50" charset="-128"/>
              </a:rPr>
              <a:t>５．「設定」ウィンドウの画面左のメニュー</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から「アカウント」を選択する。</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６．「アカウント」ウィンドウから</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「サインインオプション」を選択する。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26</a:t>
            </a:fld>
            <a:endParaRPr kumimoji="1" lang="ja-JP" altLang="en-US" dirty="0"/>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E08D1DA6-316A-7F93-0F09-5D8A3200E2DC}"/>
              </a:ext>
            </a:extLst>
          </p:cNvPr>
          <p:cNvPicPr>
            <a:picLocks noChangeAspect="1"/>
          </p:cNvPicPr>
          <p:nvPr/>
        </p:nvPicPr>
        <p:blipFill>
          <a:blip r:embed="rId3"/>
          <a:stretch>
            <a:fillRect/>
          </a:stretch>
        </p:blipFill>
        <p:spPr>
          <a:xfrm>
            <a:off x="7601803" y="1825625"/>
            <a:ext cx="4417311" cy="2402006"/>
          </a:xfrm>
          <a:prstGeom prst="rect">
            <a:avLst/>
          </a:prstGeom>
        </p:spPr>
      </p:pic>
    </p:spTree>
    <p:extLst>
      <p:ext uri="{BB962C8B-B14F-4D97-AF65-F5344CB8AC3E}">
        <p14:creationId xmlns:p14="http://schemas.microsoft.com/office/powerpoint/2010/main" val="60441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354170" cy="4351338"/>
          </a:xfrm>
        </p:spPr>
        <p:txBody>
          <a:bodyPr>
            <a:normAutofit/>
          </a:bodyPr>
          <a:lstStyle/>
          <a:p>
            <a:r>
              <a:rPr lang="ja-JP" altLang="en-US" dirty="0">
                <a:latin typeface="メイリオ" panose="020B0604030504040204" pitchFamily="50" charset="-128"/>
                <a:ea typeface="メイリオ" panose="020B0604030504040204" pitchFamily="50" charset="-128"/>
              </a:rPr>
              <a:t>７．「サインイン オプション」の項目一覧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から「パスワード」を選択し、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ja-JP" altLang="en-US" dirty="0"/>
              <a:t>追加」ボタンを押す。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27</a:t>
            </a:fld>
            <a:endParaRPr kumimoji="1" lang="ja-JP" altLang="en-US" dirty="0"/>
          </a:p>
        </p:txBody>
      </p:sp>
      <p:grpSp>
        <p:nvGrpSpPr>
          <p:cNvPr id="10" name="グループ化 9">
            <a:extLst>
              <a:ext uri="{FF2B5EF4-FFF2-40B4-BE49-F238E27FC236}">
                <a16:creationId xmlns:a16="http://schemas.microsoft.com/office/drawing/2014/main" id="{638272AF-3563-85F9-A42E-A01FC393CF8A}"/>
              </a:ext>
            </a:extLst>
          </p:cNvPr>
          <p:cNvGrpSpPr/>
          <p:nvPr/>
        </p:nvGrpSpPr>
        <p:grpSpPr>
          <a:xfrm>
            <a:off x="7365244" y="1677863"/>
            <a:ext cx="4581644" cy="1809828"/>
            <a:chOff x="6388099" y="2266872"/>
            <a:chExt cx="4784844" cy="1963992"/>
          </a:xfrm>
        </p:grpSpPr>
        <p:pic>
          <p:nvPicPr>
            <p:cNvPr id="7" name="図 6">
              <a:extLst>
                <a:ext uri="{FF2B5EF4-FFF2-40B4-BE49-F238E27FC236}">
                  <a16:creationId xmlns:a16="http://schemas.microsoft.com/office/drawing/2014/main" id="{B9D0C229-04A3-75C6-A25F-9F81DBF2C9CE}"/>
                </a:ext>
              </a:extLst>
            </p:cNvPr>
            <p:cNvPicPr>
              <a:picLocks noChangeAspect="1"/>
            </p:cNvPicPr>
            <p:nvPr/>
          </p:nvPicPr>
          <p:blipFill rotWithShape="1">
            <a:blip r:embed="rId3"/>
            <a:srcRect b="52571"/>
            <a:stretch/>
          </p:blipFill>
          <p:spPr>
            <a:xfrm>
              <a:off x="6388100" y="2266872"/>
              <a:ext cx="4784843" cy="1479628"/>
            </a:xfrm>
            <a:prstGeom prst="rect">
              <a:avLst/>
            </a:prstGeom>
          </p:spPr>
        </p:pic>
        <p:pic>
          <p:nvPicPr>
            <p:cNvPr id="9" name="図 8">
              <a:extLst>
                <a:ext uri="{FF2B5EF4-FFF2-40B4-BE49-F238E27FC236}">
                  <a16:creationId xmlns:a16="http://schemas.microsoft.com/office/drawing/2014/main" id="{B09FBE00-334D-4251-4A67-742478FB263F}"/>
                </a:ext>
              </a:extLst>
            </p:cNvPr>
            <p:cNvPicPr>
              <a:picLocks noChangeAspect="1"/>
            </p:cNvPicPr>
            <p:nvPr/>
          </p:nvPicPr>
          <p:blipFill rotWithShape="1">
            <a:blip r:embed="rId3"/>
            <a:srcRect t="66155"/>
            <a:stretch/>
          </p:blipFill>
          <p:spPr>
            <a:xfrm>
              <a:off x="6388099" y="3175000"/>
              <a:ext cx="4784843" cy="1055864"/>
            </a:xfrm>
            <a:prstGeom prst="rect">
              <a:avLst/>
            </a:prstGeom>
          </p:spPr>
        </p:pic>
      </p:grpSp>
      <p:pic>
        <p:nvPicPr>
          <p:cNvPr id="12" name="図 11">
            <a:extLst>
              <a:ext uri="{FF2B5EF4-FFF2-40B4-BE49-F238E27FC236}">
                <a16:creationId xmlns:a16="http://schemas.microsoft.com/office/drawing/2014/main" id="{B8EA65EF-2ED2-510E-1A55-1ECFA804CC84}"/>
              </a:ext>
            </a:extLst>
          </p:cNvPr>
          <p:cNvPicPr>
            <a:picLocks noChangeAspect="1"/>
          </p:cNvPicPr>
          <p:nvPr/>
        </p:nvPicPr>
        <p:blipFill rotWithShape="1">
          <a:blip r:embed="rId4"/>
          <a:srcRect b="17728"/>
          <a:stretch/>
        </p:blipFill>
        <p:spPr>
          <a:xfrm>
            <a:off x="7349252" y="3789363"/>
            <a:ext cx="4673840" cy="2387600"/>
          </a:xfrm>
          <a:prstGeom prst="rect">
            <a:avLst/>
          </a:prstGeom>
        </p:spPr>
      </p:pic>
    </p:spTree>
    <p:extLst>
      <p:ext uri="{BB962C8B-B14F-4D97-AF65-F5344CB8AC3E}">
        <p14:creationId xmlns:p14="http://schemas.microsoft.com/office/powerpoint/2010/main" val="63927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1144534" cy="4351338"/>
          </a:xfrm>
        </p:spPr>
        <p:txBody>
          <a:bodyPr>
            <a:normAutofit/>
          </a:bodyPr>
          <a:lstStyle/>
          <a:p>
            <a:r>
              <a:rPr lang="ja-JP" altLang="en-US" dirty="0">
                <a:latin typeface="メイリオ" panose="020B0604030504040204" pitchFamily="50" charset="-128"/>
                <a:ea typeface="メイリオ" panose="020B0604030504040204" pitchFamily="50" charset="-128"/>
              </a:rPr>
              <a:t>８．以下の項目を入力して、「次へ」ボタンを押す。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新しいパスワード：任意のパスワード</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パスワードの確認入力：「新しいパスワード」に入力したものと同内容</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パスワードのヒント：任意のヒント</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セキュリティ観点上、各項目には他者にパスワードが特定されない内容を</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設定してください。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28</a:t>
            </a:fld>
            <a:endParaRPr kumimoji="1" lang="ja-JP" altLang="en-US" dirty="0"/>
          </a:p>
        </p:txBody>
      </p:sp>
      <p:pic>
        <p:nvPicPr>
          <p:cNvPr id="8" name="図 7">
            <a:extLst>
              <a:ext uri="{FF2B5EF4-FFF2-40B4-BE49-F238E27FC236}">
                <a16:creationId xmlns:a16="http://schemas.microsoft.com/office/drawing/2014/main" id="{EB43F8E2-A03D-9C24-9745-FD61F1AA0900}"/>
              </a:ext>
            </a:extLst>
          </p:cNvPr>
          <p:cNvPicPr>
            <a:picLocks noChangeAspect="1"/>
          </p:cNvPicPr>
          <p:nvPr/>
        </p:nvPicPr>
        <p:blipFill>
          <a:blip r:embed="rId3"/>
          <a:stretch>
            <a:fillRect/>
          </a:stretch>
        </p:blipFill>
        <p:spPr>
          <a:xfrm>
            <a:off x="8658790" y="1581507"/>
            <a:ext cx="3323943" cy="1847494"/>
          </a:xfrm>
          <a:prstGeom prst="rect">
            <a:avLst/>
          </a:prstGeom>
        </p:spPr>
      </p:pic>
    </p:spTree>
    <p:extLst>
      <p:ext uri="{BB962C8B-B14F-4D97-AF65-F5344CB8AC3E}">
        <p14:creationId xmlns:p14="http://schemas.microsoft.com/office/powerpoint/2010/main" val="88444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９．</a:t>
            </a:r>
            <a:r>
              <a:rPr lang="ja-JP" altLang="en-US" dirty="0"/>
              <a:t>「完了」ボタンを押す。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29</a:t>
            </a:fld>
            <a:endParaRPr kumimoji="1" lang="ja-JP" altLang="en-US" dirty="0"/>
          </a:p>
        </p:txBody>
      </p:sp>
      <p:pic>
        <p:nvPicPr>
          <p:cNvPr id="7" name="図 6">
            <a:extLst>
              <a:ext uri="{FF2B5EF4-FFF2-40B4-BE49-F238E27FC236}">
                <a16:creationId xmlns:a16="http://schemas.microsoft.com/office/drawing/2014/main" id="{8CCB05F1-89F6-60CC-9B88-ED83BB8C4CB2}"/>
              </a:ext>
            </a:extLst>
          </p:cNvPr>
          <p:cNvPicPr>
            <a:picLocks noChangeAspect="1"/>
          </p:cNvPicPr>
          <p:nvPr/>
        </p:nvPicPr>
        <p:blipFill>
          <a:blip r:embed="rId3"/>
          <a:stretch>
            <a:fillRect/>
          </a:stretch>
        </p:blipFill>
        <p:spPr>
          <a:xfrm>
            <a:off x="6096000" y="1690689"/>
            <a:ext cx="3892750" cy="3880049"/>
          </a:xfrm>
          <a:prstGeom prst="rect">
            <a:avLst/>
          </a:prstGeom>
        </p:spPr>
      </p:pic>
    </p:spTree>
    <p:extLst>
      <p:ext uri="{BB962C8B-B14F-4D97-AF65-F5344CB8AC3E}">
        <p14:creationId xmlns:p14="http://schemas.microsoft.com/office/powerpoint/2010/main" val="344229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0515600" cy="4628404"/>
          </a:xfrm>
        </p:spPr>
        <p:txBody>
          <a:bodyPr>
            <a:normAutofit/>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講師から共有されたアカウント情報を基に</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にログインしてください。</a:t>
            </a:r>
            <a:endParaRPr lang="en-US" altLang="ja-JP" dirty="0">
              <a:latin typeface="メイリオ" panose="020B0604030504040204" pitchFamily="50" charset="-128"/>
              <a:ea typeface="メイリオ" panose="020B0604030504040204" pitchFamily="50" charset="-128"/>
            </a:endParaRPr>
          </a:p>
          <a:p>
            <a:pPr lvl="1"/>
            <a:r>
              <a:rPr lang="ja-JP" altLang="en-US" u="sng" dirty="0">
                <a:latin typeface="メイリオ" panose="020B0604030504040204" pitchFamily="50" charset="-128"/>
                <a:ea typeface="メイリオ" panose="020B0604030504040204" pitchFamily="50" charset="-128"/>
              </a:rPr>
              <a:t>「</a:t>
            </a:r>
            <a:r>
              <a:rPr lang="en-US" altLang="ja-JP" u="sng" dirty="0">
                <a:latin typeface="メイリオ" panose="020B0604030504040204" pitchFamily="50" charset="-128"/>
                <a:ea typeface="メイリオ" panose="020B0604030504040204" pitchFamily="50" charset="-128"/>
              </a:rPr>
              <a:t>l</a:t>
            </a:r>
            <a:r>
              <a:rPr lang="ja-JP" altLang="en-US" u="sng" dirty="0">
                <a:latin typeface="メイリオ" panose="020B0604030504040204" pitchFamily="50" charset="-128"/>
                <a:ea typeface="メイリオ" panose="020B0604030504040204" pitchFamily="50" charset="-128"/>
              </a:rPr>
              <a:t>（エル）」と「</a:t>
            </a:r>
            <a:r>
              <a:rPr lang="en-US" altLang="ja-JP" u="sng" dirty="0">
                <a:latin typeface="メイリオ" panose="020B0604030504040204" pitchFamily="50" charset="-128"/>
                <a:ea typeface="メイリオ" panose="020B0604030504040204" pitchFamily="50" charset="-128"/>
              </a:rPr>
              <a:t>I</a:t>
            </a:r>
            <a:r>
              <a:rPr lang="ja-JP" altLang="en-US" u="sng" dirty="0">
                <a:latin typeface="メイリオ" panose="020B0604030504040204" pitchFamily="50" charset="-128"/>
                <a:ea typeface="メイリオ" panose="020B0604030504040204" pitchFamily="50" charset="-128"/>
              </a:rPr>
              <a:t>（アイ）」</a:t>
            </a:r>
            <a:r>
              <a:rPr lang="ja-JP" altLang="en-US"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a:t>
            </a:r>
            <a:r>
              <a:rPr lang="en-US" altLang="ja-JP" u="sng" dirty="0">
                <a:latin typeface="メイリオ" panose="020B0604030504040204" pitchFamily="50" charset="-128"/>
                <a:ea typeface="メイリオ" panose="020B0604030504040204" pitchFamily="50" charset="-128"/>
              </a:rPr>
              <a:t>0</a:t>
            </a:r>
            <a:r>
              <a:rPr lang="ja-JP" altLang="en-US" u="sng" dirty="0">
                <a:latin typeface="メイリオ" panose="020B0604030504040204" pitchFamily="50" charset="-128"/>
                <a:ea typeface="メイリオ" panose="020B0604030504040204" pitchFamily="50" charset="-128"/>
              </a:rPr>
              <a:t>（ゼロ）」と「</a:t>
            </a:r>
            <a:r>
              <a:rPr lang="en-US" altLang="ja-JP" u="sng" dirty="0">
                <a:latin typeface="メイリオ" panose="020B0604030504040204" pitchFamily="50" charset="-128"/>
                <a:ea typeface="メイリオ" panose="020B0604030504040204" pitchFamily="50" charset="-128"/>
              </a:rPr>
              <a:t>O(</a:t>
            </a:r>
            <a:r>
              <a:rPr lang="ja-JP" altLang="en-US" u="sng" dirty="0">
                <a:latin typeface="メイリオ" panose="020B0604030504040204" pitchFamily="50" charset="-128"/>
                <a:ea typeface="メイリオ" panose="020B0604030504040204" pitchFamily="50" charset="-128"/>
              </a:rPr>
              <a:t>オー</a:t>
            </a:r>
            <a:r>
              <a:rPr lang="en-US" altLang="ja-JP" u="sng"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の入力間違いに注意してください。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algn="ctr"/>
            <a:r>
              <a:rPr lang="en-US" altLang="ja-JP" sz="4800" dirty="0">
                <a:solidFill>
                  <a:srgbClr val="0070C0"/>
                </a:solidFill>
                <a:latin typeface="メイリオ" panose="020B0604030504040204" pitchFamily="50" charset="-128"/>
                <a:ea typeface="メイリオ" panose="020B0604030504040204" pitchFamily="50" charset="-128"/>
                <a:hlinkClick r:id="rId3"/>
              </a:rPr>
              <a:t>https://tis.shared.jp/lms/</a:t>
            </a:r>
            <a:endParaRPr lang="en-US" altLang="ja-JP" sz="4800" dirty="0">
              <a:solidFill>
                <a:srgbClr val="0070C0"/>
              </a:solidFill>
              <a:latin typeface="メイリオ" panose="020B0604030504040204" pitchFamily="50" charset="-128"/>
              <a:ea typeface="メイリオ" panose="020B0604030504040204" pitchFamily="50" charset="-128"/>
            </a:endParaRPr>
          </a:p>
          <a:p>
            <a:pPr algn="ctr"/>
            <a:endParaRPr lang="en-US" altLang="ja-JP" dirty="0">
              <a:solidFill>
                <a:srgbClr val="0070C0"/>
              </a:solidFill>
              <a:latin typeface="メイリオ" panose="020B0604030504040204" pitchFamily="50" charset="-128"/>
              <a:ea typeface="メイリオ" panose="020B0604030504040204" pitchFamily="50" charset="-128"/>
            </a:endParaRPr>
          </a:p>
          <a:p>
            <a:endParaRPr lang="en-US" altLang="ja-JP" dirty="0">
              <a:solidFill>
                <a:srgbClr val="0070C0"/>
              </a:solidFill>
              <a:latin typeface="メイリオ" panose="020B0604030504040204" pitchFamily="50" charset="-128"/>
              <a:ea typeface="メイリオ" panose="020B0604030504040204" pitchFamily="50" charset="-128"/>
            </a:endParaRPr>
          </a:p>
          <a:p>
            <a:pPr marL="457200" indent="-457200">
              <a:buFont typeface="+mj-lt"/>
              <a:buAutoNum type="arabicPeriod" startAt="2"/>
            </a:pPr>
            <a:r>
              <a:rPr lang="en-US" altLang="ja-JP" dirty="0">
                <a:solidFill>
                  <a:schemeClr val="tx1"/>
                </a:solidFill>
                <a:latin typeface="メイリオ" panose="020B0604030504040204" pitchFamily="50" charset="-128"/>
                <a:ea typeface="メイリオ" panose="020B0604030504040204" pitchFamily="50" charset="-128"/>
              </a:rPr>
              <a:t>LMS</a:t>
            </a:r>
            <a:r>
              <a:rPr lang="ja-JP" altLang="en-US" dirty="0">
                <a:solidFill>
                  <a:schemeClr val="tx1"/>
                </a:solidFill>
                <a:latin typeface="メイリオ" panose="020B0604030504040204" pitchFamily="50" charset="-128"/>
                <a:ea typeface="メイリオ" panose="020B0604030504040204" pitchFamily="50" charset="-128"/>
              </a:rPr>
              <a:t>画面右上のユーザ名を確認し、表記が正しいことを確認してください。</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表記が誤っている場合はサポーターにお伝えください。</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445CE00-9979-2E71-53BE-0C0EA94EBC8C}"/>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a:t>
            </a:fld>
            <a:endParaRPr kumimoji="1" lang="ja-JP" altLang="en-US" dirty="0"/>
          </a:p>
        </p:txBody>
      </p:sp>
    </p:spTree>
    <p:extLst>
      <p:ext uri="{BB962C8B-B14F-4D97-AF65-F5344CB8AC3E}">
        <p14:creationId xmlns:p14="http://schemas.microsoft.com/office/powerpoint/2010/main" val="2612273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セットアップ（拡張子の表示設定）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490648" cy="4351338"/>
          </a:xfrm>
        </p:spPr>
        <p:txBody>
          <a:bodyPr>
            <a:normAutofit/>
          </a:bodyPr>
          <a:lstStyle/>
          <a:p>
            <a:r>
              <a:rPr lang="ja-JP" altLang="en-US" dirty="0">
                <a:latin typeface="メイリオ" panose="020B0604030504040204" pitchFamily="50" charset="-128"/>
                <a:ea typeface="メイリオ" panose="020B0604030504040204" pitchFamily="50" charset="-128"/>
              </a:rPr>
              <a:t>１．デスクトップ左下の検索欄で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「エクスプローラー」と検索して、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検索結果中の「エクスプローラー」を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30</a:t>
            </a:fld>
            <a:endParaRPr kumimoji="1" lang="ja-JP" altLang="en-US" dirty="0"/>
          </a:p>
        </p:txBody>
      </p:sp>
      <p:grpSp>
        <p:nvGrpSpPr>
          <p:cNvPr id="12" name="グループ化 11">
            <a:extLst>
              <a:ext uri="{FF2B5EF4-FFF2-40B4-BE49-F238E27FC236}">
                <a16:creationId xmlns:a16="http://schemas.microsoft.com/office/drawing/2014/main" id="{4CFAB456-62EF-DFB2-4449-6C73DD8A10B0}"/>
              </a:ext>
            </a:extLst>
          </p:cNvPr>
          <p:cNvGrpSpPr/>
          <p:nvPr/>
        </p:nvGrpSpPr>
        <p:grpSpPr>
          <a:xfrm>
            <a:off x="7474424" y="1825625"/>
            <a:ext cx="3733800" cy="4016375"/>
            <a:chOff x="4559221" y="225261"/>
            <a:chExt cx="3073558" cy="3280443"/>
          </a:xfrm>
        </p:grpSpPr>
        <p:pic>
          <p:nvPicPr>
            <p:cNvPr id="10" name="図 9" descr="テキスト&#10;&#10;中程度の精度で自動的に生成された説明">
              <a:extLst>
                <a:ext uri="{FF2B5EF4-FFF2-40B4-BE49-F238E27FC236}">
                  <a16:creationId xmlns:a16="http://schemas.microsoft.com/office/drawing/2014/main" id="{8A6AED12-1D85-D582-7CEE-A355E8FB6A91}"/>
                </a:ext>
              </a:extLst>
            </p:cNvPr>
            <p:cNvPicPr>
              <a:picLocks noChangeAspect="1"/>
            </p:cNvPicPr>
            <p:nvPr/>
          </p:nvPicPr>
          <p:blipFill rotWithShape="1">
            <a:blip r:embed="rId3"/>
            <a:srcRect b="57730"/>
            <a:stretch/>
          </p:blipFill>
          <p:spPr>
            <a:xfrm>
              <a:off x="4559221" y="225261"/>
              <a:ext cx="3073558" cy="2708440"/>
            </a:xfrm>
            <a:prstGeom prst="rect">
              <a:avLst/>
            </a:prstGeom>
          </p:spPr>
        </p:pic>
        <p:pic>
          <p:nvPicPr>
            <p:cNvPr id="11" name="図 10">
              <a:extLst>
                <a:ext uri="{FF2B5EF4-FFF2-40B4-BE49-F238E27FC236}">
                  <a16:creationId xmlns:a16="http://schemas.microsoft.com/office/drawing/2014/main" id="{18D6FB5B-6125-1889-C01A-CC152C879A9F}"/>
                </a:ext>
              </a:extLst>
            </p:cNvPr>
            <p:cNvPicPr>
              <a:picLocks noChangeAspect="1"/>
            </p:cNvPicPr>
            <p:nvPr/>
          </p:nvPicPr>
          <p:blipFill rotWithShape="1">
            <a:blip r:embed="rId3"/>
            <a:srcRect t="88848"/>
            <a:stretch/>
          </p:blipFill>
          <p:spPr>
            <a:xfrm>
              <a:off x="4559221" y="2791165"/>
              <a:ext cx="3073558" cy="714539"/>
            </a:xfrm>
            <a:prstGeom prst="rect">
              <a:avLst/>
            </a:prstGeom>
          </p:spPr>
        </p:pic>
      </p:grpSp>
    </p:spTree>
    <p:extLst>
      <p:ext uri="{BB962C8B-B14F-4D97-AF65-F5344CB8AC3E}">
        <p14:creationId xmlns:p14="http://schemas.microsoft.com/office/powerpoint/2010/main" val="1759914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セットアップ（拡張子の表示設定）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２．画面上部のタブの中から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「表示」を選択する。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t>３．上部のメニューの中から</a:t>
            </a:r>
            <a:endParaRPr lang="en-US" altLang="ja-JP" dirty="0"/>
          </a:p>
          <a:p>
            <a:r>
              <a:rPr lang="en-US" altLang="ja-JP" dirty="0"/>
              <a:t>	</a:t>
            </a:r>
            <a:r>
              <a:rPr lang="ja-JP" altLang="en-US" dirty="0"/>
              <a:t>「ファイル名拡張子」に</a:t>
            </a:r>
            <a:endParaRPr lang="en-US" altLang="ja-JP" dirty="0"/>
          </a:p>
          <a:p>
            <a:r>
              <a:rPr lang="en-US" altLang="ja-JP" dirty="0"/>
              <a:t>	</a:t>
            </a:r>
            <a:r>
              <a:rPr lang="ja-JP" altLang="en-US" dirty="0"/>
              <a:t>チェックを入れる。 </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31</a:t>
            </a:fld>
            <a:endParaRPr kumimoji="1" lang="ja-JP" altLang="en-US" dirty="0"/>
          </a:p>
        </p:txBody>
      </p:sp>
      <p:pic>
        <p:nvPicPr>
          <p:cNvPr id="7" name="図 6">
            <a:extLst>
              <a:ext uri="{FF2B5EF4-FFF2-40B4-BE49-F238E27FC236}">
                <a16:creationId xmlns:a16="http://schemas.microsoft.com/office/drawing/2014/main" id="{3321C5CE-03A8-6AE9-7B30-FA96A045D842}"/>
              </a:ext>
            </a:extLst>
          </p:cNvPr>
          <p:cNvPicPr>
            <a:picLocks noChangeAspect="1"/>
          </p:cNvPicPr>
          <p:nvPr/>
        </p:nvPicPr>
        <p:blipFill>
          <a:blip r:embed="rId3"/>
          <a:stretch>
            <a:fillRect/>
          </a:stretch>
        </p:blipFill>
        <p:spPr>
          <a:xfrm>
            <a:off x="6123602" y="1690689"/>
            <a:ext cx="3588785" cy="2013037"/>
          </a:xfrm>
          <a:prstGeom prst="rect">
            <a:avLst/>
          </a:prstGeom>
        </p:spPr>
      </p:pic>
      <p:pic>
        <p:nvPicPr>
          <p:cNvPr id="9" name="図 8">
            <a:extLst>
              <a:ext uri="{FF2B5EF4-FFF2-40B4-BE49-F238E27FC236}">
                <a16:creationId xmlns:a16="http://schemas.microsoft.com/office/drawing/2014/main" id="{3156B1B4-2C56-ECC3-6F5A-863882DFBCE1}"/>
              </a:ext>
            </a:extLst>
          </p:cNvPr>
          <p:cNvPicPr>
            <a:picLocks noChangeAspect="1"/>
          </p:cNvPicPr>
          <p:nvPr/>
        </p:nvPicPr>
        <p:blipFill>
          <a:blip r:embed="rId4"/>
          <a:stretch>
            <a:fillRect/>
          </a:stretch>
        </p:blipFill>
        <p:spPr>
          <a:xfrm>
            <a:off x="6091332" y="4001294"/>
            <a:ext cx="5791218" cy="1166017"/>
          </a:xfrm>
          <a:prstGeom prst="rect">
            <a:avLst/>
          </a:prstGeom>
        </p:spPr>
      </p:pic>
    </p:spTree>
    <p:extLst>
      <p:ext uri="{BB962C8B-B14F-4D97-AF65-F5344CB8AC3E}">
        <p14:creationId xmlns:p14="http://schemas.microsoft.com/office/powerpoint/2010/main" val="772101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8319448" cy="4351338"/>
          </a:xfrm>
        </p:spPr>
        <p:txBody>
          <a:bodyPr>
            <a:normAutofit/>
          </a:bodyPr>
          <a:lstStyle/>
          <a:p>
            <a:r>
              <a:rPr lang="ja-JP" altLang="en-US" dirty="0">
                <a:latin typeface="メイリオ" panose="020B0604030504040204" pitchFamily="50" charset="-128"/>
                <a:ea typeface="メイリオ" panose="020B0604030504040204" pitchFamily="50" charset="-128"/>
              </a:rPr>
              <a:t>１．事前に</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の教材ダウンロード画面から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ダウンロードした「</a:t>
            </a: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招待リンク」を開く</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２．ダウンロードしたファイルをテキストエディタで開き、</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記載された </a:t>
            </a:r>
            <a:r>
              <a:rPr lang="en-US" altLang="ja-JP" dirty="0">
                <a:latin typeface="メイリオ" panose="020B0604030504040204" pitchFamily="50" charset="-128"/>
                <a:ea typeface="メイリオ" panose="020B0604030504040204" pitchFamily="50" charset="-128"/>
              </a:rPr>
              <a:t>URL </a:t>
            </a:r>
            <a:r>
              <a:rPr lang="ja-JP" altLang="en-US" dirty="0">
                <a:latin typeface="メイリオ" panose="020B0604030504040204" pitchFamily="50" charset="-128"/>
                <a:ea typeface="メイリオ" panose="020B0604030504040204" pitchFamily="50" charset="-128"/>
              </a:rPr>
              <a:t>に</a:t>
            </a:r>
            <a:r>
              <a:rPr lang="en-US" altLang="ja-JP" dirty="0">
                <a:latin typeface="メイリオ" panose="020B0604030504040204" pitchFamily="50" charset="-128"/>
                <a:ea typeface="メイリオ" panose="020B0604030504040204" pitchFamily="50" charset="-128"/>
              </a:rPr>
              <a:t>Web </a:t>
            </a:r>
            <a:r>
              <a:rPr lang="ja-JP" altLang="en-US" dirty="0">
                <a:latin typeface="メイリオ" panose="020B0604030504040204" pitchFamily="50" charset="-128"/>
                <a:ea typeface="メイリオ" panose="020B0604030504040204" pitchFamily="50" charset="-128"/>
              </a:rPr>
              <a:t>ブラウザでアクセスする。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32</a:t>
            </a:fld>
            <a:endParaRPr kumimoji="1" lang="ja-JP" altLang="en-US" dirty="0"/>
          </a:p>
        </p:txBody>
      </p:sp>
      <p:pic>
        <p:nvPicPr>
          <p:cNvPr id="7" name="図 6">
            <a:extLst>
              <a:ext uri="{FF2B5EF4-FFF2-40B4-BE49-F238E27FC236}">
                <a16:creationId xmlns:a16="http://schemas.microsoft.com/office/drawing/2014/main" id="{4F453880-8C0B-966B-8CA3-0F0C3DA6F110}"/>
              </a:ext>
            </a:extLst>
          </p:cNvPr>
          <p:cNvPicPr>
            <a:picLocks noChangeAspect="1"/>
          </p:cNvPicPr>
          <p:nvPr/>
        </p:nvPicPr>
        <p:blipFill>
          <a:blip r:embed="rId3"/>
          <a:stretch>
            <a:fillRect/>
          </a:stretch>
        </p:blipFill>
        <p:spPr>
          <a:xfrm>
            <a:off x="1314204" y="4064060"/>
            <a:ext cx="9563591" cy="1054154"/>
          </a:xfrm>
          <a:prstGeom prst="rect">
            <a:avLst/>
          </a:prstGeom>
        </p:spPr>
      </p:pic>
    </p:spTree>
    <p:extLst>
      <p:ext uri="{BB962C8B-B14F-4D97-AF65-F5344CB8AC3E}">
        <p14:creationId xmlns:p14="http://schemas.microsoft.com/office/powerpoint/2010/main" val="43633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7910015" cy="4628404"/>
          </a:xfrm>
        </p:spPr>
        <p:txBody>
          <a:bodyPr>
            <a:normAutofit/>
          </a:bodyPr>
          <a:lstStyle/>
          <a:p>
            <a:r>
              <a:rPr lang="ja-JP" altLang="en-US" dirty="0">
                <a:latin typeface="メイリオ" panose="020B0604030504040204" pitchFamily="50" charset="-128"/>
                <a:ea typeface="メイリオ" panose="020B0604030504040204" pitchFamily="50" charset="-128"/>
              </a:rPr>
              <a:t>３．リンク先のページにて、先ほど作成した</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Google</a:t>
            </a:r>
            <a:r>
              <a:rPr lang="ja-JP" altLang="en-US" dirty="0">
                <a:latin typeface="メイリオ" panose="020B0604030504040204" pitchFamily="50" charset="-128"/>
                <a:ea typeface="メイリオ" panose="020B0604030504040204" pitchFamily="50" charset="-128"/>
              </a:rPr>
              <a:t>アカウントのメールアドレスを入力する。</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４．入力したメールアドレス宛に届いた</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自動送信メールを開き、メール本文中の</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「メールアドレスを確認する」ボタンを押す。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33</a:t>
            </a:fld>
            <a:endParaRPr kumimoji="1" lang="ja-JP" altLang="en-US" dirty="0"/>
          </a:p>
        </p:txBody>
      </p:sp>
      <p:pic>
        <p:nvPicPr>
          <p:cNvPr id="8" name="図 7">
            <a:extLst>
              <a:ext uri="{FF2B5EF4-FFF2-40B4-BE49-F238E27FC236}">
                <a16:creationId xmlns:a16="http://schemas.microsoft.com/office/drawing/2014/main" id="{5BE433BE-BD17-BF81-F0B1-0A6BB8586341}"/>
              </a:ext>
            </a:extLst>
          </p:cNvPr>
          <p:cNvPicPr>
            <a:picLocks noChangeAspect="1"/>
          </p:cNvPicPr>
          <p:nvPr/>
        </p:nvPicPr>
        <p:blipFill>
          <a:blip r:embed="rId3"/>
          <a:stretch>
            <a:fillRect/>
          </a:stretch>
        </p:blipFill>
        <p:spPr>
          <a:xfrm>
            <a:off x="8393373" y="1690689"/>
            <a:ext cx="3481286" cy="2378617"/>
          </a:xfrm>
          <a:prstGeom prst="rect">
            <a:avLst/>
          </a:prstGeom>
        </p:spPr>
      </p:pic>
    </p:spTree>
    <p:extLst>
      <p:ext uri="{BB962C8B-B14F-4D97-AF65-F5344CB8AC3E}">
        <p14:creationId xmlns:p14="http://schemas.microsoft.com/office/powerpoint/2010/main" val="288590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093657" cy="4351338"/>
          </a:xfrm>
        </p:spPr>
        <p:txBody>
          <a:bodyPr>
            <a:normAutofit/>
          </a:bodyPr>
          <a:lstStyle/>
          <a:p>
            <a:r>
              <a:rPr lang="ja-JP" altLang="en-US" dirty="0">
                <a:latin typeface="メイリオ" panose="020B0604030504040204" pitchFamily="50" charset="-128"/>
                <a:ea typeface="メイリオ" panose="020B0604030504040204" pitchFamily="50" charset="-128"/>
              </a:rPr>
              <a:t>５．リンク先のページにて、下記項目を入力して、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「次へ」ボタンを押す。</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氏名 ：氏名</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会場名</a:t>
            </a:r>
            <a:r>
              <a:rPr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丸括弧「</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」は半角で記入</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表示名 ：記入しない </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 ：半角英字と数字を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組み合わせた</a:t>
            </a:r>
            <a:r>
              <a:rPr lang="en-US" altLang="ja-JP" dirty="0">
                <a:latin typeface="メイリオ" panose="020B0604030504040204" pitchFamily="50" charset="-128"/>
                <a:ea typeface="メイリオ" panose="020B0604030504040204" pitchFamily="50" charset="-128"/>
              </a:rPr>
              <a:t>8</a:t>
            </a:r>
            <a:r>
              <a:rPr lang="ja-JP" altLang="en-US" dirty="0">
                <a:latin typeface="メイリオ" panose="020B0604030504040204" pitchFamily="50" charset="-128"/>
                <a:ea typeface="メイリオ" panose="020B0604030504040204" pitchFamily="50" charset="-128"/>
              </a:rPr>
              <a:t>文字以上の文字列</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入力内容の判定結果が「</a:t>
            </a:r>
            <a:r>
              <a:rPr lang="en-US" altLang="ja-JP" dirty="0">
                <a:latin typeface="メイリオ" panose="020B0604030504040204" pitchFamily="50" charset="-128"/>
                <a:ea typeface="メイリオ" panose="020B0604030504040204" pitchFamily="50" charset="-128"/>
              </a:rPr>
              <a:t>Good]</a:t>
            </a:r>
            <a:r>
              <a:rPr lang="ja-JP" altLang="en-US" dirty="0">
                <a:latin typeface="メイリオ" panose="020B0604030504040204" pitchFamily="50" charset="-128"/>
                <a:ea typeface="メイリオ" panose="020B0604030504040204" pitchFamily="50" charset="-128"/>
              </a:rPr>
              <a:t>以上であることが望ましい。</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チェックボックス ：チェックを外す。</a:t>
            </a:r>
          </a:p>
          <a:p>
            <a:pPr marL="685800" lvl="2" indent="0">
              <a:buNone/>
            </a:pP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34</a:t>
            </a:fld>
            <a:endParaRPr kumimoji="1" lang="ja-JP" altLang="en-US" dirty="0"/>
          </a:p>
        </p:txBody>
      </p:sp>
      <p:pic>
        <p:nvPicPr>
          <p:cNvPr id="7" name="図 6">
            <a:extLst>
              <a:ext uri="{FF2B5EF4-FFF2-40B4-BE49-F238E27FC236}">
                <a16:creationId xmlns:a16="http://schemas.microsoft.com/office/drawing/2014/main" id="{0200E034-7710-2566-F78C-2EBF1B2BDDD8}"/>
              </a:ext>
            </a:extLst>
          </p:cNvPr>
          <p:cNvPicPr>
            <a:picLocks noChangeAspect="1"/>
          </p:cNvPicPr>
          <p:nvPr/>
        </p:nvPicPr>
        <p:blipFill>
          <a:blip r:embed="rId3"/>
          <a:stretch>
            <a:fillRect/>
          </a:stretch>
        </p:blipFill>
        <p:spPr>
          <a:xfrm>
            <a:off x="8054058" y="1690689"/>
            <a:ext cx="3959384" cy="2662947"/>
          </a:xfrm>
          <a:prstGeom prst="rect">
            <a:avLst/>
          </a:prstGeom>
        </p:spPr>
      </p:pic>
    </p:spTree>
    <p:extLst>
      <p:ext uri="{BB962C8B-B14F-4D97-AF65-F5344CB8AC3E}">
        <p14:creationId xmlns:p14="http://schemas.microsoft.com/office/powerpoint/2010/main" val="318828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６．「同意します」ボタンを押す。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７．「後で」ボタンを押す。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35</a:t>
            </a:fld>
            <a:endParaRPr kumimoji="1" lang="ja-JP" altLang="en-US" dirty="0"/>
          </a:p>
        </p:txBody>
      </p:sp>
      <p:pic>
        <p:nvPicPr>
          <p:cNvPr id="8" name="図 7">
            <a:extLst>
              <a:ext uri="{FF2B5EF4-FFF2-40B4-BE49-F238E27FC236}">
                <a16:creationId xmlns:a16="http://schemas.microsoft.com/office/drawing/2014/main" id="{4C01A9DE-A4A2-A032-F6EA-146C561D22CC}"/>
              </a:ext>
            </a:extLst>
          </p:cNvPr>
          <p:cNvPicPr>
            <a:picLocks noChangeAspect="1"/>
          </p:cNvPicPr>
          <p:nvPr/>
        </p:nvPicPr>
        <p:blipFill>
          <a:blip r:embed="rId3"/>
          <a:stretch>
            <a:fillRect/>
          </a:stretch>
        </p:blipFill>
        <p:spPr>
          <a:xfrm>
            <a:off x="6096000" y="1652501"/>
            <a:ext cx="3390971" cy="2348793"/>
          </a:xfrm>
          <a:prstGeom prst="rect">
            <a:avLst/>
          </a:prstGeom>
        </p:spPr>
      </p:pic>
      <p:pic>
        <p:nvPicPr>
          <p:cNvPr id="10" name="図 9">
            <a:extLst>
              <a:ext uri="{FF2B5EF4-FFF2-40B4-BE49-F238E27FC236}">
                <a16:creationId xmlns:a16="http://schemas.microsoft.com/office/drawing/2014/main" id="{0428F990-56E2-D758-8B50-2C693462629B}"/>
              </a:ext>
            </a:extLst>
          </p:cNvPr>
          <p:cNvPicPr>
            <a:picLocks noChangeAspect="1"/>
          </p:cNvPicPr>
          <p:nvPr/>
        </p:nvPicPr>
        <p:blipFill>
          <a:blip r:embed="rId4"/>
          <a:stretch>
            <a:fillRect/>
          </a:stretch>
        </p:blipFill>
        <p:spPr>
          <a:xfrm>
            <a:off x="6064889" y="4136230"/>
            <a:ext cx="3453191" cy="2309905"/>
          </a:xfrm>
          <a:prstGeom prst="rect">
            <a:avLst/>
          </a:prstGeom>
        </p:spPr>
      </p:pic>
    </p:spTree>
    <p:extLst>
      <p:ext uri="{BB962C8B-B14F-4D97-AF65-F5344CB8AC3E}">
        <p14:creationId xmlns:p14="http://schemas.microsoft.com/office/powerpoint/2010/main" val="325264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186684" cy="4351338"/>
          </a:xfrm>
        </p:spPr>
        <p:txBody>
          <a:bodyPr>
            <a:normAutofit/>
          </a:bodyPr>
          <a:lstStyle/>
          <a:p>
            <a:r>
              <a:rPr lang="ja-JP" altLang="en-US" dirty="0">
                <a:latin typeface="メイリオ" panose="020B0604030504040204" pitchFamily="50" charset="-128"/>
                <a:ea typeface="メイリオ" panose="020B0604030504040204" pitchFamily="50" charset="-128"/>
              </a:rPr>
              <a:t>８．「チュートリアルをスキップ」を選択する。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９．デスクトップの「</a:t>
            </a:r>
            <a:r>
              <a:rPr lang="en-US" altLang="ja-JP" dirty="0">
                <a:latin typeface="メイリオ" panose="020B0604030504040204" pitchFamily="50" charset="-128"/>
                <a:ea typeface="メイリオ" panose="020B0604030504040204" pitchFamily="50" charset="-128"/>
              </a:rPr>
              <a:t>00_PC </a:t>
            </a:r>
            <a:r>
              <a:rPr lang="ja-JP" altLang="en-US" dirty="0">
                <a:latin typeface="メイリオ" panose="020B0604030504040204" pitchFamily="50" charset="-128"/>
                <a:ea typeface="メイリオ" panose="020B0604030504040204" pitchFamily="50" charset="-128"/>
              </a:rPr>
              <a:t>セットアップ」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01 </a:t>
            </a:r>
            <a:r>
              <a:rPr lang="ja-JP" altLang="en-US" dirty="0">
                <a:latin typeface="メイリオ" panose="020B0604030504040204" pitchFamily="50" charset="-128"/>
                <a:ea typeface="メイリオ" panose="020B0604030504040204" pitchFamily="50" charset="-128"/>
              </a:rPr>
              <a:t>全コース共通」</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06_Slack</a:t>
            </a:r>
            <a:r>
              <a:rPr lang="ja-JP" altLang="en-US" dirty="0">
                <a:latin typeface="メイリオ" panose="020B0604030504040204" pitchFamily="50" charset="-128"/>
                <a:ea typeface="メイリオ" panose="020B0604030504040204" pitchFamily="50" charset="-128"/>
              </a:rPr>
              <a:t>」を開く。</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36</a:t>
            </a:fld>
            <a:endParaRPr kumimoji="1" lang="ja-JP" altLang="en-US" dirty="0"/>
          </a:p>
        </p:txBody>
      </p:sp>
      <p:pic>
        <p:nvPicPr>
          <p:cNvPr id="7" name="図 6">
            <a:extLst>
              <a:ext uri="{FF2B5EF4-FFF2-40B4-BE49-F238E27FC236}">
                <a16:creationId xmlns:a16="http://schemas.microsoft.com/office/drawing/2014/main" id="{1323402B-0ED8-125A-A599-7400D93D53CA}"/>
              </a:ext>
            </a:extLst>
          </p:cNvPr>
          <p:cNvPicPr>
            <a:picLocks noChangeAspect="1"/>
          </p:cNvPicPr>
          <p:nvPr/>
        </p:nvPicPr>
        <p:blipFill>
          <a:blip r:embed="rId3"/>
          <a:stretch>
            <a:fillRect/>
          </a:stretch>
        </p:blipFill>
        <p:spPr>
          <a:xfrm>
            <a:off x="8024884" y="1690689"/>
            <a:ext cx="3968721" cy="2690811"/>
          </a:xfrm>
          <a:prstGeom prst="rect">
            <a:avLst/>
          </a:prstGeom>
        </p:spPr>
      </p:pic>
    </p:spTree>
    <p:extLst>
      <p:ext uri="{BB962C8B-B14F-4D97-AF65-F5344CB8AC3E}">
        <p14:creationId xmlns:p14="http://schemas.microsoft.com/office/powerpoint/2010/main" val="207785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393907" cy="4351338"/>
          </a:xfrm>
        </p:spPr>
        <p:txBody>
          <a:bodyPr>
            <a:normAutofit/>
          </a:bodyPr>
          <a:lstStyle/>
          <a:p>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SlackSetup.exe</a:t>
            </a:r>
            <a:r>
              <a:rPr lang="ja-JP" altLang="en-US" dirty="0">
                <a:latin typeface="メイリオ" panose="020B0604030504040204" pitchFamily="50" charset="-128"/>
                <a:ea typeface="メイリオ" panose="020B0604030504040204" pitchFamily="50" charset="-128"/>
              </a:rPr>
              <a:t>」をダブルクリックする。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．「このファイルを実行しますか？」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と記載された確認ダイアログが表示されたら、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「実行」ボタンを押す。</a:t>
            </a:r>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ボタン押下後、インストーラが起動して、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　インストール処理が実行されます。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37</a:t>
            </a:fld>
            <a:endParaRPr kumimoji="1" lang="ja-JP" altLang="en-US" dirty="0"/>
          </a:p>
        </p:txBody>
      </p:sp>
      <p:pic>
        <p:nvPicPr>
          <p:cNvPr id="8" name="図 7">
            <a:extLst>
              <a:ext uri="{FF2B5EF4-FFF2-40B4-BE49-F238E27FC236}">
                <a16:creationId xmlns:a16="http://schemas.microsoft.com/office/drawing/2014/main" id="{4C13FF51-7788-19A6-4389-723FCAFB5504}"/>
              </a:ext>
            </a:extLst>
          </p:cNvPr>
          <p:cNvPicPr>
            <a:picLocks noChangeAspect="1"/>
          </p:cNvPicPr>
          <p:nvPr/>
        </p:nvPicPr>
        <p:blipFill>
          <a:blip r:embed="rId3"/>
          <a:stretch>
            <a:fillRect/>
          </a:stretch>
        </p:blipFill>
        <p:spPr>
          <a:xfrm>
            <a:off x="8303051" y="2931228"/>
            <a:ext cx="3517900" cy="2140132"/>
          </a:xfrm>
          <a:prstGeom prst="rect">
            <a:avLst/>
          </a:prstGeom>
        </p:spPr>
      </p:pic>
    </p:spTree>
    <p:extLst>
      <p:ext uri="{BB962C8B-B14F-4D97-AF65-F5344CB8AC3E}">
        <p14:creationId xmlns:p14="http://schemas.microsoft.com/office/powerpoint/2010/main" val="3229334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927376" cy="4351338"/>
          </a:xfrm>
        </p:spPr>
        <p:txBody>
          <a:bodyPr>
            <a:normAutofit/>
          </a:bodyPr>
          <a:lstStyle/>
          <a:p>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．インストール処理が完了後、</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デスクトップ上に表示された右のアイコン</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をダブルクリックする。</a:t>
            </a: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13</a:t>
            </a:r>
            <a:r>
              <a:rPr lang="ja-JP" altLang="en-US" dirty="0">
                <a:latin typeface="メイリオ" panose="020B0604030504040204" pitchFamily="50" charset="-128"/>
                <a:ea typeface="メイリオ" panose="020B0604030504040204" pitchFamily="50" charset="-128"/>
              </a:rPr>
              <a:t>．右の画面が表示されたら、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にサインインする」ボタンを押す。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38</a:t>
            </a:fld>
            <a:endParaRPr kumimoji="1" lang="ja-JP" altLang="en-US" dirty="0"/>
          </a:p>
        </p:txBody>
      </p:sp>
      <p:pic>
        <p:nvPicPr>
          <p:cNvPr id="7" name="図 6">
            <a:extLst>
              <a:ext uri="{FF2B5EF4-FFF2-40B4-BE49-F238E27FC236}">
                <a16:creationId xmlns:a16="http://schemas.microsoft.com/office/drawing/2014/main" id="{0ED3450A-6B4F-D601-C80B-8795154E5745}"/>
              </a:ext>
            </a:extLst>
          </p:cNvPr>
          <p:cNvPicPr>
            <a:picLocks noChangeAspect="1"/>
          </p:cNvPicPr>
          <p:nvPr/>
        </p:nvPicPr>
        <p:blipFill>
          <a:blip r:embed="rId3"/>
          <a:stretch>
            <a:fillRect/>
          </a:stretch>
        </p:blipFill>
        <p:spPr>
          <a:xfrm>
            <a:off x="8077167" y="1690689"/>
            <a:ext cx="1574833" cy="1559085"/>
          </a:xfrm>
          <a:prstGeom prst="rect">
            <a:avLst/>
          </a:prstGeom>
        </p:spPr>
      </p:pic>
      <p:pic>
        <p:nvPicPr>
          <p:cNvPr id="10" name="図 9">
            <a:extLst>
              <a:ext uri="{FF2B5EF4-FFF2-40B4-BE49-F238E27FC236}">
                <a16:creationId xmlns:a16="http://schemas.microsoft.com/office/drawing/2014/main" id="{FB8B890B-6690-EEA3-151D-91119B4609B1}"/>
              </a:ext>
            </a:extLst>
          </p:cNvPr>
          <p:cNvPicPr>
            <a:picLocks noChangeAspect="1"/>
          </p:cNvPicPr>
          <p:nvPr/>
        </p:nvPicPr>
        <p:blipFill>
          <a:blip r:embed="rId4"/>
          <a:stretch>
            <a:fillRect/>
          </a:stretch>
        </p:blipFill>
        <p:spPr>
          <a:xfrm>
            <a:off x="7880824" y="4001294"/>
            <a:ext cx="3916871" cy="2234233"/>
          </a:xfrm>
          <a:prstGeom prst="rect">
            <a:avLst/>
          </a:prstGeom>
        </p:spPr>
      </p:pic>
    </p:spTree>
    <p:extLst>
      <p:ext uri="{BB962C8B-B14F-4D97-AF65-F5344CB8AC3E}">
        <p14:creationId xmlns:p14="http://schemas.microsoft.com/office/powerpoint/2010/main" val="2290197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515599" cy="4351338"/>
          </a:xfrm>
        </p:spPr>
        <p:txBody>
          <a:bodyPr>
            <a:normAutofit/>
          </a:bodyPr>
          <a:lstStyle/>
          <a:p>
            <a:r>
              <a:rPr lang="en-US" altLang="ja-JP" dirty="0">
                <a:latin typeface="メイリオ" panose="020B0604030504040204" pitchFamily="50" charset="-128"/>
                <a:ea typeface="メイリオ" panose="020B0604030504040204" pitchFamily="50" charset="-128"/>
              </a:rPr>
              <a:t>14</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Web </a:t>
            </a:r>
            <a:r>
              <a:rPr lang="ja-JP" altLang="en-US" dirty="0">
                <a:latin typeface="メイリオ" panose="020B0604030504040204" pitchFamily="50" charset="-128"/>
                <a:ea typeface="メイリオ" panose="020B0604030504040204" pitchFamily="50" charset="-128"/>
              </a:rPr>
              <a:t>ブラウザが起動したら、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Slack </a:t>
            </a:r>
            <a:r>
              <a:rPr lang="ja-JP" altLang="en-US" dirty="0">
                <a:latin typeface="メイリオ" panose="020B0604030504040204" pitchFamily="50" charset="-128"/>
                <a:ea typeface="メイリオ" panose="020B0604030504040204" pitchFamily="50" charset="-128"/>
              </a:rPr>
              <a:t>のアカウント登録時に入力した</a:t>
            </a:r>
            <a:endParaRPr lang="en-US" altLang="ja-JP"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アカウントのメールアドレスを</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入力欄に入力して、「メールでサインイン」ボタンを押す。</a:t>
            </a:r>
            <a:endParaRPr lang="en-US" altLang="ja-JP" dirty="0">
              <a:latin typeface="メイリオ" panose="020B0604030504040204" pitchFamily="50" charset="-128"/>
              <a:ea typeface="メイリオ" panose="020B0604030504040204" pitchFamily="50" charset="-128"/>
            </a:endParaRPr>
          </a:p>
          <a:p>
            <a:pPr marL="685800" lvl="2" indent="0">
              <a:buNone/>
            </a:pPr>
            <a:endParaRPr lang="ja-JP" altLang="en-US"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ボタン押下後、入力したメールアドレス宛に</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認証用コードを記載したメールが</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送信されます。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39</a:t>
            </a:fld>
            <a:endParaRPr kumimoji="1" lang="ja-JP" altLang="en-US" dirty="0"/>
          </a:p>
        </p:txBody>
      </p:sp>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C0621B67-9E8C-A847-7AEC-1CD197B66CB4}"/>
              </a:ext>
            </a:extLst>
          </p:cNvPr>
          <p:cNvPicPr>
            <a:picLocks noChangeAspect="1"/>
          </p:cNvPicPr>
          <p:nvPr/>
        </p:nvPicPr>
        <p:blipFill>
          <a:blip r:embed="rId3"/>
          <a:stretch>
            <a:fillRect/>
          </a:stretch>
        </p:blipFill>
        <p:spPr>
          <a:xfrm>
            <a:off x="7615451" y="4191791"/>
            <a:ext cx="4311933" cy="1985172"/>
          </a:xfrm>
          <a:prstGeom prst="rect">
            <a:avLst/>
          </a:prstGeom>
        </p:spPr>
      </p:pic>
    </p:spTree>
    <p:extLst>
      <p:ext uri="{BB962C8B-B14F-4D97-AF65-F5344CB8AC3E}">
        <p14:creationId xmlns:p14="http://schemas.microsoft.com/office/powerpoint/2010/main" val="305026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pPr marL="457200" indent="-457200">
              <a:buFont typeface="+mj-lt"/>
              <a:buAutoNum type="arabicPeriod" startAt="3"/>
            </a:pPr>
            <a:r>
              <a:rPr lang="ja-JP" altLang="en-US" dirty="0">
                <a:solidFill>
                  <a:schemeClr val="tx1"/>
                </a:solidFill>
                <a:latin typeface="メイリオ" panose="020B0604030504040204" pitchFamily="50" charset="-128"/>
                <a:ea typeface="メイリオ" panose="020B0604030504040204" pitchFamily="50" charset="-128"/>
              </a:rPr>
              <a:t>教材ログイン画面に遷移し、下記資料をダウンロードしてください。</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a:t>
            </a:r>
            <a:r>
              <a:rPr lang="en-US" altLang="ja-JP" dirty="0">
                <a:solidFill>
                  <a:schemeClr val="tx1"/>
                </a:solidFill>
                <a:latin typeface="メイリオ" panose="020B0604030504040204" pitchFamily="50" charset="-128"/>
                <a:ea typeface="メイリオ" panose="020B0604030504040204" pitchFamily="50" charset="-128"/>
              </a:rPr>
              <a:t>01_</a:t>
            </a:r>
            <a:r>
              <a:rPr lang="ja-JP" altLang="en-US" dirty="0">
                <a:solidFill>
                  <a:schemeClr val="tx1"/>
                </a:solidFill>
                <a:latin typeface="メイリオ" panose="020B0604030504040204" pitchFamily="50" charset="-128"/>
                <a:ea typeface="メイリオ" panose="020B0604030504040204" pitchFamily="50" charset="-128"/>
              </a:rPr>
              <a:t>エンジニア基礎」内の「</a:t>
            </a:r>
            <a:r>
              <a:rPr lang="en-US" altLang="ja-JP" dirty="0">
                <a:solidFill>
                  <a:schemeClr val="tx1"/>
                </a:solidFill>
                <a:latin typeface="メイリオ" panose="020B0604030504040204" pitchFamily="50" charset="-128"/>
                <a:ea typeface="メイリオ" panose="020B0604030504040204" pitchFamily="50" charset="-128"/>
              </a:rPr>
              <a:t>041_</a:t>
            </a:r>
            <a:r>
              <a:rPr lang="ja-JP" altLang="en-US" dirty="0">
                <a:solidFill>
                  <a:schemeClr val="tx1"/>
                </a:solidFill>
                <a:latin typeface="メイリオ" panose="020B0604030504040204" pitchFamily="50" charset="-128"/>
                <a:ea typeface="メイリオ" panose="020B0604030504040204" pitchFamily="50" charset="-128"/>
              </a:rPr>
              <a:t>マニュアル」フォルダ内にあります。</a:t>
            </a:r>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版数は画像と異なる場合があります。</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Google</a:t>
            </a:r>
            <a:r>
              <a:rPr lang="ja-JP" altLang="en-US" dirty="0">
                <a:solidFill>
                  <a:schemeClr val="tx1"/>
                </a:solidFill>
                <a:latin typeface="メイリオ" panose="020B0604030504040204" pitchFamily="50" charset="-128"/>
                <a:ea typeface="メイリオ" panose="020B0604030504040204" pitchFamily="50" charset="-128"/>
              </a:rPr>
              <a:t>アカウント</a:t>
            </a:r>
            <a:r>
              <a:rPr lang="en-US" altLang="ja-JP" dirty="0">
                <a:solidFill>
                  <a:schemeClr val="tx1"/>
                </a:solidFill>
                <a:latin typeface="メイリオ" panose="020B0604030504040204" pitchFamily="50" charset="-128"/>
                <a:ea typeface="メイリオ" panose="020B0604030504040204" pitchFamily="50" charset="-128"/>
              </a:rPr>
              <a:t>&amp;</a:t>
            </a:r>
            <a:r>
              <a:rPr lang="ja-JP" altLang="en-US" dirty="0">
                <a:solidFill>
                  <a:schemeClr val="tx1"/>
                </a:solidFill>
                <a:latin typeface="メイリオ" panose="020B0604030504040204" pitchFamily="50" charset="-128"/>
                <a:ea typeface="メイリオ" panose="020B0604030504040204" pitchFamily="50" charset="-128"/>
              </a:rPr>
              <a:t>ツール利用マニュアル</a:t>
            </a:r>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LMS</a:t>
            </a:r>
            <a:r>
              <a:rPr lang="ja-JP" altLang="en-US" dirty="0">
                <a:solidFill>
                  <a:schemeClr val="tx1"/>
                </a:solidFill>
                <a:latin typeface="メイリオ" panose="020B0604030504040204" pitchFamily="50" charset="-128"/>
                <a:ea typeface="メイリオ" panose="020B0604030504040204" pitchFamily="50" charset="-128"/>
              </a:rPr>
              <a:t>マニュアル</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受講生向け</a:t>
            </a:r>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Slack</a:t>
            </a:r>
            <a:r>
              <a:rPr lang="ja-JP" altLang="en-US" dirty="0">
                <a:solidFill>
                  <a:schemeClr val="tx1"/>
                </a:solidFill>
                <a:latin typeface="メイリオ" panose="020B0604030504040204" pitchFamily="50" charset="-128"/>
                <a:ea typeface="メイリオ" panose="020B0604030504040204" pitchFamily="50" charset="-128"/>
              </a:rPr>
              <a:t>招待リンク</a:t>
            </a: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Zoom</a:t>
            </a:r>
            <a:r>
              <a:rPr lang="ja-JP" altLang="en-US" dirty="0">
                <a:solidFill>
                  <a:schemeClr val="tx1"/>
                </a:solidFill>
                <a:latin typeface="メイリオ" panose="020B0604030504040204" pitchFamily="50" charset="-128"/>
                <a:ea typeface="メイリオ" panose="020B0604030504040204" pitchFamily="50" charset="-128"/>
              </a:rPr>
              <a:t>利用マニュアル</a:t>
            </a:r>
          </a:p>
          <a:p>
            <a:pPr marL="857250" lvl="1" indent="-342900">
              <a:buFont typeface="Arial" panose="020B0604020202020204" pitchFamily="34" charset="0"/>
              <a:buChar char="•"/>
            </a:pPr>
            <a:r>
              <a:rPr lang="ja-JP" altLang="en-US" dirty="0">
                <a:solidFill>
                  <a:schemeClr val="tx1"/>
                </a:solidFill>
                <a:latin typeface="メイリオ" panose="020B0604030504040204" pitchFamily="50" charset="-128"/>
                <a:ea typeface="メイリオ" panose="020B0604030504040204" pitchFamily="50" charset="-128"/>
              </a:rPr>
              <a:t>受講生マニュアル</a:t>
            </a:r>
          </a:p>
          <a:p>
            <a:pPr marL="857250" lvl="1" indent="-342900">
              <a:buFont typeface="Arial" panose="020B0604020202020204" pitchFamily="34" charset="0"/>
              <a:buChar char="•"/>
            </a:pPr>
            <a:endParaRPr lang="ja-JP" altLang="en-US"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3B85F20C-F163-E8B2-7374-8AF168BC85CE}"/>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a:t>
            </a:fld>
            <a:endParaRPr kumimoji="1" lang="ja-JP" altLang="en-US" dirty="0"/>
          </a:p>
        </p:txBody>
      </p:sp>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71D0B199-E642-2758-3BF9-71CFE00BCC23}"/>
              </a:ext>
            </a:extLst>
          </p:cNvPr>
          <p:cNvPicPr>
            <a:picLocks noChangeAspect="1"/>
          </p:cNvPicPr>
          <p:nvPr/>
        </p:nvPicPr>
        <p:blipFill rotWithShape="1">
          <a:blip r:embed="rId3"/>
          <a:srcRect r="23568"/>
          <a:stretch/>
        </p:blipFill>
        <p:spPr>
          <a:xfrm>
            <a:off x="7788135" y="3755970"/>
            <a:ext cx="4149865" cy="2114659"/>
          </a:xfrm>
          <a:prstGeom prst="rect">
            <a:avLst/>
          </a:prstGeom>
        </p:spPr>
      </p:pic>
    </p:spTree>
    <p:extLst>
      <p:ext uri="{BB962C8B-B14F-4D97-AF65-F5344CB8AC3E}">
        <p14:creationId xmlns:p14="http://schemas.microsoft.com/office/powerpoint/2010/main" val="153264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7473287" cy="4351338"/>
          </a:xfrm>
        </p:spPr>
        <p:txBody>
          <a:bodyPr>
            <a:normAutofit/>
          </a:bodyPr>
          <a:lstStyle/>
          <a:p>
            <a:r>
              <a:rPr lang="en-US" altLang="ja-JP" dirty="0">
                <a:latin typeface="メイリオ" panose="020B0604030504040204" pitchFamily="50" charset="-128"/>
                <a:ea typeface="メイリオ" panose="020B0604030504040204" pitchFamily="50" charset="-128"/>
              </a:rPr>
              <a:t>15</a:t>
            </a:r>
            <a:r>
              <a:rPr lang="ja-JP" altLang="en-US" dirty="0">
                <a:latin typeface="メイリオ" panose="020B0604030504040204" pitchFamily="50" charset="-128"/>
                <a:ea typeface="メイリオ" panose="020B0604030504040204" pitchFamily="50" charset="-128"/>
              </a:rPr>
              <a:t>．認証用コードが記載されたメールを確認して、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メールに記載されたコードを入力欄に入力する。</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16</a:t>
            </a:r>
            <a:r>
              <a:rPr lang="ja-JP" altLang="en-US" dirty="0">
                <a:latin typeface="メイリオ" panose="020B0604030504040204" pitchFamily="50" charset="-128"/>
                <a:ea typeface="メイリオ" panose="020B0604030504040204" pitchFamily="50" charset="-128"/>
              </a:rPr>
              <a:t>．右のような画面が表示されたら、</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「〇〇年度新人研修」と記載された箇所を</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40</a:t>
            </a:fld>
            <a:endParaRPr kumimoji="1" lang="ja-JP" altLang="en-US" dirty="0"/>
          </a:p>
        </p:txBody>
      </p:sp>
      <p:pic>
        <p:nvPicPr>
          <p:cNvPr id="14" name="図 13" descr="テキスト&#10;&#10;中程度の精度で自動的に生成された説明">
            <a:extLst>
              <a:ext uri="{FF2B5EF4-FFF2-40B4-BE49-F238E27FC236}">
                <a16:creationId xmlns:a16="http://schemas.microsoft.com/office/drawing/2014/main" id="{D54F489F-ABD0-E54E-2015-EB49C5CB7FC9}"/>
              </a:ext>
            </a:extLst>
          </p:cNvPr>
          <p:cNvPicPr>
            <a:picLocks noChangeAspect="1"/>
          </p:cNvPicPr>
          <p:nvPr/>
        </p:nvPicPr>
        <p:blipFill>
          <a:blip r:embed="rId3"/>
          <a:stretch>
            <a:fillRect/>
          </a:stretch>
        </p:blipFill>
        <p:spPr>
          <a:xfrm>
            <a:off x="8140046" y="1690689"/>
            <a:ext cx="3773763" cy="1709292"/>
          </a:xfrm>
          <a:prstGeom prst="rect">
            <a:avLst/>
          </a:prstGeom>
        </p:spPr>
      </p:pic>
      <p:pic>
        <p:nvPicPr>
          <p:cNvPr id="16" name="図 15" descr="グラフィカル ユーザー インターフェイス, テキスト, アプリケーション&#10;&#10;自動的に生成された説明">
            <a:extLst>
              <a:ext uri="{FF2B5EF4-FFF2-40B4-BE49-F238E27FC236}">
                <a16:creationId xmlns:a16="http://schemas.microsoft.com/office/drawing/2014/main" id="{F5D578E7-F44F-2461-A24B-35D4DC1C8D5A}"/>
              </a:ext>
            </a:extLst>
          </p:cNvPr>
          <p:cNvPicPr>
            <a:picLocks noChangeAspect="1"/>
          </p:cNvPicPr>
          <p:nvPr/>
        </p:nvPicPr>
        <p:blipFill>
          <a:blip r:embed="rId4"/>
          <a:stretch>
            <a:fillRect/>
          </a:stretch>
        </p:blipFill>
        <p:spPr>
          <a:xfrm>
            <a:off x="8131016" y="3899830"/>
            <a:ext cx="3708621" cy="1905214"/>
          </a:xfrm>
          <a:prstGeom prst="rect">
            <a:avLst/>
          </a:prstGeom>
        </p:spPr>
      </p:pic>
    </p:spTree>
    <p:extLst>
      <p:ext uri="{BB962C8B-B14F-4D97-AF65-F5344CB8AC3E}">
        <p14:creationId xmlns:p14="http://schemas.microsoft.com/office/powerpoint/2010/main" val="896154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845490" cy="4351338"/>
          </a:xfrm>
        </p:spPr>
        <p:txBody>
          <a:bodyPr>
            <a:normAutofit/>
          </a:bodyPr>
          <a:lstStyle/>
          <a:p>
            <a:r>
              <a:rPr lang="en-US" altLang="ja-JP" dirty="0">
                <a:latin typeface="メイリオ" panose="020B0604030504040204" pitchFamily="50" charset="-128"/>
                <a:ea typeface="メイリオ" panose="020B0604030504040204" pitchFamily="50" charset="-128"/>
              </a:rPr>
              <a:t>17</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アプリケーションの起動を確認する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ダイアログが表示されたら、</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チェックボックスにチェックを入れて、「</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を開く」ボタンを押す。</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18</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のアプリケーションが</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起動したことを確認する。</a:t>
            </a:r>
          </a:p>
          <a:p>
            <a:pPr indent="-171450"/>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41</a:t>
            </a:fld>
            <a:endParaRPr kumimoji="1" lang="ja-JP" altLang="en-US" dirty="0"/>
          </a:p>
        </p:txBody>
      </p:sp>
      <p:pic>
        <p:nvPicPr>
          <p:cNvPr id="11" name="図 10">
            <a:extLst>
              <a:ext uri="{FF2B5EF4-FFF2-40B4-BE49-F238E27FC236}">
                <a16:creationId xmlns:a16="http://schemas.microsoft.com/office/drawing/2014/main" id="{588F8F46-1ADD-01AA-9BDD-9329B1858635}"/>
              </a:ext>
            </a:extLst>
          </p:cNvPr>
          <p:cNvPicPr>
            <a:picLocks noChangeAspect="1"/>
          </p:cNvPicPr>
          <p:nvPr/>
        </p:nvPicPr>
        <p:blipFill>
          <a:blip r:embed="rId3"/>
          <a:stretch>
            <a:fillRect/>
          </a:stretch>
        </p:blipFill>
        <p:spPr>
          <a:xfrm>
            <a:off x="6639359" y="4696163"/>
            <a:ext cx="5277121" cy="1619333"/>
          </a:xfrm>
          <a:prstGeom prst="rect">
            <a:avLst/>
          </a:prstGeom>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292F186D-6AEB-CE0C-25B4-8B3C5DC349DC}"/>
              </a:ext>
            </a:extLst>
          </p:cNvPr>
          <p:cNvPicPr>
            <a:picLocks noChangeAspect="1"/>
          </p:cNvPicPr>
          <p:nvPr/>
        </p:nvPicPr>
        <p:blipFill>
          <a:blip r:embed="rId4"/>
          <a:stretch>
            <a:fillRect/>
          </a:stretch>
        </p:blipFill>
        <p:spPr>
          <a:xfrm>
            <a:off x="7784041" y="1690688"/>
            <a:ext cx="4132439" cy="1738311"/>
          </a:xfrm>
          <a:prstGeom prst="rect">
            <a:avLst/>
          </a:prstGeom>
        </p:spPr>
      </p:pic>
    </p:spTree>
    <p:extLst>
      <p:ext uri="{BB962C8B-B14F-4D97-AF65-F5344CB8AC3E}">
        <p14:creationId xmlns:p14="http://schemas.microsoft.com/office/powerpoint/2010/main" val="1283897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0515600" cy="4351338"/>
          </a:xfrm>
        </p:spPr>
        <p:txBody>
          <a:bodyPr>
            <a:normAutofit fontScale="92500" lnSpcReduction="10000"/>
          </a:bodyPr>
          <a:lstStyle/>
          <a:p>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の詳しい操作方法は、受講生マニュアルに記載がございます。</a:t>
            </a:r>
          </a:p>
          <a:p>
            <a:r>
              <a:rPr lang="ja-JP" altLang="en-US" dirty="0">
                <a:latin typeface="メイリオ" panose="020B0604030504040204" pitchFamily="50" charset="-128"/>
                <a:ea typeface="メイリオ" panose="020B0604030504040204" pitchFamily="50" charset="-128"/>
              </a:rPr>
              <a:t>受講生各自でご確認ください。</a:t>
            </a:r>
          </a:p>
          <a:p>
            <a:endParaRPr lang="ja-JP" altLang="en-US"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記載内容</a:t>
            </a:r>
            <a:r>
              <a:rPr lang="en-US" altLang="ja-JP" dirty="0">
                <a:latin typeface="メイリオ" panose="020B0604030504040204" pitchFamily="50" charset="-128"/>
                <a:ea typeface="メイリオ" panose="020B0604030504040204" pitchFamily="50" charset="-128"/>
              </a:rPr>
              <a:t>】</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受講生が参加できるワークスペースとチャンネル</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メッセージの送り方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メンションの仕方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リアクションの仕方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スレッドの使い方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ダイレクトメッセージの送り方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メッセージ送信時のアドバイス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注意点</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42</a:t>
            </a:fld>
            <a:endParaRPr kumimoji="1" lang="ja-JP" altLang="en-US" dirty="0"/>
          </a:p>
        </p:txBody>
      </p:sp>
    </p:spTree>
    <p:extLst>
      <p:ext uri="{BB962C8B-B14F-4D97-AF65-F5344CB8AC3E}">
        <p14:creationId xmlns:p14="http://schemas.microsoft.com/office/powerpoint/2010/main" val="908642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研修規約の確認</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「受講生マニュアル」の章「研修規約」をご確認のうえ、</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研修期間中は遵守してください。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研修の詳しい説明は開講日に実施します。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43</a:t>
            </a:fld>
            <a:endParaRPr kumimoji="1" lang="ja-JP" altLang="en-US" dirty="0"/>
          </a:p>
        </p:txBody>
      </p:sp>
    </p:spTree>
    <p:extLst>
      <p:ext uri="{BB962C8B-B14F-4D97-AF65-F5344CB8AC3E}">
        <p14:creationId xmlns:p14="http://schemas.microsoft.com/office/powerpoint/2010/main" val="320538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毎営業日に</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で日報を提出していただきます。</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記述項目</a:t>
            </a:r>
            <a:r>
              <a:rPr lang="en-US" altLang="ja-JP" dirty="0">
                <a:latin typeface="メイリオ" panose="020B0604030504040204" pitchFamily="50" charset="-128"/>
                <a:ea typeface="メイリオ" panose="020B0604030504040204" pitchFamily="50" charset="-128"/>
              </a:rPr>
              <a:t>】</a:t>
            </a:r>
          </a:p>
          <a:p>
            <a:pPr lvl="1"/>
            <a:r>
              <a:rPr lang="ja-JP" altLang="en-US" dirty="0">
                <a:latin typeface="メイリオ" panose="020B0604030504040204" pitchFamily="50" charset="-128"/>
                <a:ea typeface="メイリオ" panose="020B0604030504040204" pitchFamily="50" charset="-128"/>
              </a:rPr>
              <a:t>理解できたこと</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理解できなかったこと</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所感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u="sng"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日報作成時はテキストエディタに内容を記述し、</a:t>
            </a:r>
            <a:endParaRPr lang="en-US" altLang="ja-JP" u="sng" dirty="0">
              <a:latin typeface="メイリオ" panose="020B0604030504040204" pitchFamily="50" charset="-128"/>
              <a:ea typeface="メイリオ" panose="020B0604030504040204" pitchFamily="50" charset="-128"/>
            </a:endParaRPr>
          </a:p>
          <a:p>
            <a:r>
              <a:rPr lang="ja-JP" altLang="en-US" u="sng" dirty="0">
                <a:latin typeface="メイリオ" panose="020B0604030504040204" pitchFamily="50" charset="-128"/>
                <a:ea typeface="メイリオ" panose="020B0604030504040204" pitchFamily="50" charset="-128"/>
              </a:rPr>
              <a:t>　それを</a:t>
            </a:r>
            <a:r>
              <a:rPr lang="en-US" altLang="ja-JP" u="sng" dirty="0">
                <a:latin typeface="メイリオ" panose="020B0604030504040204" pitchFamily="50" charset="-128"/>
                <a:ea typeface="メイリオ" panose="020B0604030504040204" pitchFamily="50" charset="-128"/>
              </a:rPr>
              <a:t>LMS</a:t>
            </a:r>
            <a:r>
              <a:rPr lang="ja-JP" altLang="en-US" u="sng" dirty="0">
                <a:latin typeface="メイリオ" panose="020B0604030504040204" pitchFamily="50" charset="-128"/>
                <a:ea typeface="メイリオ" panose="020B0604030504040204" pitchFamily="50" charset="-128"/>
              </a:rPr>
              <a:t>にコピー＆ペーストしてください。</a:t>
            </a:r>
            <a:endParaRPr lang="en-US" altLang="ja-JP" u="sng"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入門の期間は簡易的に説明し、詳しい説明は開講日に実施します。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44</a:t>
            </a:fld>
            <a:endParaRPr kumimoji="1" lang="ja-JP" altLang="en-US" dirty="0"/>
          </a:p>
        </p:txBody>
      </p:sp>
    </p:spTree>
    <p:extLst>
      <p:ext uri="{BB962C8B-B14F-4D97-AF65-F5344CB8AC3E}">
        <p14:creationId xmlns:p14="http://schemas.microsoft.com/office/powerpoint/2010/main" val="3874853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にログインし、</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ヘッダーメニューの</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「マイコース」を押下します。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．「コース詳細」画面より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日報を作成したい日付の</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「詳細」ボタンを押下します。</a:t>
            </a:r>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45</a:t>
            </a:fld>
            <a:endParaRPr kumimoji="1" lang="ja-JP" altLang="en-US" dirty="0"/>
          </a:p>
        </p:txBody>
      </p:sp>
      <p:grpSp>
        <p:nvGrpSpPr>
          <p:cNvPr id="7" name="グループ化 6">
            <a:extLst>
              <a:ext uri="{FF2B5EF4-FFF2-40B4-BE49-F238E27FC236}">
                <a16:creationId xmlns:a16="http://schemas.microsoft.com/office/drawing/2014/main" id="{015CFEEC-5883-5F49-9B17-BAF2FB061F2F}"/>
              </a:ext>
            </a:extLst>
          </p:cNvPr>
          <p:cNvGrpSpPr/>
          <p:nvPr/>
        </p:nvGrpSpPr>
        <p:grpSpPr>
          <a:xfrm>
            <a:off x="6096000" y="3866962"/>
            <a:ext cx="5562886" cy="1771741"/>
            <a:chOff x="6096000" y="3866962"/>
            <a:chExt cx="5562886" cy="1771741"/>
          </a:xfrm>
        </p:grpSpPr>
        <p:pic>
          <p:nvPicPr>
            <p:cNvPr id="9" name="図 8">
              <a:extLst>
                <a:ext uri="{FF2B5EF4-FFF2-40B4-BE49-F238E27FC236}">
                  <a16:creationId xmlns:a16="http://schemas.microsoft.com/office/drawing/2014/main" id="{D53C4FFA-E909-955A-5898-301E2A8598BD}"/>
                </a:ext>
              </a:extLst>
            </p:cNvPr>
            <p:cNvPicPr>
              <a:picLocks noChangeAspect="1"/>
            </p:cNvPicPr>
            <p:nvPr/>
          </p:nvPicPr>
          <p:blipFill>
            <a:blip r:embed="rId3"/>
            <a:stretch>
              <a:fillRect/>
            </a:stretch>
          </p:blipFill>
          <p:spPr>
            <a:xfrm>
              <a:off x="6096000" y="3866962"/>
              <a:ext cx="5562886" cy="1771741"/>
            </a:xfrm>
            <a:prstGeom prst="rect">
              <a:avLst/>
            </a:prstGeom>
          </p:spPr>
        </p:pic>
        <p:sp>
          <p:nvSpPr>
            <p:cNvPr id="13" name="正方形/長方形 12">
              <a:extLst>
                <a:ext uri="{FF2B5EF4-FFF2-40B4-BE49-F238E27FC236}">
                  <a16:creationId xmlns:a16="http://schemas.microsoft.com/office/drawing/2014/main" id="{5F7ACEBF-895F-A6BB-B027-7201084C7818}"/>
                </a:ext>
              </a:extLst>
            </p:cNvPr>
            <p:cNvSpPr/>
            <p:nvPr/>
          </p:nvSpPr>
          <p:spPr>
            <a:xfrm>
              <a:off x="10319981" y="4840404"/>
              <a:ext cx="600502" cy="341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EE8CF503-3887-12F6-8D70-935CED71AB79}"/>
              </a:ext>
            </a:extLst>
          </p:cNvPr>
          <p:cNvGrpSpPr/>
          <p:nvPr/>
        </p:nvGrpSpPr>
        <p:grpSpPr>
          <a:xfrm>
            <a:off x="6096000" y="1560854"/>
            <a:ext cx="4828368" cy="1068217"/>
            <a:chOff x="6096000" y="1560854"/>
            <a:chExt cx="4828368" cy="1068217"/>
          </a:xfrm>
        </p:grpSpPr>
        <p:pic>
          <p:nvPicPr>
            <p:cNvPr id="12" name="図 11">
              <a:extLst>
                <a:ext uri="{FF2B5EF4-FFF2-40B4-BE49-F238E27FC236}">
                  <a16:creationId xmlns:a16="http://schemas.microsoft.com/office/drawing/2014/main" id="{856CC1DD-CF61-EC3F-709E-46928811790D}"/>
                </a:ext>
              </a:extLst>
            </p:cNvPr>
            <p:cNvPicPr>
              <a:picLocks noChangeAspect="1"/>
            </p:cNvPicPr>
            <p:nvPr/>
          </p:nvPicPr>
          <p:blipFill rotWithShape="1">
            <a:blip r:embed="rId4"/>
            <a:srcRect b="47353"/>
            <a:stretch/>
          </p:blipFill>
          <p:spPr>
            <a:xfrm>
              <a:off x="6096000" y="1560854"/>
              <a:ext cx="4828368" cy="1068217"/>
            </a:xfrm>
            <a:prstGeom prst="rect">
              <a:avLst/>
            </a:prstGeom>
          </p:spPr>
        </p:pic>
        <p:sp>
          <p:nvSpPr>
            <p:cNvPr id="10" name="正方形/長方形 9">
              <a:extLst>
                <a:ext uri="{FF2B5EF4-FFF2-40B4-BE49-F238E27FC236}">
                  <a16:creationId xmlns:a16="http://schemas.microsoft.com/office/drawing/2014/main" id="{AB8781D1-8533-58F1-9490-E312ED7AFC0A}"/>
                </a:ext>
              </a:extLst>
            </p:cNvPr>
            <p:cNvSpPr/>
            <p:nvPr/>
          </p:nvSpPr>
          <p:spPr>
            <a:xfrm>
              <a:off x="7689375" y="1658626"/>
              <a:ext cx="922362" cy="341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75400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8292152" cy="4351338"/>
          </a:xfrm>
        </p:spPr>
        <p:txBody>
          <a:bodyPr>
            <a:normAutofit/>
          </a:bodyPr>
          <a:lstStyle/>
          <a:p>
            <a:r>
              <a:rPr lang="ja-JP" altLang="en-US" dirty="0">
                <a:latin typeface="メイリオ" panose="020B0604030504040204" pitchFamily="50" charset="-128"/>
                <a:ea typeface="メイリオ" panose="020B0604030504040204" pitchFamily="50" charset="-128"/>
              </a:rPr>
              <a:t>３．「セクション詳細」画面の「本日のレポート」より</a:t>
            </a: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「日報を提出する」ボタン</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を押下します。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４．報告レポート各項目に内容を入力し、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「提出する」ボタンを押下します。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46</a:t>
            </a:fld>
            <a:endParaRPr kumimoji="1" lang="ja-JP" altLang="en-US" dirty="0"/>
          </a:p>
        </p:txBody>
      </p:sp>
      <p:pic>
        <p:nvPicPr>
          <p:cNvPr id="7" name="図 6">
            <a:extLst>
              <a:ext uri="{FF2B5EF4-FFF2-40B4-BE49-F238E27FC236}">
                <a16:creationId xmlns:a16="http://schemas.microsoft.com/office/drawing/2014/main" id="{201DDFBD-4112-BAA2-A7AD-0EC637A514E4}"/>
              </a:ext>
            </a:extLst>
          </p:cNvPr>
          <p:cNvPicPr>
            <a:picLocks noChangeAspect="1"/>
          </p:cNvPicPr>
          <p:nvPr/>
        </p:nvPicPr>
        <p:blipFill>
          <a:blip r:embed="rId3"/>
          <a:stretch>
            <a:fillRect/>
          </a:stretch>
        </p:blipFill>
        <p:spPr>
          <a:xfrm>
            <a:off x="9058541" y="3709177"/>
            <a:ext cx="2658514" cy="2526350"/>
          </a:xfrm>
          <a:prstGeom prst="rect">
            <a:avLst/>
          </a:prstGeom>
        </p:spPr>
      </p:pic>
      <p:pic>
        <p:nvPicPr>
          <p:cNvPr id="8" name="図 7">
            <a:extLst>
              <a:ext uri="{FF2B5EF4-FFF2-40B4-BE49-F238E27FC236}">
                <a16:creationId xmlns:a16="http://schemas.microsoft.com/office/drawing/2014/main" id="{3B44622F-A160-D82F-781E-83D58F794D96}"/>
              </a:ext>
            </a:extLst>
          </p:cNvPr>
          <p:cNvPicPr>
            <a:picLocks noChangeAspect="1"/>
          </p:cNvPicPr>
          <p:nvPr/>
        </p:nvPicPr>
        <p:blipFill rotWithShape="1">
          <a:blip r:embed="rId4"/>
          <a:srcRect t="35089"/>
          <a:stretch/>
        </p:blipFill>
        <p:spPr>
          <a:xfrm>
            <a:off x="8875603" y="1825625"/>
            <a:ext cx="2909028" cy="1871331"/>
          </a:xfrm>
          <a:prstGeom prst="rect">
            <a:avLst/>
          </a:prstGeom>
        </p:spPr>
      </p:pic>
    </p:spTree>
    <p:extLst>
      <p:ext uri="{BB962C8B-B14F-4D97-AF65-F5344CB8AC3E}">
        <p14:creationId xmlns:p14="http://schemas.microsoft.com/office/powerpoint/2010/main" val="38922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pPr marL="457200" indent="-457200">
              <a:buFont typeface="+mj-lt"/>
              <a:buAutoNum type="arabicPeriod" startAt="4"/>
            </a:pPr>
            <a:r>
              <a:rPr lang="ja-JP" altLang="en-US" dirty="0">
                <a:solidFill>
                  <a:schemeClr val="tx1"/>
                </a:solidFill>
                <a:latin typeface="メイリオ" panose="020B0604030504040204" pitchFamily="50" charset="-128"/>
                <a:ea typeface="メイリオ" panose="020B0604030504040204" pitchFamily="50" charset="-128"/>
              </a:rPr>
              <a:t>教材ログイン画面にて、下記資料をダウンロードしてください。</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a:t>
            </a:r>
            <a:r>
              <a:rPr lang="en-US" altLang="ja-JP" dirty="0">
                <a:solidFill>
                  <a:schemeClr val="tx1"/>
                </a:solidFill>
                <a:latin typeface="メイリオ" panose="020B0604030504040204" pitchFamily="50" charset="-128"/>
                <a:ea typeface="メイリオ" panose="020B0604030504040204" pitchFamily="50" charset="-128"/>
              </a:rPr>
              <a:t>01_</a:t>
            </a:r>
            <a:r>
              <a:rPr lang="ja-JP" altLang="en-US" dirty="0">
                <a:solidFill>
                  <a:schemeClr val="tx1"/>
                </a:solidFill>
                <a:latin typeface="メイリオ" panose="020B0604030504040204" pitchFamily="50" charset="-128"/>
                <a:ea typeface="メイリオ" panose="020B0604030504040204" pitchFamily="50" charset="-128"/>
              </a:rPr>
              <a:t>エンジニア基礎」内の「</a:t>
            </a:r>
            <a:r>
              <a:rPr lang="en-US" altLang="ja-JP" dirty="0">
                <a:solidFill>
                  <a:schemeClr val="tx1"/>
                </a:solidFill>
                <a:latin typeface="メイリオ" panose="020B0604030504040204" pitchFamily="50" charset="-128"/>
                <a:ea typeface="メイリオ" panose="020B0604030504040204" pitchFamily="50" charset="-128"/>
              </a:rPr>
              <a:t>051_IT</a:t>
            </a:r>
            <a:r>
              <a:rPr lang="ja-JP" altLang="en-US" dirty="0">
                <a:solidFill>
                  <a:schemeClr val="tx1"/>
                </a:solidFill>
                <a:latin typeface="メイリオ" panose="020B0604030504040204" pitchFamily="50" charset="-128"/>
                <a:ea typeface="メイリオ" panose="020B0604030504040204" pitchFamily="50" charset="-128"/>
              </a:rPr>
              <a:t>入門</a:t>
            </a:r>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研修ガイダンス」フォルダ内</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　にあります。</a:t>
            </a:r>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版数は画像と異なる場合があります。</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IT</a:t>
            </a:r>
            <a:r>
              <a:rPr lang="ja-JP" altLang="en-US" dirty="0">
                <a:solidFill>
                  <a:schemeClr val="tx1"/>
                </a:solidFill>
                <a:latin typeface="メイリオ" panose="020B0604030504040204" pitchFamily="50" charset="-128"/>
                <a:ea typeface="メイリオ" panose="020B0604030504040204" pitchFamily="50" charset="-128"/>
              </a:rPr>
              <a:t>入門</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研修ガイダンス</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講義資料</a:t>
            </a: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u="sng" dirty="0">
                <a:solidFill>
                  <a:schemeClr val="tx1"/>
                </a:solidFill>
                <a:latin typeface="メイリオ" panose="020B0604030504040204" pitchFamily="50" charset="-128"/>
                <a:ea typeface="メイリオ" panose="020B0604030504040204" pitchFamily="50" charset="-128"/>
              </a:rPr>
              <a:t>このあと、「</a:t>
            </a:r>
            <a:r>
              <a:rPr lang="en-US" altLang="ja-JP" u="sng" dirty="0">
                <a:solidFill>
                  <a:schemeClr val="tx1"/>
                </a:solidFill>
                <a:latin typeface="メイリオ" panose="020B0604030504040204" pitchFamily="50" charset="-128"/>
                <a:ea typeface="メイリオ" panose="020B0604030504040204" pitchFamily="50" charset="-128"/>
              </a:rPr>
              <a:t> IT</a:t>
            </a:r>
            <a:r>
              <a:rPr lang="ja-JP" altLang="en-US" u="sng" dirty="0">
                <a:solidFill>
                  <a:schemeClr val="tx1"/>
                </a:solidFill>
                <a:latin typeface="メイリオ" panose="020B0604030504040204" pitchFamily="50" charset="-128"/>
                <a:ea typeface="メイリオ" panose="020B0604030504040204" pitchFamily="50" charset="-128"/>
              </a:rPr>
              <a:t>入門</a:t>
            </a:r>
            <a:r>
              <a:rPr lang="en-US" altLang="ja-JP" u="sng" dirty="0">
                <a:solidFill>
                  <a:schemeClr val="tx1"/>
                </a:solidFill>
                <a:latin typeface="メイリオ" panose="020B0604030504040204" pitchFamily="50" charset="-128"/>
                <a:ea typeface="メイリオ" panose="020B0604030504040204" pitchFamily="50" charset="-128"/>
              </a:rPr>
              <a:t>_</a:t>
            </a:r>
            <a:r>
              <a:rPr lang="ja-JP" altLang="en-US" u="sng" dirty="0">
                <a:solidFill>
                  <a:schemeClr val="tx1"/>
                </a:solidFill>
                <a:latin typeface="メイリオ" panose="020B0604030504040204" pitchFamily="50" charset="-128"/>
                <a:ea typeface="メイリオ" panose="020B0604030504040204" pitchFamily="50" charset="-128"/>
              </a:rPr>
              <a:t>研修ガイダンス</a:t>
            </a:r>
            <a:r>
              <a:rPr lang="en-US" altLang="ja-JP" u="sng" dirty="0">
                <a:solidFill>
                  <a:schemeClr val="tx1"/>
                </a:solidFill>
                <a:latin typeface="メイリオ" panose="020B0604030504040204" pitchFamily="50" charset="-128"/>
                <a:ea typeface="メイリオ" panose="020B0604030504040204" pitchFamily="50" charset="-128"/>
              </a:rPr>
              <a:t>_</a:t>
            </a:r>
            <a:r>
              <a:rPr lang="ja-JP" altLang="en-US" u="sng" dirty="0">
                <a:solidFill>
                  <a:schemeClr val="tx1"/>
                </a:solidFill>
                <a:latin typeface="メイリオ" panose="020B0604030504040204" pitchFamily="50" charset="-128"/>
                <a:ea typeface="メイリオ" panose="020B0604030504040204" pitchFamily="50" charset="-128"/>
              </a:rPr>
              <a:t>講義資料」に記載された</a:t>
            </a:r>
            <a:r>
              <a:rPr lang="en-US" altLang="ja-JP" u="sng" dirty="0">
                <a:solidFill>
                  <a:schemeClr val="tx1"/>
                </a:solidFill>
                <a:latin typeface="メイリオ" panose="020B0604030504040204" pitchFamily="50" charset="-128"/>
                <a:ea typeface="メイリオ" panose="020B0604030504040204" pitchFamily="50" charset="-128"/>
              </a:rPr>
              <a:t>URL</a:t>
            </a:r>
            <a:r>
              <a:rPr lang="ja-JP" altLang="en-US" u="sng" dirty="0">
                <a:solidFill>
                  <a:schemeClr val="tx1"/>
                </a:solidFill>
                <a:latin typeface="メイリオ" panose="020B0604030504040204" pitchFamily="50" charset="-128"/>
                <a:ea typeface="メイリオ" panose="020B0604030504040204" pitchFamily="50" charset="-128"/>
              </a:rPr>
              <a:t>を</a:t>
            </a:r>
            <a:endParaRPr lang="en-US" altLang="ja-JP" u="sng" dirty="0">
              <a:solidFill>
                <a:schemeClr val="tx1"/>
              </a:solidFill>
              <a:latin typeface="メイリオ" panose="020B0604030504040204" pitchFamily="50" charset="-128"/>
              <a:ea typeface="メイリオ" panose="020B0604030504040204" pitchFamily="50" charset="-128"/>
            </a:endParaRPr>
          </a:p>
          <a:p>
            <a:r>
              <a:rPr lang="ja-JP" altLang="en-US" u="sng" dirty="0">
                <a:solidFill>
                  <a:schemeClr val="tx1"/>
                </a:solidFill>
                <a:latin typeface="メイリオ" panose="020B0604030504040204" pitchFamily="50" charset="-128"/>
                <a:ea typeface="メイリオ" panose="020B0604030504040204" pitchFamily="50" charset="-128"/>
              </a:rPr>
              <a:t>　使用するため、ダウンロード後は資料を開いておいてください。</a:t>
            </a:r>
            <a:endParaRPr lang="en-US" altLang="ja-JP" u="sng"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3B85F20C-F163-E8B2-7374-8AF168BC85CE}"/>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5</a:t>
            </a:fld>
            <a:endParaRPr kumimoji="1" lang="ja-JP" altLang="en-US" dirty="0"/>
          </a:p>
        </p:txBody>
      </p:sp>
    </p:spTree>
    <p:extLst>
      <p:ext uri="{BB962C8B-B14F-4D97-AF65-F5344CB8AC3E}">
        <p14:creationId xmlns:p14="http://schemas.microsoft.com/office/powerpoint/2010/main" val="63699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760000" cy="4351338"/>
          </a:xfrm>
        </p:spPr>
        <p:txBody>
          <a:bodyPr>
            <a:normAutofit/>
          </a:bodyPr>
          <a:lstStyle/>
          <a:p>
            <a:r>
              <a:rPr lang="ja-JP" altLang="en-US" dirty="0">
                <a:latin typeface="メイリオ" panose="020B0604030504040204" pitchFamily="50" charset="-128"/>
                <a:ea typeface="メイリオ" panose="020B0604030504040204" pitchFamily="50" charset="-128"/>
              </a:rPr>
              <a:t>１．ヘッダーメニューの「勤怠」を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押下する。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２．「勤怠情報を直接編集する」を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押下する。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6</a:t>
            </a:fld>
            <a:endParaRPr kumimoji="1" lang="ja-JP" altLang="en-US" dirty="0"/>
          </a:p>
        </p:txBody>
      </p:sp>
      <p:pic>
        <p:nvPicPr>
          <p:cNvPr id="7" name="図 6">
            <a:extLst>
              <a:ext uri="{FF2B5EF4-FFF2-40B4-BE49-F238E27FC236}">
                <a16:creationId xmlns:a16="http://schemas.microsoft.com/office/drawing/2014/main" id="{5D9BF992-8278-9978-8259-CF6D33B540C8}"/>
              </a:ext>
            </a:extLst>
          </p:cNvPr>
          <p:cNvPicPr>
            <a:picLocks noChangeAspect="1"/>
          </p:cNvPicPr>
          <p:nvPr/>
        </p:nvPicPr>
        <p:blipFill>
          <a:blip r:embed="rId3"/>
          <a:stretch>
            <a:fillRect/>
          </a:stretch>
        </p:blipFill>
        <p:spPr>
          <a:xfrm>
            <a:off x="6862808" y="3429000"/>
            <a:ext cx="4426111" cy="2628900"/>
          </a:xfrm>
          <a:prstGeom prst="rect">
            <a:avLst/>
          </a:prstGeom>
        </p:spPr>
      </p:pic>
      <p:grpSp>
        <p:nvGrpSpPr>
          <p:cNvPr id="11" name="グループ化 10">
            <a:extLst>
              <a:ext uri="{FF2B5EF4-FFF2-40B4-BE49-F238E27FC236}">
                <a16:creationId xmlns:a16="http://schemas.microsoft.com/office/drawing/2014/main" id="{EC6C5471-090C-C8D3-E409-DBD34D23A480}"/>
              </a:ext>
            </a:extLst>
          </p:cNvPr>
          <p:cNvGrpSpPr/>
          <p:nvPr/>
        </p:nvGrpSpPr>
        <p:grpSpPr>
          <a:xfrm>
            <a:off x="6862808" y="1690689"/>
            <a:ext cx="4704029" cy="1446211"/>
            <a:chOff x="6289599" y="1690689"/>
            <a:chExt cx="4704029" cy="1446211"/>
          </a:xfrm>
        </p:grpSpPr>
        <p:pic>
          <p:nvPicPr>
            <p:cNvPr id="9" name="図 8">
              <a:extLst>
                <a:ext uri="{FF2B5EF4-FFF2-40B4-BE49-F238E27FC236}">
                  <a16:creationId xmlns:a16="http://schemas.microsoft.com/office/drawing/2014/main" id="{2677EEAA-82C0-A841-AB5C-0529E515DB99}"/>
                </a:ext>
              </a:extLst>
            </p:cNvPr>
            <p:cNvPicPr>
              <a:picLocks noChangeAspect="1"/>
            </p:cNvPicPr>
            <p:nvPr/>
          </p:nvPicPr>
          <p:blipFill rotWithShape="1">
            <a:blip r:embed="rId4"/>
            <a:srcRect b="32030"/>
            <a:stretch/>
          </p:blipFill>
          <p:spPr>
            <a:xfrm>
              <a:off x="6289599" y="1690689"/>
              <a:ext cx="4704029" cy="1446211"/>
            </a:xfrm>
            <a:prstGeom prst="rect">
              <a:avLst/>
            </a:prstGeom>
          </p:spPr>
        </p:pic>
        <p:sp>
          <p:nvSpPr>
            <p:cNvPr id="10" name="正方形/長方形 9">
              <a:extLst>
                <a:ext uri="{FF2B5EF4-FFF2-40B4-BE49-F238E27FC236}">
                  <a16:creationId xmlns:a16="http://schemas.microsoft.com/office/drawing/2014/main" id="{850B8280-5C5C-7BC5-6046-7A0D120A80EC}"/>
                </a:ext>
              </a:extLst>
            </p:cNvPr>
            <p:cNvSpPr/>
            <p:nvPr/>
          </p:nvSpPr>
          <p:spPr>
            <a:xfrm>
              <a:off x="6565900" y="1825625"/>
              <a:ext cx="673100" cy="485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703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760000" cy="4351338"/>
          </a:xfrm>
        </p:spPr>
        <p:txBody>
          <a:bodyPr>
            <a:normAutofit/>
          </a:bodyPr>
          <a:lstStyle/>
          <a:p>
            <a:r>
              <a:rPr lang="ja-JP" altLang="en-US" dirty="0">
                <a:latin typeface="メイリオ" panose="020B0604030504040204" pitchFamily="50" charset="-128"/>
                <a:ea typeface="メイリオ" panose="020B0604030504040204" pitchFamily="50" charset="-128"/>
              </a:rPr>
              <a:t>３．「勤怠情報変更」画面の</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「出勤時刻」に「</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」と入力し、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「更新」ボタンを押下する。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7</a:t>
            </a:fld>
            <a:endParaRPr kumimoji="1" lang="ja-JP" altLang="en-US" dirty="0"/>
          </a:p>
        </p:txBody>
      </p:sp>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F068027F-8292-454C-8F3B-AA9FA8AB7D9B}"/>
              </a:ext>
            </a:extLst>
          </p:cNvPr>
          <p:cNvPicPr>
            <a:picLocks noChangeAspect="1"/>
          </p:cNvPicPr>
          <p:nvPr/>
        </p:nvPicPr>
        <p:blipFill>
          <a:blip r:embed="rId3"/>
          <a:stretch>
            <a:fillRect/>
          </a:stretch>
        </p:blipFill>
        <p:spPr>
          <a:xfrm>
            <a:off x="6598200" y="1594520"/>
            <a:ext cx="3759393" cy="2406774"/>
          </a:xfrm>
          <a:prstGeom prst="rect">
            <a:avLst/>
          </a:prstGeom>
        </p:spPr>
      </p:pic>
    </p:spTree>
    <p:extLst>
      <p:ext uri="{BB962C8B-B14F-4D97-AF65-F5344CB8AC3E}">
        <p14:creationId xmlns:p14="http://schemas.microsoft.com/office/powerpoint/2010/main" val="96127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b="0" i="0" dirty="0">
                <a:solidFill>
                  <a:srgbClr val="222222"/>
                </a:solidFill>
                <a:effectLst/>
                <a:latin typeface="Open Sans" panose="020B0606030504020204" pitchFamily="34" charset="0"/>
              </a:rPr>
              <a:t>研修中は出勤時は出勤したタイミング、</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退勤時は退勤したタイミングで</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出退勤ボタンを押下してください。</a:t>
            </a:r>
            <a:endParaRPr lang="en-US" altLang="ja-JP" b="0" i="0" dirty="0">
              <a:solidFill>
                <a:srgbClr val="222222"/>
              </a:solidFill>
              <a:effectLst/>
              <a:latin typeface="Open Sans" panose="020B0606030504020204" pitchFamily="34" charset="0"/>
            </a:endParaRPr>
          </a:p>
          <a:p>
            <a:endParaRPr lang="en-US" altLang="ja-JP" dirty="0"/>
          </a:p>
          <a:p>
            <a:endParaRPr lang="en-US" altLang="ja-JP" dirty="0"/>
          </a:p>
          <a:p>
            <a:endParaRPr lang="en-US" altLang="ja-JP" dirty="0"/>
          </a:p>
          <a:p>
            <a:br>
              <a:rPr lang="ja-JP" altLang="en-US" dirty="0"/>
            </a:br>
            <a:r>
              <a:rPr lang="ja-JP" altLang="en-US" i="0" u="sng" dirty="0">
                <a:solidFill>
                  <a:srgbClr val="222222"/>
                </a:solidFill>
                <a:effectLst/>
                <a:latin typeface="Open Sans" panose="020B0606030504020204" pitchFamily="34" charset="0"/>
              </a:rPr>
              <a:t>入力時間に虚偽がある場合、助成金が所属企業に支給されなくなり所属企業内で大きなトラブルとなるリスクがあります。</a:t>
            </a:r>
            <a:r>
              <a:rPr lang="ja-JP" altLang="en-US" i="0" dirty="0">
                <a:solidFill>
                  <a:srgbClr val="222222"/>
                </a:solidFill>
                <a:effectLst/>
                <a:latin typeface="Open Sans" panose="020B0606030504020204" pitchFamily="34" charset="0"/>
              </a:rPr>
              <a:t>必ず実際の出勤時間と退勤時間を入力してください。</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8</a:t>
            </a:fld>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B2F66EDA-47B0-9DFF-291F-3E68E8F016FA}"/>
              </a:ext>
            </a:extLst>
          </p:cNvPr>
          <p:cNvPicPr>
            <a:picLocks noChangeAspect="1"/>
          </p:cNvPicPr>
          <p:nvPr/>
        </p:nvPicPr>
        <p:blipFill>
          <a:blip r:embed="rId3"/>
          <a:stretch>
            <a:fillRect/>
          </a:stretch>
        </p:blipFill>
        <p:spPr>
          <a:xfrm>
            <a:off x="6515042" y="1690688"/>
            <a:ext cx="3149658" cy="2908065"/>
          </a:xfrm>
          <a:prstGeom prst="rect">
            <a:avLst/>
          </a:prstGeom>
        </p:spPr>
      </p:pic>
    </p:spTree>
    <p:extLst>
      <p:ext uri="{BB962C8B-B14F-4D97-AF65-F5344CB8AC3E}">
        <p14:creationId xmlns:p14="http://schemas.microsoft.com/office/powerpoint/2010/main" val="81653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　</a:t>
            </a:r>
            <a:r>
              <a:rPr lang="en-US" altLang="ja-JP" sz="3600" dirty="0">
                <a:solidFill>
                  <a:srgbClr val="000000"/>
                </a:solidFill>
                <a:latin typeface="Meiryo" panose="020B0604030504040204" pitchFamily="50" charset="-128"/>
                <a:ea typeface="Meiryo" panose="020B0604030504040204" pitchFamily="50" charset="-128"/>
              </a:rPr>
              <a:t>※</a:t>
            </a:r>
            <a:r>
              <a:rPr lang="ja-JP" altLang="en-US" sz="3600" dirty="0">
                <a:solidFill>
                  <a:srgbClr val="000000"/>
                </a:solidFill>
                <a:latin typeface="Meiryo" panose="020B0604030504040204" pitchFamily="50" charset="-128"/>
                <a:ea typeface="Meiryo" panose="020B0604030504040204" pitchFamily="50" charset="-128"/>
              </a:rPr>
              <a:t>注意事項</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en-US" altLang="ja-JP" b="0" i="0" dirty="0">
                <a:solidFill>
                  <a:srgbClr val="222222"/>
                </a:solidFill>
                <a:effectLst/>
                <a:latin typeface="Open Sans" panose="020B0606030504020204" pitchFamily="34" charset="0"/>
              </a:rPr>
              <a:t>LMS</a:t>
            </a:r>
            <a:r>
              <a:rPr lang="ja-JP" altLang="en-US" b="0" i="0" dirty="0">
                <a:solidFill>
                  <a:srgbClr val="222222"/>
                </a:solidFill>
                <a:effectLst/>
                <a:latin typeface="Open Sans" panose="020B0606030504020204" pitchFamily="34" charset="0"/>
              </a:rPr>
              <a:t>勤怠情報は、 助成金支給申請時に労働局に提出する受講時間の記録 として打刻していただきます。</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そのため、 遅刻した場合は、</a:t>
            </a:r>
            <a:r>
              <a:rPr lang="ja-JP" altLang="en-US" b="1" i="0" u="sng" dirty="0">
                <a:solidFill>
                  <a:srgbClr val="222222"/>
                </a:solidFill>
                <a:effectLst/>
                <a:latin typeface="Open Sans" panose="020B0606030504020204" pitchFamily="34" charset="0"/>
              </a:rPr>
              <a:t>いかなる理由の場合も遅刻とみなします</a:t>
            </a:r>
            <a:r>
              <a:rPr lang="ja-JP" altLang="en-US" b="0" i="0" dirty="0">
                <a:solidFill>
                  <a:srgbClr val="222222"/>
                </a:solidFill>
                <a:effectLst/>
                <a:latin typeface="Open Sans" panose="020B0606030504020204" pitchFamily="34" charset="0"/>
              </a:rPr>
              <a:t> のでご注意ください。</a:t>
            </a:r>
          </a:p>
          <a:p>
            <a:endParaRPr lang="ja-JP" altLang="en-US" b="0" i="0" dirty="0">
              <a:solidFill>
                <a:srgbClr val="222222"/>
              </a:solidFill>
              <a:effectLst/>
              <a:latin typeface="Open Sans" panose="020B0606030504020204" pitchFamily="34" charset="0"/>
            </a:endParaRPr>
          </a:p>
          <a:p>
            <a:pPr marL="342900" lvl="1" indent="0">
              <a:buNone/>
            </a:pPr>
            <a:r>
              <a:rPr lang="en-US" altLang="ja-JP" b="0" i="0" dirty="0">
                <a:solidFill>
                  <a:srgbClr val="222222"/>
                </a:solidFill>
                <a:effectLst/>
                <a:latin typeface="Open Sans" panose="020B0606030504020204" pitchFamily="34" charset="0"/>
              </a:rPr>
              <a:t>※</a:t>
            </a:r>
            <a:r>
              <a:rPr lang="ja-JP" altLang="en-US" b="0" i="0" dirty="0">
                <a:solidFill>
                  <a:srgbClr val="222222"/>
                </a:solidFill>
                <a:effectLst/>
                <a:latin typeface="Open Sans" panose="020B0606030504020204" pitchFamily="34" charset="0"/>
              </a:rPr>
              <a:t>遅刻理由を</a:t>
            </a:r>
            <a:r>
              <a:rPr lang="en-US" altLang="ja-JP" b="0" i="0" dirty="0">
                <a:solidFill>
                  <a:srgbClr val="222222"/>
                </a:solidFill>
                <a:effectLst/>
                <a:latin typeface="Open Sans" panose="020B0606030504020204" pitchFamily="34" charset="0"/>
              </a:rPr>
              <a:t>LMS</a:t>
            </a:r>
            <a:r>
              <a:rPr lang="ja-JP" altLang="en-US" b="0" i="0" dirty="0">
                <a:solidFill>
                  <a:srgbClr val="222222"/>
                </a:solidFill>
                <a:effectLst/>
                <a:latin typeface="Open Sans" panose="020B0606030504020204" pitchFamily="34" charset="0"/>
              </a:rPr>
              <a:t>の備考欄に記載する際の一例</a:t>
            </a: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電車遅延のた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体調不良のた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ネットワーク不調のた</a:t>
            </a:r>
            <a:r>
              <a:rPr lang="ja-JP" altLang="en-US" dirty="0">
                <a:solidFill>
                  <a:srgbClr val="222222"/>
                </a:solidFill>
                <a:latin typeface="Open Sans" panose="020B0606030504020204" pitchFamily="34" charset="0"/>
              </a:rPr>
              <a:t>め</a:t>
            </a:r>
            <a:endParaRPr lang="en-US" altLang="ja-JP" dirty="0">
              <a:solidFill>
                <a:srgbClr val="222222"/>
              </a:solidFill>
              <a:latin typeface="Open Sans" panose="020B0606030504020204" pitchFamily="34" charset="0"/>
            </a:endParaRPr>
          </a:p>
          <a:p>
            <a:pPr marL="857250" lvl="1" indent="-342900">
              <a:buFont typeface="Arial" panose="020B0604020202020204" pitchFamily="34" charset="0"/>
              <a:buChar char="•"/>
            </a:pPr>
            <a:r>
              <a:rPr lang="en-US" altLang="ja-JP" b="0" i="0" dirty="0">
                <a:solidFill>
                  <a:srgbClr val="222222"/>
                </a:solidFill>
                <a:effectLst/>
                <a:latin typeface="Open Sans" panose="020B0606030504020204" pitchFamily="34" charset="0"/>
              </a:rPr>
              <a:t>PC</a:t>
            </a:r>
            <a:r>
              <a:rPr lang="ja-JP" altLang="en-US" b="0" i="0" dirty="0">
                <a:solidFill>
                  <a:srgbClr val="222222"/>
                </a:solidFill>
                <a:effectLst/>
                <a:latin typeface="Open Sans" panose="020B0606030504020204" pitchFamily="34" charset="0"/>
              </a:rPr>
              <a:t>再起動のた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9</a:t>
            </a:fld>
            <a:endParaRPr kumimoji="1" lang="ja-JP" altLang="en-US" dirty="0"/>
          </a:p>
        </p:txBody>
      </p:sp>
    </p:spTree>
    <p:extLst>
      <p:ext uri="{BB962C8B-B14F-4D97-AF65-F5344CB8AC3E}">
        <p14:creationId xmlns:p14="http://schemas.microsoft.com/office/powerpoint/2010/main" val="3548358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60CFA7CC-A8D5-F54D-8267-1BC86CE1F51E}" vid="{841DFD6F-CE60-334D-A8EF-3A762193E4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01.エンジニアとしてのプロ意識</Template>
  <TotalTime>10577</TotalTime>
  <Words>3321</Words>
  <Application>Microsoft Office PowerPoint</Application>
  <PresentationFormat>ワイド画面</PresentationFormat>
  <Paragraphs>530</Paragraphs>
  <Slides>46</Slides>
  <Notes>46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NotoSansJP</vt:lpstr>
      <vt:lpstr>メイリオ</vt:lpstr>
      <vt:lpstr>メイリオ</vt:lpstr>
      <vt:lpstr>Yu Gothic</vt:lpstr>
      <vt:lpstr>Arial</vt:lpstr>
      <vt:lpstr>Consolas</vt:lpstr>
      <vt:lpstr>Consolas</vt:lpstr>
      <vt:lpstr>Open Sans</vt:lpstr>
      <vt:lpstr>Office テーマ</vt:lpstr>
      <vt:lpstr>IT入門_研修ガイダンス</vt:lpstr>
      <vt:lpstr>目次</vt:lpstr>
      <vt:lpstr>LMSログイン</vt:lpstr>
      <vt:lpstr>LMSログイン</vt:lpstr>
      <vt:lpstr>LMSログイン</vt:lpstr>
      <vt:lpstr>勤怠入力</vt:lpstr>
      <vt:lpstr>勤怠入力</vt:lpstr>
      <vt:lpstr>勤怠入力</vt:lpstr>
      <vt:lpstr>勤怠入力　※注意事項</vt:lpstr>
      <vt:lpstr>Googleアカウント登録</vt:lpstr>
      <vt:lpstr>Googleアカウント登録</vt:lpstr>
      <vt:lpstr>Googleアカウント登録</vt:lpstr>
      <vt:lpstr>Googleアカウント登録</vt:lpstr>
      <vt:lpstr>Googleアカウント登録</vt:lpstr>
      <vt:lpstr>Zoomアカウントの修正</vt:lpstr>
      <vt:lpstr>Zoomアカウントの修正</vt:lpstr>
      <vt:lpstr>Zoomアカウントの修正</vt:lpstr>
      <vt:lpstr>Zoomアカウントの修正</vt:lpstr>
      <vt:lpstr>Zoomアカウントの修正</vt:lpstr>
      <vt:lpstr>Zoomアカウントの修正</vt:lpstr>
      <vt:lpstr>Zoomスクリーンショットの撮影</vt:lpstr>
      <vt:lpstr>PC セットアップ</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セットアップ（拡張子の表示設定）</vt:lpstr>
      <vt:lpstr>PC セットアップ（拡張子の表示設定）</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研修規約の確認</vt:lpstr>
      <vt:lpstr>日報の作成</vt:lpstr>
      <vt:lpstr>日報の作成</vt:lpstr>
      <vt:lpstr>日報の作成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動画スライド テンプレート</dc:title>
  <dc:creator>LAB SS</dc:creator>
  <cp:lastModifiedBy>堀江 未祐</cp:lastModifiedBy>
  <cp:revision>1432</cp:revision>
  <cp:lastPrinted>2017-10-16T09:03:33Z</cp:lastPrinted>
  <dcterms:created xsi:type="dcterms:W3CDTF">2017-08-16T04:54:38Z</dcterms:created>
  <dcterms:modified xsi:type="dcterms:W3CDTF">2023-02-27T00:58:17Z</dcterms:modified>
</cp:coreProperties>
</file>