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273" r:id="rId3"/>
    <p:sldId id="274" r:id="rId4"/>
    <p:sldId id="652" r:id="rId5"/>
    <p:sldId id="661" r:id="rId6"/>
    <p:sldId id="645" r:id="rId7"/>
    <p:sldId id="647" r:id="rId8"/>
    <p:sldId id="648" r:id="rId9"/>
    <p:sldId id="649" r:id="rId10"/>
    <p:sldId id="650" r:id="rId11"/>
    <p:sldId id="651" r:id="rId12"/>
    <p:sldId id="277" r:id="rId13"/>
    <p:sldId id="653" r:id="rId14"/>
    <p:sldId id="654" r:id="rId15"/>
    <p:sldId id="655" r:id="rId16"/>
    <p:sldId id="664" r:id="rId17"/>
    <p:sldId id="665" r:id="rId18"/>
    <p:sldId id="657" r:id="rId19"/>
    <p:sldId id="666" r:id="rId20"/>
    <p:sldId id="667" r:id="rId21"/>
    <p:sldId id="656" r:id="rId22"/>
    <p:sldId id="659" r:id="rId23"/>
    <p:sldId id="660" r:id="rId24"/>
    <p:sldId id="662" r:id="rId25"/>
    <p:sldId id="663" r:id="rId26"/>
  </p:sldIdLst>
  <p:sldSz cx="12192000" cy="6858000"/>
  <p:notesSz cx="6858000" cy="11811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6600"/>
    <a:srgbClr val="00CC00"/>
    <a:srgbClr val="333333"/>
    <a:srgbClr val="224466"/>
    <a:srgbClr val="223344"/>
    <a:srgbClr val="F09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D43F3-A526-4C4D-884D-DDB4BFCA1ABA}" v="14" dt="2019-10-31T13:11:21.950"/>
  </p1510:revLst>
</p1510:revInfo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0868" autoAdjust="0"/>
  </p:normalViewPr>
  <p:slideViewPr>
    <p:cSldViewPr snapToGrid="0" snapToObjects="1">
      <p:cViewPr varScale="1">
        <p:scale>
          <a:sx n="119" d="100"/>
          <a:sy n="119" d="100"/>
        </p:scale>
        <p:origin x="126" y="271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72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3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C91D-A09D-BE40-B0A2-1EC8A9A967C6}" type="datetimeFigureOut">
              <a:rPr kumimoji="1" lang="ja-JP" altLang="en-US" smtClean="0"/>
              <a:pPr/>
              <a:t>2021/2/10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3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A2A4-B042-4148-AE15-2859EAE1497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302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4A29B-80F8-2240-96F5-E3DE4675E243}" type="datetimeFigureOut">
              <a:rPr kumimoji="1" lang="ja-JP" altLang="en-US" smtClean="0"/>
              <a:pPr/>
              <a:t>2021/2/10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3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FA167-3738-DD4D-BA0E-A6974D2B9DD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881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	</a:t>
            </a:r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854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4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056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1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250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01E56284-2B93-4AD1-B520-FC29D09BEF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D89C76-C1E4-4310-AE4D-72F659B0A93D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E2A20B1-5B2C-466F-AAD6-7A78AF8DB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1241425"/>
            <a:ext cx="5957887" cy="3351213"/>
          </a:xfrm>
          <a:solidFill>
            <a:srgbClr val="FFFFFF"/>
          </a:solidFill>
          <a:ln/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5D13031D-54DB-4922-8737-0602277BE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78375"/>
            <a:ext cx="5440363" cy="3910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ja-JP">
              <a:latin typeface="Yu Gothic" panose="020B0400000000000000" pitchFamily="50" charset="-128"/>
            </a:endParaRP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19263940-D449-420B-9119-4C2AB02F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B5761271-380B-4ECA-B377-480DB1E7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31338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EC197C-84FC-4B30-A13B-3321BAD59262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389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81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421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11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01E56284-2B93-4AD1-B520-FC29D09BEF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D89C76-C1E4-4310-AE4D-72F659B0A93D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E2A20B1-5B2C-466F-AAD6-7A78AF8DB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1241425"/>
            <a:ext cx="5957887" cy="3351213"/>
          </a:xfrm>
          <a:solidFill>
            <a:srgbClr val="FFFFFF"/>
          </a:solidFill>
          <a:ln/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5D13031D-54DB-4922-8737-0602277BE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78375"/>
            <a:ext cx="5440363" cy="3910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ja-JP">
              <a:latin typeface="Yu Gothic" panose="020B0400000000000000" pitchFamily="50" charset="-128"/>
            </a:endParaRP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19263940-D449-420B-9119-4C2AB02F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B5761271-380B-4ECA-B377-480DB1E7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31338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EC197C-84FC-4B30-A13B-3321BAD59262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9360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24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01E56284-2B93-4AD1-B520-FC29D09BEF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D89C76-C1E4-4310-AE4D-72F659B0A93D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E2A20B1-5B2C-466F-AAD6-7A78AF8DB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1241425"/>
            <a:ext cx="5957887" cy="3351213"/>
          </a:xfrm>
          <a:solidFill>
            <a:srgbClr val="FFFFFF"/>
          </a:solidFill>
          <a:ln/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5D13031D-54DB-4922-8737-0602277BE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78375"/>
            <a:ext cx="5440363" cy="3910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ja-JP">
              <a:latin typeface="Yu Gothic" panose="020B0400000000000000" pitchFamily="50" charset="-128"/>
            </a:endParaRP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19263940-D449-420B-9119-4C2AB02F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B5761271-380B-4ECA-B377-480DB1E7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31338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EC197C-84FC-4B30-A13B-3321BAD59262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1777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1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59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3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86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84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24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01E56284-2B93-4AD1-B520-FC29D09BEF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D89C76-C1E4-4310-AE4D-72F659B0A93D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E2A20B1-5B2C-466F-AAD6-7A78AF8DB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1241425"/>
            <a:ext cx="5957887" cy="3351213"/>
          </a:xfrm>
          <a:solidFill>
            <a:srgbClr val="FFFFFF"/>
          </a:solidFill>
          <a:ln/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5D13031D-54DB-4922-8737-0602277BE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78375"/>
            <a:ext cx="5440363" cy="3910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ja-JP">
              <a:latin typeface="Yu Gothic" panose="020B0400000000000000" pitchFamily="50" charset="-128"/>
            </a:endParaRP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19263940-D449-420B-9119-4C2AB02F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B5761271-380B-4ECA-B377-480DB1E7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31338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EC197C-84FC-4B30-A13B-3321BAD59262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52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875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9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4500" u="none" baseline="0">
                <a:solidFill>
                  <a:srgbClr val="333333"/>
                </a:solidFill>
                <a:uFill>
                  <a:solidFill>
                    <a:schemeClr val="accent1">
                      <a:lumMod val="60000"/>
                      <a:lumOff val="40000"/>
                    </a:schemeClr>
                  </a:solidFill>
                </a:uFill>
                <a:ea typeface="メイリオ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4DE910D-69DC-EA44-B504-FB462E4F241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>
                <a:ln>
                  <a:noFill/>
                </a:ln>
                <a:uFill>
                  <a:solidFill>
                    <a:srgbClr val="224466"/>
                  </a:solidFill>
                </a:uFill>
                <a:ea typeface="メイリオ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0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>
                <a:uFill>
                  <a:solidFill>
                    <a:srgbClr val="224466"/>
                  </a:solidFill>
                </a:u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9AEEEF52-754F-4E12-A61C-0AC5E43607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77771" y="622300"/>
            <a:ext cx="9434871" cy="10683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ja-JP" altLang="en-US" sz="2800">
              <a:latin typeface="consolas" panose="020B0609020204030204" pitchFamily="49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4D173FC-B431-4A4D-A934-FBCDE8F132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77771" y="1825625"/>
            <a:ext cx="9434871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altLang="ja-JP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377771" y="622301"/>
            <a:ext cx="9431697" cy="1065213"/>
          </a:xfrm>
          <a:noFill/>
          <a:ln>
            <a:noFill/>
          </a:ln>
        </p:spPr>
        <p:txBody>
          <a:bodyPr/>
          <a:lstStyle>
            <a:lvl1pPr>
              <a:defRPr lang="ja-JP" altLang="en-US" sz="2800" u="sng" kern="1200">
                <a:latin typeface="consolas" panose="020B0609020204030204" pitchFamily="49" charset="0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1377771" y="1825626"/>
            <a:ext cx="9431697" cy="4348163"/>
          </a:xfrm>
          <a:noFill/>
          <a:ln>
            <a:noFill/>
          </a:ln>
        </p:spPr>
        <p:txBody>
          <a:bodyPr/>
          <a:lstStyle>
            <a:lvl1pPr>
              <a:defRPr lang="ja-JP" altLang="en-US" sz="2800" kern="1200">
                <a:solidFill>
                  <a:schemeClr val="tx1"/>
                </a:solidFill>
                <a:latin typeface="consolas" panose="020B0609020204030204" pitchFamily="49" charset="0"/>
                <a:cs typeface="メイリオ" panose="020B0604030504040204" pitchFamily="50" charset="-128"/>
              </a:defRPr>
            </a:lvl1pPr>
            <a:lvl2pPr>
              <a:defRPr lang="ja-JP" altLang="en-US" kern="1200">
                <a:cs typeface="メイリオ" panose="020B0604030504040204" pitchFamily="50" charset="-128"/>
              </a:defRPr>
            </a:lvl2pPr>
            <a:lvl3pPr>
              <a:defRPr lang="ja-JP" altLang="en-US" kern="1200">
                <a:cs typeface="メイリオ" panose="020B0604030504040204" pitchFamily="50" charset="-128"/>
              </a:defRPr>
            </a:lvl3pPr>
            <a:lvl4pPr>
              <a:defRPr lang="ja-JP" altLang="en-US" kern="1200">
                <a:cs typeface="メイリオ" panose="020B0604030504040204" pitchFamily="50" charset="-128"/>
              </a:defRPr>
            </a:lvl4pPr>
            <a:lvl5pPr>
              <a:defRPr lang="ja-JP" altLang="en-US" kern="1200"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130D7B-7AD4-4631-A77A-0C80EE629E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93AB39-540A-4A4D-BBDB-C20AFAD3C0C4}" type="slidenum">
              <a:rPr lang="en-US" altLang="ja-JP"/>
              <a:pPr>
                <a:defRPr/>
              </a:pPr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68640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22834"/>
            <a:ext cx="12192000" cy="446183"/>
          </a:xfrm>
          <a:prstGeom prst="rect">
            <a:avLst/>
          </a:prstGeom>
          <a:solidFill>
            <a:srgbClr val="22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2473"/>
            <a:ext cx="10515600" cy="1068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84" y="6454029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D4DE910D-69DC-EA44-B504-FB462E4F241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Picture 2" descr="C:\Users\MIURA\Desktop\TIS_logo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23714" y="100822"/>
            <a:ext cx="1906705" cy="33838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838201" y="88134"/>
            <a:ext cx="78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rPr>
              <a:t>「 結合 」 </a:t>
            </a:r>
            <a:r>
              <a:rPr kumimoji="1" lang="en-US" altLang="ja-JP" sz="18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rPr>
              <a:t>P99~P117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4590" y="6483445"/>
            <a:ext cx="44058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© 2020 </a:t>
            </a:r>
            <a:r>
              <a:rPr kumimoji="1" lang="en-US" altLang="ja-JP" sz="1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Tokyo IT School</a:t>
            </a:r>
            <a:endParaRPr kumimoji="1" lang="ja-JP" altLang="en-US" sz="14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3714" y="495759"/>
            <a:ext cx="11836705" cy="0"/>
          </a:xfrm>
          <a:prstGeom prst="line">
            <a:avLst/>
          </a:prstGeom>
          <a:ln>
            <a:solidFill>
              <a:srgbClr val="224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832" y="92221"/>
            <a:ext cx="511368" cy="3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3C28C0D-75ED-4FE8-9BB9-D1DE0EC24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結合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B9C10DA-C4CA-45E0-A5C4-F0E6F2E2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66844E-039D-4887-A904-1E6E3031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7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内部結合：記述の仕方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結合するテーブル間に「</a:t>
            </a:r>
            <a:r>
              <a:rPr kumimoji="1" lang="en-US" altLang="ja-JP"/>
              <a:t>INNER JOIN</a:t>
            </a:r>
            <a:r>
              <a:rPr kumimoji="1" lang="ja-JP" altLang="en-US"/>
              <a:t>」と記述する。</a:t>
            </a:r>
            <a:endParaRPr kumimoji="1" lang="en-US" altLang="ja-JP"/>
          </a:p>
          <a:p>
            <a:r>
              <a:rPr kumimoji="1" lang="en-US" altLang="ja-JP"/>
              <a:t>ON</a:t>
            </a:r>
            <a:r>
              <a:rPr kumimoji="1" lang="ja-JP" altLang="en-US"/>
              <a:t>句</a:t>
            </a:r>
            <a:r>
              <a:rPr kumimoji="1" lang="en-US" altLang="ja-JP"/>
              <a:t>	</a:t>
            </a:r>
            <a:r>
              <a:rPr kumimoji="1" lang="ja-JP" altLang="en-US"/>
              <a:t>には、結合キーを指定する。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2E256A-5B6C-4042-9D74-014B64595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83" y="3209736"/>
            <a:ext cx="10438035" cy="1901571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SELECT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列名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FROM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1&gt;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2&gt;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ON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1&gt;.&lt;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 =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2&gt;.&lt;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416712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AAF95934-3DD5-47BC-A9CE-D6584D0E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622665"/>
            <a:ext cx="9434872" cy="106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u="sng">
                <a:latin typeface="consolas" panose="020B0609020204030204" pitchFamily="49" charset="0"/>
              </a:rPr>
              <a:t>内部結合した</a:t>
            </a:r>
            <a:r>
              <a:rPr lang="en-US" altLang="ja-JP" sz="3200" u="sng">
                <a:latin typeface="consolas" panose="020B0609020204030204" pitchFamily="49" charset="0"/>
              </a:rPr>
              <a:t>SELECT</a:t>
            </a:r>
            <a:r>
              <a:rPr lang="ja-JP" altLang="en-US" sz="3200" u="sng">
                <a:latin typeface="consolas" panose="020B0609020204030204" pitchFamily="49" charset="0"/>
              </a:rPr>
              <a:t>文を実行してみましょう</a:t>
            </a:r>
            <a:endParaRPr lang="en-US" altLang="ja-JP" sz="3200" u="sng">
              <a:latin typeface="consolas" panose="020B0609020204030204" pitchFamily="49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77A1B8B4-CE14-4179-A7CF-63BD354F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0" y="6454382"/>
            <a:ext cx="2742843" cy="3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8" tIns="46794" rIns="89988" bIns="46794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1E17BA3-58A3-4527-BA2D-E87C8FA3998C}" type="slidenum">
              <a:rPr lang="en-US" altLang="ja-JP" sz="1400" b="1">
                <a:solidFill>
                  <a:srgbClr val="FFFFFF"/>
                </a:solidFill>
                <a:latin typeface="Yu Gothic" panose="020B0400000000000000" pitchFamily="50" charset="-128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ja-JP" altLang="ja-JP" sz="1400" b="1">
              <a:solidFill>
                <a:srgbClr val="FFFFFF"/>
              </a:solidFill>
              <a:latin typeface="Yu Gothic" panose="020B0400000000000000" pitchFamily="50" charset="-128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DC347F4E-4357-4A07-999D-79395B03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188456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581" name="グループ化 6">
            <a:extLst>
              <a:ext uri="{FF2B5EF4-FFF2-40B4-BE49-F238E27FC236}">
                <a16:creationId xmlns:a16="http://schemas.microsoft.com/office/drawing/2014/main" id="{9F24EA50-4CA2-4B0C-BAE9-F43465F66DCA}"/>
              </a:ext>
            </a:extLst>
          </p:cNvPr>
          <p:cNvGrpSpPr>
            <a:grpSpLocks/>
          </p:cNvGrpSpPr>
          <p:nvPr/>
        </p:nvGrpSpPr>
        <p:grpSpPr bwMode="auto">
          <a:xfrm>
            <a:off x="4757119" y="2516307"/>
            <a:ext cx="2676177" cy="3087285"/>
            <a:chOff x="4758531" y="2780929"/>
            <a:chExt cx="2676525" cy="3086471"/>
          </a:xfrm>
        </p:grpSpPr>
        <p:pic>
          <p:nvPicPr>
            <p:cNvPr id="24586" name="図 3">
              <a:extLst>
                <a:ext uri="{FF2B5EF4-FFF2-40B4-BE49-F238E27FC236}">
                  <a16:creationId xmlns:a16="http://schemas.microsoft.com/office/drawing/2014/main" id="{E0AACE11-F255-4933-80D2-1B941DF8A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594" y="34290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95F8F3E9-5B29-4C0B-8686-EBE5F6662C48}"/>
                </a:ext>
              </a:extLst>
            </p:cNvPr>
            <p:cNvSpPr/>
            <p:nvPr/>
          </p:nvSpPr>
          <p:spPr bwMode="auto">
            <a:xfrm>
              <a:off x="4758531" y="2780929"/>
              <a:ext cx="2676525" cy="671248"/>
            </a:xfrm>
            <a:prstGeom prst="wedgeRoundRectCallout">
              <a:avLst>
                <a:gd name="adj1" fmla="val -12825"/>
                <a:gd name="adj2" fmla="val 80621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ja-JP" sz="2800" dirty="0">
                  <a:latin typeface="Arial" charset="0"/>
                  <a:ea typeface="ＭＳ Ｐゴシック" pitchFamily="48" charset="-128"/>
                </a:rPr>
                <a:t>Let’s try!</a:t>
              </a:r>
              <a:endParaRPr lang="ja-JP" altLang="en-US" sz="2800"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24582" name="Text Box 2">
            <a:extLst>
              <a:ext uri="{FF2B5EF4-FFF2-40B4-BE49-F238E27FC236}">
                <a16:creationId xmlns:a16="http://schemas.microsoft.com/office/drawing/2014/main" id="{6BC2B56A-94ED-46EC-8F79-128BCD0B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150" y="203694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83" name="Text Box 2">
            <a:extLst>
              <a:ext uri="{FF2B5EF4-FFF2-40B4-BE49-F238E27FC236}">
                <a16:creationId xmlns:a16="http://schemas.microsoft.com/office/drawing/2014/main" id="{77FA8821-5F28-4EAE-82A0-B1A0FA4E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30" y="2181012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D2489F1-67B6-4432-8B34-66D17D70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119" y="2516307"/>
            <a:ext cx="2674589" cy="669838"/>
          </a:xfrm>
          <a:prstGeom prst="wedgeRoundRectCallout">
            <a:avLst>
              <a:gd name="adj1" fmla="val -12824"/>
              <a:gd name="adj2" fmla="val 80620"/>
              <a:gd name="adj3" fmla="val 16667"/>
            </a:avLst>
          </a:prstGeom>
          <a:solidFill>
            <a:srgbClr val="2222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sz="2800" dirty="0">
                <a:solidFill>
                  <a:srgbClr val="FFFFFF"/>
                </a:solidFill>
              </a:rPr>
              <a:t>Let’s try!</a:t>
            </a:r>
          </a:p>
        </p:txBody>
      </p:sp>
    </p:spTree>
    <p:extLst>
      <p:ext uri="{BB962C8B-B14F-4D97-AF65-F5344CB8AC3E}">
        <p14:creationId xmlns:p14="http://schemas.microsoft.com/office/powerpoint/2010/main" val="2135340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補足：テーブルの別名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テーブル名の後ろに任意の文字列を記載し、テーブルに別名をつけられる。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CF7410-E259-4703-A47B-442D83C1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97" y="3101671"/>
            <a:ext cx="11066606" cy="1901571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SELECT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列名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FROM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1&gt;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ja-JP" alt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別名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1&gt;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INNER JOIN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2&gt; </a:t>
            </a:r>
            <a:r>
              <a:rPr lang="en-US" altLang="ja-JP" sz="280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ja-JP" alt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別名</a:t>
            </a:r>
            <a:r>
              <a:rPr lang="en-US" altLang="ja-JP" sz="2800">
                <a:solidFill>
                  <a:schemeClr val="accent2"/>
                </a:solidFill>
                <a:latin typeface="consolas" panose="020B0609020204030204" pitchFamily="49" charset="0"/>
              </a:rPr>
              <a:t>2&gt;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ON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ja-JP" alt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別名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1&gt;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 = </a:t>
            </a:r>
            <a:r>
              <a:rPr lang="en-US" altLang="ja-JP" sz="280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ja-JP" alt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別名</a:t>
            </a:r>
            <a:r>
              <a:rPr lang="en-US" altLang="ja-JP" sz="2800">
                <a:solidFill>
                  <a:schemeClr val="accent2"/>
                </a:solidFill>
                <a:latin typeface="consolas" panose="020B0609020204030204" pitchFamily="49" charset="0"/>
              </a:rPr>
              <a:t>2&gt;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427550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補足：テーブルの別名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別名は必須ではないが、以下のメリットがあるため、つけることを推奨。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他の句でテーブル名を記述する手間が省ける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/>
              <a:t>SQL</a:t>
            </a:r>
            <a:r>
              <a:rPr kumimoji="1" lang="ja-JP" altLang="en-US"/>
              <a:t>の可読性が上がる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CF7410-E259-4703-A47B-442D83C1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97" y="3517149"/>
            <a:ext cx="11066606" cy="2300901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>
                <a:solidFill>
                  <a:schemeClr val="accent2"/>
                </a:solidFill>
                <a:latin typeface="consolas" panose="020B0609020204030204" pitchFamily="49" charset="0"/>
              </a:rPr>
              <a:t>si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.shop_id,</a:t>
            </a:r>
            <a:r>
              <a:rPr lang="en-US" altLang="ja-JP" sz="2800">
                <a:solidFill>
                  <a:schemeClr val="accent2"/>
                </a:solidFill>
                <a:latin typeface="consolas" panose="020B0609020204030204" pitchFamily="49" charset="0"/>
              </a:rPr>
              <a:t>si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.shop_name,</a:t>
            </a:r>
            <a:r>
              <a:rPr lang="en-US" altLang="ja-JP" sz="2800">
                <a:solidFill>
                  <a:schemeClr val="accent2"/>
                </a:solidFill>
                <a:latin typeface="consolas" panose="020B0609020204030204" pitchFamily="49" charset="0"/>
              </a:rPr>
              <a:t>si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.item_id,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.item_name,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.sel_price,</a:t>
            </a:r>
            <a:r>
              <a:rPr lang="en-US" altLang="ja-JP" sz="2800">
                <a:solidFill>
                  <a:schemeClr val="accent2"/>
                </a:solidFill>
                <a:latin typeface="consolas" panose="020B0609020204030204" pitchFamily="49" charset="0"/>
              </a:rPr>
              <a:t>si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.quantity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FROM shop_item </a:t>
            </a:r>
            <a:r>
              <a:rPr lang="en-US" altLang="ja-JP" sz="2800">
                <a:solidFill>
                  <a:schemeClr val="accent2"/>
                </a:solidFill>
                <a:latin typeface="consolas" panose="020B0609020204030204" pitchFamily="49" charset="0"/>
              </a:rPr>
              <a:t>si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INNER JOIN item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ON </a:t>
            </a:r>
            <a:r>
              <a:rPr lang="en-US" altLang="ja-JP" sz="2800">
                <a:solidFill>
                  <a:schemeClr val="accent2"/>
                </a:solidFill>
                <a:latin typeface="consolas" panose="020B0609020204030204" pitchFamily="49" charset="0"/>
              </a:rPr>
              <a:t>si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.item_id =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.item_id;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47926AE-5C62-487D-A225-1B38C75FCD7C}"/>
              </a:ext>
            </a:extLst>
          </p:cNvPr>
          <p:cNvSpPr/>
          <p:nvPr/>
        </p:nvSpPr>
        <p:spPr>
          <a:xfrm>
            <a:off x="8017437" y="4489270"/>
            <a:ext cx="1960098" cy="896977"/>
          </a:xfrm>
          <a:prstGeom prst="wedgeRoundRectCallout">
            <a:avLst>
              <a:gd name="adj1" fmla="val -63285"/>
              <a:gd name="adj2" fmla="val 24261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shop_item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si</a:t>
            </a:r>
            <a:b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item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</a:p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に別名を指定</a:t>
            </a:r>
          </a:p>
        </p:txBody>
      </p:sp>
    </p:spTree>
    <p:extLst>
      <p:ext uri="{BB962C8B-B14F-4D97-AF65-F5344CB8AC3E}">
        <p14:creationId xmlns:p14="http://schemas.microsoft.com/office/powerpoint/2010/main" val="252846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外部結合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基準となっているテーブルの全レコードを取得する結合方法。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B455658-7471-49EB-AA4D-B1471924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52634"/>
              </p:ext>
            </p:extLst>
          </p:nvPr>
        </p:nvGraphicFramePr>
        <p:xfrm>
          <a:off x="1226598" y="3623886"/>
          <a:ext cx="21403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622E950-5205-4BB6-99F0-72F9AE4E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17029"/>
              </p:ext>
            </p:extLst>
          </p:nvPr>
        </p:nvGraphicFramePr>
        <p:xfrm>
          <a:off x="3935931" y="3623886"/>
          <a:ext cx="21403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</a:tbl>
          </a:graphicData>
        </a:graphic>
      </p:graphicFrame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1EF3569C-19AF-48D0-A71A-CA28B14FB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89214"/>
              </p:ext>
            </p:extLst>
          </p:nvPr>
        </p:nvGraphicFramePr>
        <p:xfrm>
          <a:off x="7085327" y="3623886"/>
          <a:ext cx="17688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0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45690060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58CD54F-621B-4CDE-9177-02E5D3ABE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74146"/>
              </p:ext>
            </p:extLst>
          </p:nvPr>
        </p:nvGraphicFramePr>
        <p:xfrm>
          <a:off x="8851604" y="3623886"/>
          <a:ext cx="250219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065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834065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834065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NULL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13008"/>
                  </a:ext>
                </a:extLst>
              </a:tr>
            </a:tbl>
          </a:graphicData>
        </a:graphic>
      </p:graphicFrame>
      <p:sp>
        <p:nvSpPr>
          <p:cNvPr id="9" name="加算記号 8">
            <a:extLst>
              <a:ext uri="{FF2B5EF4-FFF2-40B4-BE49-F238E27FC236}">
                <a16:creationId xmlns:a16="http://schemas.microsoft.com/office/drawing/2014/main" id="{096F2353-5693-461E-9105-84437656C577}"/>
              </a:ext>
            </a:extLst>
          </p:cNvPr>
          <p:cNvSpPr/>
          <p:nvPr/>
        </p:nvSpPr>
        <p:spPr>
          <a:xfrm>
            <a:off x="3416826" y="3945530"/>
            <a:ext cx="469232" cy="46923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53F9EDB-91DE-489F-8519-B6AE632650B7}"/>
              </a:ext>
            </a:extLst>
          </p:cNvPr>
          <p:cNvSpPr/>
          <p:nvPr/>
        </p:nvSpPr>
        <p:spPr>
          <a:xfrm>
            <a:off x="6277049" y="3990934"/>
            <a:ext cx="607515" cy="364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649FCC-845D-4C9A-89AD-47520E88DDA0}"/>
              </a:ext>
            </a:extLst>
          </p:cNvPr>
          <p:cNvSpPr txBox="1"/>
          <p:nvPr/>
        </p:nvSpPr>
        <p:spPr>
          <a:xfrm>
            <a:off x="1316727" y="2982044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A(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D27530-383D-478C-9BC9-E0C77B15B930}"/>
              </a:ext>
            </a:extLst>
          </p:cNvPr>
          <p:cNvSpPr txBox="1"/>
          <p:nvPr/>
        </p:nvSpPr>
        <p:spPr>
          <a:xfrm>
            <a:off x="4336723" y="2979796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209FD4-59EF-4459-988D-A5A49E40E6F2}"/>
              </a:ext>
            </a:extLst>
          </p:cNvPr>
          <p:cNvSpPr txBox="1"/>
          <p:nvPr/>
        </p:nvSpPr>
        <p:spPr>
          <a:xfrm>
            <a:off x="7199459" y="2943736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AB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（結合後のテーブル）</a:t>
            </a:r>
          </a:p>
        </p:txBody>
      </p:sp>
    </p:spTree>
    <p:extLst>
      <p:ext uri="{BB962C8B-B14F-4D97-AF65-F5344CB8AC3E}">
        <p14:creationId xmlns:p14="http://schemas.microsoft.com/office/powerpoint/2010/main" val="99826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外部結合</a:t>
            </a:r>
            <a:r>
              <a:rPr kumimoji="1" lang="en-US" altLang="ja-JP"/>
              <a:t>:</a:t>
            </a:r>
            <a:r>
              <a:rPr kumimoji="1" lang="ja-JP" altLang="en-US"/>
              <a:t>記述の仕方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結合するテーブル間に「</a:t>
            </a:r>
            <a:r>
              <a:rPr kumimoji="1" lang="en-US" altLang="ja-JP"/>
              <a:t>LEFT OUTER JOIN</a:t>
            </a:r>
            <a:r>
              <a:rPr kumimoji="1" lang="ja-JP" altLang="en-US"/>
              <a:t>」、または「</a:t>
            </a:r>
            <a:r>
              <a:rPr kumimoji="1" lang="en-US" altLang="ja-JP"/>
              <a:t>RIGHT OUTER JOIN</a:t>
            </a:r>
            <a:r>
              <a:rPr kumimoji="1" lang="ja-JP" altLang="en-US"/>
              <a:t>」と記述する。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FBF459-B624-4F5F-B1A4-97AE620B2E01}"/>
              </a:ext>
            </a:extLst>
          </p:cNvPr>
          <p:cNvSpPr/>
          <p:nvPr/>
        </p:nvSpPr>
        <p:spPr>
          <a:xfrm>
            <a:off x="647007" y="2973883"/>
            <a:ext cx="10897986" cy="1960098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SELECT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列名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&gt;</a:t>
            </a:r>
          </a:p>
          <a:p>
            <a:pPr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FROM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1&gt;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LEFT[RIGHT] OUTER JOIN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2&gt;</a:t>
            </a:r>
          </a:p>
          <a:p>
            <a:pPr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ON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1&gt;.&lt;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&gt; =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2&gt;.&lt;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03231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左外部結合</a:t>
            </a:r>
            <a:r>
              <a:rPr kumimoji="1" lang="en-US" altLang="ja-JP"/>
              <a:t>(LEFT OUTER JOIN)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左側に書いたテーブルが基準となる。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B455658-7471-49EB-AA4D-B1471924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92010"/>
              </p:ext>
            </p:extLst>
          </p:nvPr>
        </p:nvGraphicFramePr>
        <p:xfrm>
          <a:off x="1226598" y="4792282"/>
          <a:ext cx="21403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622E950-5205-4BB6-99F0-72F9AE4E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39508"/>
              </p:ext>
            </p:extLst>
          </p:nvPr>
        </p:nvGraphicFramePr>
        <p:xfrm>
          <a:off x="3935931" y="4792282"/>
          <a:ext cx="21403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</a:tbl>
          </a:graphicData>
        </a:graphic>
      </p:graphicFrame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1EF3569C-19AF-48D0-A71A-CA28B14FB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46795"/>
              </p:ext>
            </p:extLst>
          </p:nvPr>
        </p:nvGraphicFramePr>
        <p:xfrm>
          <a:off x="7085327" y="4792282"/>
          <a:ext cx="17688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0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45690060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58CD54F-621B-4CDE-9177-02E5D3ABE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46149"/>
              </p:ext>
            </p:extLst>
          </p:nvPr>
        </p:nvGraphicFramePr>
        <p:xfrm>
          <a:off x="8873689" y="4792282"/>
          <a:ext cx="21403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NULL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13008"/>
                  </a:ext>
                </a:extLst>
              </a:tr>
            </a:tbl>
          </a:graphicData>
        </a:graphic>
      </p:graphicFrame>
      <p:sp>
        <p:nvSpPr>
          <p:cNvPr id="9" name="加算記号 8">
            <a:extLst>
              <a:ext uri="{FF2B5EF4-FFF2-40B4-BE49-F238E27FC236}">
                <a16:creationId xmlns:a16="http://schemas.microsoft.com/office/drawing/2014/main" id="{096F2353-5693-461E-9105-84437656C577}"/>
              </a:ext>
            </a:extLst>
          </p:cNvPr>
          <p:cNvSpPr/>
          <p:nvPr/>
        </p:nvSpPr>
        <p:spPr>
          <a:xfrm>
            <a:off x="3416826" y="5113926"/>
            <a:ext cx="469232" cy="46923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53F9EDB-91DE-489F-8519-B6AE632650B7}"/>
              </a:ext>
            </a:extLst>
          </p:cNvPr>
          <p:cNvSpPr/>
          <p:nvPr/>
        </p:nvSpPr>
        <p:spPr>
          <a:xfrm>
            <a:off x="6277049" y="5159330"/>
            <a:ext cx="607515" cy="364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649FCC-845D-4C9A-89AD-47520E88DDA0}"/>
              </a:ext>
            </a:extLst>
          </p:cNvPr>
          <p:cNvSpPr txBox="1"/>
          <p:nvPr/>
        </p:nvSpPr>
        <p:spPr>
          <a:xfrm>
            <a:off x="1316727" y="4150440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A(</a:t>
            </a:r>
            <a:r>
              <a:rPr kumimoji="1" lang="ja-JP" altLang="en-US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r>
              <a:rPr kumimoji="1" lang="en-US" altLang="ja-JP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D27530-383D-478C-9BC9-E0C77B15B930}"/>
              </a:ext>
            </a:extLst>
          </p:cNvPr>
          <p:cNvSpPr txBox="1"/>
          <p:nvPr/>
        </p:nvSpPr>
        <p:spPr>
          <a:xfrm>
            <a:off x="4336723" y="4148192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209FD4-59EF-4459-988D-A5A49E40E6F2}"/>
              </a:ext>
            </a:extLst>
          </p:cNvPr>
          <p:cNvSpPr txBox="1"/>
          <p:nvPr/>
        </p:nvSpPr>
        <p:spPr>
          <a:xfrm>
            <a:off x="7124647" y="4112132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AB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（結合後のテーブル）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20B2475-CC1D-4F19-B0E5-AFE2EE7A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6" y="2470486"/>
            <a:ext cx="11066606" cy="1428678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SELECT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列名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ja-JP" alt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テーブル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A&gt; A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LEFT OUTER JOIN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B&gt; B</a:t>
            </a:r>
            <a:endParaRPr lang="en-US" altLang="ja-JP" sz="280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ON A.&lt;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 = B.&lt;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D295085-E6AD-4C9F-A941-ED6EDA8CEA2C}"/>
              </a:ext>
            </a:extLst>
          </p:cNvPr>
          <p:cNvSpPr/>
          <p:nvPr/>
        </p:nvSpPr>
        <p:spPr>
          <a:xfrm>
            <a:off x="1224882" y="4780791"/>
            <a:ext cx="2156108" cy="110642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0E0596-5B73-4ABB-B8C6-EDC83833D609}"/>
              </a:ext>
            </a:extLst>
          </p:cNvPr>
          <p:cNvSpPr/>
          <p:nvPr/>
        </p:nvSpPr>
        <p:spPr>
          <a:xfrm>
            <a:off x="7085539" y="4780791"/>
            <a:ext cx="1781907" cy="110642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823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右外部結合</a:t>
            </a:r>
            <a:r>
              <a:rPr kumimoji="1" lang="en-US" altLang="ja-JP"/>
              <a:t>(RIGHT OUTER JOIN)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右側に書いたテーブルが基準となる。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B455658-7471-49EB-AA4D-B1471924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65425"/>
              </p:ext>
            </p:extLst>
          </p:nvPr>
        </p:nvGraphicFramePr>
        <p:xfrm>
          <a:off x="1226598" y="4792282"/>
          <a:ext cx="21403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622E950-5205-4BB6-99F0-72F9AE4E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39474"/>
              </p:ext>
            </p:extLst>
          </p:nvPr>
        </p:nvGraphicFramePr>
        <p:xfrm>
          <a:off x="3935931" y="4792282"/>
          <a:ext cx="21403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</a:tbl>
          </a:graphicData>
        </a:graphic>
      </p:graphicFrame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1EF3569C-19AF-48D0-A71A-CA28B14FB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83593"/>
              </p:ext>
            </p:extLst>
          </p:nvPr>
        </p:nvGraphicFramePr>
        <p:xfrm>
          <a:off x="7085327" y="4792282"/>
          <a:ext cx="17688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0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45690060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58CD54F-621B-4CDE-9177-02E5D3ABE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63655"/>
              </p:ext>
            </p:extLst>
          </p:nvPr>
        </p:nvGraphicFramePr>
        <p:xfrm>
          <a:off x="8851605" y="4792282"/>
          <a:ext cx="17688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0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</a:tbl>
          </a:graphicData>
        </a:graphic>
      </p:graphicFrame>
      <p:sp>
        <p:nvSpPr>
          <p:cNvPr id="9" name="加算記号 8">
            <a:extLst>
              <a:ext uri="{FF2B5EF4-FFF2-40B4-BE49-F238E27FC236}">
                <a16:creationId xmlns:a16="http://schemas.microsoft.com/office/drawing/2014/main" id="{096F2353-5693-461E-9105-84437656C577}"/>
              </a:ext>
            </a:extLst>
          </p:cNvPr>
          <p:cNvSpPr/>
          <p:nvPr/>
        </p:nvSpPr>
        <p:spPr>
          <a:xfrm>
            <a:off x="3416826" y="5113926"/>
            <a:ext cx="469232" cy="46923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53F9EDB-91DE-489F-8519-B6AE632650B7}"/>
              </a:ext>
            </a:extLst>
          </p:cNvPr>
          <p:cNvSpPr/>
          <p:nvPr/>
        </p:nvSpPr>
        <p:spPr>
          <a:xfrm>
            <a:off x="6277049" y="5159330"/>
            <a:ext cx="607515" cy="364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649FCC-845D-4C9A-89AD-47520E88DDA0}"/>
              </a:ext>
            </a:extLst>
          </p:cNvPr>
          <p:cNvSpPr txBox="1"/>
          <p:nvPr/>
        </p:nvSpPr>
        <p:spPr>
          <a:xfrm>
            <a:off x="1316727" y="4195262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D27530-383D-478C-9BC9-E0C77B15B930}"/>
              </a:ext>
            </a:extLst>
          </p:cNvPr>
          <p:cNvSpPr txBox="1"/>
          <p:nvPr/>
        </p:nvSpPr>
        <p:spPr>
          <a:xfrm>
            <a:off x="3928055" y="4195262"/>
            <a:ext cx="21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 (</a:t>
            </a:r>
            <a:r>
              <a:rPr kumimoji="1" lang="ja-JP" altLang="en-US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r>
              <a:rPr kumimoji="1" lang="en-US" altLang="ja-JP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209FD4-59EF-4459-988D-A5A49E40E6F2}"/>
              </a:ext>
            </a:extLst>
          </p:cNvPr>
          <p:cNvSpPr txBox="1"/>
          <p:nvPr/>
        </p:nvSpPr>
        <p:spPr>
          <a:xfrm>
            <a:off x="6941766" y="4195262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AB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（結合後のテーブル）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20B2475-CC1D-4F19-B0E5-AFE2EE7A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6" y="2470486"/>
            <a:ext cx="11066606" cy="1428678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SELECT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列名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FROM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A&gt; A RIGHT OUTER JOIN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ja-JP" alt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テーブル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B&gt; 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ON A.&lt;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 = B.&lt;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2F02D08-73CA-4F54-B669-9F624967E084}"/>
              </a:ext>
            </a:extLst>
          </p:cNvPr>
          <p:cNvSpPr/>
          <p:nvPr/>
        </p:nvSpPr>
        <p:spPr>
          <a:xfrm>
            <a:off x="8845710" y="4769881"/>
            <a:ext cx="1781907" cy="7557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D0BCC15-89F7-4C96-AA58-AD2C2C932030}"/>
              </a:ext>
            </a:extLst>
          </p:cNvPr>
          <p:cNvSpPr/>
          <p:nvPr/>
        </p:nvSpPr>
        <p:spPr>
          <a:xfrm>
            <a:off x="3934215" y="4786817"/>
            <a:ext cx="2156108" cy="7557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32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AAF95934-3DD5-47BC-A9CE-D6584D0E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622665"/>
            <a:ext cx="9434872" cy="106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u="sng">
                <a:latin typeface="consolas" panose="020B0609020204030204" pitchFamily="49" charset="0"/>
              </a:rPr>
              <a:t>外部結合した</a:t>
            </a:r>
            <a:r>
              <a:rPr lang="en-US" altLang="ja-JP" sz="3200" u="sng">
                <a:latin typeface="consolas" panose="020B0609020204030204" pitchFamily="49" charset="0"/>
              </a:rPr>
              <a:t>SELECT</a:t>
            </a:r>
            <a:r>
              <a:rPr lang="ja-JP" altLang="en-US" sz="3200" u="sng">
                <a:latin typeface="consolas" panose="020B0609020204030204" pitchFamily="49" charset="0"/>
              </a:rPr>
              <a:t>文を実行してみましょう</a:t>
            </a:r>
            <a:endParaRPr lang="en-US" altLang="ja-JP" sz="3200" u="sng">
              <a:latin typeface="consolas" panose="020B0609020204030204" pitchFamily="49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77A1B8B4-CE14-4179-A7CF-63BD354F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0" y="6454382"/>
            <a:ext cx="2742843" cy="3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8" tIns="46794" rIns="89988" bIns="46794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1E17BA3-58A3-4527-BA2D-E87C8FA3998C}" type="slidenum">
              <a:rPr lang="en-US" altLang="ja-JP" sz="1400" b="1">
                <a:solidFill>
                  <a:srgbClr val="FFFFFF"/>
                </a:solidFill>
                <a:latin typeface="Yu Gothic" panose="020B0400000000000000" pitchFamily="50" charset="-128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ja-JP" altLang="ja-JP" sz="1400" b="1">
              <a:solidFill>
                <a:srgbClr val="FFFFFF"/>
              </a:solidFill>
              <a:latin typeface="Yu Gothic" panose="020B0400000000000000" pitchFamily="50" charset="-128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DC347F4E-4357-4A07-999D-79395B03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188456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581" name="グループ化 6">
            <a:extLst>
              <a:ext uri="{FF2B5EF4-FFF2-40B4-BE49-F238E27FC236}">
                <a16:creationId xmlns:a16="http://schemas.microsoft.com/office/drawing/2014/main" id="{9F24EA50-4CA2-4B0C-BAE9-F43465F66DCA}"/>
              </a:ext>
            </a:extLst>
          </p:cNvPr>
          <p:cNvGrpSpPr>
            <a:grpSpLocks/>
          </p:cNvGrpSpPr>
          <p:nvPr/>
        </p:nvGrpSpPr>
        <p:grpSpPr bwMode="auto">
          <a:xfrm>
            <a:off x="4757119" y="2516307"/>
            <a:ext cx="2676177" cy="3087285"/>
            <a:chOff x="4758531" y="2780929"/>
            <a:chExt cx="2676525" cy="3086471"/>
          </a:xfrm>
        </p:grpSpPr>
        <p:pic>
          <p:nvPicPr>
            <p:cNvPr id="24586" name="図 3">
              <a:extLst>
                <a:ext uri="{FF2B5EF4-FFF2-40B4-BE49-F238E27FC236}">
                  <a16:creationId xmlns:a16="http://schemas.microsoft.com/office/drawing/2014/main" id="{E0AACE11-F255-4933-80D2-1B941DF8A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594" y="34290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95F8F3E9-5B29-4C0B-8686-EBE5F6662C48}"/>
                </a:ext>
              </a:extLst>
            </p:cNvPr>
            <p:cNvSpPr/>
            <p:nvPr/>
          </p:nvSpPr>
          <p:spPr bwMode="auto">
            <a:xfrm>
              <a:off x="4758531" y="2780929"/>
              <a:ext cx="2676525" cy="671248"/>
            </a:xfrm>
            <a:prstGeom prst="wedgeRoundRectCallout">
              <a:avLst>
                <a:gd name="adj1" fmla="val -12825"/>
                <a:gd name="adj2" fmla="val 80621"/>
                <a:gd name="adj3" fmla="val 16667"/>
              </a:avLst>
            </a:prstGeom>
            <a:solidFill>
              <a:srgbClr val="2222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ja-JP" sz="2800" dirty="0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rPr>
                <a:t>Let’s try!</a:t>
              </a:r>
              <a:endParaRPr lang="ja-JP" altLang="en-US" sz="28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4582" name="Text Box 2">
            <a:extLst>
              <a:ext uri="{FF2B5EF4-FFF2-40B4-BE49-F238E27FC236}">
                <a16:creationId xmlns:a16="http://schemas.microsoft.com/office/drawing/2014/main" id="{6BC2B56A-94ED-46EC-8F79-128BCD0B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150" y="203694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83" name="Text Box 2">
            <a:extLst>
              <a:ext uri="{FF2B5EF4-FFF2-40B4-BE49-F238E27FC236}">
                <a16:creationId xmlns:a16="http://schemas.microsoft.com/office/drawing/2014/main" id="{77FA8821-5F28-4EAE-82A0-B1A0FA4E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30" y="2181012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D2489F1-67B6-4432-8B34-66D17D70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119" y="2516307"/>
            <a:ext cx="2674589" cy="669838"/>
          </a:xfrm>
          <a:prstGeom prst="wedgeRoundRectCallout">
            <a:avLst>
              <a:gd name="adj1" fmla="val -12824"/>
              <a:gd name="adj2" fmla="val 80620"/>
              <a:gd name="adj3" fmla="val 16667"/>
            </a:avLst>
          </a:prstGeom>
          <a:solidFill>
            <a:srgbClr val="2222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sz="2800">
                <a:solidFill>
                  <a:srgbClr val="FFFFFF"/>
                </a:solidFill>
              </a:rPr>
              <a:t>Let’s </a:t>
            </a:r>
            <a:r>
              <a:rPr lang="en-US" altLang="ja-JP" sz="2800" dirty="0">
                <a:solidFill>
                  <a:srgbClr val="FFFFFF"/>
                </a:solidFill>
              </a:rPr>
              <a:t>try!</a:t>
            </a:r>
          </a:p>
        </p:txBody>
      </p:sp>
    </p:spTree>
    <p:extLst>
      <p:ext uri="{BB962C8B-B14F-4D97-AF65-F5344CB8AC3E}">
        <p14:creationId xmlns:p14="http://schemas.microsoft.com/office/powerpoint/2010/main" val="1743289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u="sng">
                <a:latin typeface="consolas" panose="020B0609020204030204" pitchFamily="49" charset="0"/>
              </a:rPr>
              <a:t>外部結合した</a:t>
            </a:r>
            <a:r>
              <a:rPr lang="en-US" altLang="ja-JP" sz="3600" u="sng">
                <a:latin typeface="consolas" panose="020B0609020204030204" pitchFamily="49" charset="0"/>
              </a:rPr>
              <a:t>SELECT</a:t>
            </a:r>
            <a:r>
              <a:rPr lang="ja-JP" altLang="en-US" sz="3600" u="sng">
                <a:latin typeface="consolas" panose="020B0609020204030204" pitchFamily="49" charset="0"/>
              </a:rPr>
              <a:t>文のポイント①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左外部結合</a:t>
            </a:r>
            <a:r>
              <a:rPr kumimoji="1" lang="en-US" altLang="ja-JP"/>
              <a:t>(</a:t>
            </a:r>
            <a:r>
              <a:rPr lang="en-US" altLang="ja-JP" sz="2400">
                <a:solidFill>
                  <a:schemeClr val="tx1"/>
                </a:solidFill>
                <a:latin typeface="consolas" panose="020B0609020204030204" pitchFamily="49" charset="0"/>
              </a:rPr>
              <a:t>LEFT OUTER JOIN)</a:t>
            </a:r>
            <a:r>
              <a:rPr kumimoji="1" lang="ja-JP" altLang="en-US"/>
              <a:t>のため、</a:t>
            </a:r>
            <a:br>
              <a:rPr kumimoji="1" lang="en-US" altLang="ja-JP"/>
            </a:br>
            <a:r>
              <a:rPr kumimoji="1" lang="ja-JP" altLang="en-US"/>
              <a:t>左側に書いてある</a:t>
            </a:r>
            <a:r>
              <a:rPr kumimoji="1" lang="en-US" altLang="ja-JP"/>
              <a:t>item</a:t>
            </a:r>
            <a:r>
              <a:rPr kumimoji="1" lang="ja-JP" altLang="en-US"/>
              <a:t>テーブルが基準となる。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20B2475-CC1D-4F19-B0E5-AFE2EE7A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6" y="2757741"/>
            <a:ext cx="11066606" cy="1901571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SELECT si.shop_id,si.shop_name,si.item_id,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i.item_name,i.sel_price,si.quantity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FROM item i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LEFT OUTER JOIN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shop_item si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ON i.item_id = si.item_id;</a:t>
            </a:r>
          </a:p>
        </p:txBody>
      </p:sp>
    </p:spTree>
    <p:extLst>
      <p:ext uri="{BB962C8B-B14F-4D97-AF65-F5344CB8AC3E}">
        <p14:creationId xmlns:p14="http://schemas.microsoft.com/office/powerpoint/2010/main" val="201501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7EF82-8023-4D26-A6C2-A35153B7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192A0-2888-4E91-9484-3589AED1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結合とは</a:t>
            </a:r>
            <a:endParaRPr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内部結合</a:t>
            </a:r>
            <a:endParaRPr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外部結合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３つ以上のテーブルの結合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同じテーブル同士の結合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1CAC6D-0C86-4F1B-B3FA-2478C6CC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7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u="sng">
                <a:latin typeface="consolas" panose="020B0609020204030204" pitchFamily="49" charset="0"/>
              </a:rPr>
              <a:t>外部結合した</a:t>
            </a:r>
            <a:r>
              <a:rPr lang="en-US" altLang="ja-JP" sz="3600" u="sng">
                <a:latin typeface="consolas" panose="020B0609020204030204" pitchFamily="49" charset="0"/>
              </a:rPr>
              <a:t>SELECT</a:t>
            </a:r>
            <a:r>
              <a:rPr lang="ja-JP" altLang="en-US" sz="3600" u="sng">
                <a:latin typeface="consolas" panose="020B0609020204030204" pitchFamily="49" charset="0"/>
              </a:rPr>
              <a:t>文のポイント②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基準である</a:t>
            </a:r>
            <a:r>
              <a:rPr kumimoji="1" lang="en-US" altLang="ja-JP"/>
              <a:t>item</a:t>
            </a:r>
            <a:r>
              <a:rPr kumimoji="1" lang="ja-JP" altLang="en-US"/>
              <a:t>テーブルのレコードはすべて出力される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5FB60C8-63D9-4C78-BBE3-ED7BC9E6A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72025"/>
              </p:ext>
            </p:extLst>
          </p:nvPr>
        </p:nvGraphicFramePr>
        <p:xfrm>
          <a:off x="468887" y="2979382"/>
          <a:ext cx="2625523" cy="2718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663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</a:tblGrid>
              <a:tr h="33826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0001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ja-JP" alt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シャツ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50854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0002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ja-JP" alt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ホッチキス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extLst>
                  <a:ext uri="{0D108BD9-81ED-4DB2-BD59-A6C34878D82A}">
                    <a16:rowId xmlns:a16="http://schemas.microsoft.com/office/drawing/2014/main" val="1210548355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0003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ja-JP" alt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セーター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extLst>
                  <a:ext uri="{0D108BD9-81ED-4DB2-BD59-A6C34878D82A}">
                    <a16:rowId xmlns:a16="http://schemas.microsoft.com/office/drawing/2014/main" val="3632688147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0004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ja-JP" alt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包丁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1453484394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0005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ja-JP" alt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フライパン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2888556867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0006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ja-JP" alt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フォーク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3428259957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0007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ja-JP" alt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スプーン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2165515660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0008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400"/>
                        </a:lnSpc>
                      </a:pPr>
                      <a:r>
                        <a:rPr kumimoji="1" lang="ja-JP" altLang="en-US" sz="1800" kern="10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ボールペン</a:t>
                      </a:r>
                      <a:endParaRPr kumimoji="1" lang="ja-JP" altLang="en-US" sz="1800" kern="10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576AA3-411F-424F-88C8-6E863ADC4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93128"/>
              </p:ext>
            </p:extLst>
          </p:nvPr>
        </p:nvGraphicFramePr>
        <p:xfrm>
          <a:off x="3501943" y="2979382"/>
          <a:ext cx="2354391" cy="28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797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40930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東京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30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40930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東京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50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41034"/>
                  </a:ext>
                </a:extLst>
              </a:tr>
              <a:tr h="40930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仙台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30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60272"/>
                  </a:ext>
                </a:extLst>
              </a:tr>
              <a:tr h="40930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仙台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0006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11609"/>
                  </a:ext>
                </a:extLst>
              </a:tr>
              <a:tr h="40930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大阪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33137"/>
                  </a:ext>
                </a:extLst>
              </a:tr>
              <a:tr h="40930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大阪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0007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70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430181"/>
                  </a:ext>
                </a:extLst>
              </a:tr>
              <a:tr h="40930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福岡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50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5438" marR="75438" marT="36195" marB="361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</a:tbl>
          </a:graphicData>
        </a:graphic>
      </p:graphicFrame>
      <p:sp>
        <p:nvSpPr>
          <p:cNvPr id="10" name="加算記号 9">
            <a:extLst>
              <a:ext uri="{FF2B5EF4-FFF2-40B4-BE49-F238E27FC236}">
                <a16:creationId xmlns:a16="http://schemas.microsoft.com/office/drawing/2014/main" id="{B4122775-00D6-4DD9-9D2D-A3B6E3CB8D89}"/>
              </a:ext>
            </a:extLst>
          </p:cNvPr>
          <p:cNvSpPr/>
          <p:nvPr/>
        </p:nvSpPr>
        <p:spPr>
          <a:xfrm>
            <a:off x="3059376" y="3355840"/>
            <a:ext cx="469232" cy="51790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E5E3990B-405B-4FA0-8ADD-A03D04527050}"/>
              </a:ext>
            </a:extLst>
          </p:cNvPr>
          <p:cNvSpPr/>
          <p:nvPr/>
        </p:nvSpPr>
        <p:spPr>
          <a:xfrm>
            <a:off x="5919599" y="3412147"/>
            <a:ext cx="607515" cy="4018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2BF8D0-B125-4A7A-A665-CB01CE439993}"/>
              </a:ext>
            </a:extLst>
          </p:cNvPr>
          <p:cNvSpPr txBox="1"/>
          <p:nvPr/>
        </p:nvSpPr>
        <p:spPr>
          <a:xfrm>
            <a:off x="959277" y="2402716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item(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063BA2-021A-464D-A1CD-2E45F56FAA93}"/>
              </a:ext>
            </a:extLst>
          </p:cNvPr>
          <p:cNvSpPr txBox="1"/>
          <p:nvPr/>
        </p:nvSpPr>
        <p:spPr>
          <a:xfrm>
            <a:off x="3912334" y="2402716"/>
            <a:ext cx="147265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shop_item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6F4608-13F0-473F-846D-4297255EEF54}"/>
              </a:ext>
            </a:extLst>
          </p:cNvPr>
          <p:cNvSpPr txBox="1"/>
          <p:nvPr/>
        </p:nvSpPr>
        <p:spPr>
          <a:xfrm>
            <a:off x="7299210" y="2402716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結合後のテーブル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799DFC5-D229-488A-B035-DFA72ECEB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35196"/>
              </p:ext>
            </p:extLst>
          </p:nvPr>
        </p:nvGraphicFramePr>
        <p:xfrm>
          <a:off x="6584316" y="2979382"/>
          <a:ext cx="2625523" cy="339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663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</a:tblGrid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シャツ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5085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ホッチキス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extLst>
                  <a:ext uri="{0D108BD9-81ED-4DB2-BD59-A6C34878D82A}">
                    <a16:rowId xmlns:a16="http://schemas.microsoft.com/office/drawing/2014/main" val="1210548355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ホッチキス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extLst>
                  <a:ext uri="{0D108BD9-81ED-4DB2-BD59-A6C34878D82A}">
                    <a16:rowId xmlns:a16="http://schemas.microsoft.com/office/drawing/2014/main" val="3632688147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0006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フォーク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1453484394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</a:t>
                      </a: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セーター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2888556867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</a:t>
                      </a: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スプーン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3428259957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シャツ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/>
                </a:tc>
                <a:extLst>
                  <a:ext uri="{0D108BD9-81ED-4DB2-BD59-A6C34878D82A}">
                    <a16:rowId xmlns:a16="http://schemas.microsoft.com/office/drawing/2014/main" val="2165515660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0004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包丁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3906452433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0005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フライパン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4265663985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0008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ボールペン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/>
                </a:tc>
                <a:extLst>
                  <a:ext uri="{0D108BD9-81ED-4DB2-BD59-A6C34878D82A}">
                    <a16:rowId xmlns:a16="http://schemas.microsoft.com/office/drawing/2014/main" val="3994521123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F4C455CA-FA9B-4BF3-9933-9DFD83F71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6369"/>
              </p:ext>
            </p:extLst>
          </p:nvPr>
        </p:nvGraphicFramePr>
        <p:xfrm>
          <a:off x="9206083" y="2979382"/>
          <a:ext cx="2625523" cy="339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663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</a:tblGrid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東京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5085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東京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48355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仙台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29915" marB="299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88147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仙台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84394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大阪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56867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大阪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259957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福岡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15660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NULL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NULL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NULL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NULL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90427"/>
                  </a:ext>
                </a:extLst>
              </a:tr>
              <a:tr h="3382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NULL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NULL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9914" marB="29914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41359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6EC8E7D-B671-4CAA-B893-A39610836982}"/>
              </a:ext>
            </a:extLst>
          </p:cNvPr>
          <p:cNvSpPr/>
          <p:nvPr/>
        </p:nvSpPr>
        <p:spPr>
          <a:xfrm>
            <a:off x="457552" y="2967645"/>
            <a:ext cx="2608891" cy="273046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84C09A-542D-491E-A921-EA784C81227F}"/>
              </a:ext>
            </a:extLst>
          </p:cNvPr>
          <p:cNvSpPr/>
          <p:nvPr/>
        </p:nvSpPr>
        <p:spPr>
          <a:xfrm>
            <a:off x="6561118" y="2967645"/>
            <a:ext cx="2648721" cy="34166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</a:t>
            </a:r>
            <a:r>
              <a:rPr kumimoji="1" lang="ja-JP" altLang="en-US"/>
              <a:t>つ以上のテーブルの結合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テーブルは</a:t>
            </a:r>
            <a:r>
              <a:rPr kumimoji="1" lang="en-US" altLang="ja-JP"/>
              <a:t>3</a:t>
            </a:r>
            <a:r>
              <a:rPr kumimoji="1" lang="ja-JP" altLang="en-US"/>
              <a:t>つ以上であっても結合できる。</a:t>
            </a:r>
            <a:br>
              <a:rPr kumimoji="1" lang="en-US" altLang="ja-JP"/>
            </a:br>
            <a:r>
              <a:rPr kumimoji="1" lang="en-US" altLang="ja-JP"/>
              <a:t>FROM</a:t>
            </a:r>
            <a:r>
              <a:rPr kumimoji="1" lang="ja-JP" altLang="en-US"/>
              <a:t>句の後ろに</a:t>
            </a:r>
            <a:r>
              <a:rPr kumimoji="1" lang="en-US" altLang="ja-JP"/>
              <a:t>JOIN</a:t>
            </a:r>
            <a:r>
              <a:rPr kumimoji="1" lang="ja-JP" altLang="en-US"/>
              <a:t>句と</a:t>
            </a:r>
            <a:r>
              <a:rPr kumimoji="1" lang="en-US" altLang="ja-JP"/>
              <a:t>ON</a:t>
            </a:r>
            <a:r>
              <a:rPr kumimoji="1" lang="ja-JP" altLang="en-US"/>
              <a:t>句のセットを続けて記述する。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FBF459-B624-4F5F-B1A4-97AE620B2E01}"/>
              </a:ext>
            </a:extLst>
          </p:cNvPr>
          <p:cNvSpPr/>
          <p:nvPr/>
        </p:nvSpPr>
        <p:spPr>
          <a:xfrm>
            <a:off x="647007" y="2705305"/>
            <a:ext cx="10897986" cy="2869780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SELECT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列名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&gt;</a:t>
            </a:r>
          </a:p>
          <a:p>
            <a:pPr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FROM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1&gt; </a:t>
            </a:r>
          </a:p>
          <a:p>
            <a:pPr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INNER JOIN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2&gt;</a:t>
            </a:r>
          </a:p>
          <a:p>
            <a:pPr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ON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1&gt;.&lt;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1&gt; =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2&gt;.&lt;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1&gt;</a:t>
            </a:r>
          </a:p>
          <a:p>
            <a:pPr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INNER JOIN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3&gt;</a:t>
            </a:r>
          </a:p>
          <a:p>
            <a:pPr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ON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2&gt;.&lt;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2&gt; =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3&gt;.&lt;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結合キー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2&gt;;</a:t>
            </a:r>
          </a:p>
        </p:txBody>
      </p:sp>
    </p:spTree>
    <p:extLst>
      <p:ext uri="{BB962C8B-B14F-4D97-AF65-F5344CB8AC3E}">
        <p14:creationId xmlns:p14="http://schemas.microsoft.com/office/powerpoint/2010/main" val="167845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AAF95934-3DD5-47BC-A9CE-D6584D0E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622665"/>
            <a:ext cx="9434872" cy="106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ja-JP" sz="3200" u="sng">
                <a:latin typeface="consolas" panose="020B0609020204030204" pitchFamily="49" charset="0"/>
              </a:rPr>
              <a:t>3</a:t>
            </a:r>
            <a:r>
              <a:rPr lang="ja-JP" altLang="en-US" sz="3200" u="sng">
                <a:latin typeface="consolas" panose="020B0609020204030204" pitchFamily="49" charset="0"/>
              </a:rPr>
              <a:t>つ以上のテーブルを内部結合してみましょう</a:t>
            </a:r>
            <a:endParaRPr lang="en-US" altLang="ja-JP" sz="3200" u="sng">
              <a:latin typeface="consolas" panose="020B0609020204030204" pitchFamily="49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77A1B8B4-CE14-4179-A7CF-63BD354F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0" y="6454382"/>
            <a:ext cx="2742843" cy="3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8" tIns="46794" rIns="89988" bIns="46794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1E17BA3-58A3-4527-BA2D-E87C8FA3998C}" type="slidenum">
              <a:rPr lang="en-US" altLang="ja-JP" sz="1400" b="1">
                <a:solidFill>
                  <a:srgbClr val="FFFFFF"/>
                </a:solidFill>
                <a:latin typeface="Yu Gothic" panose="020B0400000000000000" pitchFamily="50" charset="-128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ja-JP" altLang="ja-JP" sz="1400" b="1">
              <a:solidFill>
                <a:srgbClr val="FFFFFF"/>
              </a:solidFill>
              <a:latin typeface="Yu Gothic" panose="020B0400000000000000" pitchFamily="50" charset="-128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DC347F4E-4357-4A07-999D-79395B03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188456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581" name="グループ化 6">
            <a:extLst>
              <a:ext uri="{FF2B5EF4-FFF2-40B4-BE49-F238E27FC236}">
                <a16:creationId xmlns:a16="http://schemas.microsoft.com/office/drawing/2014/main" id="{9F24EA50-4CA2-4B0C-BAE9-F43465F66DCA}"/>
              </a:ext>
            </a:extLst>
          </p:cNvPr>
          <p:cNvGrpSpPr>
            <a:grpSpLocks/>
          </p:cNvGrpSpPr>
          <p:nvPr/>
        </p:nvGrpSpPr>
        <p:grpSpPr bwMode="auto">
          <a:xfrm>
            <a:off x="4757119" y="2516307"/>
            <a:ext cx="2676177" cy="3087285"/>
            <a:chOff x="4758531" y="2780929"/>
            <a:chExt cx="2676525" cy="3086471"/>
          </a:xfrm>
        </p:grpSpPr>
        <p:pic>
          <p:nvPicPr>
            <p:cNvPr id="24586" name="図 3">
              <a:extLst>
                <a:ext uri="{FF2B5EF4-FFF2-40B4-BE49-F238E27FC236}">
                  <a16:creationId xmlns:a16="http://schemas.microsoft.com/office/drawing/2014/main" id="{E0AACE11-F255-4933-80D2-1B941DF8A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594" y="34290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95F8F3E9-5B29-4C0B-8686-EBE5F6662C48}"/>
                </a:ext>
              </a:extLst>
            </p:cNvPr>
            <p:cNvSpPr/>
            <p:nvPr/>
          </p:nvSpPr>
          <p:spPr bwMode="auto">
            <a:xfrm>
              <a:off x="4758531" y="2780929"/>
              <a:ext cx="2676525" cy="671248"/>
            </a:xfrm>
            <a:prstGeom prst="wedgeRoundRectCallout">
              <a:avLst>
                <a:gd name="adj1" fmla="val -12825"/>
                <a:gd name="adj2" fmla="val 80621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ja-JP" sz="2800" dirty="0">
                  <a:latin typeface="Arial" charset="0"/>
                  <a:ea typeface="ＭＳ Ｐゴシック" pitchFamily="48" charset="-128"/>
                </a:rPr>
                <a:t>Let’s try!</a:t>
              </a:r>
              <a:endParaRPr lang="ja-JP" altLang="en-US" sz="2800"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24582" name="Text Box 2">
            <a:extLst>
              <a:ext uri="{FF2B5EF4-FFF2-40B4-BE49-F238E27FC236}">
                <a16:creationId xmlns:a16="http://schemas.microsoft.com/office/drawing/2014/main" id="{6BC2B56A-94ED-46EC-8F79-128BCD0B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150" y="203694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83" name="Text Box 2">
            <a:extLst>
              <a:ext uri="{FF2B5EF4-FFF2-40B4-BE49-F238E27FC236}">
                <a16:creationId xmlns:a16="http://schemas.microsoft.com/office/drawing/2014/main" id="{77FA8821-5F28-4EAE-82A0-B1A0FA4E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30" y="2181012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D2489F1-67B6-4432-8B34-66D17D70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119" y="2516307"/>
            <a:ext cx="2674589" cy="669838"/>
          </a:xfrm>
          <a:prstGeom prst="wedgeRoundRectCallout">
            <a:avLst>
              <a:gd name="adj1" fmla="val -12824"/>
              <a:gd name="adj2" fmla="val 80620"/>
              <a:gd name="adj3" fmla="val 16667"/>
            </a:avLst>
          </a:prstGeom>
          <a:solidFill>
            <a:srgbClr val="2222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sz="2800" dirty="0">
                <a:solidFill>
                  <a:srgbClr val="FFFFFF"/>
                </a:solidFill>
              </a:rPr>
              <a:t>Let’s try!</a:t>
            </a:r>
          </a:p>
        </p:txBody>
      </p:sp>
    </p:spTree>
    <p:extLst>
      <p:ext uri="{BB962C8B-B14F-4D97-AF65-F5344CB8AC3E}">
        <p14:creationId xmlns:p14="http://schemas.microsoft.com/office/powerpoint/2010/main" val="2974017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同じテーブル同士の結合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1</a:t>
            </a:r>
            <a:r>
              <a:rPr kumimoji="1" lang="ja-JP" altLang="en-US"/>
              <a:t>つのテーブルを</a:t>
            </a:r>
            <a:r>
              <a:rPr kumimoji="1" lang="en-US" altLang="ja-JP"/>
              <a:t>2</a:t>
            </a:r>
            <a:r>
              <a:rPr kumimoji="1" lang="ja-JP" altLang="en-US"/>
              <a:t>つ以上のテーブルに見立てて結合することもできる。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E24EF6B9-BF1F-4FB5-8BF3-A0E2852D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8168"/>
              </p:ext>
            </p:extLst>
          </p:nvPr>
        </p:nvGraphicFramePr>
        <p:xfrm>
          <a:off x="1226598" y="3623886"/>
          <a:ext cx="21403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D9C1609-CADC-4BCD-9254-B3FA85BCD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08334"/>
              </p:ext>
            </p:extLst>
          </p:nvPr>
        </p:nvGraphicFramePr>
        <p:xfrm>
          <a:off x="3935931" y="3623886"/>
          <a:ext cx="21403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45807"/>
                  </a:ext>
                </a:extLst>
              </a:tr>
            </a:tbl>
          </a:graphicData>
        </a:graphic>
      </p:graphicFrame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F0015BF6-E81D-4716-91BC-F2921CB01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25737"/>
              </p:ext>
            </p:extLst>
          </p:nvPr>
        </p:nvGraphicFramePr>
        <p:xfrm>
          <a:off x="7085327" y="3623886"/>
          <a:ext cx="17688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0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456900603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E0337F7-5B92-4FE6-B2A5-E58BD7AC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99158"/>
              </p:ext>
            </p:extLst>
          </p:nvPr>
        </p:nvGraphicFramePr>
        <p:xfrm>
          <a:off x="8851605" y="3623886"/>
          <a:ext cx="17688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0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13008"/>
                  </a:ext>
                </a:extLst>
              </a:tr>
            </a:tbl>
          </a:graphicData>
        </a:graphic>
      </p:graphicFrame>
      <p:sp>
        <p:nvSpPr>
          <p:cNvPr id="11" name="加算記号 10">
            <a:extLst>
              <a:ext uri="{FF2B5EF4-FFF2-40B4-BE49-F238E27FC236}">
                <a16:creationId xmlns:a16="http://schemas.microsoft.com/office/drawing/2014/main" id="{5EB7C449-52B3-4058-BBBB-97A88254446A}"/>
              </a:ext>
            </a:extLst>
          </p:cNvPr>
          <p:cNvSpPr/>
          <p:nvPr/>
        </p:nvSpPr>
        <p:spPr>
          <a:xfrm>
            <a:off x="3416826" y="3945530"/>
            <a:ext cx="469232" cy="46923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5BFA945-228D-4C4C-83A6-5A9C4C69FA82}"/>
              </a:ext>
            </a:extLst>
          </p:cNvPr>
          <p:cNvSpPr/>
          <p:nvPr/>
        </p:nvSpPr>
        <p:spPr>
          <a:xfrm>
            <a:off x="6277049" y="3990934"/>
            <a:ext cx="607515" cy="364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6D1093-9DE9-4E14-B4A3-D51B1CF39CD4}"/>
              </a:ext>
            </a:extLst>
          </p:cNvPr>
          <p:cNvSpPr txBox="1"/>
          <p:nvPr/>
        </p:nvSpPr>
        <p:spPr>
          <a:xfrm>
            <a:off x="1316727" y="2982044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58161E-9F07-4C9D-ABDB-A53655E5163F}"/>
              </a:ext>
            </a:extLst>
          </p:cNvPr>
          <p:cNvSpPr txBox="1"/>
          <p:nvPr/>
        </p:nvSpPr>
        <p:spPr>
          <a:xfrm>
            <a:off x="4336723" y="2979796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D2CBB1-A70D-4A9A-B053-636EB773D1FF}"/>
              </a:ext>
            </a:extLst>
          </p:cNvPr>
          <p:cNvSpPr txBox="1"/>
          <p:nvPr/>
        </p:nvSpPr>
        <p:spPr>
          <a:xfrm>
            <a:off x="6941766" y="2943736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AA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（結合後のテーブル）</a:t>
            </a:r>
          </a:p>
        </p:txBody>
      </p:sp>
    </p:spTree>
    <p:extLst>
      <p:ext uri="{BB962C8B-B14F-4D97-AF65-F5344CB8AC3E}">
        <p14:creationId xmlns:p14="http://schemas.microsoft.com/office/powerpoint/2010/main" val="112566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同じテーブル同士の結合</a:t>
            </a:r>
            <a:r>
              <a:rPr kumimoji="1" lang="en-US" altLang="ja-JP"/>
              <a:t>:</a:t>
            </a:r>
            <a:r>
              <a:rPr kumimoji="1" lang="ja-JP" altLang="en-US"/>
              <a:t>利用例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主キーである社員</a:t>
            </a:r>
            <a:r>
              <a:rPr kumimoji="1" lang="en-US" altLang="ja-JP"/>
              <a:t>ID</a:t>
            </a:r>
            <a:r>
              <a:rPr kumimoji="1" lang="ja-JP" altLang="en-US"/>
              <a:t>を他のカラム</a:t>
            </a:r>
            <a:r>
              <a:rPr kumimoji="1" lang="en-US" altLang="ja-JP"/>
              <a:t>(</a:t>
            </a:r>
            <a:r>
              <a:rPr kumimoji="1" lang="ja-JP" altLang="en-US"/>
              <a:t>上司社員</a:t>
            </a:r>
            <a:r>
              <a:rPr kumimoji="1" lang="en-US" altLang="ja-JP"/>
              <a:t>ID</a:t>
            </a:r>
            <a:r>
              <a:rPr kumimoji="1" lang="ja-JP" altLang="en-US"/>
              <a:t>）にも使用している。</a:t>
            </a:r>
            <a:br>
              <a:rPr kumimoji="1" lang="en-US" altLang="ja-JP"/>
            </a:br>
            <a:r>
              <a:rPr kumimoji="1" lang="ja-JP" altLang="en-US"/>
              <a:t>このままでは「誰が上司なのか」がわかりにくい。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graphicFrame>
        <p:nvGraphicFramePr>
          <p:cNvPr id="7" name="コンテンツ プレースホルダー 9">
            <a:extLst>
              <a:ext uri="{FF2B5EF4-FFF2-40B4-BE49-F238E27FC236}">
                <a16:creationId xmlns:a16="http://schemas.microsoft.com/office/drawing/2014/main" id="{DBBBB674-D437-43CA-9C95-FDA65DE48E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354432"/>
              </p:ext>
            </p:extLst>
          </p:nvPr>
        </p:nvGraphicFramePr>
        <p:xfrm>
          <a:off x="2611602" y="3025625"/>
          <a:ext cx="6968797" cy="328987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171331">
                  <a:extLst>
                    <a:ext uri="{9D8B030D-6E8A-4147-A177-3AD203B41FA5}">
                      <a16:colId xmlns:a16="http://schemas.microsoft.com/office/drawing/2014/main" val="1781941766"/>
                    </a:ext>
                  </a:extLst>
                </a:gridCol>
                <a:gridCol w="2739314">
                  <a:extLst>
                    <a:ext uri="{9D8B030D-6E8A-4147-A177-3AD203B41FA5}">
                      <a16:colId xmlns:a16="http://schemas.microsoft.com/office/drawing/2014/main" val="3308309868"/>
                    </a:ext>
                  </a:extLst>
                </a:gridCol>
                <a:gridCol w="2058152">
                  <a:extLst>
                    <a:ext uri="{9D8B030D-6E8A-4147-A177-3AD203B41FA5}">
                      <a16:colId xmlns:a16="http://schemas.microsoft.com/office/drawing/2014/main" val="2952142404"/>
                    </a:ext>
                  </a:extLst>
                </a:gridCol>
              </a:tblGrid>
              <a:tr h="752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社員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社員名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上司社員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ID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田中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佐藤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0004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2780785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鈴木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0002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2461722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吉田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7621837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安藤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1578384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菊池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12146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65114D-D5B1-4C39-98C6-9C62234B63E0}"/>
              </a:ext>
            </a:extLst>
          </p:cNvPr>
          <p:cNvSpPr txBox="1"/>
          <p:nvPr/>
        </p:nvSpPr>
        <p:spPr>
          <a:xfrm>
            <a:off x="5205047" y="2629291"/>
            <a:ext cx="178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社員テーブル</a:t>
            </a:r>
          </a:p>
        </p:txBody>
      </p:sp>
    </p:spTree>
    <p:extLst>
      <p:ext uri="{BB962C8B-B14F-4D97-AF65-F5344CB8AC3E}">
        <p14:creationId xmlns:p14="http://schemas.microsoft.com/office/powerpoint/2010/main" val="2064404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同じテーブル同士の結合</a:t>
            </a:r>
            <a:r>
              <a:rPr kumimoji="1" lang="en-US" altLang="ja-JP"/>
              <a:t>:</a:t>
            </a:r>
            <a:r>
              <a:rPr kumimoji="1" lang="ja-JP" altLang="en-US"/>
              <a:t>利用例</a:t>
            </a:r>
            <a:r>
              <a:rPr kumimoji="1" lang="en-US" altLang="ja-JP"/>
              <a:t>(</a:t>
            </a:r>
            <a:r>
              <a:rPr kumimoji="1" lang="ja-JP" altLang="en-US"/>
              <a:t>続き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同じテーブルを結合すれば、上司の名前を表示できる。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aphicFrame>
        <p:nvGraphicFramePr>
          <p:cNvPr id="7" name="コンテンツ プレースホルダー 9">
            <a:extLst>
              <a:ext uri="{FF2B5EF4-FFF2-40B4-BE49-F238E27FC236}">
                <a16:creationId xmlns:a16="http://schemas.microsoft.com/office/drawing/2014/main" id="{DBBBB674-D437-43CA-9C95-FDA65DE48E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127745"/>
              </p:ext>
            </p:extLst>
          </p:nvPr>
        </p:nvGraphicFramePr>
        <p:xfrm>
          <a:off x="1138403" y="2674796"/>
          <a:ext cx="4464375" cy="329541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91006">
                  <a:extLst>
                    <a:ext uri="{9D8B030D-6E8A-4147-A177-3AD203B41FA5}">
                      <a16:colId xmlns:a16="http://schemas.microsoft.com/office/drawing/2014/main" val="1781941766"/>
                    </a:ext>
                  </a:extLst>
                </a:gridCol>
                <a:gridCol w="1519469">
                  <a:extLst>
                    <a:ext uri="{9D8B030D-6E8A-4147-A177-3AD203B41FA5}">
                      <a16:colId xmlns:a16="http://schemas.microsoft.com/office/drawing/2014/main" val="3308309868"/>
                    </a:ext>
                  </a:extLst>
                </a:gridCol>
                <a:gridCol w="1553900">
                  <a:extLst>
                    <a:ext uri="{9D8B030D-6E8A-4147-A177-3AD203B41FA5}">
                      <a16:colId xmlns:a16="http://schemas.microsoft.com/office/drawing/2014/main" val="2952142404"/>
                    </a:ext>
                  </a:extLst>
                </a:gridCol>
              </a:tblGrid>
              <a:tr h="752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社員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社員名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上司社員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ID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田中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佐藤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0004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2780785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鈴木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0002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2461722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吉田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7621837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安藤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1578384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菊池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121461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9">
            <a:extLst>
              <a:ext uri="{FF2B5EF4-FFF2-40B4-BE49-F238E27FC236}">
                <a16:creationId xmlns:a16="http://schemas.microsoft.com/office/drawing/2014/main" id="{354CA02A-1431-415D-93F1-578DCF8F5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967432"/>
              </p:ext>
            </p:extLst>
          </p:nvPr>
        </p:nvGraphicFramePr>
        <p:xfrm>
          <a:off x="5586461" y="2674796"/>
          <a:ext cx="3075799" cy="328987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360021">
                  <a:extLst>
                    <a:ext uri="{9D8B030D-6E8A-4147-A177-3AD203B41FA5}">
                      <a16:colId xmlns:a16="http://schemas.microsoft.com/office/drawing/2014/main" val="1781941766"/>
                    </a:ext>
                  </a:extLst>
                </a:gridCol>
                <a:gridCol w="1715778">
                  <a:extLst>
                    <a:ext uri="{9D8B030D-6E8A-4147-A177-3AD203B41FA5}">
                      <a16:colId xmlns:a16="http://schemas.microsoft.com/office/drawing/2014/main" val="3308309868"/>
                    </a:ext>
                  </a:extLst>
                </a:gridCol>
              </a:tblGrid>
              <a:tr h="752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社員</a:t>
                      </a:r>
                      <a:r>
                        <a:rPr lang="en-US" altLang="ja-JP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社員名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佐藤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吉田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extLst>
                  <a:ext uri="{0D108BD9-81ED-4DB2-BD59-A6C34878D82A}">
                    <a16:rowId xmlns:a16="http://schemas.microsoft.com/office/drawing/2014/main" val="972780785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佐藤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extLst>
                  <a:ext uri="{0D108BD9-81ED-4DB2-BD59-A6C34878D82A}">
                    <a16:rowId xmlns:a16="http://schemas.microsoft.com/office/drawing/2014/main" val="3402461722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安藤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extLst>
                  <a:ext uri="{0D108BD9-81ED-4DB2-BD59-A6C34878D82A}">
                    <a16:rowId xmlns:a16="http://schemas.microsoft.com/office/drawing/2014/main" val="2107621837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extLst>
                  <a:ext uri="{0D108BD9-81ED-4DB2-BD59-A6C34878D82A}">
                    <a16:rowId xmlns:a16="http://schemas.microsoft.com/office/drawing/2014/main" val="2401578384"/>
                  </a:ext>
                </a:extLst>
              </a:tr>
              <a:tr h="4228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000</a:t>
                      </a:r>
                      <a:r>
                        <a:rPr lang="en-US" altLang="ja-JP" sz="2200" b="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sz="2200" b="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ja-JP" altLang="en-US" sz="22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安藤</a:t>
                      </a:r>
                      <a:endParaRPr lang="ja-JP" sz="22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43798" marB="43798" anchor="ctr"/>
                </a:tc>
                <a:extLst>
                  <a:ext uri="{0D108BD9-81ED-4DB2-BD59-A6C34878D82A}">
                    <a16:rowId xmlns:a16="http://schemas.microsoft.com/office/drawing/2014/main" val="1141121461"/>
                  </a:ext>
                </a:extLst>
              </a:tr>
            </a:tbl>
          </a:graphicData>
        </a:graphic>
      </p:graphicFrame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A29E193-49AC-4055-ABF5-462379BA6943}"/>
              </a:ext>
            </a:extLst>
          </p:cNvPr>
          <p:cNvSpPr/>
          <p:nvPr/>
        </p:nvSpPr>
        <p:spPr>
          <a:xfrm>
            <a:off x="9261243" y="2894795"/>
            <a:ext cx="2608891" cy="1085343"/>
          </a:xfrm>
          <a:prstGeom prst="wedgeRoundRectCallout">
            <a:avLst>
              <a:gd name="adj1" fmla="val -68864"/>
              <a:gd name="adj2" fmla="val 78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社員テーブルに社員テーブルを結合</a:t>
            </a:r>
          </a:p>
        </p:txBody>
      </p:sp>
    </p:spTree>
    <p:extLst>
      <p:ext uri="{BB962C8B-B14F-4D97-AF65-F5344CB8AC3E}">
        <p14:creationId xmlns:p14="http://schemas.microsoft.com/office/powerpoint/2010/main" val="129730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結合とは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935"/>
            <a:ext cx="10515600" cy="4351338"/>
          </a:xfrm>
        </p:spPr>
        <p:txBody>
          <a:bodyPr/>
          <a:lstStyle/>
          <a:p>
            <a:r>
              <a:rPr kumimoji="1" lang="ja-JP" altLang="en-US"/>
              <a:t>複数のテーブルのレコードを組み合わせて、</a:t>
            </a:r>
            <a:r>
              <a:rPr kumimoji="1" lang="en-US" altLang="ja-JP"/>
              <a:t>1</a:t>
            </a:r>
            <a:r>
              <a:rPr kumimoji="1" lang="ja-JP" altLang="en-US"/>
              <a:t>つの仮想的なテーブルを一時的に作成すること。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89D261C3-C256-429E-A324-49B283DA2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59768"/>
              </p:ext>
            </p:extLst>
          </p:nvPr>
        </p:nvGraphicFramePr>
        <p:xfrm>
          <a:off x="1226598" y="3881580"/>
          <a:ext cx="21403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CD1E9AF-858D-459F-9D80-452C90ED5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515"/>
              </p:ext>
            </p:extLst>
          </p:nvPr>
        </p:nvGraphicFramePr>
        <p:xfrm>
          <a:off x="3935931" y="3881580"/>
          <a:ext cx="21403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</a:tbl>
          </a:graphicData>
        </a:graphic>
      </p:graphicFrame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DCD6663A-18FF-45AC-BB12-802490BE9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97124"/>
              </p:ext>
            </p:extLst>
          </p:nvPr>
        </p:nvGraphicFramePr>
        <p:xfrm>
          <a:off x="7085327" y="3881580"/>
          <a:ext cx="17688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0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FDB466-21EC-42F1-A62C-1A18DD5C9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06116"/>
              </p:ext>
            </p:extLst>
          </p:nvPr>
        </p:nvGraphicFramePr>
        <p:xfrm>
          <a:off x="8851605" y="3881580"/>
          <a:ext cx="17688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0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</a:tbl>
          </a:graphicData>
        </a:graphic>
      </p:graphicFrame>
      <p:sp>
        <p:nvSpPr>
          <p:cNvPr id="9" name="加算記号 8">
            <a:extLst>
              <a:ext uri="{FF2B5EF4-FFF2-40B4-BE49-F238E27FC236}">
                <a16:creationId xmlns:a16="http://schemas.microsoft.com/office/drawing/2014/main" id="{C6A276CD-910D-4A26-B02C-51BAC671A511}"/>
              </a:ext>
            </a:extLst>
          </p:cNvPr>
          <p:cNvSpPr/>
          <p:nvPr/>
        </p:nvSpPr>
        <p:spPr>
          <a:xfrm>
            <a:off x="3416826" y="4203224"/>
            <a:ext cx="469232" cy="46923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C81D990E-CD43-4718-837C-32A8D21CFBA6}"/>
              </a:ext>
            </a:extLst>
          </p:cNvPr>
          <p:cNvSpPr/>
          <p:nvPr/>
        </p:nvSpPr>
        <p:spPr>
          <a:xfrm>
            <a:off x="6277049" y="4248628"/>
            <a:ext cx="607515" cy="364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68CAD4-CF34-4669-BD50-9B6ADA84C669}"/>
              </a:ext>
            </a:extLst>
          </p:cNvPr>
          <p:cNvSpPr txBox="1"/>
          <p:nvPr/>
        </p:nvSpPr>
        <p:spPr>
          <a:xfrm>
            <a:off x="1627390" y="3239738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C9FE9-941B-4339-9513-7DAEBAEC9C0E}"/>
              </a:ext>
            </a:extLst>
          </p:cNvPr>
          <p:cNvSpPr txBox="1"/>
          <p:nvPr/>
        </p:nvSpPr>
        <p:spPr>
          <a:xfrm>
            <a:off x="4336723" y="3237490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E1A5A01-311F-4742-ACF8-69FDE801C778}"/>
              </a:ext>
            </a:extLst>
          </p:cNvPr>
          <p:cNvSpPr txBox="1"/>
          <p:nvPr/>
        </p:nvSpPr>
        <p:spPr>
          <a:xfrm>
            <a:off x="6941766" y="3201430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AB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（結合後のテーブル）</a:t>
            </a:r>
          </a:p>
        </p:txBody>
      </p:sp>
    </p:spTree>
    <p:extLst>
      <p:ext uri="{BB962C8B-B14F-4D97-AF65-F5344CB8AC3E}">
        <p14:creationId xmlns:p14="http://schemas.microsoft.com/office/powerpoint/2010/main" val="5661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例</a:t>
            </a:r>
            <a:r>
              <a:rPr kumimoji="1" lang="en-US" altLang="ja-JP"/>
              <a:t>)</a:t>
            </a:r>
            <a:r>
              <a:rPr kumimoji="1" lang="ja-JP" altLang="en-US"/>
              <a:t>社員テーブルと部署テーブルの結合</a:t>
            </a:r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1C4DFFB7-7583-4815-9C60-448333E11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944412"/>
              </p:ext>
            </p:extLst>
          </p:nvPr>
        </p:nvGraphicFramePr>
        <p:xfrm>
          <a:off x="768181" y="2198637"/>
          <a:ext cx="3933702" cy="396034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25659">
                  <a:extLst>
                    <a:ext uri="{9D8B030D-6E8A-4147-A177-3AD203B41FA5}">
                      <a16:colId xmlns:a16="http://schemas.microsoft.com/office/drawing/2014/main" val="1781941766"/>
                    </a:ext>
                  </a:extLst>
                </a:gridCol>
                <a:gridCol w="1546270">
                  <a:extLst>
                    <a:ext uri="{9D8B030D-6E8A-4147-A177-3AD203B41FA5}">
                      <a16:colId xmlns:a16="http://schemas.microsoft.com/office/drawing/2014/main" val="3308309868"/>
                    </a:ext>
                  </a:extLst>
                </a:gridCol>
                <a:gridCol w="1161773">
                  <a:extLst>
                    <a:ext uri="{9D8B030D-6E8A-4147-A177-3AD203B41FA5}">
                      <a16:colId xmlns:a16="http://schemas.microsoft.com/office/drawing/2014/main" val="2952142404"/>
                    </a:ext>
                  </a:extLst>
                </a:gridCol>
              </a:tblGrid>
              <a:tr h="55303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社員</a:t>
                      </a: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ＭＳ Ｐゴシック" panose="020B0600070205080204" pitchFamily="50" charset="-128"/>
                        </a:rPr>
                        <a:t>氏名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部署</a:t>
                      </a: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田中太郎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鈴木次郎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278078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渡辺花子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2461722"/>
                  </a:ext>
                </a:extLst>
              </a:tr>
              <a:tr h="5885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佐々木良子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7621837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佐藤和也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D04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1578384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中村隆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D04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121461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鈴木純一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465145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加算記号 8">
            <a:extLst>
              <a:ext uri="{FF2B5EF4-FFF2-40B4-BE49-F238E27FC236}">
                <a16:creationId xmlns:a16="http://schemas.microsoft.com/office/drawing/2014/main" id="{C6A276CD-910D-4A26-B02C-51BAC671A511}"/>
              </a:ext>
            </a:extLst>
          </p:cNvPr>
          <p:cNvSpPr/>
          <p:nvPr/>
        </p:nvSpPr>
        <p:spPr>
          <a:xfrm>
            <a:off x="5865757" y="3905585"/>
            <a:ext cx="469232" cy="46923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68CAD4-CF34-4669-BD50-9B6ADA84C669}"/>
              </a:ext>
            </a:extLst>
          </p:cNvPr>
          <p:cNvSpPr txBox="1"/>
          <p:nvPr/>
        </p:nvSpPr>
        <p:spPr>
          <a:xfrm>
            <a:off x="1549173" y="1668811"/>
            <a:ext cx="23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社員テーブル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C9FE9-941B-4339-9513-7DAEBAEC9C0E}"/>
              </a:ext>
            </a:extLst>
          </p:cNvPr>
          <p:cNvSpPr txBox="1"/>
          <p:nvPr/>
        </p:nvSpPr>
        <p:spPr>
          <a:xfrm>
            <a:off x="8073584" y="1666564"/>
            <a:ext cx="16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部署テーブル</a:t>
            </a:r>
          </a:p>
        </p:txBody>
      </p:sp>
      <p:graphicFrame>
        <p:nvGraphicFramePr>
          <p:cNvPr id="16" name="コンテンツ プレースホルダー 9">
            <a:extLst>
              <a:ext uri="{FF2B5EF4-FFF2-40B4-BE49-F238E27FC236}">
                <a16:creationId xmlns:a16="http://schemas.microsoft.com/office/drawing/2014/main" id="{BCD46075-D10B-4835-B031-93DF77435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96137"/>
              </p:ext>
            </p:extLst>
          </p:nvPr>
        </p:nvGraphicFramePr>
        <p:xfrm>
          <a:off x="7498862" y="2266487"/>
          <a:ext cx="2769359" cy="239658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154608">
                  <a:extLst>
                    <a:ext uri="{9D8B030D-6E8A-4147-A177-3AD203B41FA5}">
                      <a16:colId xmlns:a16="http://schemas.microsoft.com/office/drawing/2014/main" val="3324935936"/>
                    </a:ext>
                  </a:extLst>
                </a:gridCol>
                <a:gridCol w="1614751">
                  <a:extLst>
                    <a:ext uri="{9D8B030D-6E8A-4147-A177-3AD203B41FA5}">
                      <a16:colId xmlns:a16="http://schemas.microsoft.com/office/drawing/2014/main" val="3488007376"/>
                    </a:ext>
                  </a:extLst>
                </a:gridCol>
              </a:tblGrid>
              <a:tr h="69933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部署</a:t>
                      </a: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部署名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243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開発部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  <a:tr h="4243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教育部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2780785"/>
                  </a:ext>
                </a:extLst>
              </a:tr>
              <a:tr h="4243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営業部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2461722"/>
                  </a:ext>
                </a:extLst>
              </a:tr>
              <a:tr h="42431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D04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総務部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762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例</a:t>
            </a:r>
            <a:r>
              <a:rPr kumimoji="1" lang="en-US" altLang="ja-JP"/>
              <a:t>)shop_item</a:t>
            </a:r>
            <a:r>
              <a:rPr kumimoji="1" lang="ja-JP" altLang="en-US"/>
              <a:t>と</a:t>
            </a:r>
            <a:r>
              <a:rPr kumimoji="1" lang="en-US" altLang="ja-JP"/>
              <a:t>item</a:t>
            </a:r>
            <a:r>
              <a:rPr kumimoji="1" lang="ja-JP" altLang="en-US"/>
              <a:t>テーブルの結合</a:t>
            </a:r>
            <a:r>
              <a:rPr kumimoji="1" lang="en-US" altLang="ja-JP"/>
              <a:t>(</a:t>
            </a:r>
            <a:r>
              <a:rPr kumimoji="1" lang="ja-JP" altLang="en-US"/>
              <a:t>続き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74B8AE6-A055-4CD7-A2F2-37868C4707A5}"/>
              </a:ext>
            </a:extLst>
          </p:cNvPr>
          <p:cNvSpPr txBox="1"/>
          <p:nvPr/>
        </p:nvSpPr>
        <p:spPr>
          <a:xfrm>
            <a:off x="4186162" y="1592006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結合後のテーブル</a:t>
            </a:r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5C3670EE-8797-4BED-B423-46458A79D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532123"/>
              </p:ext>
            </p:extLst>
          </p:nvPr>
        </p:nvGraphicFramePr>
        <p:xfrm>
          <a:off x="2599651" y="2198637"/>
          <a:ext cx="3933702" cy="396034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25659">
                  <a:extLst>
                    <a:ext uri="{9D8B030D-6E8A-4147-A177-3AD203B41FA5}">
                      <a16:colId xmlns:a16="http://schemas.microsoft.com/office/drawing/2014/main" val="1781941766"/>
                    </a:ext>
                  </a:extLst>
                </a:gridCol>
                <a:gridCol w="1546270">
                  <a:extLst>
                    <a:ext uri="{9D8B030D-6E8A-4147-A177-3AD203B41FA5}">
                      <a16:colId xmlns:a16="http://schemas.microsoft.com/office/drawing/2014/main" val="3308309868"/>
                    </a:ext>
                  </a:extLst>
                </a:gridCol>
                <a:gridCol w="1161773">
                  <a:extLst>
                    <a:ext uri="{9D8B030D-6E8A-4147-A177-3AD203B41FA5}">
                      <a16:colId xmlns:a16="http://schemas.microsoft.com/office/drawing/2014/main" val="2952142404"/>
                    </a:ext>
                  </a:extLst>
                </a:gridCol>
              </a:tblGrid>
              <a:tr h="55303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社員</a:t>
                      </a: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ＭＳ Ｐゴシック" panose="020B0600070205080204" pitchFamily="50" charset="-128"/>
                        </a:rPr>
                        <a:t>氏名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部署</a:t>
                      </a: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田中太郎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鈴木次郎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278078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渡辺花子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2461722"/>
                  </a:ext>
                </a:extLst>
              </a:tr>
              <a:tr h="5885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佐々木良子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7621837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佐藤和也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D04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1578384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中村隆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D04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121461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鈴木純一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4651457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9">
            <a:extLst>
              <a:ext uri="{FF2B5EF4-FFF2-40B4-BE49-F238E27FC236}">
                <a16:creationId xmlns:a16="http://schemas.microsoft.com/office/drawing/2014/main" id="{04EB0DB9-A6C7-4D95-8397-290431362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635294"/>
              </p:ext>
            </p:extLst>
          </p:nvPr>
        </p:nvGraphicFramePr>
        <p:xfrm>
          <a:off x="6533353" y="2198637"/>
          <a:ext cx="2771929" cy="396034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25659">
                  <a:extLst>
                    <a:ext uri="{9D8B030D-6E8A-4147-A177-3AD203B41FA5}">
                      <a16:colId xmlns:a16="http://schemas.microsoft.com/office/drawing/2014/main" val="1781941766"/>
                    </a:ext>
                  </a:extLst>
                </a:gridCol>
                <a:gridCol w="1546270">
                  <a:extLst>
                    <a:ext uri="{9D8B030D-6E8A-4147-A177-3AD203B41FA5}">
                      <a16:colId xmlns:a16="http://schemas.microsoft.com/office/drawing/2014/main" val="3308309868"/>
                    </a:ext>
                  </a:extLst>
                </a:gridCol>
              </a:tblGrid>
              <a:tr h="55303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b="1" kern="100">
                          <a:solidFill>
                            <a:srgbClr val="FFFFFF"/>
                          </a:solidFill>
                          <a:effectLst/>
                        </a:rPr>
                        <a:t>部署</a:t>
                      </a: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b="1" kern="0">
                          <a:solidFill>
                            <a:srgbClr val="FFFFFF"/>
                          </a:solidFill>
                          <a:effectLst/>
                        </a:rPr>
                        <a:t>部署</a:t>
                      </a:r>
                      <a:r>
                        <a:rPr lang="ja-JP" sz="1800" b="1" kern="0">
                          <a:solidFill>
                            <a:srgbClr val="FFFFFF"/>
                          </a:solidFill>
                          <a:effectLst/>
                        </a:rPr>
                        <a:t>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開発部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開発部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97278078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教育部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3402461722"/>
                  </a:ext>
                </a:extLst>
              </a:tr>
              <a:tr h="58852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営業部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2107621837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D04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総務部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2401578384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D04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総務部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1141121461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D03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営業部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165465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AAF95934-3DD5-47BC-A9CE-D6584D0E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622665"/>
            <a:ext cx="9434872" cy="106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ja-JP" sz="3200" u="sng">
                <a:latin typeface="consolas" panose="020B0609020204030204" pitchFamily="49" charset="0"/>
              </a:rPr>
              <a:t>item</a:t>
            </a:r>
            <a:r>
              <a:rPr lang="ja-JP" altLang="en-US" sz="3200" u="sng">
                <a:latin typeface="consolas" panose="020B0609020204030204" pitchFamily="49" charset="0"/>
              </a:rPr>
              <a:t>テーブルと</a:t>
            </a:r>
            <a:r>
              <a:rPr lang="en-US" altLang="ja-JP" sz="3200" u="sng">
                <a:latin typeface="consolas" panose="020B0609020204030204" pitchFamily="49" charset="0"/>
              </a:rPr>
              <a:t>shop_item</a:t>
            </a:r>
            <a:r>
              <a:rPr lang="ja-JP" altLang="en-US" sz="3200" u="sng">
                <a:latin typeface="consolas" panose="020B0609020204030204" pitchFamily="49" charset="0"/>
              </a:rPr>
              <a:t>テーブルを作成しましょう</a:t>
            </a:r>
            <a:endParaRPr lang="en-US" altLang="ja-JP" sz="3200" u="sng">
              <a:latin typeface="consolas" panose="020B0609020204030204" pitchFamily="49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77A1B8B4-CE14-4179-A7CF-63BD354F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0" y="6454382"/>
            <a:ext cx="2742843" cy="3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8" tIns="46794" rIns="89988" bIns="46794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1E17BA3-58A3-4527-BA2D-E87C8FA3998C}" type="slidenum">
              <a:rPr lang="en-US" altLang="ja-JP" sz="1400" b="1">
                <a:solidFill>
                  <a:srgbClr val="FFFFFF"/>
                </a:solidFill>
                <a:latin typeface="Yu Gothic" panose="020B0400000000000000" pitchFamily="50" charset="-128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ja-JP" altLang="ja-JP" sz="1400" b="1">
              <a:solidFill>
                <a:srgbClr val="FFFFFF"/>
              </a:solidFill>
              <a:latin typeface="Yu Gothic" panose="020B0400000000000000" pitchFamily="50" charset="-128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DC347F4E-4357-4A07-999D-79395B03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188456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581" name="グループ化 6">
            <a:extLst>
              <a:ext uri="{FF2B5EF4-FFF2-40B4-BE49-F238E27FC236}">
                <a16:creationId xmlns:a16="http://schemas.microsoft.com/office/drawing/2014/main" id="{9F24EA50-4CA2-4B0C-BAE9-F43465F66DCA}"/>
              </a:ext>
            </a:extLst>
          </p:cNvPr>
          <p:cNvGrpSpPr>
            <a:grpSpLocks/>
          </p:cNvGrpSpPr>
          <p:nvPr/>
        </p:nvGrpSpPr>
        <p:grpSpPr bwMode="auto">
          <a:xfrm>
            <a:off x="4757119" y="2516307"/>
            <a:ext cx="2676177" cy="3087285"/>
            <a:chOff x="4758531" y="2780929"/>
            <a:chExt cx="2676525" cy="3086471"/>
          </a:xfrm>
        </p:grpSpPr>
        <p:pic>
          <p:nvPicPr>
            <p:cNvPr id="24586" name="図 3">
              <a:extLst>
                <a:ext uri="{FF2B5EF4-FFF2-40B4-BE49-F238E27FC236}">
                  <a16:creationId xmlns:a16="http://schemas.microsoft.com/office/drawing/2014/main" id="{E0AACE11-F255-4933-80D2-1B941DF8A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594" y="34290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95F8F3E9-5B29-4C0B-8686-EBE5F6662C48}"/>
                </a:ext>
              </a:extLst>
            </p:cNvPr>
            <p:cNvSpPr/>
            <p:nvPr/>
          </p:nvSpPr>
          <p:spPr bwMode="auto">
            <a:xfrm>
              <a:off x="4758531" y="2780929"/>
              <a:ext cx="2676525" cy="671248"/>
            </a:xfrm>
            <a:prstGeom prst="wedgeRoundRectCallout">
              <a:avLst>
                <a:gd name="adj1" fmla="val -12825"/>
                <a:gd name="adj2" fmla="val 80621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ja-JP" sz="2800" dirty="0">
                  <a:latin typeface="Arial" charset="0"/>
                  <a:ea typeface="ＭＳ Ｐゴシック" pitchFamily="48" charset="-128"/>
                </a:rPr>
                <a:t>Let’s try!</a:t>
              </a:r>
              <a:endParaRPr lang="ja-JP" altLang="en-US" sz="2800"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24582" name="Text Box 2">
            <a:extLst>
              <a:ext uri="{FF2B5EF4-FFF2-40B4-BE49-F238E27FC236}">
                <a16:creationId xmlns:a16="http://schemas.microsoft.com/office/drawing/2014/main" id="{6BC2B56A-94ED-46EC-8F79-128BCD0B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150" y="203694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83" name="Text Box 2">
            <a:extLst>
              <a:ext uri="{FF2B5EF4-FFF2-40B4-BE49-F238E27FC236}">
                <a16:creationId xmlns:a16="http://schemas.microsoft.com/office/drawing/2014/main" id="{77FA8821-5F28-4EAE-82A0-B1A0FA4E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30" y="218932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D2489F1-67B6-4432-8B34-66D17D70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119" y="2516307"/>
            <a:ext cx="2674589" cy="669838"/>
          </a:xfrm>
          <a:prstGeom prst="wedgeRoundRectCallout">
            <a:avLst>
              <a:gd name="adj1" fmla="val -12824"/>
              <a:gd name="adj2" fmla="val 80620"/>
              <a:gd name="adj3" fmla="val 16667"/>
            </a:avLst>
          </a:prstGeom>
          <a:solidFill>
            <a:srgbClr val="2222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ja-JP" sz="28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Let’s </a:t>
            </a:r>
            <a:r>
              <a:rPr lang="en-US" altLang="ja-JP" sz="28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try!</a:t>
            </a:r>
            <a:endParaRPr lang="en-US" altLang="ja-JP" sz="280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632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結合キー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両方のテーブルに存在する商品</a:t>
            </a:r>
            <a:r>
              <a:rPr kumimoji="1" lang="en-US" altLang="ja-JP"/>
              <a:t>ID</a:t>
            </a:r>
            <a:r>
              <a:rPr kumimoji="1" lang="ja-JP" altLang="en-US"/>
              <a:t>を利用して結合を行う。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結合に利用する列のことを「結合キー」と呼ぶ。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1950973-4637-4D11-BA3E-98A60AF5E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8285"/>
              </p:ext>
            </p:extLst>
          </p:nvPr>
        </p:nvGraphicFramePr>
        <p:xfrm>
          <a:off x="2831664" y="2646238"/>
          <a:ext cx="6528671" cy="370674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689602">
                  <a:extLst>
                    <a:ext uri="{9D8B030D-6E8A-4147-A177-3AD203B41FA5}">
                      <a16:colId xmlns:a16="http://schemas.microsoft.com/office/drawing/2014/main" val="3988102426"/>
                    </a:ext>
                  </a:extLst>
                </a:gridCol>
                <a:gridCol w="2354993">
                  <a:extLst>
                    <a:ext uri="{9D8B030D-6E8A-4147-A177-3AD203B41FA5}">
                      <a16:colId xmlns:a16="http://schemas.microsoft.com/office/drawing/2014/main" val="3096417078"/>
                    </a:ext>
                  </a:extLst>
                </a:gridCol>
                <a:gridCol w="2484076">
                  <a:extLst>
                    <a:ext uri="{9D8B030D-6E8A-4147-A177-3AD203B41FA5}">
                      <a16:colId xmlns:a16="http://schemas.microsoft.com/office/drawing/2014/main" val="3260644697"/>
                    </a:ext>
                  </a:extLst>
                </a:gridCol>
              </a:tblGrid>
              <a:tr h="316016">
                <a:tc>
                  <a:txBody>
                    <a:bodyPr/>
                    <a:lstStyle/>
                    <a:p>
                      <a:pPr marR="114935" algn="just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/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item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/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shop_item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/>
                </a:tc>
                <a:extLst>
                  <a:ext uri="{0D108BD9-81ED-4DB2-BD59-A6C34878D82A}">
                    <a16:rowId xmlns:a16="http://schemas.microsoft.com/office/drawing/2014/main" val="3355264019"/>
                  </a:ext>
                </a:extLst>
              </a:tr>
              <a:tr h="316353">
                <a:tc>
                  <a:txBody>
                    <a:bodyPr/>
                    <a:lstStyle/>
                    <a:p>
                      <a:pPr marR="114935" algn="just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商品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7303414"/>
                  </a:ext>
                </a:extLst>
              </a:tr>
              <a:tr h="316353">
                <a:tc>
                  <a:txBody>
                    <a:bodyPr/>
                    <a:lstStyle/>
                    <a:p>
                      <a:pPr marR="114935" algn="just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商品名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9955005"/>
                  </a:ext>
                </a:extLst>
              </a:tr>
              <a:tr h="316353">
                <a:tc>
                  <a:txBody>
                    <a:bodyPr/>
                    <a:lstStyle/>
                    <a:p>
                      <a:pPr marR="114935" algn="just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商品分類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430413"/>
                  </a:ext>
                </a:extLst>
              </a:tr>
              <a:tr h="316353">
                <a:tc>
                  <a:txBody>
                    <a:bodyPr/>
                    <a:lstStyle/>
                    <a:p>
                      <a:pPr marR="114935" algn="just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販売単価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2125804"/>
                  </a:ext>
                </a:extLst>
              </a:tr>
              <a:tr h="316353">
                <a:tc>
                  <a:txBody>
                    <a:bodyPr/>
                    <a:lstStyle/>
                    <a:p>
                      <a:pPr marR="114935" algn="just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仕入単価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5990567"/>
                  </a:ext>
                </a:extLst>
              </a:tr>
              <a:tr h="316353">
                <a:tc>
                  <a:txBody>
                    <a:bodyPr/>
                    <a:lstStyle/>
                    <a:p>
                      <a:pPr marR="114935" algn="just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登録日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3836267"/>
                  </a:ext>
                </a:extLst>
              </a:tr>
              <a:tr h="316353">
                <a:tc>
                  <a:txBody>
                    <a:bodyPr/>
                    <a:lstStyle/>
                    <a:p>
                      <a:pPr marR="114935" algn="just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店舗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130658"/>
                  </a:ext>
                </a:extLst>
              </a:tr>
              <a:tr h="316353">
                <a:tc>
                  <a:txBody>
                    <a:bodyPr/>
                    <a:lstStyle/>
                    <a:p>
                      <a:pPr marR="114935" algn="just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店舗名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31586808"/>
                  </a:ext>
                </a:extLst>
              </a:tr>
              <a:tr h="316353">
                <a:tc>
                  <a:txBody>
                    <a:bodyPr/>
                    <a:lstStyle/>
                    <a:p>
                      <a:pPr marR="114935" algn="just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数量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2982" marR="82982" marT="48177" marB="4817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574697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9D2186-5864-4622-B38D-06CFD1C884BC}"/>
              </a:ext>
            </a:extLst>
          </p:cNvPr>
          <p:cNvSpPr/>
          <p:nvPr/>
        </p:nvSpPr>
        <p:spPr>
          <a:xfrm>
            <a:off x="2813744" y="3014813"/>
            <a:ext cx="6546591" cy="3877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28C6ECD-7391-4F6C-A366-78DC34371E47}"/>
              </a:ext>
            </a:extLst>
          </p:cNvPr>
          <p:cNvSpPr/>
          <p:nvPr/>
        </p:nvSpPr>
        <p:spPr>
          <a:xfrm>
            <a:off x="1343781" y="2859201"/>
            <a:ext cx="1338773" cy="460292"/>
          </a:xfrm>
          <a:prstGeom prst="wedgeRoundRectCallout">
            <a:avLst>
              <a:gd name="adj1" fmla="val 56717"/>
              <a:gd name="adj2" fmla="val 1904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結合キー</a:t>
            </a:r>
          </a:p>
        </p:txBody>
      </p:sp>
    </p:spTree>
    <p:extLst>
      <p:ext uri="{BB962C8B-B14F-4D97-AF65-F5344CB8AC3E}">
        <p14:creationId xmlns:p14="http://schemas.microsoft.com/office/powerpoint/2010/main" val="26161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内部結合と外部結合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結合には内部結合と外部結合の</a:t>
            </a:r>
            <a:r>
              <a:rPr kumimoji="1" lang="en-US" altLang="ja-JP"/>
              <a:t>2</a:t>
            </a:r>
            <a:r>
              <a:rPr kumimoji="1" lang="ja-JP" altLang="en-US"/>
              <a:t>種類の方法がある。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1950973-4637-4D11-BA3E-98A60AF5E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14920"/>
              </p:ext>
            </p:extLst>
          </p:nvPr>
        </p:nvGraphicFramePr>
        <p:xfrm>
          <a:off x="1761025" y="2630265"/>
          <a:ext cx="8669950" cy="1597471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609072">
                  <a:extLst>
                    <a:ext uri="{9D8B030D-6E8A-4147-A177-3AD203B41FA5}">
                      <a16:colId xmlns:a16="http://schemas.microsoft.com/office/drawing/2014/main" val="3988102426"/>
                    </a:ext>
                  </a:extLst>
                </a:gridCol>
                <a:gridCol w="7060878">
                  <a:extLst>
                    <a:ext uri="{9D8B030D-6E8A-4147-A177-3AD203B41FA5}">
                      <a16:colId xmlns:a16="http://schemas.microsoft.com/office/drawing/2014/main" val="3096417078"/>
                    </a:ext>
                  </a:extLst>
                </a:gridCol>
              </a:tblGrid>
              <a:tr h="420618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en-US" sz="15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</a:p>
                    <a:p>
                      <a:pPr marR="114935" algn="ctr">
                        <a:lnSpc>
                          <a:spcPts val="1400"/>
                        </a:lnSpc>
                      </a:pPr>
                      <a:r>
                        <a:rPr kumimoji="1" lang="ja-JP" altLang="en-US" sz="1800" kern="120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結合方法</a:t>
                      </a:r>
                    </a:p>
                  </a:txBody>
                  <a:tcPr marL="177879" marR="177879" marT="64125" marB="64125"/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ts val="1400"/>
                        </a:lnSpc>
                      </a:pPr>
                      <a:endParaRPr lang="en-US" altLang="ja-JP" sz="1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  <a:p>
                      <a:pPr marR="114935" algn="ctr">
                        <a:lnSpc>
                          <a:spcPts val="1400"/>
                        </a:lnSpc>
                      </a:pPr>
                      <a:r>
                        <a:rPr lang="ja-JP" altLang="en-US" sz="19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特徴</a:t>
                      </a:r>
                      <a:endParaRPr lang="ja-JP" sz="1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77879" marR="177879" marT="64125" marB="64125"/>
                </a:tc>
                <a:extLst>
                  <a:ext uri="{0D108BD9-81ED-4DB2-BD59-A6C34878D82A}">
                    <a16:rowId xmlns:a16="http://schemas.microsoft.com/office/drawing/2014/main" val="3355264019"/>
                  </a:ext>
                </a:extLst>
              </a:tr>
              <a:tr h="573891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1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altLang="en-US" sz="19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内部結合</a:t>
                      </a:r>
                      <a:endParaRPr lang="ja-JP" sz="1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77879" marR="177879" marT="64125" marB="6412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ts val="1400"/>
                        </a:lnSpc>
                      </a:pPr>
                      <a:endParaRPr lang="en-US" altLang="ja-JP" sz="1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  <a:p>
                      <a:pPr marR="114935" algn="ctr">
                        <a:lnSpc>
                          <a:spcPts val="1400"/>
                        </a:lnSpc>
                      </a:pPr>
                      <a:r>
                        <a:rPr lang="ja-JP" altLang="en-US" sz="19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両方のテーブルに存在する行を取得する</a:t>
                      </a:r>
                      <a:endParaRPr lang="ja-JP" sz="1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77879" marR="177879" marT="64125" marB="6412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7303414"/>
                  </a:ext>
                </a:extLst>
              </a:tr>
              <a:tr h="421066">
                <a:tc>
                  <a:txBody>
                    <a:bodyPr/>
                    <a:lstStyle/>
                    <a:p>
                      <a:pPr marR="114935" algn="just">
                        <a:lnSpc>
                          <a:spcPts val="1400"/>
                        </a:lnSpc>
                      </a:pPr>
                      <a:endParaRPr lang="en-US" altLang="ja-JP" sz="1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  <a:p>
                      <a:pPr marR="114935" algn="just">
                        <a:lnSpc>
                          <a:spcPts val="1400"/>
                        </a:lnSpc>
                      </a:pPr>
                      <a:r>
                        <a:rPr lang="ja-JP" altLang="en-US" sz="19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外部結合</a:t>
                      </a:r>
                      <a:endParaRPr lang="ja-JP" sz="1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77879" marR="177879" marT="64125" marB="6412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ts val="1400"/>
                        </a:lnSpc>
                      </a:pPr>
                      <a:endParaRPr lang="en-US" altLang="ja-JP" sz="15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  <a:p>
                      <a:pPr marR="114935" algn="ctr">
                        <a:lnSpc>
                          <a:spcPts val="1400"/>
                        </a:lnSpc>
                      </a:pPr>
                      <a:r>
                        <a:rPr lang="ja-JP" altLang="en-US" sz="19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基準となっているテーブルの全ての行を取得する</a:t>
                      </a:r>
                      <a:endParaRPr lang="ja-JP" sz="19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77879" marR="177879" marT="64125" marB="6412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995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8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内部結合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両方のテーブルに存在する行を取得する結合方法。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32F55D6-D209-46F8-85CC-C4C397310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0459"/>
              </p:ext>
            </p:extLst>
          </p:nvPr>
        </p:nvGraphicFramePr>
        <p:xfrm>
          <a:off x="1226598" y="3623886"/>
          <a:ext cx="21403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248211821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707DB4-54E3-4113-9022-BCA4870C0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13700"/>
              </p:ext>
            </p:extLst>
          </p:nvPr>
        </p:nvGraphicFramePr>
        <p:xfrm>
          <a:off x="3935931" y="3809306"/>
          <a:ext cx="21403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52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713452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4078" marR="2407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</a:tbl>
          </a:graphicData>
        </a:graphic>
      </p:graphicFrame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CF436AF3-5719-4CC1-AE9A-6C382FE2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55210"/>
              </p:ext>
            </p:extLst>
          </p:nvPr>
        </p:nvGraphicFramePr>
        <p:xfrm>
          <a:off x="7085327" y="3809306"/>
          <a:ext cx="17688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0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/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FCFD8C5-3CE0-4ECB-B2A6-3A5B26D6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75414"/>
              </p:ext>
            </p:extLst>
          </p:nvPr>
        </p:nvGraphicFramePr>
        <p:xfrm>
          <a:off x="8851605" y="3809306"/>
          <a:ext cx="17688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0">
                  <a:extLst>
                    <a:ext uri="{9D8B030D-6E8A-4147-A177-3AD203B41FA5}">
                      <a16:colId xmlns:a16="http://schemas.microsoft.com/office/drawing/2014/main" val="2860969847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35433696"/>
                    </a:ext>
                  </a:extLst>
                </a:gridCol>
                <a:gridCol w="589630">
                  <a:extLst>
                    <a:ext uri="{9D8B030D-6E8A-4147-A177-3AD203B41FA5}">
                      <a16:colId xmlns:a16="http://schemas.microsoft.com/office/drawing/2014/main" val="179793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9899" marR="198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6254"/>
                  </a:ext>
                </a:extLst>
              </a:tr>
            </a:tbl>
          </a:graphicData>
        </a:graphic>
      </p:graphicFrame>
      <p:sp>
        <p:nvSpPr>
          <p:cNvPr id="11" name="加算記号 10">
            <a:extLst>
              <a:ext uri="{FF2B5EF4-FFF2-40B4-BE49-F238E27FC236}">
                <a16:creationId xmlns:a16="http://schemas.microsoft.com/office/drawing/2014/main" id="{D97DFD78-401E-402A-87FB-3837FAF7F641}"/>
              </a:ext>
            </a:extLst>
          </p:cNvPr>
          <p:cNvSpPr/>
          <p:nvPr/>
        </p:nvSpPr>
        <p:spPr>
          <a:xfrm>
            <a:off x="3416826" y="3945530"/>
            <a:ext cx="469232" cy="46923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61F4D41-F060-465C-B1DB-6DD9F3189224}"/>
              </a:ext>
            </a:extLst>
          </p:cNvPr>
          <p:cNvSpPr/>
          <p:nvPr/>
        </p:nvSpPr>
        <p:spPr>
          <a:xfrm>
            <a:off x="6277049" y="3990934"/>
            <a:ext cx="607515" cy="364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D5E7A7-99DB-4C23-A1FA-5C15C50C9DE5}"/>
              </a:ext>
            </a:extLst>
          </p:cNvPr>
          <p:cNvSpPr txBox="1"/>
          <p:nvPr/>
        </p:nvSpPr>
        <p:spPr>
          <a:xfrm>
            <a:off x="1627390" y="2982044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2FE82D-511E-4F79-B2BD-C6F012A25595}"/>
              </a:ext>
            </a:extLst>
          </p:cNvPr>
          <p:cNvSpPr txBox="1"/>
          <p:nvPr/>
        </p:nvSpPr>
        <p:spPr>
          <a:xfrm>
            <a:off x="4336723" y="2979796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9BC37B-DAB8-4D7B-AC20-328089082D4A}"/>
              </a:ext>
            </a:extLst>
          </p:cNvPr>
          <p:cNvSpPr txBox="1"/>
          <p:nvPr/>
        </p:nvSpPr>
        <p:spPr>
          <a:xfrm>
            <a:off x="6941766" y="2943736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AB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（結合後のテーブル）</a:t>
            </a:r>
          </a:p>
        </p:txBody>
      </p:sp>
    </p:spTree>
    <p:extLst>
      <p:ext uri="{BB962C8B-B14F-4D97-AF65-F5344CB8AC3E}">
        <p14:creationId xmlns:p14="http://schemas.microsoft.com/office/powerpoint/2010/main" val="95543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60CFA7CC-A8D5-F54D-8267-1BC86CE1F51E}" vid="{841DFD6F-CE60-334D-A8EF-3A762193E4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9306</TotalTime>
  <Words>1405</Words>
  <Application>Microsoft Office PowerPoint</Application>
  <PresentationFormat>ワイド画面</PresentationFormat>
  <Paragraphs>476</Paragraphs>
  <Slides>25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メイリオ</vt:lpstr>
      <vt:lpstr>Yu Gothic</vt:lpstr>
      <vt:lpstr>Arial</vt:lpstr>
      <vt:lpstr>consolas</vt:lpstr>
      <vt:lpstr>consolas</vt:lpstr>
      <vt:lpstr>Times New Roman</vt:lpstr>
      <vt:lpstr>Office テーマ</vt:lpstr>
      <vt:lpstr>結合</vt:lpstr>
      <vt:lpstr>目次</vt:lpstr>
      <vt:lpstr>結合とは</vt:lpstr>
      <vt:lpstr>(例)社員テーブルと部署テーブルの結合</vt:lpstr>
      <vt:lpstr>(例)shop_itemとitemテーブルの結合(続き)</vt:lpstr>
      <vt:lpstr>PowerPoint プレゼンテーション</vt:lpstr>
      <vt:lpstr>結合キー</vt:lpstr>
      <vt:lpstr>内部結合と外部結合</vt:lpstr>
      <vt:lpstr>内部結合</vt:lpstr>
      <vt:lpstr>内部結合：記述の仕方</vt:lpstr>
      <vt:lpstr>PowerPoint プレゼンテーション</vt:lpstr>
      <vt:lpstr>補足：テーブルの別名</vt:lpstr>
      <vt:lpstr>補足：テーブルの別名</vt:lpstr>
      <vt:lpstr>外部結合</vt:lpstr>
      <vt:lpstr>外部結合:記述の仕方</vt:lpstr>
      <vt:lpstr>左外部結合(LEFT OUTER JOIN)</vt:lpstr>
      <vt:lpstr>右外部結合(RIGHT OUTER JOIN)</vt:lpstr>
      <vt:lpstr>PowerPoint プレゼンテーション</vt:lpstr>
      <vt:lpstr>外部結合したSELECT文のポイント①</vt:lpstr>
      <vt:lpstr>外部結合したSELECT文のポイント②</vt:lpstr>
      <vt:lpstr>3つ以上のテーブルの結合</vt:lpstr>
      <vt:lpstr>PowerPoint プレゼンテーション</vt:lpstr>
      <vt:lpstr>同じテーブル同士の結合</vt:lpstr>
      <vt:lpstr>同じテーブル同士の結合:利用例</vt:lpstr>
      <vt:lpstr>同じテーブル同士の結合:利用例(続き)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動画スライド テンプレート</dc:title>
  <dc:creator>LAB SS</dc:creator>
  <cp:lastModifiedBy>Shinya Tanaka</cp:lastModifiedBy>
  <cp:revision>1224</cp:revision>
  <cp:lastPrinted>2017-10-16T09:03:33Z</cp:lastPrinted>
  <dcterms:created xsi:type="dcterms:W3CDTF">2017-08-16T04:54:38Z</dcterms:created>
  <dcterms:modified xsi:type="dcterms:W3CDTF">2021-02-10T05:54:30Z</dcterms:modified>
</cp:coreProperties>
</file>