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1" r:id="rId2"/>
    <p:sldId id="273" r:id="rId3"/>
    <p:sldId id="274" r:id="rId4"/>
    <p:sldId id="277" r:id="rId5"/>
    <p:sldId id="278" r:id="rId6"/>
    <p:sldId id="645" r:id="rId7"/>
    <p:sldId id="279" r:id="rId8"/>
    <p:sldId id="280" r:id="rId9"/>
    <p:sldId id="646" r:id="rId10"/>
    <p:sldId id="647" r:id="rId11"/>
    <p:sldId id="281" r:id="rId12"/>
    <p:sldId id="648" r:id="rId13"/>
  </p:sldIdLst>
  <p:sldSz cx="12192000" cy="6858000"/>
  <p:notesSz cx="6858000" cy="11811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6600"/>
    <a:srgbClr val="00CC00"/>
    <a:srgbClr val="333333"/>
    <a:srgbClr val="224466"/>
    <a:srgbClr val="223344"/>
    <a:srgbClr val="F09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D43F3-A526-4C4D-884D-DDB4BFCA1ABA}" v="14" dt="2019-10-31T13:11:21.950"/>
  </p1510:revLst>
</p1510:revInfo>
</file>

<file path=ppt/tableStyles.xml><?xml version="1.0" encoding="utf-8"?>
<a:tblStyleLst xmlns:a="http://schemas.openxmlformats.org/drawingml/2006/main" def="{FABFCF23-3B69-468F-B69F-88F6DE6A72F2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0878" autoAdjust="0"/>
  </p:normalViewPr>
  <p:slideViewPr>
    <p:cSldViewPr snapToGrid="0" snapToObject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272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3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1C91D-A09D-BE40-B0A2-1EC8A9A967C6}" type="datetimeFigureOut">
              <a:rPr kumimoji="1" lang="ja-JP" altLang="en-US" smtClean="0"/>
              <a:pPr/>
              <a:t>2021/2/8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3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A2A4-B042-4148-AE15-2859EAE1497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302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3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4A29B-80F8-2240-96F5-E3DE4675E243}" type="datetimeFigureOut">
              <a:rPr kumimoji="1" lang="ja-JP" altLang="en-US" smtClean="0"/>
              <a:pPr/>
              <a:t>2021/2/8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3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FA167-3738-DD4D-BA0E-A6974D2B9DD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8817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	</a:t>
            </a:r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85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87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464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01E56284-2B93-4AD1-B520-FC29D09BEF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D89C76-C1E4-4310-AE4D-72F659B0A93D}" type="slidenum">
              <a:rPr lang="en-US" altLang="ja-JP">
                <a:latin typeface="Yu Gothic" panose="020B0400000000000000" pitchFamily="50" charset="-128"/>
                <a:cs typeface="メイリオ" panose="020B0604030504040204" pitchFamily="50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ja-JP" altLang="ja-JP">
              <a:latin typeface="Yu Gothic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8E2A20B1-5B2C-466F-AAD6-7A78AF8DB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1241425"/>
            <a:ext cx="5957887" cy="3351213"/>
          </a:xfrm>
          <a:solidFill>
            <a:srgbClr val="FFFFFF"/>
          </a:solidFill>
          <a:ln/>
        </p:spPr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5D13031D-54DB-4922-8737-0602277BE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78375"/>
            <a:ext cx="5440363" cy="3910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ja-JP">
              <a:latin typeface="Yu Gothic" panose="020B0400000000000000" pitchFamily="50" charset="-128"/>
            </a:endParaRP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19263940-D449-420B-9119-4C2AB02F8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B5761271-380B-4ECA-B377-480DB1E7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9431338"/>
            <a:ext cx="2946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EC197C-84FC-4B30-A13B-3321BAD59262}" type="slidenum">
              <a:rPr lang="en-US" altLang="ja-JP">
                <a:latin typeface="Yu Gothic" panose="020B0400000000000000" pitchFamily="50" charset="-128"/>
                <a:cs typeface="メイリオ" panose="020B0604030504040204" pitchFamily="50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ja-JP" altLang="ja-JP">
              <a:latin typeface="Yu Gothic" panose="020B0400000000000000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9544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232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42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15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01E56284-2B93-4AD1-B520-FC29D09BEF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D89C76-C1E4-4310-AE4D-72F659B0A93D}" type="slidenum">
              <a:rPr lang="en-US" altLang="ja-JP">
                <a:latin typeface="Yu Gothic" panose="020B0400000000000000" pitchFamily="50" charset="-128"/>
                <a:cs typeface="メイリオ" panose="020B0604030504040204" pitchFamily="50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ja-JP" altLang="ja-JP">
              <a:latin typeface="Yu Gothic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8E2A20B1-5B2C-466F-AAD6-7A78AF8DB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1241425"/>
            <a:ext cx="5957887" cy="3351213"/>
          </a:xfrm>
          <a:solidFill>
            <a:srgbClr val="FFFFFF"/>
          </a:solidFill>
          <a:ln/>
        </p:spPr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5D13031D-54DB-4922-8737-0602277BE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78375"/>
            <a:ext cx="5440363" cy="3910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ja-JP">
              <a:latin typeface="Yu Gothic" panose="020B0400000000000000" pitchFamily="50" charset="-128"/>
            </a:endParaRP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19263940-D449-420B-9119-4C2AB02F8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B5761271-380B-4ECA-B377-480DB1E7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9431338"/>
            <a:ext cx="2946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EC197C-84FC-4B30-A13B-3321BAD59262}" type="slidenum">
              <a:rPr lang="en-US" altLang="ja-JP">
                <a:latin typeface="Yu Gothic" panose="020B0400000000000000" pitchFamily="50" charset="-128"/>
                <a:cs typeface="メイリオ" panose="020B0604030504040204" pitchFamily="50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ja-JP" altLang="ja-JP">
              <a:latin typeface="Yu Gothic" panose="020B0400000000000000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154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4500" u="none" baseline="0">
                <a:solidFill>
                  <a:srgbClr val="333333"/>
                </a:solidFill>
                <a:uFill>
                  <a:solidFill>
                    <a:schemeClr val="accent1">
                      <a:lumMod val="60000"/>
                      <a:lumOff val="40000"/>
                    </a:schemeClr>
                  </a:solidFill>
                </a:uFill>
                <a:ea typeface="メイリオ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4DE910D-69DC-EA44-B504-FB462E4F241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45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 baseline="0">
                <a:ln>
                  <a:noFill/>
                </a:ln>
                <a:uFill>
                  <a:solidFill>
                    <a:srgbClr val="224466"/>
                  </a:solidFill>
                </a:uFill>
                <a:ea typeface="メイリオ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02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 baseline="0">
                <a:uFill>
                  <a:solidFill>
                    <a:srgbClr val="224466"/>
                  </a:solidFill>
                </a:u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1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9AEEEF52-754F-4E12-A61C-0AC5E43607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77771" y="622300"/>
            <a:ext cx="9434871" cy="10683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ja-JP" altLang="en-US" sz="2800">
              <a:latin typeface="consolas" panose="020B0609020204030204" pitchFamily="49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4D173FC-B431-4A4D-A934-FBCDE8F132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77771" y="1825625"/>
            <a:ext cx="9434871" cy="43513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altLang="ja-JP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377771" y="622301"/>
            <a:ext cx="9431697" cy="1065213"/>
          </a:xfrm>
          <a:noFill/>
          <a:ln>
            <a:noFill/>
          </a:ln>
        </p:spPr>
        <p:txBody>
          <a:bodyPr/>
          <a:lstStyle>
            <a:lvl1pPr>
              <a:defRPr lang="ja-JP" altLang="en-US" sz="2800" u="sng" kern="1200">
                <a:latin typeface="consolas" panose="020B0609020204030204" pitchFamily="49" charset="0"/>
                <a:cs typeface="メイリオ" panose="020B0604030504040204" pitchFamily="50" charset="-128"/>
              </a:defRPr>
            </a:lvl1pPr>
          </a:lstStyle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1377771" y="1825626"/>
            <a:ext cx="9431697" cy="4348163"/>
          </a:xfrm>
          <a:noFill/>
          <a:ln>
            <a:noFill/>
          </a:ln>
        </p:spPr>
        <p:txBody>
          <a:bodyPr/>
          <a:lstStyle>
            <a:lvl1pPr>
              <a:defRPr lang="ja-JP" altLang="en-US" sz="2800" kern="1200">
                <a:solidFill>
                  <a:schemeClr val="tx1"/>
                </a:solidFill>
                <a:latin typeface="consolas" panose="020B0609020204030204" pitchFamily="49" charset="0"/>
                <a:cs typeface="メイリオ" panose="020B0604030504040204" pitchFamily="50" charset="-128"/>
              </a:defRPr>
            </a:lvl1pPr>
            <a:lvl2pPr>
              <a:defRPr lang="ja-JP" altLang="en-US" kern="1200">
                <a:cs typeface="メイリオ" panose="020B0604030504040204" pitchFamily="50" charset="-128"/>
              </a:defRPr>
            </a:lvl2pPr>
            <a:lvl3pPr>
              <a:defRPr lang="ja-JP" altLang="en-US" kern="1200">
                <a:cs typeface="メイリオ" panose="020B0604030504040204" pitchFamily="50" charset="-128"/>
              </a:defRPr>
            </a:lvl3pPr>
            <a:lvl4pPr>
              <a:defRPr lang="ja-JP" altLang="en-US" kern="1200">
                <a:cs typeface="メイリオ" panose="020B0604030504040204" pitchFamily="50" charset="-128"/>
              </a:defRPr>
            </a:lvl4pPr>
            <a:lvl5pPr>
              <a:defRPr lang="ja-JP" altLang="en-US" kern="1200"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130D7B-7AD4-4631-A77A-0C80EE629EF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93AB39-540A-4A4D-BBDB-C20AFAD3C0C4}" type="slidenum">
              <a:rPr lang="en-US" altLang="ja-JP"/>
              <a:pPr>
                <a:defRPr/>
              </a:pPr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68640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22834"/>
            <a:ext cx="12192000" cy="446183"/>
          </a:xfrm>
          <a:prstGeom prst="rect">
            <a:avLst/>
          </a:prstGeom>
          <a:solidFill>
            <a:srgbClr val="224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22473"/>
            <a:ext cx="10515600" cy="10682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84" y="6454029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fld id="{D4DE910D-69DC-EA44-B504-FB462E4F241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7" name="Picture 2" descr="C:\Users\MIURA\Desktop\TIS_logo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23714" y="100822"/>
            <a:ext cx="1906705" cy="33838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838201" y="88134"/>
            <a:ext cx="785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rPr>
              <a:t>「 シーケンス 」 </a:t>
            </a:r>
            <a:r>
              <a:rPr kumimoji="1" lang="en-US" altLang="ja-JP" sz="18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rPr>
              <a:t>P140~P143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4590" y="6483445"/>
            <a:ext cx="44058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© 2020 </a:t>
            </a:r>
            <a:r>
              <a:rPr kumimoji="1" lang="en-US" altLang="ja-JP" sz="14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Tokyo IT School</a:t>
            </a:r>
            <a:endParaRPr kumimoji="1" lang="ja-JP" altLang="en-US" sz="14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93714" y="495759"/>
            <a:ext cx="11836705" cy="0"/>
          </a:xfrm>
          <a:prstGeom prst="line">
            <a:avLst/>
          </a:prstGeom>
          <a:ln>
            <a:solidFill>
              <a:srgbClr val="224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6832" y="92221"/>
            <a:ext cx="511368" cy="3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3C28C0D-75ED-4FE8-9BB9-D1DE0EC24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シーケンス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CB9C10DA-C4CA-45E0-A5C4-F0E6F2E21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66844E-039D-4887-A904-1E6E3031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7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AAF95934-3DD5-47BC-A9CE-D6584D0E5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770" y="622665"/>
            <a:ext cx="9434872" cy="106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u="sng">
                <a:latin typeface="consolas" panose="020B0609020204030204" pitchFamily="49" charset="0"/>
              </a:rPr>
              <a:t>シーケンス「</a:t>
            </a:r>
            <a:r>
              <a:rPr lang="en-US" altLang="ja-JP" sz="3200" u="sng">
                <a:latin typeface="consolas" panose="020B0609020204030204" pitchFamily="49" charset="0"/>
              </a:rPr>
              <a:t>seq_dept</a:t>
            </a:r>
            <a:r>
              <a:rPr lang="ja-JP" altLang="en-US" sz="3200" u="sng">
                <a:latin typeface="consolas" panose="020B0609020204030204" pitchFamily="49" charset="0"/>
              </a:rPr>
              <a:t>」を利用して</a:t>
            </a:r>
            <a:endParaRPr lang="en-US" altLang="ja-JP" sz="3200" u="sng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u="sng">
                <a:latin typeface="consolas" panose="020B0609020204030204" pitchFamily="49" charset="0"/>
              </a:rPr>
              <a:t>データを登録しましょう</a:t>
            </a:r>
            <a:endParaRPr lang="en-US" altLang="ja-JP" sz="3200" u="sng">
              <a:latin typeface="consolas" panose="020B0609020204030204" pitchFamily="49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77A1B8B4-CE14-4179-A7CF-63BD354F1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50" y="6454382"/>
            <a:ext cx="2742843" cy="36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8" tIns="46794" rIns="89988" bIns="46794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1E17BA3-58A3-4527-BA2D-E87C8FA3998C}" type="slidenum">
              <a:rPr lang="en-US" altLang="ja-JP" sz="1400" b="1">
                <a:solidFill>
                  <a:srgbClr val="FFFFFF"/>
                </a:solidFill>
                <a:latin typeface="Yu Gothic" panose="020B0400000000000000" pitchFamily="50" charset="-128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ja-JP" altLang="ja-JP" sz="1400" b="1">
              <a:solidFill>
                <a:srgbClr val="FFFFFF"/>
              </a:solidFill>
              <a:latin typeface="Yu Gothic" panose="020B0400000000000000" pitchFamily="50" charset="-128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DC347F4E-4357-4A07-999D-79395B03E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770" y="188456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4586" name="図 3">
            <a:extLst>
              <a:ext uri="{FF2B5EF4-FFF2-40B4-BE49-F238E27FC236}">
                <a16:creationId xmlns:a16="http://schemas.microsoft.com/office/drawing/2014/main" id="{E0AACE11-F255-4933-80D2-1B941DF8A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167" y="3164549"/>
            <a:ext cx="2438083" cy="243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2">
            <a:extLst>
              <a:ext uri="{FF2B5EF4-FFF2-40B4-BE49-F238E27FC236}">
                <a16:creationId xmlns:a16="http://schemas.microsoft.com/office/drawing/2014/main" id="{6BC2B56A-94ED-46EC-8F79-128BCD0B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150" y="203694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83" name="Text Box 2">
            <a:extLst>
              <a:ext uri="{FF2B5EF4-FFF2-40B4-BE49-F238E27FC236}">
                <a16:creationId xmlns:a16="http://schemas.microsoft.com/office/drawing/2014/main" id="{77FA8821-5F28-4EAE-82A0-B1A0FA4E5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530" y="218932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7D2489F1-67B6-4432-8B34-66D17D70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119" y="2516307"/>
            <a:ext cx="2674589" cy="669838"/>
          </a:xfrm>
          <a:prstGeom prst="wedgeRoundRectCallout">
            <a:avLst>
              <a:gd name="adj1" fmla="val -12824"/>
              <a:gd name="adj2" fmla="val 80620"/>
              <a:gd name="adj3" fmla="val 16667"/>
            </a:avLst>
          </a:prstGeom>
          <a:solidFill>
            <a:srgbClr val="2222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ja-JP" sz="2800" dirty="0">
                <a:solidFill>
                  <a:srgbClr val="FFFFFF"/>
                </a:solidFill>
              </a:rPr>
              <a:t>Let’s try!</a:t>
            </a:r>
          </a:p>
        </p:txBody>
      </p:sp>
    </p:spTree>
    <p:extLst>
      <p:ext uri="{BB962C8B-B14F-4D97-AF65-F5344CB8AC3E}">
        <p14:creationId xmlns:p14="http://schemas.microsoft.com/office/powerpoint/2010/main" val="3776612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E81D70-57D6-4EF3-B261-55AA9E2B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237"/>
            <a:ext cx="10515600" cy="1068216"/>
          </a:xfrm>
        </p:spPr>
        <p:txBody>
          <a:bodyPr/>
          <a:lstStyle/>
          <a:p>
            <a:r>
              <a:rPr kumimoji="1" lang="ja-JP" altLang="en-US"/>
              <a:t>シーケンスの削除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DB54E-21E5-446C-9181-5E095917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削除には、以下の構文を使う。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5B1083-C4F5-4372-A5CB-9681B09E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8D25A6-94BA-483F-BA2A-04A40D84E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39" y="2757421"/>
            <a:ext cx="9489123" cy="1073386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DROP SEQUENCE 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シーケンス名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23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E81D70-57D6-4EF3-B261-55AA9E2B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237"/>
            <a:ext cx="10515600" cy="1068216"/>
          </a:xfrm>
        </p:spPr>
        <p:txBody>
          <a:bodyPr/>
          <a:lstStyle/>
          <a:p>
            <a:r>
              <a:rPr kumimoji="1" lang="ja-JP" altLang="en-US"/>
              <a:t>シーケンスの削除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DB54E-21E5-446C-9181-5E095917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(</a:t>
            </a:r>
            <a:r>
              <a:rPr kumimoji="1" lang="ja-JP" altLang="en-US"/>
              <a:t>例</a:t>
            </a:r>
            <a:r>
              <a:rPr kumimoji="1" lang="en-US" altLang="ja-JP"/>
              <a:t>)seq_dept</a:t>
            </a:r>
            <a:r>
              <a:rPr kumimoji="1" lang="ja-JP" altLang="en-US"/>
              <a:t>を削除する場合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5B1083-C4F5-4372-A5CB-9681B09E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8D25A6-94BA-483F-BA2A-04A40D84E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39" y="2757421"/>
            <a:ext cx="9489123" cy="1073386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DROP SEQUENCE seq_dept;</a:t>
            </a:r>
          </a:p>
        </p:txBody>
      </p:sp>
    </p:spTree>
    <p:extLst>
      <p:ext uri="{BB962C8B-B14F-4D97-AF65-F5344CB8AC3E}">
        <p14:creationId xmlns:p14="http://schemas.microsoft.com/office/powerpoint/2010/main" val="405789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7EF82-8023-4D26-A6C2-A35153B7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4192A0-2888-4E91-9484-3589AED15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/>
              <a:t>シーケンスとは</a:t>
            </a:r>
            <a:endParaRPr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/>
              <a:t>シーケンスの作成</a:t>
            </a:r>
            <a:endParaRPr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/>
              <a:t>シーケンスの利用</a:t>
            </a:r>
            <a:endParaRPr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/>
              <a:t>シーケンスの削除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1CAC6D-0C86-4F1B-B3FA-2478C6CC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シーケンスとは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自動採番を行うためのオブジェクトのこと。</a:t>
            </a:r>
            <a:br>
              <a:rPr lang="en-US" altLang="ja-JP"/>
            </a:b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13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シーケンスの作成：構文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077FFA-262F-48BA-9F04-32A126EB4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39" y="2608806"/>
            <a:ext cx="9489123" cy="3368749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CREATE SEQUENCE 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シーケンス名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[START WITH 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初期値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[INCREMENT BY 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増減値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[MAXVALUE 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最大値 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| NOMAXVALUE]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[MINVALUE 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最小値 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| NOMINVALUE]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[CYCLE | NOCYCLE]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[CACHE 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キャッシュ数 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| NOCACHE];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TW" altLang="ja-JP" sz="2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50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シーケンスの作成：オプション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94907AE0-F934-43EB-8AF2-BDBC55190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092976"/>
              </p:ext>
            </p:extLst>
          </p:nvPr>
        </p:nvGraphicFramePr>
        <p:xfrm>
          <a:off x="838754" y="1356932"/>
          <a:ext cx="10514490" cy="491952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356077">
                  <a:extLst>
                    <a:ext uri="{9D8B030D-6E8A-4147-A177-3AD203B41FA5}">
                      <a16:colId xmlns:a16="http://schemas.microsoft.com/office/drawing/2014/main" val="2224691349"/>
                    </a:ext>
                  </a:extLst>
                </a:gridCol>
                <a:gridCol w="8158413">
                  <a:extLst>
                    <a:ext uri="{9D8B030D-6E8A-4147-A177-3AD203B41FA5}">
                      <a16:colId xmlns:a16="http://schemas.microsoft.com/office/drawing/2014/main" val="2521232564"/>
                    </a:ext>
                  </a:extLst>
                </a:gridCol>
              </a:tblGrid>
              <a:tr h="478724"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alt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オプション名</a:t>
                      </a:r>
                      <a:endParaRPr lang="ja-JP" sz="2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58295" marB="58295"/>
                </a:tc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alt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  <a:endParaRPr lang="ja-JP" sz="2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58295" marB="58295"/>
                </a:tc>
                <a:extLst>
                  <a:ext uri="{0D108BD9-81ED-4DB2-BD59-A6C34878D82A}">
                    <a16:rowId xmlns:a16="http://schemas.microsoft.com/office/drawing/2014/main" val="765015304"/>
                  </a:ext>
                </a:extLst>
              </a:tr>
              <a:tr h="511762"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START WITH</a:t>
                      </a:r>
                      <a:endParaRPr lang="ja-JP" sz="2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58295" marB="58295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alt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順序の初期値を指定</a:t>
                      </a:r>
                      <a:endParaRPr lang="ja-JP" sz="2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58295" marB="58295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6891706"/>
                  </a:ext>
                </a:extLst>
              </a:tr>
              <a:tr h="811499"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INCREMENT </a:t>
                      </a: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BY</a:t>
                      </a:r>
                      <a:endParaRPr lang="ja-JP" sz="2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58295" marB="58295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alt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順序の増減値を指定</a:t>
                      </a:r>
                      <a:endParaRPr lang="ja-JP" sz="2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58295" marB="58295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7712334"/>
                  </a:ext>
                </a:extLst>
              </a:tr>
              <a:tr h="545306"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MAXVALUE</a:t>
                      </a:r>
                      <a:endParaRPr lang="ja-JP" sz="2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58295" marB="58295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alt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順序の最大値を指定</a:t>
                      </a:r>
                      <a:endParaRPr lang="ja-JP" sz="2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58295" marB="58295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76789280"/>
                  </a:ext>
                </a:extLst>
              </a:tr>
              <a:tr h="545306"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MINVALUE</a:t>
                      </a:r>
                      <a:endParaRPr lang="ja-JP" sz="2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58295" marB="58295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alt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順序の最小値を指定</a:t>
                      </a:r>
                      <a:endParaRPr lang="ja-JP" sz="2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58295" marB="58295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334141"/>
                  </a:ext>
                </a:extLst>
              </a:tr>
              <a:tr h="811499"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CYCLE</a:t>
                      </a:r>
                      <a:endParaRPr lang="ja-JP" sz="2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58295" marB="58295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CYCLE</a:t>
                      </a:r>
                      <a:r>
                        <a:rPr 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は順序が最大値または最小値に達しても、値を初期値</a:t>
                      </a:r>
                      <a:endParaRPr lang="en-US" alt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alt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に戻して生成できる指定</a:t>
                      </a:r>
                      <a:endParaRPr lang="ja-JP" sz="2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58295" marB="58295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2799846"/>
                  </a:ext>
                </a:extLst>
              </a:tr>
              <a:tr h="1071268"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CACHE</a:t>
                      </a:r>
                      <a:endParaRPr lang="ja-JP" sz="2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58295" marB="58295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alt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高速に順序番号にアクセスできるように、事前にメモリー上</a:t>
                      </a:r>
                      <a:endParaRPr lang="en-US" alt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alt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に割り当て保持しておく順序番号の数を指定</a:t>
                      </a:r>
                      <a:endParaRPr lang="ja-JP" sz="2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33643" marR="133643" marT="58295" marB="58295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1869004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36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AAF95934-3DD5-47BC-A9CE-D6584D0E5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770" y="622665"/>
            <a:ext cx="9434872" cy="106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u="sng">
                <a:latin typeface="consolas" panose="020B0609020204030204" pitchFamily="49" charset="0"/>
              </a:rPr>
              <a:t>シーケンス「</a:t>
            </a:r>
            <a:r>
              <a:rPr lang="en-US" altLang="ja-JP" sz="3200" u="sng">
                <a:latin typeface="consolas" panose="020B0609020204030204" pitchFamily="49" charset="0"/>
              </a:rPr>
              <a:t>seq_dept</a:t>
            </a:r>
            <a:r>
              <a:rPr lang="ja-JP" altLang="en-US" sz="3200" u="sng">
                <a:latin typeface="consolas" panose="020B0609020204030204" pitchFamily="49" charset="0"/>
              </a:rPr>
              <a:t>」を作成しましょう</a:t>
            </a:r>
            <a:endParaRPr lang="en-US" altLang="ja-JP" sz="3200" u="sng">
              <a:latin typeface="consolas" panose="020B0609020204030204" pitchFamily="49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77A1B8B4-CE14-4179-A7CF-63BD354F1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50" y="6454382"/>
            <a:ext cx="2742843" cy="36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8" tIns="46794" rIns="89988" bIns="46794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1E17BA3-58A3-4527-BA2D-E87C8FA3998C}" type="slidenum">
              <a:rPr lang="en-US" altLang="ja-JP" sz="1400" b="1">
                <a:solidFill>
                  <a:srgbClr val="FFFFFF"/>
                </a:solidFill>
                <a:latin typeface="Yu Gothic" panose="020B0400000000000000" pitchFamily="50" charset="-128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ja-JP" altLang="ja-JP" sz="1400" b="1">
              <a:solidFill>
                <a:srgbClr val="FFFFFF"/>
              </a:solidFill>
              <a:latin typeface="Yu Gothic" panose="020B0400000000000000" pitchFamily="50" charset="-128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DC347F4E-4357-4A07-999D-79395B03E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770" y="188456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581" name="グループ化 6">
            <a:extLst>
              <a:ext uri="{FF2B5EF4-FFF2-40B4-BE49-F238E27FC236}">
                <a16:creationId xmlns:a16="http://schemas.microsoft.com/office/drawing/2014/main" id="{9F24EA50-4CA2-4B0C-BAE9-F43465F66DCA}"/>
              </a:ext>
            </a:extLst>
          </p:cNvPr>
          <p:cNvGrpSpPr>
            <a:grpSpLocks/>
          </p:cNvGrpSpPr>
          <p:nvPr/>
        </p:nvGrpSpPr>
        <p:grpSpPr bwMode="auto">
          <a:xfrm>
            <a:off x="4757119" y="2516307"/>
            <a:ext cx="2676177" cy="3087285"/>
            <a:chOff x="4758531" y="2780929"/>
            <a:chExt cx="2676525" cy="3086471"/>
          </a:xfrm>
        </p:grpSpPr>
        <p:pic>
          <p:nvPicPr>
            <p:cNvPr id="24586" name="図 3">
              <a:extLst>
                <a:ext uri="{FF2B5EF4-FFF2-40B4-BE49-F238E27FC236}">
                  <a16:creationId xmlns:a16="http://schemas.microsoft.com/office/drawing/2014/main" id="{E0AACE11-F255-4933-80D2-1B941DF8A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594" y="3429000"/>
              <a:ext cx="24384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吹き出し: 角を丸めた四角形 5">
              <a:extLst>
                <a:ext uri="{FF2B5EF4-FFF2-40B4-BE49-F238E27FC236}">
                  <a16:creationId xmlns:a16="http://schemas.microsoft.com/office/drawing/2014/main" id="{95F8F3E9-5B29-4C0B-8686-EBE5F6662C48}"/>
                </a:ext>
              </a:extLst>
            </p:cNvPr>
            <p:cNvSpPr/>
            <p:nvPr/>
          </p:nvSpPr>
          <p:spPr bwMode="auto">
            <a:xfrm>
              <a:off x="4758531" y="2780929"/>
              <a:ext cx="2676525" cy="671248"/>
            </a:xfrm>
            <a:prstGeom prst="wedgeRoundRectCallout">
              <a:avLst>
                <a:gd name="adj1" fmla="val -12825"/>
                <a:gd name="adj2" fmla="val 80621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altLang="ja-JP" sz="2800" dirty="0">
                  <a:latin typeface="Arial" charset="0"/>
                  <a:ea typeface="ＭＳ Ｐゴシック" pitchFamily="48" charset="-128"/>
                </a:rPr>
                <a:t>Let’s try!</a:t>
              </a:r>
              <a:endParaRPr lang="ja-JP" altLang="en-US" sz="2800">
                <a:latin typeface="Arial" charset="0"/>
                <a:ea typeface="ＭＳ Ｐゴシック" pitchFamily="48" charset="-128"/>
              </a:endParaRPr>
            </a:p>
          </p:txBody>
        </p:sp>
      </p:grpSp>
      <p:sp>
        <p:nvSpPr>
          <p:cNvPr id="24582" name="Text Box 2">
            <a:extLst>
              <a:ext uri="{FF2B5EF4-FFF2-40B4-BE49-F238E27FC236}">
                <a16:creationId xmlns:a16="http://schemas.microsoft.com/office/drawing/2014/main" id="{6BC2B56A-94ED-46EC-8F79-128BCD0B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150" y="203694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83" name="Text Box 2">
            <a:extLst>
              <a:ext uri="{FF2B5EF4-FFF2-40B4-BE49-F238E27FC236}">
                <a16:creationId xmlns:a16="http://schemas.microsoft.com/office/drawing/2014/main" id="{77FA8821-5F28-4EAE-82A0-B1A0FA4E5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530" y="218932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7D2489F1-67B6-4432-8B34-66D17D70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119" y="2516307"/>
            <a:ext cx="2674589" cy="669838"/>
          </a:xfrm>
          <a:prstGeom prst="wedgeRoundRectCallout">
            <a:avLst>
              <a:gd name="adj1" fmla="val -12824"/>
              <a:gd name="adj2" fmla="val 80620"/>
              <a:gd name="adj3" fmla="val 16667"/>
            </a:avLst>
          </a:prstGeom>
          <a:solidFill>
            <a:srgbClr val="2222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ja-JP" sz="2800" dirty="0">
                <a:solidFill>
                  <a:srgbClr val="FFFFFF"/>
                </a:solidFill>
              </a:rPr>
              <a:t>Let’s try!</a:t>
            </a:r>
          </a:p>
        </p:txBody>
      </p:sp>
    </p:spTree>
    <p:extLst>
      <p:ext uri="{BB962C8B-B14F-4D97-AF65-F5344CB8AC3E}">
        <p14:creationId xmlns:p14="http://schemas.microsoft.com/office/powerpoint/2010/main" val="2364794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seq_dept</a:t>
            </a:r>
            <a:r>
              <a:rPr kumimoji="1" lang="ja-JP" altLang="en-US"/>
              <a:t>作成のポイント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704DC78-F07F-4C37-84A5-85029AC4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dept</a:t>
            </a:r>
            <a:r>
              <a:rPr lang="ja-JP" altLang="en-US"/>
              <a:t>テーブルにすでに</a:t>
            </a:r>
            <a:r>
              <a:rPr lang="en-US" altLang="ja-JP"/>
              <a:t>1~4</a:t>
            </a:r>
            <a:r>
              <a:rPr lang="ja-JP" altLang="en-US"/>
              <a:t>のデータが登録されているため、</a:t>
            </a:r>
            <a:r>
              <a:rPr lang="en-US" altLang="ja-JP"/>
              <a:t>START WITH</a:t>
            </a:r>
            <a:r>
              <a:rPr lang="ja-JP" altLang="en-US"/>
              <a:t>オプションで</a:t>
            </a:r>
            <a:r>
              <a:rPr lang="en-US" altLang="ja-JP"/>
              <a:t>5</a:t>
            </a:r>
            <a:r>
              <a:rPr lang="ja-JP" altLang="en-US"/>
              <a:t>から採番するように指定している。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999F4-4A43-47F5-8E47-FEFC9E5E7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39" y="3428830"/>
            <a:ext cx="9489123" cy="1728701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CREATE SEQUENCE seq_dept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START WITH 5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NOCACHE;</a:t>
            </a:r>
          </a:p>
        </p:txBody>
      </p:sp>
    </p:spTree>
    <p:extLst>
      <p:ext uri="{BB962C8B-B14F-4D97-AF65-F5344CB8AC3E}">
        <p14:creationId xmlns:p14="http://schemas.microsoft.com/office/powerpoint/2010/main" val="249845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シーケンスの利用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3D9EE9D0-146C-43A7-8C4D-39511B106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389220"/>
              </p:ext>
            </p:extLst>
          </p:nvPr>
        </p:nvGraphicFramePr>
        <p:xfrm>
          <a:off x="1744011" y="3114203"/>
          <a:ext cx="8703978" cy="184879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376694">
                  <a:extLst>
                    <a:ext uri="{9D8B030D-6E8A-4147-A177-3AD203B41FA5}">
                      <a16:colId xmlns:a16="http://schemas.microsoft.com/office/drawing/2014/main" val="2997235890"/>
                    </a:ext>
                  </a:extLst>
                </a:gridCol>
                <a:gridCol w="6327284">
                  <a:extLst>
                    <a:ext uri="{9D8B030D-6E8A-4147-A177-3AD203B41FA5}">
                      <a16:colId xmlns:a16="http://schemas.microsoft.com/office/drawing/2014/main" val="2467885295"/>
                    </a:ext>
                  </a:extLst>
                </a:gridCol>
              </a:tblGrid>
              <a:tr h="615827"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altLang="ja-JP" sz="23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ja-JP" sz="23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擬似列名</a:t>
                      </a:r>
                      <a:endParaRPr lang="ja-JP" sz="2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10449" marR="110449" marT="93886" marB="93886"/>
                </a:tc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altLang="ja-JP" sz="23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ja-JP" sz="23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  <a:endParaRPr lang="ja-JP" sz="2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10449" marR="110449" marT="93886" marB="93886"/>
                </a:tc>
                <a:extLst>
                  <a:ext uri="{0D108BD9-81ED-4DB2-BD59-A6C34878D82A}">
                    <a16:rowId xmlns:a16="http://schemas.microsoft.com/office/drawing/2014/main" val="1150981163"/>
                  </a:ext>
                </a:extLst>
              </a:tr>
              <a:tr h="616483"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sz="23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en-US" sz="23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CURRVAL</a:t>
                      </a:r>
                      <a:endParaRPr lang="ja-JP" sz="2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10449" marR="110449" marT="93886" marB="93886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altLang="ja-JP" sz="23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ja-JP" sz="23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順序（連番</a:t>
                      </a:r>
                      <a:r>
                        <a:rPr lang="en-US" sz="23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r>
                        <a:rPr lang="ja-JP" sz="23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の現在の値を返す</a:t>
                      </a:r>
                      <a:endParaRPr lang="ja-JP" sz="2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10449" marR="110449" marT="93886" marB="93886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5629750"/>
                  </a:ext>
                </a:extLst>
              </a:tr>
              <a:tr h="616483"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sz="23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en-US" sz="23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NEXTVAL</a:t>
                      </a:r>
                      <a:endParaRPr lang="ja-JP" sz="2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10449" marR="110449" marT="93886" marB="93886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altLang="ja-JP" sz="23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ja-JP" sz="23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順序（連番</a:t>
                      </a:r>
                      <a:r>
                        <a:rPr lang="en-US" sz="23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r>
                        <a:rPr lang="ja-JP" sz="23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が増減して、最新の値を返す</a:t>
                      </a:r>
                      <a:endParaRPr lang="ja-JP" sz="2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10449" marR="110449" marT="93886" marB="93886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3202942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4">
            <a:extLst>
              <a:ext uri="{FF2B5EF4-FFF2-40B4-BE49-F238E27FC236}">
                <a16:creationId xmlns:a16="http://schemas.microsoft.com/office/drawing/2014/main" id="{E6F12AC4-FD1D-4F14-91B4-FBAB4961E48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kumimoji="1" sz="2400" kern="12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kumimoji="1" sz="2400" kern="12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kumimoji="1" sz="2400" kern="12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kumimoji="1" sz="2400" kern="12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kumimoji="1" sz="2400" kern="12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現在の値は「</a:t>
            </a:r>
            <a:r>
              <a:rPr lang="en-US" altLang="ja-JP"/>
              <a:t>CURRVAL</a:t>
            </a:r>
            <a:r>
              <a:rPr lang="ja-JP" altLang="en-US"/>
              <a:t>」</a:t>
            </a:r>
            <a:br>
              <a:rPr lang="en-US" altLang="ja-JP"/>
            </a:br>
            <a:r>
              <a:rPr lang="ja-JP" altLang="en-US"/>
              <a:t>増減させた最新の値は「</a:t>
            </a:r>
            <a:r>
              <a:rPr lang="en-US" altLang="ja-JP"/>
              <a:t>NEXTVAL</a:t>
            </a:r>
            <a:r>
              <a:rPr lang="ja-JP" altLang="en-US"/>
              <a:t>」を利用する。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464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シーケンスの利用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0" name="コンテンツ プレースホルダー 4">
            <a:extLst>
              <a:ext uri="{FF2B5EF4-FFF2-40B4-BE49-F238E27FC236}">
                <a16:creationId xmlns:a16="http://schemas.microsoft.com/office/drawing/2014/main" id="{E6F12AC4-FD1D-4F14-91B4-FBAB4961E48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kumimoji="1" sz="2400" kern="12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kumimoji="1" sz="2400" kern="12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kumimoji="1" sz="2400" kern="12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kumimoji="1" sz="2400" kern="12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kumimoji="1" sz="2400" kern="12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Insert</a:t>
            </a:r>
            <a:r>
              <a:rPr lang="ja-JP" altLang="en-US"/>
              <a:t>文内に記述することで、登録時に自動採番が行われる。</a:t>
            </a:r>
            <a:endParaRPr lang="en-US" altLang="ja-JP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6143F89-7783-4E3D-AABA-A84B5F8AF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39" y="2948610"/>
            <a:ext cx="9489123" cy="1571546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INSERT INTO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 (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主キー列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,……) VALUES(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シーケンス名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.NEXTVAL,……);</a:t>
            </a:r>
          </a:p>
        </p:txBody>
      </p:sp>
    </p:spTree>
    <p:extLst>
      <p:ext uri="{BB962C8B-B14F-4D97-AF65-F5344CB8AC3E}">
        <p14:creationId xmlns:p14="http://schemas.microsoft.com/office/powerpoint/2010/main" val="259371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2" id="{60CFA7CC-A8D5-F54D-8267-1BC86CE1F51E}" vid="{841DFD6F-CE60-334D-A8EF-3A762193E4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9048</TotalTime>
  <Words>365</Words>
  <Application>Microsoft Office PowerPoint</Application>
  <PresentationFormat>ワイド画面</PresentationFormat>
  <Paragraphs>108</Paragraphs>
  <Slides>12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メイリオ</vt:lpstr>
      <vt:lpstr>游ゴシック</vt:lpstr>
      <vt:lpstr>Arial</vt:lpstr>
      <vt:lpstr>Consolas</vt:lpstr>
      <vt:lpstr>Consolas</vt:lpstr>
      <vt:lpstr>Times New Roman</vt:lpstr>
      <vt:lpstr>Office テーマ</vt:lpstr>
      <vt:lpstr>シーケンス</vt:lpstr>
      <vt:lpstr>目次</vt:lpstr>
      <vt:lpstr>シーケンスとは</vt:lpstr>
      <vt:lpstr>シーケンスの作成：構文</vt:lpstr>
      <vt:lpstr>シーケンスの作成：オプション</vt:lpstr>
      <vt:lpstr>PowerPoint プレゼンテーション</vt:lpstr>
      <vt:lpstr>seq_dept作成のポイント</vt:lpstr>
      <vt:lpstr>シーケンスの利用</vt:lpstr>
      <vt:lpstr>シーケンスの利用</vt:lpstr>
      <vt:lpstr>PowerPoint プレゼンテーション</vt:lpstr>
      <vt:lpstr>シーケンスの削除</vt:lpstr>
      <vt:lpstr>シーケンスの削除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動画スライド テンプレート</dc:title>
  <dc:creator>LAB SS</dc:creator>
  <cp:lastModifiedBy>Shinya Tanaka</cp:lastModifiedBy>
  <cp:revision>1177</cp:revision>
  <cp:lastPrinted>2017-10-16T09:03:33Z</cp:lastPrinted>
  <dcterms:created xsi:type="dcterms:W3CDTF">2017-08-16T04:54:38Z</dcterms:created>
  <dcterms:modified xsi:type="dcterms:W3CDTF">2021-02-08T08:25:25Z</dcterms:modified>
</cp:coreProperties>
</file>