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88" r:id="rId4"/>
    <p:sldId id="289" r:id="rId5"/>
    <p:sldId id="273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28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5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69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27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25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2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22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04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36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87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89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3361267" y="2833467"/>
            <a:ext cx="56641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 dirty="0" smtClean="0"/>
              <a:t>アクセス修飾子</a:t>
            </a:r>
            <a:endParaRPr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704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003" y="2819344"/>
            <a:ext cx="1117600" cy="11176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61" y="1779866"/>
            <a:ext cx="1021243" cy="844745"/>
          </a:xfrm>
          <a:prstGeom prst="rect">
            <a:avLst/>
          </a:prstGeom>
        </p:spPr>
      </p:pic>
      <p:cxnSp>
        <p:nvCxnSpPr>
          <p:cNvPr id="5" name="カギ線コネクタ 4"/>
          <p:cNvCxnSpPr>
            <a:stCxn id="3" idx="2"/>
            <a:endCxn id="2" idx="1"/>
          </p:cNvCxnSpPr>
          <p:nvPr/>
        </p:nvCxnSpPr>
        <p:spPr>
          <a:xfrm rot="16200000" flipH="1">
            <a:off x="2431427" y="2682567"/>
            <a:ext cx="753533" cy="63762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1532467"/>
            <a:ext cx="1117600" cy="11176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58" y="492989"/>
            <a:ext cx="1021243" cy="844745"/>
          </a:xfrm>
          <a:prstGeom prst="rect">
            <a:avLst/>
          </a:prstGeom>
        </p:spPr>
      </p:pic>
      <p:cxnSp>
        <p:nvCxnSpPr>
          <p:cNvPr id="12" name="カギ線コネクタ 11"/>
          <p:cNvCxnSpPr>
            <a:stCxn id="11" idx="2"/>
            <a:endCxn id="10" idx="1"/>
          </p:cNvCxnSpPr>
          <p:nvPr/>
        </p:nvCxnSpPr>
        <p:spPr>
          <a:xfrm rot="16200000" flipH="1">
            <a:off x="4816224" y="1395690"/>
            <a:ext cx="753533" cy="63762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3335868"/>
            <a:ext cx="1117600" cy="1117600"/>
          </a:xfrm>
          <a:prstGeom prst="rect">
            <a:avLst/>
          </a:prstGeom>
        </p:spPr>
      </p:pic>
      <p:cxnSp>
        <p:nvCxnSpPr>
          <p:cNvPr id="14" name="カギ線コネクタ 13"/>
          <p:cNvCxnSpPr>
            <a:stCxn id="11" idx="2"/>
            <a:endCxn id="13" idx="1"/>
          </p:cNvCxnSpPr>
          <p:nvPr/>
        </p:nvCxnSpPr>
        <p:spPr>
          <a:xfrm rot="16200000" flipH="1">
            <a:off x="3914523" y="2297391"/>
            <a:ext cx="2556934" cy="63762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143827" y="3767667"/>
            <a:ext cx="10839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Print.java</a:t>
            </a:r>
            <a:endParaRPr lang="ja-JP" altLang="en-US" sz="1600" dirty="0"/>
          </a:p>
        </p:txBody>
      </p:sp>
      <p:sp>
        <p:nvSpPr>
          <p:cNvPr id="17" name="正方形/長方形 16"/>
          <p:cNvSpPr/>
          <p:nvPr/>
        </p:nvSpPr>
        <p:spPr>
          <a:xfrm>
            <a:off x="5451680" y="4309648"/>
            <a:ext cx="1237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Config.java</a:t>
            </a:r>
            <a:endParaRPr lang="ja-JP" altLang="en-US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528623" y="2480790"/>
            <a:ext cx="1101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Copy.java</a:t>
            </a:r>
            <a:endParaRPr lang="ja-JP" altLang="en-US" sz="16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995150" y="1532522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printer</a:t>
            </a:r>
            <a:endParaRPr lang="ja-JP" altLang="en-US" sz="16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296063" y="245645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copier</a:t>
            </a:r>
            <a:endParaRPr lang="ja-JP" altLang="en-US" sz="1600" dirty="0"/>
          </a:p>
        </p:txBody>
      </p:sp>
      <p:sp>
        <p:nvSpPr>
          <p:cNvPr id="21" name="正方形/長方形 20"/>
          <p:cNvSpPr/>
          <p:nvPr/>
        </p:nvSpPr>
        <p:spPr>
          <a:xfrm>
            <a:off x="881243" y="4769572"/>
            <a:ext cx="98880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先頭</a:t>
            </a:r>
            <a:r>
              <a:rPr lang="ja-JP" altLang="en-US" sz="2800" dirty="0" smtClean="0"/>
              <a:t>に</a:t>
            </a:r>
            <a:r>
              <a:rPr lang="en-US" altLang="ja-JP" sz="2800" dirty="0" smtClean="0"/>
              <a:t>private</a:t>
            </a:r>
            <a:r>
              <a:rPr lang="ja-JP" altLang="en-US" sz="2800" dirty="0" smtClean="0"/>
              <a:t>を</a:t>
            </a:r>
            <a:r>
              <a:rPr lang="ja-JP" altLang="en-US" sz="2800" dirty="0"/>
              <a:t>記載したメンバは、</a:t>
            </a:r>
          </a:p>
          <a:p>
            <a:r>
              <a:rPr lang="ja-JP" altLang="en-US" sz="2800" dirty="0" smtClean="0"/>
              <a:t>自分自身のクラスのみから</a:t>
            </a:r>
            <a:r>
              <a:rPr lang="ja-JP" altLang="en-US" sz="2800" dirty="0"/>
              <a:t>呼び出すことが可能。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340637" y="127857"/>
            <a:ext cx="3143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 smtClean="0"/>
              <a:t>private</a:t>
            </a:r>
            <a:endParaRPr lang="en-US" altLang="ja-JP" sz="3600" b="1" dirty="0"/>
          </a:p>
        </p:txBody>
      </p:sp>
      <p:sp>
        <p:nvSpPr>
          <p:cNvPr id="27" name="四角形吹き出し 26"/>
          <p:cNvSpPr/>
          <p:nvPr/>
        </p:nvSpPr>
        <p:spPr>
          <a:xfrm>
            <a:off x="7450788" y="208745"/>
            <a:ext cx="2980378" cy="2890055"/>
          </a:xfrm>
          <a:prstGeom prst="wedgeRectCallout">
            <a:avLst>
              <a:gd name="adj1" fmla="val -80769"/>
              <a:gd name="adj2" fmla="val 175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b="1" dirty="0">
                <a:solidFill>
                  <a:schemeClr val="tx1"/>
                </a:solidFill>
              </a:rPr>
              <a:t>package copier;</a:t>
            </a:r>
          </a:p>
          <a:p>
            <a:endParaRPr lang="ja-JP" altLang="en-US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public class Copy {</a:t>
            </a:r>
          </a:p>
          <a:p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private </a:t>
            </a:r>
            <a:r>
              <a:rPr lang="en-US" altLang="ja-JP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600" b="1" dirty="0" err="1">
                <a:solidFill>
                  <a:srgbClr val="FF0000"/>
                </a:solidFill>
              </a:rPr>
              <a:t>num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private void hello(){</a:t>
            </a: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…</a:t>
            </a:r>
          </a:p>
          <a:p>
            <a:r>
              <a:rPr lang="en-US" altLang="ja-JP" sz="1600" b="1" dirty="0">
                <a:solidFill>
                  <a:srgbClr val="FF0000"/>
                </a:solidFill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   }</a:t>
            </a:r>
            <a:endParaRPr lang="ja-JP" altLang="en-US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}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29" name="環状矢印 28"/>
          <p:cNvSpPr/>
          <p:nvPr/>
        </p:nvSpPr>
        <p:spPr>
          <a:xfrm rot="4419105">
            <a:off x="5929170" y="1129043"/>
            <a:ext cx="977248" cy="948323"/>
          </a:xfrm>
          <a:prstGeom prst="circularArrow">
            <a:avLst>
              <a:gd name="adj1" fmla="val 13511"/>
              <a:gd name="adj2" fmla="val 1268996"/>
              <a:gd name="adj3" fmla="val 19725144"/>
              <a:gd name="adj4" fmla="val 6939167"/>
              <a:gd name="adj5" fmla="val 177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607316" y="10642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自分のクラスから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88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="" xmlns:a16="http://schemas.microsoft.com/office/drawing/2014/main" id="{E375C3AC-49AA-4787-A499-ECF0A8413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82183"/>
              </p:ext>
            </p:extLst>
          </p:nvPr>
        </p:nvGraphicFramePr>
        <p:xfrm>
          <a:off x="1176763" y="884255"/>
          <a:ext cx="9355770" cy="2267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397">
                  <a:extLst>
                    <a:ext uri="{9D8B030D-6E8A-4147-A177-3AD203B41FA5}">
                      <a16:colId xmlns="" xmlns:a16="http://schemas.microsoft.com/office/drawing/2014/main" val="2248543167"/>
                    </a:ext>
                  </a:extLst>
                </a:gridCol>
                <a:gridCol w="1323578"/>
                <a:gridCol w="2413911">
                  <a:extLst>
                    <a:ext uri="{9D8B030D-6E8A-4147-A177-3AD203B41FA5}">
                      <a16:colId xmlns="" xmlns:a16="http://schemas.microsoft.com/office/drawing/2014/main" val="1612453147"/>
                    </a:ext>
                  </a:extLst>
                </a:gridCol>
                <a:gridCol w="2177884">
                  <a:extLst>
                    <a:ext uri="{9D8B030D-6E8A-4147-A177-3AD203B41FA5}">
                      <a16:colId xmlns="" xmlns:a16="http://schemas.microsoft.com/office/drawing/2014/main" val="3326654771"/>
                    </a:ext>
                  </a:extLst>
                </a:gridCol>
              </a:tblGrid>
              <a:tr h="576573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solidFill>
                            <a:schemeClr val="bg1"/>
                          </a:solidFill>
                        </a:rPr>
                        <a:t>名称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solidFill>
                            <a:schemeClr val="bg1"/>
                          </a:solidFill>
                        </a:rPr>
                        <a:t>指定方法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solidFill>
                            <a:schemeClr val="bg1"/>
                          </a:solidFill>
                        </a:rPr>
                        <a:t>同一</a:t>
                      </a:r>
                      <a:r>
                        <a:rPr kumimoji="1" lang="ja-JP" altLang="en-US" sz="2000" dirty="0" smtClean="0">
                          <a:solidFill>
                            <a:schemeClr val="bg1"/>
                          </a:solidFill>
                        </a:rPr>
                        <a:t>パッケージから呼び出せるか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solidFill>
                            <a:schemeClr val="bg1"/>
                          </a:solidFill>
                        </a:rPr>
                        <a:t>別パッケージから呼び出せるか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53695590"/>
                  </a:ext>
                </a:extLst>
              </a:tr>
              <a:tr h="769263"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public</a:t>
                      </a:r>
                      <a:endParaRPr kumimoji="1" lang="ja-JP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>
                          <a:solidFill>
                            <a:srgbClr val="002060"/>
                          </a:solidFill>
                        </a:rPr>
                        <a:t>public</a:t>
                      </a:r>
                      <a:endParaRPr kumimoji="1" lang="en-US" altLang="ja-JP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○</a:t>
                      </a:r>
                      <a:endParaRPr kumimoji="1" lang="en-US" altLang="ja-JP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○</a:t>
                      </a:r>
                      <a:endParaRPr kumimoji="1" lang="en-US" altLang="ja-JP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5241910"/>
                  </a:ext>
                </a:extLst>
              </a:tr>
              <a:tr h="797618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パッケージプライベート</a:t>
                      </a:r>
                      <a:endParaRPr kumimoji="1" lang="ja-JP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rgbClr val="002060"/>
                          </a:solidFill>
                        </a:rPr>
                        <a:t>なにも記載しない</a:t>
                      </a:r>
                      <a:endParaRPr kumimoji="1" lang="en-US" altLang="ja-JP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○</a:t>
                      </a:r>
                      <a:endParaRPr kumimoji="1" lang="en-US" altLang="ja-JP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rgbClr val="002060"/>
                          </a:solidFill>
                        </a:rPr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9565115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198542" y="5005642"/>
            <a:ext cx="103029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クラスにもアクセス修飾子を記載することが可能です。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記載できる修飾子は</a:t>
            </a:r>
            <a:r>
              <a:rPr lang="en-US" altLang="ja-JP" sz="2400" dirty="0" smtClean="0"/>
              <a:t>public</a:t>
            </a:r>
            <a:r>
              <a:rPr lang="ja-JP" altLang="en-US" sz="2400" dirty="0" smtClean="0"/>
              <a:t>かパッケージプライベートのみです。</a:t>
            </a:r>
            <a:endParaRPr lang="en-US" altLang="ja-JP" sz="2400" dirty="0" smtClean="0"/>
          </a:p>
          <a:p>
            <a:r>
              <a:rPr lang="ja-JP" altLang="en-US" sz="2400" dirty="0"/>
              <a:t>特別</a:t>
            </a:r>
            <a:r>
              <a:rPr lang="ja-JP" altLang="en-US" sz="2400" dirty="0" smtClean="0"/>
              <a:t>なことがない</a:t>
            </a:r>
            <a:r>
              <a:rPr lang="ja-JP" altLang="en-US" sz="2400" dirty="0"/>
              <a:t>限</a:t>
            </a:r>
            <a:r>
              <a:rPr lang="ja-JP" altLang="en-US" sz="2400" dirty="0" smtClean="0"/>
              <a:t>りは</a:t>
            </a:r>
            <a:r>
              <a:rPr lang="en-US" altLang="ja-JP" sz="2400" dirty="0" smtClean="0"/>
              <a:t>public</a:t>
            </a:r>
            <a:r>
              <a:rPr lang="ja-JP" altLang="en-US" sz="2400" dirty="0" smtClean="0"/>
              <a:t>を指定すると覚えておきましょう。</a:t>
            </a:r>
            <a:endParaRPr lang="en-US" altLang="ja-JP" sz="2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340637" y="127857"/>
            <a:ext cx="5916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 smtClean="0"/>
              <a:t>クラスのアクセス修飾子</a:t>
            </a:r>
            <a:endParaRPr lang="en-US" altLang="ja-JP" sz="3600" b="1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1430988" y="3282145"/>
            <a:ext cx="2980378" cy="1535388"/>
          </a:xfrm>
          <a:prstGeom prst="wedgeRectCallout">
            <a:avLst>
              <a:gd name="adj1" fmla="val -47248"/>
              <a:gd name="adj2" fmla="val 147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b="1" dirty="0">
                <a:solidFill>
                  <a:schemeClr val="tx1"/>
                </a:solidFill>
              </a:rPr>
              <a:t>package copier;</a:t>
            </a:r>
          </a:p>
          <a:p>
            <a:endParaRPr lang="ja-JP" altLang="en-US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public class Copy 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{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ja-JP" sz="1600" b="1" dirty="0" smtClean="0">
                <a:solidFill>
                  <a:schemeClr val="tx1"/>
                </a:solidFill>
              </a:rPr>
              <a:t>}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6036855" y="3309387"/>
            <a:ext cx="2980378" cy="1535388"/>
          </a:xfrm>
          <a:prstGeom prst="wedgeRectCallout">
            <a:avLst>
              <a:gd name="adj1" fmla="val -47248"/>
              <a:gd name="adj2" fmla="val 147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b="1" dirty="0">
                <a:solidFill>
                  <a:schemeClr val="tx1"/>
                </a:solidFill>
              </a:rPr>
              <a:t>package copier;</a:t>
            </a:r>
          </a:p>
          <a:p>
            <a:endParaRPr lang="ja-JP" altLang="en-US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 smtClean="0">
                <a:solidFill>
                  <a:schemeClr val="tx1"/>
                </a:solidFill>
              </a:rPr>
              <a:t>class </a:t>
            </a:r>
            <a:r>
              <a:rPr lang="en-US" altLang="ja-JP" sz="1600" b="1" dirty="0">
                <a:solidFill>
                  <a:schemeClr val="tx1"/>
                </a:solidFill>
              </a:rPr>
              <a:t>Copy 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{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ja-JP" sz="1600" b="1" dirty="0" smtClean="0">
                <a:solidFill>
                  <a:schemeClr val="tx1"/>
                </a:solidFill>
              </a:rPr>
              <a:t>}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56208" y="3557842"/>
            <a:ext cx="103029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原則</a:t>
            </a:r>
            <a:r>
              <a:rPr lang="en-US" altLang="ja-JP" sz="2400" dirty="0" smtClean="0"/>
              <a:t>Java</a:t>
            </a:r>
            <a:r>
              <a:rPr lang="ja-JP" altLang="en-US" sz="2400" dirty="0" smtClean="0"/>
              <a:t>ではソースファイル名（○○</a:t>
            </a:r>
            <a:r>
              <a:rPr lang="en-US" altLang="ja-JP" sz="2400" dirty="0" smtClean="0"/>
              <a:t>.java</a:t>
            </a:r>
            <a:r>
              <a:rPr lang="ja-JP" altLang="en-US" sz="2400" dirty="0" smtClean="0"/>
              <a:t>）とクラス名を一致させる必要があり、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ソースファイルには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クラスしか記載できないようになっています。</a:t>
            </a:r>
            <a:endParaRPr lang="en-US" altLang="ja-JP" sz="2400" dirty="0" smtClean="0"/>
          </a:p>
          <a:p>
            <a:r>
              <a:rPr lang="ja-JP" altLang="en-US" sz="2400" dirty="0" smtClean="0"/>
              <a:t>しかしクラスをパッケージプライベート（</a:t>
            </a:r>
            <a:r>
              <a:rPr lang="en-US" altLang="ja-JP" sz="2400" dirty="0" smtClean="0"/>
              <a:t>public</a:t>
            </a:r>
            <a:r>
              <a:rPr lang="ja-JP" altLang="en-US" sz="2400" dirty="0" smtClean="0"/>
              <a:t>を記載しない）とした場合は下記ができるようになります。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・ソースファイル名とクラス名を別にすることができる。</a:t>
            </a:r>
            <a:endParaRPr lang="en-US" altLang="ja-JP" sz="2400" dirty="0" smtClean="0"/>
          </a:p>
          <a:p>
            <a:r>
              <a:rPr lang="ja-JP" altLang="en-US" sz="2400" dirty="0" smtClean="0"/>
              <a:t>・</a:t>
            </a:r>
            <a:r>
              <a:rPr lang="en-US" altLang="ja-JP" sz="2400" dirty="0"/>
              <a:t> 1</a:t>
            </a:r>
            <a:r>
              <a:rPr lang="ja-JP" altLang="en-US" sz="2400" dirty="0"/>
              <a:t>ソースファイル</a:t>
            </a:r>
            <a:r>
              <a:rPr lang="ja-JP" altLang="en-US" sz="2400" dirty="0" smtClean="0"/>
              <a:t>に複数クラス定義できる。</a:t>
            </a:r>
            <a:endParaRPr lang="en-US" altLang="ja-JP" sz="2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340637" y="127857"/>
            <a:ext cx="9421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 smtClean="0"/>
              <a:t>参考：パッケージプライベートなクラス</a:t>
            </a:r>
            <a:endParaRPr lang="en-US" altLang="ja-JP" sz="3600" b="1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1223942" y="965061"/>
            <a:ext cx="2980378" cy="1535388"/>
          </a:xfrm>
          <a:prstGeom prst="wedgeRectCallout">
            <a:avLst>
              <a:gd name="adj1" fmla="val -47248"/>
              <a:gd name="adj2" fmla="val 147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b="1" dirty="0">
                <a:solidFill>
                  <a:schemeClr val="tx1"/>
                </a:solidFill>
              </a:rPr>
              <a:t>package copier;</a:t>
            </a:r>
          </a:p>
          <a:p>
            <a:endParaRPr lang="ja-JP" altLang="en-US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 smtClean="0">
                <a:solidFill>
                  <a:schemeClr val="tx1"/>
                </a:solidFill>
              </a:rPr>
              <a:t>class </a:t>
            </a:r>
            <a:r>
              <a:rPr lang="en-US" altLang="ja-JP" sz="1600" b="1" dirty="0">
                <a:solidFill>
                  <a:schemeClr val="tx1"/>
                </a:solidFill>
              </a:rPr>
              <a:t>Copy 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{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ja-JP" sz="1600" b="1" dirty="0" smtClean="0">
                <a:solidFill>
                  <a:schemeClr val="tx1"/>
                </a:solidFill>
              </a:rPr>
              <a:t>}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77027" y="2607734"/>
            <a:ext cx="10839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Print.java</a:t>
            </a:r>
            <a:endParaRPr lang="ja-JP" altLang="en-US" sz="16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6307666" y="973527"/>
            <a:ext cx="2980378" cy="2243805"/>
          </a:xfrm>
          <a:prstGeom prst="wedgeRectCallout">
            <a:avLst>
              <a:gd name="adj1" fmla="val -47248"/>
              <a:gd name="adj2" fmla="val 147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b="1" dirty="0">
                <a:solidFill>
                  <a:schemeClr val="tx1"/>
                </a:solidFill>
              </a:rPr>
              <a:t>package copier;</a:t>
            </a:r>
          </a:p>
          <a:p>
            <a:endParaRPr lang="ja-JP" altLang="en-US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 smtClean="0">
                <a:solidFill>
                  <a:schemeClr val="tx1"/>
                </a:solidFill>
              </a:rPr>
              <a:t>public class </a:t>
            </a:r>
            <a:r>
              <a:rPr lang="en-US" altLang="ja-JP" sz="1600" b="1" dirty="0">
                <a:solidFill>
                  <a:schemeClr val="tx1"/>
                </a:solidFill>
              </a:rPr>
              <a:t>Copy 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{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ja-JP" sz="1600" b="1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ja-JP" sz="1600" b="1" dirty="0">
                <a:solidFill>
                  <a:schemeClr val="tx1"/>
                </a:solidFill>
              </a:rPr>
              <a:t>class 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Print{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ja-JP" sz="1600" b="1" dirty="0">
                <a:solidFill>
                  <a:schemeClr val="tx1"/>
                </a:solidFill>
              </a:rPr>
              <a:t>}</a:t>
            </a:r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426094" y="2500449"/>
            <a:ext cx="1101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Copy.java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728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793197" y="388979"/>
            <a:ext cx="103029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/>
              <a:t>開発現場ではたくさんの人が開発（コーディング）しています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endParaRPr lang="ja-JP" altLang="en-US" sz="2800" dirty="0"/>
          </a:p>
        </p:txBody>
      </p:sp>
      <p:pic>
        <p:nvPicPr>
          <p:cNvPr id="1026" name="Picture 2" descr="プログラミング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0" y="1827741"/>
            <a:ext cx="2010833" cy="18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プログラミング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83" y="1827741"/>
            <a:ext cx="2010833" cy="18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プログラミング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16" y="1827741"/>
            <a:ext cx="2010833" cy="18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プログラミング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49" y="1827741"/>
            <a:ext cx="2010833" cy="18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プログラミング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82" y="1827741"/>
            <a:ext cx="2010833" cy="18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プログラミングをする人のイラスト（女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6" y="3657599"/>
            <a:ext cx="1873208" cy="17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プログラミングをする人のイラスト（女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20" y="3657599"/>
            <a:ext cx="1873208" cy="17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プログラミングをする人のイラスト（女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52" y="3657599"/>
            <a:ext cx="1873208" cy="17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プログラミングをする人のイラスト（女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85" y="3657599"/>
            <a:ext cx="1873208" cy="17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プログラミングをする人のイラスト（女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451" y="3657599"/>
            <a:ext cx="1873208" cy="17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793197" y="388979"/>
            <a:ext cx="103029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/>
              <a:t>皆が同じクラスのソースを修正することはないにせよ、共通的に</a:t>
            </a:r>
            <a:r>
              <a:rPr lang="ja-JP" altLang="en-US" sz="3600" b="1" dirty="0" smtClean="0"/>
              <a:t>使用する</a:t>
            </a:r>
            <a:r>
              <a:rPr lang="ja-JP" altLang="en-US" sz="3600" dirty="0" smtClean="0"/>
              <a:t>クラスやメソッドもあります。</a:t>
            </a:r>
            <a:endParaRPr lang="ja-JP" altLang="en-US" sz="2800" dirty="0"/>
          </a:p>
        </p:txBody>
      </p:sp>
      <p:pic>
        <p:nvPicPr>
          <p:cNvPr id="1026" name="Picture 2" descr="プログラミング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0" y="1827741"/>
            <a:ext cx="2010833" cy="18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プログラミング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83" y="1827741"/>
            <a:ext cx="2010833" cy="18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プログラミング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16" y="1827741"/>
            <a:ext cx="2010833" cy="18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プログラミング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49" y="1827741"/>
            <a:ext cx="2010833" cy="18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プログラミング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82" y="1827741"/>
            <a:ext cx="2010833" cy="18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プログラミングをする人のイラスト（女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6" y="3657599"/>
            <a:ext cx="1873208" cy="17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プログラミングをする人のイラスト（女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20" y="3657599"/>
            <a:ext cx="1873208" cy="17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プログラミングをする人のイラスト（女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52" y="3657599"/>
            <a:ext cx="1873208" cy="17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プログラミングをする人のイラスト（女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85" y="3657599"/>
            <a:ext cx="1873208" cy="17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プログラミングをする人のイラスト（女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451" y="3657599"/>
            <a:ext cx="1873208" cy="17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917576" y="5362219"/>
            <a:ext cx="103029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※</a:t>
            </a:r>
            <a:r>
              <a:rPr lang="ja-JP" altLang="en-US" sz="2400" dirty="0" smtClean="0"/>
              <a:t>ここでいう</a:t>
            </a:r>
            <a:r>
              <a:rPr lang="ja-JP" altLang="en-US" sz="2400" b="1" dirty="0" smtClean="0"/>
              <a:t>使用する</a:t>
            </a:r>
            <a:r>
              <a:rPr lang="ja-JP" altLang="en-US" sz="2400" dirty="0" smtClean="0"/>
              <a:t>はソースの修正ではなく、インスタンスを作成したり呼び出したりすることです。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28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733932" y="44625"/>
            <a:ext cx="103029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/>
              <a:t>そんな時、共通で使用しているインスタンスに、ついうっかり誤った設定をしてしますと、バグにつながってしまします。</a:t>
            </a:r>
            <a:endParaRPr lang="ja-JP" altLang="en-US" sz="2800" dirty="0"/>
          </a:p>
        </p:txBody>
      </p:sp>
      <p:pic>
        <p:nvPicPr>
          <p:cNvPr id="2050" name="Picture 2" descr="困った顔で働く会社員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42" y="4013596"/>
            <a:ext cx="1845733" cy="184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おもちゃのロボット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86" y="1877301"/>
            <a:ext cx="1543781" cy="15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6860330" y="2305863"/>
            <a:ext cx="1304456" cy="36529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高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さ：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-100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22" name="Picture 2" descr="プログラミングをする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050" y="3421082"/>
            <a:ext cx="1888548" cy="171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矢印コネクタ 2"/>
          <p:cNvCxnSpPr>
            <a:stCxn id="22" idx="1"/>
            <a:endCxn id="20" idx="3"/>
          </p:cNvCxnSpPr>
          <p:nvPr/>
        </p:nvCxnSpPr>
        <p:spPr>
          <a:xfrm flipH="1" flipV="1">
            <a:off x="6460067" y="2649192"/>
            <a:ext cx="2104983" cy="16311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6860330" y="1798951"/>
            <a:ext cx="1304456" cy="36529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性別：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ABC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25" name="Picture 2" descr="困った顔で働く会社員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86" y="4013595"/>
            <a:ext cx="1845733" cy="184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困った顔で働く会社員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13" y="2406818"/>
            <a:ext cx="1845733" cy="184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雲形吹き出し 4"/>
          <p:cNvSpPr/>
          <p:nvPr/>
        </p:nvSpPr>
        <p:spPr>
          <a:xfrm>
            <a:off x="3049146" y="2637640"/>
            <a:ext cx="1613958" cy="1159596"/>
          </a:xfrm>
          <a:prstGeom prst="cloudCallout">
            <a:avLst>
              <a:gd name="adj1" fmla="val -58922"/>
              <a:gd name="adj2" fmla="val 639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動かない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…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四角形吹き出し 27"/>
          <p:cNvSpPr/>
          <p:nvPr/>
        </p:nvSpPr>
        <p:spPr>
          <a:xfrm>
            <a:off x="9356660" y="1559194"/>
            <a:ext cx="1477457" cy="844806"/>
          </a:xfrm>
          <a:prstGeom prst="wedgeRectCallout">
            <a:avLst>
              <a:gd name="adj1" fmla="val -113465"/>
              <a:gd name="adj2" fmla="val 345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b="1" dirty="0" smtClean="0">
                <a:solidFill>
                  <a:schemeClr val="tx1"/>
                </a:solidFill>
              </a:rPr>
              <a:t>誤った設定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998624" y="34994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共通ロボット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77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944550" y="583046"/>
            <a:ext cx="957951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/>
              <a:t>そんなことを起こりにくくするため</a:t>
            </a:r>
            <a:r>
              <a:rPr lang="en-US" altLang="ja-JP" sz="3600" dirty="0" smtClean="0"/>
              <a:t>Java</a:t>
            </a:r>
            <a:r>
              <a:rPr lang="ja-JP" altLang="en-US" sz="3600" dirty="0" smtClean="0"/>
              <a:t>では</a:t>
            </a:r>
            <a:r>
              <a:rPr lang="ja-JP" altLang="en-US" sz="3600" b="1" dirty="0" smtClean="0"/>
              <a:t>アクセス制御</a:t>
            </a:r>
            <a:r>
              <a:rPr lang="ja-JP" altLang="en-US" sz="3600" dirty="0" smtClean="0"/>
              <a:t>という考えがあります。</a:t>
            </a:r>
            <a:endParaRPr lang="en-US" altLang="ja-JP" sz="3600" dirty="0" smtClean="0"/>
          </a:p>
          <a:p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ja-JP" sz="2800" dirty="0"/>
              <a:t>他</a:t>
            </a:r>
            <a:r>
              <a:rPr lang="ja-JP" altLang="ja-JP" sz="2800" dirty="0" smtClean="0"/>
              <a:t>の</a:t>
            </a:r>
            <a:r>
              <a:rPr lang="ja-JP" altLang="en-US" sz="2800" dirty="0" smtClean="0"/>
              <a:t>パッケージや</a:t>
            </a:r>
            <a:r>
              <a:rPr lang="ja-JP" altLang="ja-JP" sz="2800" dirty="0" smtClean="0"/>
              <a:t>クラスから</a:t>
            </a:r>
            <a:r>
              <a:rPr lang="ja-JP" altLang="ja-JP" sz="2800" dirty="0"/>
              <a:t>のアクセスを許可するかを指定できる</a:t>
            </a:r>
            <a:r>
              <a:rPr lang="ja-JP" altLang="ja-JP" sz="2800" dirty="0" smtClean="0"/>
              <a:t>機能</a:t>
            </a:r>
            <a:r>
              <a:rPr lang="ja-JP" altLang="en-US" sz="2800" dirty="0" smtClean="0"/>
              <a:t>のことです。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アクセス制御を行うためにはクラスやメンバに</a:t>
            </a:r>
            <a:endParaRPr lang="en-US" altLang="ja-JP" sz="2800" dirty="0" smtClean="0"/>
          </a:p>
          <a:p>
            <a:r>
              <a:rPr lang="ja-JP" altLang="en-US" sz="2800" b="1" dirty="0" smtClean="0"/>
              <a:t>「アクセス修飾子」</a:t>
            </a:r>
            <a:r>
              <a:rPr lang="ja-JP" altLang="en-US" sz="2800" dirty="0" smtClean="0"/>
              <a:t>というキーワードを記載します。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44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="" xmlns:a16="http://schemas.microsoft.com/office/drawing/2014/main" id="{E375C3AC-49AA-4787-A499-ECF0A8413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15015"/>
              </p:ext>
            </p:extLst>
          </p:nvPr>
        </p:nvGraphicFramePr>
        <p:xfrm>
          <a:off x="440163" y="774188"/>
          <a:ext cx="11483183" cy="419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570">
                  <a:extLst>
                    <a:ext uri="{9D8B030D-6E8A-4147-A177-3AD203B41FA5}">
                      <a16:colId xmlns="" xmlns:a16="http://schemas.microsoft.com/office/drawing/2014/main" val="2248543167"/>
                    </a:ext>
                  </a:extLst>
                </a:gridCol>
                <a:gridCol w="1609644"/>
                <a:gridCol w="1934308">
                  <a:extLst>
                    <a:ext uri="{9D8B030D-6E8A-4147-A177-3AD203B41FA5}">
                      <a16:colId xmlns="" xmlns:a16="http://schemas.microsoft.com/office/drawing/2014/main" val="3958645690"/>
                    </a:ext>
                  </a:extLst>
                </a:gridCol>
                <a:gridCol w="1978269">
                  <a:extLst>
                    <a:ext uri="{9D8B030D-6E8A-4147-A177-3AD203B41FA5}">
                      <a16:colId xmlns="" xmlns:a16="http://schemas.microsoft.com/office/drawing/2014/main" val="1612453147"/>
                    </a:ext>
                  </a:extLst>
                </a:gridCol>
                <a:gridCol w="1881554">
                  <a:extLst>
                    <a:ext uri="{9D8B030D-6E8A-4147-A177-3AD203B41FA5}">
                      <a16:colId xmlns="" xmlns:a16="http://schemas.microsoft.com/office/drawing/2014/main" val="2494212227"/>
                    </a:ext>
                  </a:extLst>
                </a:gridCol>
                <a:gridCol w="1784838">
                  <a:extLst>
                    <a:ext uri="{9D8B030D-6E8A-4147-A177-3AD203B41FA5}">
                      <a16:colId xmlns="" xmlns:a16="http://schemas.microsoft.com/office/drawing/2014/main" val="3326654771"/>
                    </a:ext>
                  </a:extLst>
                </a:gridCol>
              </a:tblGrid>
              <a:tr h="576573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solidFill>
                            <a:schemeClr val="bg1"/>
                          </a:solidFill>
                        </a:rPr>
                        <a:t>名称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solidFill>
                            <a:schemeClr val="bg1"/>
                          </a:solidFill>
                        </a:rPr>
                        <a:t>指定方法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bg1"/>
                          </a:solidFill>
                        </a:rPr>
                        <a:t>同一</a:t>
                      </a:r>
                      <a:r>
                        <a:rPr kumimoji="1" lang="ja-JP" altLang="en-US" sz="2000" dirty="0" smtClean="0">
                          <a:solidFill>
                            <a:schemeClr val="bg1"/>
                          </a:solidFill>
                        </a:rPr>
                        <a:t>クラスから呼び出せるか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solidFill>
                            <a:schemeClr val="bg1"/>
                          </a:solidFill>
                        </a:rPr>
                        <a:t>同一</a:t>
                      </a:r>
                      <a:r>
                        <a:rPr kumimoji="1" lang="ja-JP" altLang="en-US" sz="2000" dirty="0" smtClean="0">
                          <a:solidFill>
                            <a:schemeClr val="bg1"/>
                          </a:solidFill>
                        </a:rPr>
                        <a:t>パッケージから呼び出せるか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solidFill>
                            <a:schemeClr val="bg1"/>
                          </a:solidFill>
                        </a:rPr>
                        <a:t>サブクラスから呼び出せるか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solidFill>
                            <a:schemeClr val="bg1"/>
                          </a:solidFill>
                        </a:rPr>
                        <a:t>別パッケージから呼び出せるか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53695590"/>
                  </a:ext>
                </a:extLst>
              </a:tr>
              <a:tr h="769263"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public</a:t>
                      </a:r>
                      <a:endParaRPr kumimoji="1" lang="ja-JP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>
                          <a:solidFill>
                            <a:srgbClr val="002060"/>
                          </a:solidFill>
                        </a:rPr>
                        <a:t>public</a:t>
                      </a:r>
                      <a:endParaRPr kumimoji="1" lang="en-US" altLang="ja-JP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○</a:t>
                      </a:r>
                      <a:endParaRPr kumimoji="1" lang="en-US" altLang="ja-JP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○</a:t>
                      </a:r>
                      <a:endParaRPr kumimoji="1" lang="en-US" altLang="ja-JP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○</a:t>
                      </a:r>
                      <a:endParaRPr kumimoji="1" lang="en-US" altLang="ja-JP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○</a:t>
                      </a:r>
                      <a:endParaRPr kumimoji="1" lang="en-US" altLang="ja-JP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5241910"/>
                  </a:ext>
                </a:extLst>
              </a:tr>
              <a:tr h="825122"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protected</a:t>
                      </a:r>
                      <a:endParaRPr kumimoji="1" lang="ja-JP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rgbClr val="002060"/>
                          </a:solidFill>
                        </a:rPr>
                        <a:t>protected</a:t>
                      </a:r>
                      <a:endParaRPr kumimoji="1" lang="ja-JP" altLang="en-US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rgbClr val="002060"/>
                          </a:solidFill>
                        </a:rPr>
                        <a:t>×</a:t>
                      </a:r>
                      <a:endParaRPr kumimoji="1" lang="ja-JP" altLang="en-US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9637022"/>
                  </a:ext>
                </a:extLst>
              </a:tr>
              <a:tr h="797618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パッケージプライベート</a:t>
                      </a:r>
                      <a:endParaRPr kumimoji="1" lang="ja-JP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rgbClr val="002060"/>
                          </a:solidFill>
                        </a:rPr>
                        <a:t>なにも記載しない</a:t>
                      </a:r>
                      <a:endParaRPr kumimoji="1" lang="en-US" altLang="ja-JP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○</a:t>
                      </a:r>
                      <a:endParaRPr kumimoji="1" lang="en-US" altLang="ja-JP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○</a:t>
                      </a:r>
                      <a:endParaRPr kumimoji="1" lang="en-US" altLang="ja-JP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rgbClr val="002060"/>
                          </a:solidFill>
                        </a:rPr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rgbClr val="002060"/>
                          </a:solidFill>
                        </a:rPr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9565115"/>
                  </a:ext>
                </a:extLst>
              </a:tr>
              <a:tr h="794357"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private</a:t>
                      </a:r>
                      <a:endParaRPr kumimoji="1" lang="ja-JP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rgbClr val="002060"/>
                          </a:solidFill>
                        </a:rPr>
                        <a:t>private</a:t>
                      </a:r>
                      <a:endParaRPr kumimoji="1" lang="en-US" altLang="ja-JP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○</a:t>
                      </a:r>
                      <a:endParaRPr kumimoji="1" lang="en-US" altLang="ja-JP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rgbClr val="002060"/>
                          </a:solidFill>
                        </a:rPr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rgbClr val="002060"/>
                          </a:solidFill>
                        </a:rPr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rgbClr val="002060"/>
                          </a:solidFill>
                        </a:rPr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548299" y="5107242"/>
            <a:ext cx="103029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上</a:t>
            </a:r>
            <a:r>
              <a:rPr lang="ja-JP" altLang="en-US" sz="2400" dirty="0" smtClean="0"/>
              <a:t>に</a:t>
            </a:r>
            <a:r>
              <a:rPr lang="ja-JP" altLang="en-US" sz="2400" dirty="0"/>
              <a:t>行</a:t>
            </a:r>
            <a:r>
              <a:rPr lang="ja-JP" altLang="en-US" sz="2400" dirty="0" smtClean="0"/>
              <a:t>くほどアクセス制御のレベルが緩くなります。</a:t>
            </a:r>
            <a:endParaRPr lang="en-US" altLang="ja-JP" sz="2400" dirty="0" smtClean="0"/>
          </a:p>
          <a:p>
            <a:r>
              <a:rPr lang="en-US" altLang="ja-JP" sz="2400" dirty="0"/>
              <a:t>p</a:t>
            </a:r>
            <a:r>
              <a:rPr lang="en-US" altLang="ja-JP" sz="2400" dirty="0" smtClean="0"/>
              <a:t>ublic</a:t>
            </a:r>
            <a:r>
              <a:rPr lang="ja-JP" altLang="en-US" sz="2400" dirty="0" smtClean="0"/>
              <a:t>はすべてのクラスから呼び出しが可能になります。</a:t>
            </a:r>
            <a:endParaRPr lang="en-US" altLang="ja-JP" sz="2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340637" y="127857"/>
            <a:ext cx="5916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 smtClean="0"/>
              <a:t>メンバのアクセス修飾子</a:t>
            </a:r>
            <a:endParaRPr lang="en-US" altLang="ja-JP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6469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003" y="2819344"/>
            <a:ext cx="1117600" cy="11176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61" y="1779866"/>
            <a:ext cx="1021243" cy="844745"/>
          </a:xfrm>
          <a:prstGeom prst="rect">
            <a:avLst/>
          </a:prstGeom>
        </p:spPr>
      </p:pic>
      <p:cxnSp>
        <p:nvCxnSpPr>
          <p:cNvPr id="5" name="カギ線コネクタ 4"/>
          <p:cNvCxnSpPr>
            <a:stCxn id="3" idx="2"/>
            <a:endCxn id="2" idx="1"/>
          </p:cNvCxnSpPr>
          <p:nvPr/>
        </p:nvCxnSpPr>
        <p:spPr>
          <a:xfrm rot="16200000" flipH="1">
            <a:off x="2431427" y="2682567"/>
            <a:ext cx="753533" cy="63762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1532467"/>
            <a:ext cx="1117600" cy="11176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58" y="492989"/>
            <a:ext cx="1021243" cy="844745"/>
          </a:xfrm>
          <a:prstGeom prst="rect">
            <a:avLst/>
          </a:prstGeom>
        </p:spPr>
      </p:pic>
      <p:cxnSp>
        <p:nvCxnSpPr>
          <p:cNvPr id="12" name="カギ線コネクタ 11"/>
          <p:cNvCxnSpPr>
            <a:stCxn id="11" idx="2"/>
            <a:endCxn id="10" idx="1"/>
          </p:cNvCxnSpPr>
          <p:nvPr/>
        </p:nvCxnSpPr>
        <p:spPr>
          <a:xfrm rot="16200000" flipH="1">
            <a:off x="4816224" y="1395690"/>
            <a:ext cx="753533" cy="63762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3335868"/>
            <a:ext cx="1117600" cy="1117600"/>
          </a:xfrm>
          <a:prstGeom prst="rect">
            <a:avLst/>
          </a:prstGeom>
        </p:spPr>
      </p:pic>
      <p:cxnSp>
        <p:nvCxnSpPr>
          <p:cNvPr id="14" name="カギ線コネクタ 13"/>
          <p:cNvCxnSpPr>
            <a:stCxn id="11" idx="2"/>
            <a:endCxn id="13" idx="1"/>
          </p:cNvCxnSpPr>
          <p:nvPr/>
        </p:nvCxnSpPr>
        <p:spPr>
          <a:xfrm rot="16200000" flipH="1">
            <a:off x="3914523" y="2297391"/>
            <a:ext cx="2556934" cy="63762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143827" y="3767667"/>
            <a:ext cx="10839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Print.java</a:t>
            </a:r>
            <a:endParaRPr lang="ja-JP" altLang="en-US" sz="1600" dirty="0"/>
          </a:p>
        </p:txBody>
      </p:sp>
      <p:sp>
        <p:nvSpPr>
          <p:cNvPr id="17" name="正方形/長方形 16"/>
          <p:cNvSpPr/>
          <p:nvPr/>
        </p:nvSpPr>
        <p:spPr>
          <a:xfrm>
            <a:off x="5451680" y="4309648"/>
            <a:ext cx="1237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Config.java</a:t>
            </a:r>
            <a:endParaRPr lang="ja-JP" altLang="en-US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528623" y="2480790"/>
            <a:ext cx="1101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Copy.java</a:t>
            </a:r>
            <a:endParaRPr lang="ja-JP" altLang="en-US" sz="16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995150" y="1532522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printer</a:t>
            </a:r>
            <a:endParaRPr lang="ja-JP" altLang="en-US" sz="16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296063" y="245645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copier</a:t>
            </a:r>
            <a:endParaRPr lang="ja-JP" altLang="en-US" sz="1600" dirty="0"/>
          </a:p>
        </p:txBody>
      </p:sp>
      <p:sp>
        <p:nvSpPr>
          <p:cNvPr id="21" name="正方形/長方形 20"/>
          <p:cNvSpPr/>
          <p:nvPr/>
        </p:nvSpPr>
        <p:spPr>
          <a:xfrm>
            <a:off x="808641" y="5156372"/>
            <a:ext cx="98880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/>
              <a:t>先頭に</a:t>
            </a:r>
            <a:r>
              <a:rPr lang="en-US" altLang="ja-JP" sz="2800" dirty="0" smtClean="0"/>
              <a:t>public</a:t>
            </a:r>
            <a:r>
              <a:rPr lang="ja-JP" altLang="en-US" sz="2800" dirty="0" smtClean="0"/>
              <a:t>を記載したメンバ（フィールド、メソッド）は、</a:t>
            </a:r>
            <a:endParaRPr lang="en-US" altLang="ja-JP" sz="2800" dirty="0" smtClean="0"/>
          </a:p>
          <a:p>
            <a:r>
              <a:rPr lang="ja-JP" altLang="en-US" sz="2800" dirty="0" smtClean="0"/>
              <a:t>全クラス（どこからでも）から呼び出すことが可能です。</a:t>
            </a:r>
            <a:endParaRPr lang="en-US" altLang="ja-JP" sz="28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340637" y="127857"/>
            <a:ext cx="3143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/>
              <a:t>p</a:t>
            </a:r>
            <a:r>
              <a:rPr lang="en-US" altLang="ja-JP" sz="3600" b="1" dirty="0" smtClean="0"/>
              <a:t>ublic</a:t>
            </a:r>
          </a:p>
        </p:txBody>
      </p:sp>
      <p:sp>
        <p:nvSpPr>
          <p:cNvPr id="27" name="四角形吹き出し 26"/>
          <p:cNvSpPr/>
          <p:nvPr/>
        </p:nvSpPr>
        <p:spPr>
          <a:xfrm>
            <a:off x="7450788" y="208745"/>
            <a:ext cx="2980378" cy="2890055"/>
          </a:xfrm>
          <a:prstGeom prst="wedgeRectCallout">
            <a:avLst>
              <a:gd name="adj1" fmla="val -80769"/>
              <a:gd name="adj2" fmla="val 175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b="1" dirty="0">
                <a:solidFill>
                  <a:schemeClr val="tx1"/>
                </a:solidFill>
              </a:rPr>
              <a:t>package copier;</a:t>
            </a:r>
          </a:p>
          <a:p>
            <a:endParaRPr lang="ja-JP" altLang="en-US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public class Copy {</a:t>
            </a:r>
          </a:p>
          <a:p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    </a:t>
            </a:r>
            <a:r>
              <a:rPr lang="en-US" altLang="ja-JP" sz="1600" b="1" dirty="0">
                <a:solidFill>
                  <a:srgbClr val="FF0000"/>
                </a:solidFill>
              </a:rPr>
              <a:t>public </a:t>
            </a:r>
            <a:r>
              <a:rPr lang="en-US" altLang="ja-JP" sz="1600" b="1" dirty="0" err="1">
                <a:solidFill>
                  <a:srgbClr val="FF0000"/>
                </a:solidFill>
              </a:rPr>
              <a:t>int</a:t>
            </a:r>
            <a:r>
              <a:rPr lang="en-US" altLang="ja-JP" sz="1600" b="1" dirty="0">
                <a:solidFill>
                  <a:srgbClr val="FF0000"/>
                </a:solidFill>
              </a:rPr>
              <a:t> </a:t>
            </a:r>
            <a:r>
              <a:rPr lang="en-US" altLang="ja-JP" sz="1600" b="1" dirty="0" err="1">
                <a:solidFill>
                  <a:srgbClr val="FF0000"/>
                </a:solidFill>
              </a:rPr>
              <a:t>num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public void hello(){</a:t>
            </a: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…</a:t>
            </a:r>
          </a:p>
          <a:p>
            <a:r>
              <a:rPr lang="en-US" altLang="ja-JP" sz="1600" b="1" dirty="0">
                <a:solidFill>
                  <a:srgbClr val="FF0000"/>
                </a:solidFill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   }</a:t>
            </a:r>
            <a:endParaRPr lang="ja-JP" altLang="en-US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}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19522469">
            <a:off x="3995124" y="2695592"/>
            <a:ext cx="1286176" cy="4571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16200000">
            <a:off x="5771896" y="2897921"/>
            <a:ext cx="588082" cy="4571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環状矢印 28"/>
          <p:cNvSpPr/>
          <p:nvPr/>
        </p:nvSpPr>
        <p:spPr>
          <a:xfrm rot="4419105">
            <a:off x="5929170" y="1129043"/>
            <a:ext cx="977248" cy="948323"/>
          </a:xfrm>
          <a:prstGeom prst="circularArrow">
            <a:avLst>
              <a:gd name="adj1" fmla="val 13511"/>
              <a:gd name="adj2" fmla="val 1268996"/>
              <a:gd name="adj3" fmla="val 19725144"/>
              <a:gd name="adj4" fmla="val 6939167"/>
              <a:gd name="adj5" fmla="val 177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607316" y="10642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自分のクラスから</a:t>
            </a:r>
            <a:endParaRPr lang="ja-JP" altLang="en-US" sz="1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447027" y="291152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同一パッケージの</a:t>
            </a:r>
            <a:endParaRPr lang="en-US" altLang="ja-JP" sz="1400" dirty="0" smtClean="0"/>
          </a:p>
          <a:p>
            <a:r>
              <a:rPr lang="ja-JP" altLang="en-US" sz="1400" dirty="0" smtClean="0"/>
              <a:t>クラスから</a:t>
            </a:r>
            <a:endParaRPr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3744883" y="2469748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別パッケージの</a:t>
            </a:r>
            <a:endParaRPr lang="en-US" altLang="ja-JP" sz="1400" dirty="0" smtClean="0"/>
          </a:p>
          <a:p>
            <a:r>
              <a:rPr lang="ja-JP" altLang="en-US" sz="1400" dirty="0" smtClean="0"/>
              <a:t>クラスから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34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003" y="2819344"/>
            <a:ext cx="1117600" cy="11176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61" y="1779866"/>
            <a:ext cx="1021243" cy="844745"/>
          </a:xfrm>
          <a:prstGeom prst="rect">
            <a:avLst/>
          </a:prstGeom>
        </p:spPr>
      </p:pic>
      <p:cxnSp>
        <p:nvCxnSpPr>
          <p:cNvPr id="5" name="カギ線コネクタ 4"/>
          <p:cNvCxnSpPr>
            <a:stCxn id="3" idx="2"/>
            <a:endCxn id="2" idx="1"/>
          </p:cNvCxnSpPr>
          <p:nvPr/>
        </p:nvCxnSpPr>
        <p:spPr>
          <a:xfrm rot="16200000" flipH="1">
            <a:off x="2431427" y="2682567"/>
            <a:ext cx="753533" cy="63762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1532467"/>
            <a:ext cx="1117600" cy="11176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58" y="492989"/>
            <a:ext cx="1021243" cy="844745"/>
          </a:xfrm>
          <a:prstGeom prst="rect">
            <a:avLst/>
          </a:prstGeom>
        </p:spPr>
      </p:pic>
      <p:cxnSp>
        <p:nvCxnSpPr>
          <p:cNvPr id="12" name="カギ線コネクタ 11"/>
          <p:cNvCxnSpPr>
            <a:stCxn id="11" idx="2"/>
            <a:endCxn id="10" idx="1"/>
          </p:cNvCxnSpPr>
          <p:nvPr/>
        </p:nvCxnSpPr>
        <p:spPr>
          <a:xfrm rot="16200000" flipH="1">
            <a:off x="4816224" y="1395690"/>
            <a:ext cx="753533" cy="63762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3335868"/>
            <a:ext cx="1117600" cy="1117600"/>
          </a:xfrm>
          <a:prstGeom prst="rect">
            <a:avLst/>
          </a:prstGeom>
        </p:spPr>
      </p:pic>
      <p:cxnSp>
        <p:nvCxnSpPr>
          <p:cNvPr id="14" name="カギ線コネクタ 13"/>
          <p:cNvCxnSpPr>
            <a:stCxn id="11" idx="2"/>
            <a:endCxn id="13" idx="1"/>
          </p:cNvCxnSpPr>
          <p:nvPr/>
        </p:nvCxnSpPr>
        <p:spPr>
          <a:xfrm rot="16200000" flipH="1">
            <a:off x="3914523" y="2297391"/>
            <a:ext cx="2556934" cy="63762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143827" y="3767667"/>
            <a:ext cx="1112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Child.java</a:t>
            </a:r>
            <a:endParaRPr lang="ja-JP" altLang="en-US" sz="1600" dirty="0"/>
          </a:p>
        </p:txBody>
      </p:sp>
      <p:sp>
        <p:nvSpPr>
          <p:cNvPr id="17" name="正方形/長方形 16"/>
          <p:cNvSpPr/>
          <p:nvPr/>
        </p:nvSpPr>
        <p:spPr>
          <a:xfrm>
            <a:off x="5451680" y="4309648"/>
            <a:ext cx="1237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Config.java</a:t>
            </a:r>
            <a:endParaRPr lang="ja-JP" altLang="en-US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528623" y="2480790"/>
            <a:ext cx="1101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Copy.java</a:t>
            </a:r>
            <a:endParaRPr lang="ja-JP" altLang="en-US" sz="16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995150" y="1532522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printer</a:t>
            </a:r>
            <a:endParaRPr lang="ja-JP" altLang="en-US" sz="16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296063" y="245645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copier</a:t>
            </a:r>
            <a:endParaRPr lang="ja-JP" altLang="en-US" sz="1600" dirty="0"/>
          </a:p>
        </p:txBody>
      </p:sp>
      <p:sp>
        <p:nvSpPr>
          <p:cNvPr id="21" name="正方形/長方形 20"/>
          <p:cNvSpPr/>
          <p:nvPr/>
        </p:nvSpPr>
        <p:spPr>
          <a:xfrm>
            <a:off x="817107" y="4790984"/>
            <a:ext cx="98880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/>
              <a:t>先頭に</a:t>
            </a:r>
            <a:r>
              <a:rPr lang="en-US" altLang="ja-JP" sz="2800" dirty="0"/>
              <a:t>protected</a:t>
            </a:r>
            <a:r>
              <a:rPr lang="ja-JP" altLang="en-US" sz="2800" dirty="0" smtClean="0"/>
              <a:t>を記載したメンバは、</a:t>
            </a:r>
            <a:endParaRPr lang="en-US" altLang="ja-JP" sz="2800" dirty="0" smtClean="0"/>
          </a:p>
          <a:p>
            <a:r>
              <a:rPr lang="ja-JP" altLang="en-US" sz="2800" dirty="0"/>
              <a:t>自分</a:t>
            </a:r>
            <a:r>
              <a:rPr lang="ja-JP" altLang="en-US" sz="2800" dirty="0" smtClean="0"/>
              <a:t>と同じ</a:t>
            </a:r>
            <a:r>
              <a:rPr lang="ja-JP" altLang="en-US" sz="2800" dirty="0"/>
              <a:t>パッケージ</a:t>
            </a:r>
            <a:r>
              <a:rPr lang="ja-JP" altLang="en-US" sz="2800" dirty="0" smtClean="0"/>
              <a:t>に</a:t>
            </a:r>
            <a:r>
              <a:rPr lang="ja-JP" altLang="en-US" sz="2800" dirty="0"/>
              <a:t>属</a:t>
            </a:r>
            <a:r>
              <a:rPr lang="ja-JP" altLang="en-US" sz="2800" dirty="0" smtClean="0"/>
              <a:t>するか、自分を継承したクラス（サブクラス）から呼び出すことが可能。</a:t>
            </a:r>
            <a:endParaRPr lang="en-US" altLang="ja-JP" sz="28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340637" y="127857"/>
            <a:ext cx="3143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/>
              <a:t>protected</a:t>
            </a:r>
          </a:p>
        </p:txBody>
      </p:sp>
      <p:sp>
        <p:nvSpPr>
          <p:cNvPr id="27" name="四角形吹き出し 26"/>
          <p:cNvSpPr/>
          <p:nvPr/>
        </p:nvSpPr>
        <p:spPr>
          <a:xfrm>
            <a:off x="7450788" y="208745"/>
            <a:ext cx="2980378" cy="2890055"/>
          </a:xfrm>
          <a:prstGeom prst="wedgeRectCallout">
            <a:avLst>
              <a:gd name="adj1" fmla="val -80769"/>
              <a:gd name="adj2" fmla="val 175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b="1" dirty="0">
                <a:solidFill>
                  <a:schemeClr val="tx1"/>
                </a:solidFill>
              </a:rPr>
              <a:t>package copier;</a:t>
            </a:r>
          </a:p>
          <a:p>
            <a:endParaRPr lang="ja-JP" altLang="en-US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public class Copy {</a:t>
            </a:r>
          </a:p>
          <a:p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   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protected </a:t>
            </a:r>
            <a:r>
              <a:rPr lang="en-US" altLang="ja-JP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600" b="1" dirty="0" err="1">
                <a:solidFill>
                  <a:srgbClr val="FF0000"/>
                </a:solidFill>
              </a:rPr>
              <a:t>num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protected void hello(){</a:t>
            </a: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…</a:t>
            </a:r>
          </a:p>
          <a:p>
            <a:r>
              <a:rPr lang="en-US" altLang="ja-JP" sz="1600" b="1" dirty="0">
                <a:solidFill>
                  <a:srgbClr val="FF0000"/>
                </a:solidFill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   }</a:t>
            </a:r>
            <a:endParaRPr lang="ja-JP" altLang="en-US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}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19522469">
            <a:off x="3995124" y="2695592"/>
            <a:ext cx="1286176" cy="4571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16200000">
            <a:off x="5771896" y="2897921"/>
            <a:ext cx="588082" cy="4571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環状矢印 28"/>
          <p:cNvSpPr/>
          <p:nvPr/>
        </p:nvSpPr>
        <p:spPr>
          <a:xfrm rot="4419105">
            <a:off x="5929170" y="1129043"/>
            <a:ext cx="977248" cy="948323"/>
          </a:xfrm>
          <a:prstGeom prst="circularArrow">
            <a:avLst>
              <a:gd name="adj1" fmla="val 13511"/>
              <a:gd name="adj2" fmla="val 1268996"/>
              <a:gd name="adj3" fmla="val 19725144"/>
              <a:gd name="adj4" fmla="val 6939167"/>
              <a:gd name="adj5" fmla="val 177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607316" y="10642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自分のクラスから</a:t>
            </a:r>
            <a:endParaRPr lang="ja-JP" altLang="en-US" sz="1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447027" y="291152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同一パッケージの</a:t>
            </a:r>
            <a:endParaRPr lang="en-US" altLang="ja-JP" sz="1400" dirty="0" smtClean="0"/>
          </a:p>
          <a:p>
            <a:r>
              <a:rPr lang="ja-JP" altLang="en-US" sz="1400" dirty="0" smtClean="0"/>
              <a:t>クラスから</a:t>
            </a:r>
            <a:endParaRPr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3744883" y="2469748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別パッケージの</a:t>
            </a:r>
            <a:endParaRPr lang="en-US" altLang="ja-JP" sz="1400" dirty="0" smtClean="0"/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サブクラス</a:t>
            </a:r>
            <a:r>
              <a:rPr lang="ja-JP" altLang="en-US" sz="1400" dirty="0" smtClean="0"/>
              <a:t>から</a:t>
            </a:r>
            <a:endParaRPr lang="ja-JP" altLang="en-US" sz="14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610589" y="3980850"/>
            <a:ext cx="2395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※Child</a:t>
            </a:r>
            <a:r>
              <a:rPr lang="ja-JP" altLang="en-US" sz="1400" dirty="0" smtClean="0"/>
              <a:t>クラスは</a:t>
            </a:r>
            <a:endParaRPr lang="en-US" altLang="ja-JP" sz="1400" dirty="0" smtClean="0"/>
          </a:p>
          <a:p>
            <a:r>
              <a:rPr lang="ja-JP" altLang="en-US" sz="1400" dirty="0" smtClean="0"/>
              <a:t>　</a:t>
            </a:r>
            <a:r>
              <a:rPr lang="en-US" altLang="ja-JP" sz="1400" dirty="0" smtClean="0"/>
              <a:t>Copy</a:t>
            </a:r>
            <a:r>
              <a:rPr lang="ja-JP" altLang="en-US" sz="1400" dirty="0" smtClean="0"/>
              <a:t>クラスのサブクラス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09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003" y="2819344"/>
            <a:ext cx="1117600" cy="11176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61" y="1779866"/>
            <a:ext cx="1021243" cy="844745"/>
          </a:xfrm>
          <a:prstGeom prst="rect">
            <a:avLst/>
          </a:prstGeom>
        </p:spPr>
      </p:pic>
      <p:cxnSp>
        <p:nvCxnSpPr>
          <p:cNvPr id="5" name="カギ線コネクタ 4"/>
          <p:cNvCxnSpPr>
            <a:stCxn id="3" idx="2"/>
            <a:endCxn id="2" idx="1"/>
          </p:cNvCxnSpPr>
          <p:nvPr/>
        </p:nvCxnSpPr>
        <p:spPr>
          <a:xfrm rot="16200000" flipH="1">
            <a:off x="2431427" y="2682567"/>
            <a:ext cx="753533" cy="63762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1532467"/>
            <a:ext cx="1117600" cy="11176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58" y="492989"/>
            <a:ext cx="1021243" cy="844745"/>
          </a:xfrm>
          <a:prstGeom prst="rect">
            <a:avLst/>
          </a:prstGeom>
        </p:spPr>
      </p:pic>
      <p:cxnSp>
        <p:nvCxnSpPr>
          <p:cNvPr id="12" name="カギ線コネクタ 11"/>
          <p:cNvCxnSpPr>
            <a:stCxn id="11" idx="2"/>
            <a:endCxn id="10" idx="1"/>
          </p:cNvCxnSpPr>
          <p:nvPr/>
        </p:nvCxnSpPr>
        <p:spPr>
          <a:xfrm rot="16200000" flipH="1">
            <a:off x="4816224" y="1395690"/>
            <a:ext cx="753533" cy="63762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3335868"/>
            <a:ext cx="1117600" cy="1117600"/>
          </a:xfrm>
          <a:prstGeom prst="rect">
            <a:avLst/>
          </a:prstGeom>
        </p:spPr>
      </p:pic>
      <p:cxnSp>
        <p:nvCxnSpPr>
          <p:cNvPr id="14" name="カギ線コネクタ 13"/>
          <p:cNvCxnSpPr>
            <a:stCxn id="11" idx="2"/>
            <a:endCxn id="13" idx="1"/>
          </p:cNvCxnSpPr>
          <p:nvPr/>
        </p:nvCxnSpPr>
        <p:spPr>
          <a:xfrm rot="16200000" flipH="1">
            <a:off x="3914523" y="2297391"/>
            <a:ext cx="2556934" cy="63762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143827" y="3767667"/>
            <a:ext cx="10839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Print.java</a:t>
            </a:r>
            <a:endParaRPr lang="ja-JP" altLang="en-US" sz="1600" dirty="0"/>
          </a:p>
        </p:txBody>
      </p:sp>
      <p:sp>
        <p:nvSpPr>
          <p:cNvPr id="17" name="正方形/長方形 16"/>
          <p:cNvSpPr/>
          <p:nvPr/>
        </p:nvSpPr>
        <p:spPr>
          <a:xfrm>
            <a:off x="5451680" y="4309648"/>
            <a:ext cx="1237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Config.java</a:t>
            </a:r>
            <a:endParaRPr lang="ja-JP" altLang="en-US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528623" y="2480790"/>
            <a:ext cx="1101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Copy.java</a:t>
            </a:r>
            <a:endParaRPr lang="ja-JP" altLang="en-US" sz="16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995150" y="1532522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printer</a:t>
            </a:r>
            <a:endParaRPr lang="ja-JP" altLang="en-US" sz="16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296063" y="245645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copier</a:t>
            </a:r>
            <a:endParaRPr lang="ja-JP" altLang="en-US" sz="1600" dirty="0"/>
          </a:p>
        </p:txBody>
      </p:sp>
      <p:sp>
        <p:nvSpPr>
          <p:cNvPr id="21" name="正方形/長方形 20"/>
          <p:cNvSpPr/>
          <p:nvPr/>
        </p:nvSpPr>
        <p:spPr>
          <a:xfrm>
            <a:off x="881243" y="4769572"/>
            <a:ext cx="98880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/>
              <a:t>先頭にアクセス修飾子を記載しないメンバは「</a:t>
            </a:r>
            <a:r>
              <a:rPr lang="ja-JP" altLang="en-US" sz="2800" dirty="0" smtClean="0"/>
              <a:t>パッケージプライベート」</a:t>
            </a:r>
            <a:r>
              <a:rPr lang="ja-JP" altLang="en-US" sz="2800" dirty="0" smtClean="0"/>
              <a:t>と呼ばれる。</a:t>
            </a:r>
            <a:endParaRPr lang="en-US" altLang="ja-JP" sz="2800" dirty="0" smtClean="0"/>
          </a:p>
          <a:p>
            <a:r>
              <a:rPr lang="ja-JP" altLang="en-US" sz="2800" dirty="0"/>
              <a:t>自分</a:t>
            </a:r>
            <a:r>
              <a:rPr lang="ja-JP" altLang="en-US" sz="2800" dirty="0" smtClean="0"/>
              <a:t>と同じ</a:t>
            </a:r>
            <a:r>
              <a:rPr lang="ja-JP" altLang="en-US" sz="2800" dirty="0"/>
              <a:t>パッケージ</a:t>
            </a:r>
            <a:r>
              <a:rPr lang="ja-JP" altLang="en-US" sz="2800" dirty="0" smtClean="0"/>
              <a:t>に属するクラスから呼び出すことが可能。</a:t>
            </a:r>
            <a:endParaRPr lang="en-US" altLang="ja-JP" sz="28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340637" y="127857"/>
            <a:ext cx="3143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 smtClean="0"/>
              <a:t>パッケージ</a:t>
            </a:r>
            <a:endParaRPr lang="en-US" altLang="ja-JP" sz="3600" b="1" dirty="0" smtClean="0"/>
          </a:p>
          <a:p>
            <a:r>
              <a:rPr lang="ja-JP" altLang="en-US" sz="3600" b="1" dirty="0" smtClean="0"/>
              <a:t>プライベ</a:t>
            </a:r>
            <a:r>
              <a:rPr lang="ja-JP" altLang="en-US" sz="3600" b="1" dirty="0"/>
              <a:t>ート</a:t>
            </a:r>
            <a:endParaRPr lang="en-US" altLang="ja-JP" sz="3600" b="1" dirty="0"/>
          </a:p>
        </p:txBody>
      </p:sp>
      <p:sp>
        <p:nvSpPr>
          <p:cNvPr id="27" name="四角形吹き出し 26"/>
          <p:cNvSpPr/>
          <p:nvPr/>
        </p:nvSpPr>
        <p:spPr>
          <a:xfrm>
            <a:off x="7450788" y="208745"/>
            <a:ext cx="2980378" cy="2890055"/>
          </a:xfrm>
          <a:prstGeom prst="wedgeRectCallout">
            <a:avLst>
              <a:gd name="adj1" fmla="val -80769"/>
              <a:gd name="adj2" fmla="val 175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b="1" dirty="0">
                <a:solidFill>
                  <a:schemeClr val="tx1"/>
                </a:solidFill>
              </a:rPr>
              <a:t>package copier;</a:t>
            </a:r>
          </a:p>
          <a:p>
            <a:endParaRPr lang="ja-JP" altLang="en-US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public class Copy {</a:t>
            </a:r>
          </a:p>
          <a:p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</a:t>
            </a:r>
            <a:r>
              <a:rPr lang="en-US" altLang="ja-JP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600" b="1" dirty="0" err="1">
                <a:solidFill>
                  <a:srgbClr val="FF0000"/>
                </a:solidFill>
              </a:rPr>
              <a:t>num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void hello(){</a:t>
            </a: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…</a:t>
            </a:r>
          </a:p>
          <a:p>
            <a:r>
              <a:rPr lang="en-US" altLang="ja-JP" sz="1600" b="1" dirty="0">
                <a:solidFill>
                  <a:srgbClr val="FF0000"/>
                </a:solidFill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   }</a:t>
            </a:r>
            <a:endParaRPr lang="ja-JP" altLang="en-US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}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28" name="右矢印 27"/>
          <p:cNvSpPr/>
          <p:nvPr/>
        </p:nvSpPr>
        <p:spPr>
          <a:xfrm rot="16200000">
            <a:off x="5771896" y="2897921"/>
            <a:ext cx="588082" cy="4571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環状矢印 28"/>
          <p:cNvSpPr/>
          <p:nvPr/>
        </p:nvSpPr>
        <p:spPr>
          <a:xfrm rot="4419105">
            <a:off x="5929170" y="1129043"/>
            <a:ext cx="977248" cy="948323"/>
          </a:xfrm>
          <a:prstGeom prst="circularArrow">
            <a:avLst>
              <a:gd name="adj1" fmla="val 13511"/>
              <a:gd name="adj2" fmla="val 1268996"/>
              <a:gd name="adj3" fmla="val 19725144"/>
              <a:gd name="adj4" fmla="val 6939167"/>
              <a:gd name="adj5" fmla="val 177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607316" y="10642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自分のクラスから</a:t>
            </a:r>
            <a:endParaRPr lang="ja-JP" altLang="en-US" sz="1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447027" y="291152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同一パッケージの</a:t>
            </a:r>
            <a:endParaRPr lang="en-US" altLang="ja-JP" sz="1400" dirty="0" smtClean="0"/>
          </a:p>
          <a:p>
            <a:r>
              <a:rPr lang="ja-JP" altLang="en-US" sz="1400" dirty="0" smtClean="0"/>
              <a:t>クラスから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14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688</Words>
  <Application>Microsoft Office PowerPoint</Application>
  <PresentationFormat>ワイド画面</PresentationFormat>
  <Paragraphs>187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</dc:title>
  <dc:creator>KN-PC00190</dc:creator>
  <cp:lastModifiedBy>user</cp:lastModifiedBy>
  <cp:revision>109</cp:revision>
  <dcterms:created xsi:type="dcterms:W3CDTF">2019-04-22T10:04:49Z</dcterms:created>
  <dcterms:modified xsi:type="dcterms:W3CDTF">2020-05-01T01:59:40Z</dcterms:modified>
</cp:coreProperties>
</file>