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329" r:id="rId3"/>
    <p:sldId id="330" r:id="rId4"/>
    <p:sldId id="332" r:id="rId5"/>
    <p:sldId id="333" r:id="rId6"/>
    <p:sldId id="306" r:id="rId7"/>
    <p:sldId id="334" r:id="rId8"/>
    <p:sldId id="335" r:id="rId9"/>
    <p:sldId id="337" r:id="rId10"/>
    <p:sldId id="339" r:id="rId11"/>
    <p:sldId id="328" r:id="rId12"/>
    <p:sldId id="336" r:id="rId13"/>
    <p:sldId id="340" r:id="rId14"/>
    <p:sldId id="341" r:id="rId15"/>
    <p:sldId id="342" r:id="rId16"/>
    <p:sldId id="343" r:id="rId17"/>
    <p:sldId id="344" r:id="rId18"/>
    <p:sldId id="345" r:id="rId19"/>
    <p:sldId id="307" r:id="rId20"/>
    <p:sldId id="346" r:id="rId21"/>
    <p:sldId id="347" r:id="rId22"/>
    <p:sldId id="348" r:id="rId23"/>
    <p:sldId id="326" r:id="rId2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9" d="100"/>
          <a:sy n="89" d="100"/>
        </p:scale>
        <p:origin x="4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7C1DBFA6-027E-44D2-A2C8-C3FE41AB2AF5}" type="datetimeFigureOut">
              <a:rPr kumimoji="1" lang="ja-JP" altLang="en-US" smtClean="0"/>
              <a:t>2020/5/7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7CEE5A8-BDD5-47DE-8E78-CF4EDB306B4E}" type="slidenum">
              <a:rPr kumimoji="1" lang="ja-JP" altLang="en-US" smtClean="0"/>
              <a:t>‹#›</a:t>
            </a:fld>
            <a:endParaRPr kumimoji="1" lang="ja-JP" altLang="en-US"/>
          </a:p>
        </p:txBody>
      </p:sp>
    </p:spTree>
    <p:extLst>
      <p:ext uri="{BB962C8B-B14F-4D97-AF65-F5344CB8AC3E}">
        <p14:creationId xmlns:p14="http://schemas.microsoft.com/office/powerpoint/2010/main" val="3672282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7C1DBFA6-027E-44D2-A2C8-C3FE41AB2AF5}" type="datetimeFigureOut">
              <a:rPr kumimoji="1" lang="ja-JP" altLang="en-US" smtClean="0"/>
              <a:t>2020/5/7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7CEE5A8-BDD5-47DE-8E78-CF4EDB306B4E}" type="slidenum">
              <a:rPr kumimoji="1" lang="ja-JP" altLang="en-US" smtClean="0"/>
              <a:t>‹#›</a:t>
            </a:fld>
            <a:endParaRPr kumimoji="1" lang="ja-JP" altLang="en-US"/>
          </a:p>
        </p:txBody>
      </p:sp>
    </p:spTree>
    <p:extLst>
      <p:ext uri="{BB962C8B-B14F-4D97-AF65-F5344CB8AC3E}">
        <p14:creationId xmlns:p14="http://schemas.microsoft.com/office/powerpoint/2010/main" val="123550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7C1DBFA6-027E-44D2-A2C8-C3FE41AB2AF5}" type="datetimeFigureOut">
              <a:rPr kumimoji="1" lang="ja-JP" altLang="en-US" smtClean="0"/>
              <a:t>2020/5/7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7CEE5A8-BDD5-47DE-8E78-CF4EDB306B4E}" type="slidenum">
              <a:rPr kumimoji="1" lang="ja-JP" altLang="en-US" smtClean="0"/>
              <a:t>‹#›</a:t>
            </a:fld>
            <a:endParaRPr kumimoji="1" lang="ja-JP" altLang="en-US"/>
          </a:p>
        </p:txBody>
      </p:sp>
    </p:spTree>
    <p:extLst>
      <p:ext uri="{BB962C8B-B14F-4D97-AF65-F5344CB8AC3E}">
        <p14:creationId xmlns:p14="http://schemas.microsoft.com/office/powerpoint/2010/main" val="1210691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7C1DBFA6-027E-44D2-A2C8-C3FE41AB2AF5}" type="datetimeFigureOut">
              <a:rPr kumimoji="1" lang="ja-JP" altLang="en-US" smtClean="0"/>
              <a:t>2020/5/7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7CEE5A8-BDD5-47DE-8E78-CF4EDB306B4E}" type="slidenum">
              <a:rPr kumimoji="1" lang="ja-JP" altLang="en-US" smtClean="0"/>
              <a:t>‹#›</a:t>
            </a:fld>
            <a:endParaRPr kumimoji="1" lang="ja-JP" altLang="en-US"/>
          </a:p>
        </p:txBody>
      </p:sp>
    </p:spTree>
    <p:extLst>
      <p:ext uri="{BB962C8B-B14F-4D97-AF65-F5344CB8AC3E}">
        <p14:creationId xmlns:p14="http://schemas.microsoft.com/office/powerpoint/2010/main" val="4198276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7C1DBFA6-027E-44D2-A2C8-C3FE41AB2AF5}" type="datetimeFigureOut">
              <a:rPr kumimoji="1" lang="ja-JP" altLang="en-US" smtClean="0"/>
              <a:t>2020/5/7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7CEE5A8-BDD5-47DE-8E78-CF4EDB306B4E}" type="slidenum">
              <a:rPr kumimoji="1" lang="ja-JP" altLang="en-US" smtClean="0"/>
              <a:t>‹#›</a:t>
            </a:fld>
            <a:endParaRPr kumimoji="1" lang="ja-JP" altLang="en-US"/>
          </a:p>
        </p:txBody>
      </p:sp>
    </p:spTree>
    <p:extLst>
      <p:ext uri="{BB962C8B-B14F-4D97-AF65-F5344CB8AC3E}">
        <p14:creationId xmlns:p14="http://schemas.microsoft.com/office/powerpoint/2010/main" val="887254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7C1DBFA6-027E-44D2-A2C8-C3FE41AB2AF5}" type="datetimeFigureOut">
              <a:rPr kumimoji="1" lang="ja-JP" altLang="en-US" smtClean="0"/>
              <a:t>2020/5/7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7CEE5A8-BDD5-47DE-8E78-CF4EDB306B4E}" type="slidenum">
              <a:rPr kumimoji="1" lang="ja-JP" altLang="en-US" smtClean="0"/>
              <a:t>‹#›</a:t>
            </a:fld>
            <a:endParaRPr kumimoji="1" lang="ja-JP" altLang="en-US"/>
          </a:p>
        </p:txBody>
      </p:sp>
    </p:spTree>
    <p:extLst>
      <p:ext uri="{BB962C8B-B14F-4D97-AF65-F5344CB8AC3E}">
        <p14:creationId xmlns:p14="http://schemas.microsoft.com/office/powerpoint/2010/main" val="918922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7C1DBFA6-027E-44D2-A2C8-C3FE41AB2AF5}" type="datetimeFigureOut">
              <a:rPr kumimoji="1" lang="ja-JP" altLang="en-US" smtClean="0"/>
              <a:t>2020/5/7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B7CEE5A8-BDD5-47DE-8E78-CF4EDB306B4E}" type="slidenum">
              <a:rPr kumimoji="1" lang="ja-JP" altLang="en-US" smtClean="0"/>
              <a:t>‹#›</a:t>
            </a:fld>
            <a:endParaRPr kumimoji="1" lang="ja-JP" altLang="en-US"/>
          </a:p>
        </p:txBody>
      </p:sp>
    </p:spTree>
    <p:extLst>
      <p:ext uri="{BB962C8B-B14F-4D97-AF65-F5344CB8AC3E}">
        <p14:creationId xmlns:p14="http://schemas.microsoft.com/office/powerpoint/2010/main" val="1907223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7C1DBFA6-027E-44D2-A2C8-C3FE41AB2AF5}" type="datetimeFigureOut">
              <a:rPr kumimoji="1" lang="ja-JP" altLang="en-US" smtClean="0"/>
              <a:t>2020/5/7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B7CEE5A8-BDD5-47DE-8E78-CF4EDB306B4E}" type="slidenum">
              <a:rPr kumimoji="1" lang="ja-JP" altLang="en-US" smtClean="0"/>
              <a:t>‹#›</a:t>
            </a:fld>
            <a:endParaRPr kumimoji="1" lang="ja-JP" altLang="en-US"/>
          </a:p>
        </p:txBody>
      </p:sp>
    </p:spTree>
    <p:extLst>
      <p:ext uri="{BB962C8B-B14F-4D97-AF65-F5344CB8AC3E}">
        <p14:creationId xmlns:p14="http://schemas.microsoft.com/office/powerpoint/2010/main" val="392563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C1DBFA6-027E-44D2-A2C8-C3FE41AB2AF5}" type="datetimeFigureOut">
              <a:rPr kumimoji="1" lang="ja-JP" altLang="en-US" smtClean="0"/>
              <a:t>2020/5/7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B7CEE5A8-BDD5-47DE-8E78-CF4EDB306B4E}" type="slidenum">
              <a:rPr kumimoji="1" lang="ja-JP" altLang="en-US" smtClean="0"/>
              <a:t>‹#›</a:t>
            </a:fld>
            <a:endParaRPr kumimoji="1" lang="ja-JP" altLang="en-US"/>
          </a:p>
        </p:txBody>
      </p:sp>
    </p:spTree>
    <p:extLst>
      <p:ext uri="{BB962C8B-B14F-4D97-AF65-F5344CB8AC3E}">
        <p14:creationId xmlns:p14="http://schemas.microsoft.com/office/powerpoint/2010/main" val="3883045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7C1DBFA6-027E-44D2-A2C8-C3FE41AB2AF5}" type="datetimeFigureOut">
              <a:rPr kumimoji="1" lang="ja-JP" altLang="en-US" smtClean="0"/>
              <a:t>2020/5/7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7CEE5A8-BDD5-47DE-8E78-CF4EDB306B4E}" type="slidenum">
              <a:rPr kumimoji="1" lang="ja-JP" altLang="en-US" smtClean="0"/>
              <a:t>‹#›</a:t>
            </a:fld>
            <a:endParaRPr kumimoji="1" lang="ja-JP" altLang="en-US"/>
          </a:p>
        </p:txBody>
      </p:sp>
    </p:spTree>
    <p:extLst>
      <p:ext uri="{BB962C8B-B14F-4D97-AF65-F5344CB8AC3E}">
        <p14:creationId xmlns:p14="http://schemas.microsoft.com/office/powerpoint/2010/main" val="3637362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7C1DBFA6-027E-44D2-A2C8-C3FE41AB2AF5}" type="datetimeFigureOut">
              <a:rPr kumimoji="1" lang="ja-JP" altLang="en-US" smtClean="0"/>
              <a:t>2020/5/7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7CEE5A8-BDD5-47DE-8E78-CF4EDB306B4E}" type="slidenum">
              <a:rPr kumimoji="1" lang="ja-JP" altLang="en-US" smtClean="0"/>
              <a:t>‹#›</a:t>
            </a:fld>
            <a:endParaRPr kumimoji="1" lang="ja-JP" altLang="en-US"/>
          </a:p>
        </p:txBody>
      </p:sp>
    </p:spTree>
    <p:extLst>
      <p:ext uri="{BB962C8B-B14F-4D97-AF65-F5344CB8AC3E}">
        <p14:creationId xmlns:p14="http://schemas.microsoft.com/office/powerpoint/2010/main" val="1433876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1DBFA6-027E-44D2-A2C8-C3FE41AB2AF5}" type="datetimeFigureOut">
              <a:rPr kumimoji="1" lang="ja-JP" altLang="en-US" smtClean="0"/>
              <a:t>2020/5/7</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CEE5A8-BDD5-47DE-8E78-CF4EDB306B4E}" type="slidenum">
              <a:rPr kumimoji="1" lang="ja-JP" altLang="en-US" smtClean="0"/>
              <a:t>‹#›</a:t>
            </a:fld>
            <a:endParaRPr kumimoji="1" lang="ja-JP" altLang="en-US"/>
          </a:p>
        </p:txBody>
      </p:sp>
    </p:spTree>
    <p:extLst>
      <p:ext uri="{BB962C8B-B14F-4D97-AF65-F5344CB8AC3E}">
        <p14:creationId xmlns:p14="http://schemas.microsoft.com/office/powerpoint/2010/main" val="35668947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正方形/長方形 27"/>
          <p:cNvSpPr/>
          <p:nvPr/>
        </p:nvSpPr>
        <p:spPr>
          <a:xfrm>
            <a:off x="2870200" y="2929636"/>
            <a:ext cx="6705600" cy="1015663"/>
          </a:xfrm>
          <a:prstGeom prst="rect">
            <a:avLst/>
          </a:prstGeom>
        </p:spPr>
        <p:txBody>
          <a:bodyPr wrap="square">
            <a:spAutoFit/>
          </a:bodyPr>
          <a:lstStyle/>
          <a:p>
            <a:r>
              <a:rPr lang="ja-JP" altLang="en-US" sz="6000" dirty="0" smtClean="0"/>
              <a:t>インターフェース</a:t>
            </a:r>
            <a:endParaRPr lang="ja-JP" altLang="en-US" sz="6000" dirty="0"/>
          </a:p>
        </p:txBody>
      </p:sp>
    </p:spTree>
    <p:extLst>
      <p:ext uri="{BB962C8B-B14F-4D97-AF65-F5344CB8AC3E}">
        <p14:creationId xmlns:p14="http://schemas.microsoft.com/office/powerpoint/2010/main" val="30704127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p:cNvSpPr/>
          <p:nvPr/>
        </p:nvSpPr>
        <p:spPr>
          <a:xfrm>
            <a:off x="733697" y="72442"/>
            <a:ext cx="10302917" cy="523220"/>
          </a:xfrm>
          <a:prstGeom prst="rect">
            <a:avLst/>
          </a:prstGeom>
        </p:spPr>
        <p:txBody>
          <a:bodyPr wrap="square">
            <a:spAutoFit/>
          </a:bodyPr>
          <a:lstStyle/>
          <a:p>
            <a:r>
              <a:rPr lang="ja-JP" altLang="en-US" sz="2800" dirty="0"/>
              <a:t>インターフェースは</a:t>
            </a:r>
            <a:r>
              <a:rPr lang="en-US" altLang="ja-JP" sz="2800" dirty="0"/>
              <a:t>implements</a:t>
            </a:r>
            <a:r>
              <a:rPr lang="ja-JP" altLang="en-US" sz="2800" dirty="0"/>
              <a:t>（実装）して使用します。</a:t>
            </a:r>
          </a:p>
        </p:txBody>
      </p:sp>
      <p:sp>
        <p:nvSpPr>
          <p:cNvPr id="15" name="四角形: メモ 27">
            <a:extLst>
              <a:ext uri="{FF2B5EF4-FFF2-40B4-BE49-F238E27FC236}">
                <a16:creationId xmlns="" xmlns:a16="http://schemas.microsoft.com/office/drawing/2014/main" xmlns:lc="http://schemas.openxmlformats.org/drawingml/2006/lockedCanvas" id="{576FA5A4-7E12-4F38-B8BD-5DF42FD64CEC}"/>
              </a:ext>
            </a:extLst>
          </p:cNvPr>
          <p:cNvSpPr/>
          <p:nvPr/>
        </p:nvSpPr>
        <p:spPr>
          <a:xfrm>
            <a:off x="1117600" y="3776014"/>
            <a:ext cx="4487333" cy="2540120"/>
          </a:xfrm>
          <a:prstGeom prst="foldedCorner">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ja-JP" altLang="en-US" sz="1400" b="1" dirty="0" smtClean="0">
                <a:solidFill>
                  <a:schemeClr val="tx1"/>
                </a:solidFill>
              </a:rPr>
              <a:t>スマホクラス　</a:t>
            </a:r>
            <a:r>
              <a:rPr lang="en-US" altLang="ja-JP" sz="1400" b="1" dirty="0" smtClean="0">
                <a:solidFill>
                  <a:srgbClr val="FF0000"/>
                </a:solidFill>
              </a:rPr>
              <a:t>implements</a:t>
            </a:r>
            <a:r>
              <a:rPr lang="ja-JP" altLang="en-US" sz="1400" b="1" dirty="0">
                <a:solidFill>
                  <a:srgbClr val="FF0000"/>
                </a:solidFill>
              </a:rPr>
              <a:t>　</a:t>
            </a:r>
            <a:r>
              <a:rPr lang="ja-JP" altLang="en-US" sz="1400" b="1" dirty="0" smtClean="0">
                <a:solidFill>
                  <a:srgbClr val="FF0000"/>
                </a:solidFill>
              </a:rPr>
              <a:t>電話インターフェース</a:t>
            </a:r>
            <a:endParaRPr lang="en-US" altLang="ja-JP" sz="1400" b="1" dirty="0" smtClean="0">
              <a:solidFill>
                <a:srgbClr val="FF0000"/>
              </a:solidFill>
            </a:endParaRPr>
          </a:p>
          <a:p>
            <a:endParaRPr kumimoji="1" lang="en-US" altLang="ja-JP" sz="1400" b="1" dirty="0" smtClean="0">
              <a:solidFill>
                <a:schemeClr val="tx1"/>
              </a:solidFill>
            </a:endParaRPr>
          </a:p>
          <a:p>
            <a:r>
              <a:rPr lang="ja-JP" altLang="en-US" sz="1400" b="1" dirty="0" smtClean="0">
                <a:solidFill>
                  <a:schemeClr val="tx1"/>
                </a:solidFill>
              </a:rPr>
              <a:t>・</a:t>
            </a:r>
            <a:r>
              <a:rPr lang="ja-JP" altLang="en-US" sz="1400" b="1" dirty="0">
                <a:solidFill>
                  <a:schemeClr val="tx1"/>
                </a:solidFill>
              </a:rPr>
              <a:t>電話を</a:t>
            </a:r>
            <a:r>
              <a:rPr lang="ja-JP" altLang="en-US" sz="1400" b="1" dirty="0" smtClean="0">
                <a:solidFill>
                  <a:schemeClr val="tx1"/>
                </a:solidFill>
              </a:rPr>
              <a:t>かける</a:t>
            </a:r>
            <a:r>
              <a:rPr lang="en-US" altLang="ja-JP" sz="1400" b="1" dirty="0" smtClean="0">
                <a:solidFill>
                  <a:schemeClr val="tx1"/>
                </a:solidFill>
              </a:rPr>
              <a:t>{</a:t>
            </a:r>
          </a:p>
          <a:p>
            <a:r>
              <a:rPr lang="ja-JP" altLang="en-US" sz="1400" b="1" dirty="0" smtClean="0">
                <a:solidFill>
                  <a:schemeClr val="tx1"/>
                </a:solidFill>
              </a:rPr>
              <a:t>　　画面をタッチし番号を入力する</a:t>
            </a:r>
            <a:endParaRPr lang="en-US" altLang="ja-JP" sz="1400" b="1" dirty="0" smtClean="0">
              <a:solidFill>
                <a:schemeClr val="tx1"/>
              </a:solidFill>
            </a:endParaRPr>
          </a:p>
          <a:p>
            <a:r>
              <a:rPr kumimoji="1" lang="en-US" altLang="ja-JP" sz="1400" b="1" dirty="0" smtClean="0">
                <a:solidFill>
                  <a:schemeClr val="tx1"/>
                </a:solidFill>
              </a:rPr>
              <a:t>}</a:t>
            </a:r>
          </a:p>
          <a:p>
            <a:r>
              <a:rPr lang="ja-JP" altLang="en-US" sz="1400" b="1" dirty="0">
                <a:solidFill>
                  <a:schemeClr val="tx1"/>
                </a:solidFill>
              </a:rPr>
              <a:t>・相手に声を</a:t>
            </a:r>
            <a:r>
              <a:rPr lang="ja-JP" altLang="en-US" sz="1400" b="1" dirty="0" smtClean="0">
                <a:solidFill>
                  <a:schemeClr val="tx1"/>
                </a:solidFill>
              </a:rPr>
              <a:t>伝える</a:t>
            </a:r>
            <a:r>
              <a:rPr lang="en-US" altLang="ja-JP" sz="1400" b="1" dirty="0" smtClean="0">
                <a:solidFill>
                  <a:schemeClr val="tx1"/>
                </a:solidFill>
              </a:rPr>
              <a:t>{</a:t>
            </a:r>
            <a:endParaRPr lang="en-US" altLang="ja-JP" sz="1400" b="1" dirty="0">
              <a:solidFill>
                <a:schemeClr val="tx1"/>
              </a:solidFill>
            </a:endParaRPr>
          </a:p>
          <a:p>
            <a:r>
              <a:rPr lang="ja-JP" altLang="en-US" sz="1400" b="1" dirty="0">
                <a:solidFill>
                  <a:schemeClr val="tx1"/>
                </a:solidFill>
              </a:rPr>
              <a:t>　　</a:t>
            </a:r>
            <a:r>
              <a:rPr lang="en-US" altLang="ja-JP" sz="1400" b="1" dirty="0">
                <a:solidFill>
                  <a:schemeClr val="tx1"/>
                </a:solidFill>
              </a:rPr>
              <a:t>…</a:t>
            </a:r>
            <a:endParaRPr lang="en-US" altLang="ja-JP" sz="1400" b="1" dirty="0" smtClean="0">
              <a:solidFill>
                <a:schemeClr val="tx1"/>
              </a:solidFill>
            </a:endParaRPr>
          </a:p>
          <a:p>
            <a:r>
              <a:rPr lang="en-US" altLang="ja-JP" sz="1400" b="1" dirty="0" smtClean="0">
                <a:solidFill>
                  <a:schemeClr val="tx1"/>
                </a:solidFill>
              </a:rPr>
              <a:t>}</a:t>
            </a:r>
          </a:p>
          <a:p>
            <a:r>
              <a:rPr lang="ja-JP" altLang="en-US" sz="1400" b="1" dirty="0" smtClean="0">
                <a:solidFill>
                  <a:schemeClr val="tx1"/>
                </a:solidFill>
              </a:rPr>
              <a:t>・</a:t>
            </a:r>
            <a:r>
              <a:rPr lang="ja-JP" altLang="en-US" sz="1400" b="1" dirty="0">
                <a:solidFill>
                  <a:schemeClr val="tx1"/>
                </a:solidFill>
              </a:rPr>
              <a:t>相手からの声を出力</a:t>
            </a:r>
            <a:r>
              <a:rPr lang="ja-JP" altLang="en-US" sz="1400" b="1" dirty="0" smtClean="0">
                <a:solidFill>
                  <a:schemeClr val="tx1"/>
                </a:solidFill>
              </a:rPr>
              <a:t>する</a:t>
            </a:r>
            <a:r>
              <a:rPr lang="en-US" altLang="ja-JP" sz="1400" b="1" dirty="0" smtClean="0">
                <a:solidFill>
                  <a:schemeClr val="tx1"/>
                </a:solidFill>
              </a:rPr>
              <a:t>{</a:t>
            </a:r>
            <a:endParaRPr lang="en-US" altLang="ja-JP" sz="1400" b="1" dirty="0">
              <a:solidFill>
                <a:schemeClr val="tx1"/>
              </a:solidFill>
            </a:endParaRPr>
          </a:p>
          <a:p>
            <a:r>
              <a:rPr lang="ja-JP" altLang="en-US" sz="1400" b="1" dirty="0">
                <a:solidFill>
                  <a:schemeClr val="tx1"/>
                </a:solidFill>
              </a:rPr>
              <a:t>　　</a:t>
            </a:r>
            <a:r>
              <a:rPr lang="en-US" altLang="ja-JP" sz="1400" b="1" dirty="0">
                <a:solidFill>
                  <a:schemeClr val="tx1"/>
                </a:solidFill>
              </a:rPr>
              <a:t>…</a:t>
            </a:r>
          </a:p>
          <a:p>
            <a:r>
              <a:rPr lang="en-US" altLang="ja-JP" sz="1400" b="1" dirty="0">
                <a:solidFill>
                  <a:schemeClr val="tx1"/>
                </a:solidFill>
              </a:rPr>
              <a:t>}</a:t>
            </a:r>
            <a:endParaRPr lang="ja-JP" altLang="en-US" sz="1400" b="1" dirty="0">
              <a:solidFill>
                <a:srgbClr val="FF0000"/>
              </a:solidFill>
            </a:endParaRPr>
          </a:p>
          <a:p>
            <a:endParaRPr lang="ja-JP" altLang="en-US" sz="1400" b="1" dirty="0">
              <a:solidFill>
                <a:srgbClr val="FF0000"/>
              </a:solidFill>
            </a:endParaRPr>
          </a:p>
        </p:txBody>
      </p:sp>
      <p:sp>
        <p:nvSpPr>
          <p:cNvPr id="9" name="四角形: メモ 27">
            <a:extLst>
              <a:ext uri="{FF2B5EF4-FFF2-40B4-BE49-F238E27FC236}">
                <a16:creationId xmlns="" xmlns:a16="http://schemas.microsoft.com/office/drawing/2014/main" xmlns:lc="http://schemas.openxmlformats.org/drawingml/2006/lockedCanvas" id="{576FA5A4-7E12-4F38-B8BD-5DF42FD64CEC}"/>
              </a:ext>
            </a:extLst>
          </p:cNvPr>
          <p:cNvSpPr/>
          <p:nvPr/>
        </p:nvSpPr>
        <p:spPr>
          <a:xfrm>
            <a:off x="2142623" y="1026329"/>
            <a:ext cx="2419136" cy="1815670"/>
          </a:xfrm>
          <a:prstGeom prst="foldedCorner">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ja-JP" altLang="en-US" sz="1400" b="1" dirty="0" smtClean="0">
                <a:solidFill>
                  <a:schemeClr val="tx1"/>
                </a:solidFill>
              </a:rPr>
              <a:t>電話インターフェース</a:t>
            </a:r>
            <a:endParaRPr kumimoji="1" lang="en-US" altLang="ja-JP" sz="1400" b="1" dirty="0" smtClean="0">
              <a:solidFill>
                <a:schemeClr val="tx1"/>
              </a:solidFill>
            </a:endParaRPr>
          </a:p>
          <a:p>
            <a:endParaRPr kumimoji="1" lang="en-US" altLang="ja-JP" sz="1400" b="1" dirty="0">
              <a:solidFill>
                <a:srgbClr val="FF0000"/>
              </a:solidFill>
            </a:endParaRPr>
          </a:p>
          <a:p>
            <a:r>
              <a:rPr lang="ja-JP" altLang="en-US" sz="1400" b="1" dirty="0" smtClean="0">
                <a:solidFill>
                  <a:schemeClr val="tx1"/>
                </a:solidFill>
              </a:rPr>
              <a:t>・電話をかける</a:t>
            </a:r>
            <a:endParaRPr lang="en-US" altLang="ja-JP" sz="1400" b="1" dirty="0" smtClean="0">
              <a:solidFill>
                <a:schemeClr val="tx1"/>
              </a:solidFill>
            </a:endParaRPr>
          </a:p>
          <a:p>
            <a:endParaRPr lang="en-US" altLang="ja-JP" sz="1400" b="1" dirty="0">
              <a:solidFill>
                <a:schemeClr val="tx1"/>
              </a:solidFill>
            </a:endParaRPr>
          </a:p>
          <a:p>
            <a:r>
              <a:rPr lang="ja-JP" altLang="en-US" sz="1400" b="1" dirty="0" smtClean="0">
                <a:solidFill>
                  <a:schemeClr val="tx1"/>
                </a:solidFill>
              </a:rPr>
              <a:t>・相手に声を伝える</a:t>
            </a:r>
            <a:endParaRPr lang="en-US" altLang="ja-JP" sz="1400" b="1" dirty="0" smtClean="0">
              <a:solidFill>
                <a:schemeClr val="tx1"/>
              </a:solidFill>
            </a:endParaRPr>
          </a:p>
          <a:p>
            <a:endParaRPr lang="en-US" altLang="ja-JP" sz="1400" b="1" dirty="0">
              <a:solidFill>
                <a:schemeClr val="tx1"/>
              </a:solidFill>
            </a:endParaRPr>
          </a:p>
          <a:p>
            <a:r>
              <a:rPr lang="ja-JP" altLang="en-US" sz="1400" b="1" dirty="0" smtClean="0">
                <a:solidFill>
                  <a:schemeClr val="tx1"/>
                </a:solidFill>
              </a:rPr>
              <a:t>・相手からの声を出力する</a:t>
            </a:r>
            <a:endParaRPr lang="ja-JP" altLang="en-US" sz="1400" b="1" dirty="0">
              <a:solidFill>
                <a:srgbClr val="FF0000"/>
              </a:solidFill>
            </a:endParaRPr>
          </a:p>
        </p:txBody>
      </p:sp>
      <p:cxnSp>
        <p:nvCxnSpPr>
          <p:cNvPr id="5" name="直線矢印コネクタ 4"/>
          <p:cNvCxnSpPr>
            <a:stCxn id="15" idx="0"/>
            <a:endCxn id="9" idx="2"/>
          </p:cNvCxnSpPr>
          <p:nvPr/>
        </p:nvCxnSpPr>
        <p:spPr>
          <a:xfrm flipH="1" flipV="1">
            <a:off x="3352191" y="2841999"/>
            <a:ext cx="9076" cy="934015"/>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pic>
        <p:nvPicPr>
          <p:cNvPr id="22" name="Picture 10" descr="スマートフォン・スマホのイラスト"/>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95196" y="4837237"/>
            <a:ext cx="1299560" cy="1408737"/>
          </a:xfrm>
          <a:prstGeom prst="rect">
            <a:avLst/>
          </a:prstGeom>
          <a:noFill/>
          <a:extLst>
            <a:ext uri="{909E8E84-426E-40DD-AFC4-6F175D3DCCD1}">
              <a14:hiddenFill xmlns:a14="http://schemas.microsoft.com/office/drawing/2010/main">
                <a:solidFill>
                  <a:srgbClr val="FFFFFF"/>
                </a:solidFill>
              </a14:hiddenFill>
            </a:ext>
          </a:extLst>
        </p:spPr>
      </p:pic>
      <p:sp>
        <p:nvSpPr>
          <p:cNvPr id="40" name="正方形/長方形 39"/>
          <p:cNvSpPr/>
          <p:nvPr/>
        </p:nvSpPr>
        <p:spPr>
          <a:xfrm>
            <a:off x="3029025" y="3212268"/>
            <a:ext cx="646331" cy="369332"/>
          </a:xfrm>
          <a:prstGeom prst="rect">
            <a:avLst/>
          </a:prstGeom>
        </p:spPr>
        <p:txBody>
          <a:bodyPr wrap="none">
            <a:spAutoFit/>
          </a:bodyPr>
          <a:lstStyle/>
          <a:p>
            <a:r>
              <a:rPr lang="ja-JP" altLang="en-US" b="1" dirty="0" smtClean="0"/>
              <a:t>実装</a:t>
            </a:r>
            <a:endParaRPr lang="ja-JP" altLang="en-US" b="1" dirty="0"/>
          </a:p>
        </p:txBody>
      </p:sp>
      <p:sp>
        <p:nvSpPr>
          <p:cNvPr id="21" name="正方形/長方形 20"/>
          <p:cNvSpPr/>
          <p:nvPr/>
        </p:nvSpPr>
        <p:spPr>
          <a:xfrm>
            <a:off x="5731934" y="961486"/>
            <a:ext cx="6214533" cy="5324535"/>
          </a:xfrm>
          <a:prstGeom prst="rect">
            <a:avLst/>
          </a:prstGeom>
        </p:spPr>
        <p:txBody>
          <a:bodyPr wrap="square">
            <a:spAutoFit/>
          </a:bodyPr>
          <a:lstStyle/>
          <a:p>
            <a:r>
              <a:rPr lang="ja-JP" altLang="en-US" sz="2000" dirty="0" smtClean="0"/>
              <a:t>抽象クラスでは</a:t>
            </a:r>
            <a:r>
              <a:rPr lang="en-US" altLang="ja-JP" sz="2000" dirty="0" smtClean="0"/>
              <a:t>extends</a:t>
            </a:r>
            <a:r>
              <a:rPr lang="ja-JP" altLang="en-US" sz="2000" dirty="0" smtClean="0"/>
              <a:t>（継承）を用いてサブクラスを定義していました。</a:t>
            </a:r>
            <a:endParaRPr lang="en-US" altLang="ja-JP" sz="2000" dirty="0" smtClean="0"/>
          </a:p>
          <a:p>
            <a:endParaRPr lang="en-US" altLang="ja-JP" sz="2000" dirty="0"/>
          </a:p>
          <a:p>
            <a:r>
              <a:rPr lang="ja-JP" altLang="en-US" sz="2000" dirty="0"/>
              <a:t>インターフェイスをクラスで利用することを、インターフェイスの実装と言います</a:t>
            </a:r>
            <a:r>
              <a:rPr lang="ja-JP" altLang="en-US" sz="2000" dirty="0" smtClean="0"/>
              <a:t>。</a:t>
            </a:r>
            <a:endParaRPr lang="en-US" altLang="ja-JP" sz="2000" dirty="0" smtClean="0"/>
          </a:p>
          <a:p>
            <a:endParaRPr lang="en-US" altLang="ja-JP" sz="2000" dirty="0"/>
          </a:p>
          <a:p>
            <a:r>
              <a:rPr lang="ja-JP" altLang="en-US" sz="2000" dirty="0"/>
              <a:t>インターフェイスからはオブジェクトを生成できません</a:t>
            </a:r>
            <a:r>
              <a:rPr lang="ja-JP" altLang="en-US" sz="2000" dirty="0" smtClean="0"/>
              <a:t>。</a:t>
            </a:r>
            <a:endParaRPr lang="en-US" altLang="ja-JP" sz="2000" dirty="0" smtClean="0"/>
          </a:p>
          <a:p>
            <a:r>
              <a:rPr lang="ja-JP" altLang="en-US" sz="2000" dirty="0" smtClean="0"/>
              <a:t>その</a:t>
            </a:r>
            <a:r>
              <a:rPr lang="ja-JP" altLang="en-US" sz="2000" dirty="0"/>
              <a:t>ため、インターフェイスに定義</a:t>
            </a:r>
            <a:r>
              <a:rPr lang="ja-JP" altLang="en-US" sz="2000" dirty="0" smtClean="0"/>
              <a:t>されたメソッドを</a:t>
            </a:r>
            <a:r>
              <a:rPr lang="ja-JP" altLang="en-US" sz="2000" dirty="0"/>
              <a:t>利用するには、インターフェイス内の抽象メソッドをオーバーライドしたクラス</a:t>
            </a:r>
            <a:r>
              <a:rPr lang="ja-JP" altLang="en-US" sz="2000" dirty="0" smtClean="0"/>
              <a:t>を定義</a:t>
            </a:r>
            <a:r>
              <a:rPr lang="ja-JP" altLang="en-US" sz="2000" dirty="0"/>
              <a:t>する必要があります。</a:t>
            </a:r>
          </a:p>
          <a:p>
            <a:r>
              <a:rPr lang="ja-JP" altLang="en-US" sz="2000" dirty="0"/>
              <a:t>このクラスをインターフェイスの実装クラスと呼びます</a:t>
            </a:r>
            <a:r>
              <a:rPr lang="ja-JP" altLang="en-US" sz="2000" dirty="0" smtClean="0"/>
              <a:t>。</a:t>
            </a:r>
            <a:endParaRPr lang="en-US" altLang="ja-JP" sz="2000" dirty="0" smtClean="0"/>
          </a:p>
          <a:p>
            <a:endParaRPr lang="en-US" altLang="ja-JP" sz="2000" dirty="0"/>
          </a:p>
          <a:p>
            <a:r>
              <a:rPr lang="ja-JP" altLang="en-US" sz="2000" dirty="0"/>
              <a:t>実装クラスを定義するには、</a:t>
            </a:r>
            <a:r>
              <a:rPr lang="en-US" altLang="ja-JP" sz="2000" b="1" dirty="0"/>
              <a:t>implements</a:t>
            </a:r>
            <a:r>
              <a:rPr lang="ja-JP" altLang="en-US" sz="2000" dirty="0"/>
              <a:t>キーワードを使用します。</a:t>
            </a:r>
            <a:endParaRPr lang="en-US" altLang="ja-JP" sz="2000" dirty="0" smtClean="0"/>
          </a:p>
        </p:txBody>
      </p:sp>
    </p:spTree>
    <p:extLst>
      <p:ext uri="{BB962C8B-B14F-4D97-AF65-F5344CB8AC3E}">
        <p14:creationId xmlns:p14="http://schemas.microsoft.com/office/powerpoint/2010/main" val="33154109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p:cNvSpPr/>
          <p:nvPr/>
        </p:nvSpPr>
        <p:spPr>
          <a:xfrm>
            <a:off x="922867" y="652345"/>
            <a:ext cx="11438467" cy="584775"/>
          </a:xfrm>
          <a:prstGeom prst="rect">
            <a:avLst/>
          </a:prstGeom>
        </p:spPr>
        <p:txBody>
          <a:bodyPr wrap="square">
            <a:spAutoFit/>
          </a:bodyPr>
          <a:lstStyle/>
          <a:p>
            <a:r>
              <a:rPr lang="ja-JP" altLang="en-US" sz="3200" dirty="0" smtClean="0"/>
              <a:t>インターフェースは</a:t>
            </a:r>
            <a:r>
              <a:rPr lang="ja-JP" altLang="en-US" sz="3200" dirty="0" smtClean="0"/>
              <a:t>具象メソッドを</a:t>
            </a:r>
            <a:r>
              <a:rPr lang="ja-JP" altLang="en-US" sz="3200" dirty="0" smtClean="0"/>
              <a:t>持たせられません。</a:t>
            </a:r>
            <a:endParaRPr lang="ja-JP" altLang="en-US" sz="3200" dirty="0"/>
          </a:p>
        </p:txBody>
      </p:sp>
      <p:sp>
        <p:nvSpPr>
          <p:cNvPr id="9" name="四角形: メモ 27">
            <a:extLst>
              <a:ext uri="{FF2B5EF4-FFF2-40B4-BE49-F238E27FC236}">
                <a16:creationId xmlns="" xmlns:a16="http://schemas.microsoft.com/office/drawing/2014/main" xmlns:lc="http://schemas.openxmlformats.org/drawingml/2006/lockedCanvas" id="{576FA5A4-7E12-4F38-B8BD-5DF42FD64CEC}"/>
              </a:ext>
            </a:extLst>
          </p:cNvPr>
          <p:cNvSpPr/>
          <p:nvPr/>
        </p:nvSpPr>
        <p:spPr>
          <a:xfrm>
            <a:off x="677334" y="1812927"/>
            <a:ext cx="4114800" cy="2555873"/>
          </a:xfrm>
          <a:prstGeom prst="foldedCorner">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ja-JP" altLang="en-US" sz="1400" b="1" dirty="0" smtClean="0">
                <a:solidFill>
                  <a:schemeClr val="tx1"/>
                </a:solidFill>
              </a:rPr>
              <a:t>哺乳類クラス（抽象クラス）</a:t>
            </a:r>
            <a:endParaRPr lang="en-US" altLang="ja-JP" sz="1400" b="1" dirty="0" smtClean="0">
              <a:solidFill>
                <a:schemeClr val="tx1"/>
              </a:solidFill>
            </a:endParaRPr>
          </a:p>
          <a:p>
            <a:endParaRPr kumimoji="1" lang="en-US" altLang="ja-JP" sz="1400" b="1" dirty="0" smtClean="0">
              <a:solidFill>
                <a:schemeClr val="tx1"/>
              </a:solidFill>
            </a:endParaRPr>
          </a:p>
          <a:p>
            <a:endParaRPr kumimoji="1" lang="en-US" altLang="ja-JP" sz="1400" b="1" dirty="0" smtClean="0">
              <a:solidFill>
                <a:srgbClr val="FF0000"/>
              </a:solidFill>
            </a:endParaRPr>
          </a:p>
          <a:p>
            <a:r>
              <a:rPr lang="ja-JP" altLang="en-US" sz="1400" b="1" dirty="0" smtClean="0">
                <a:solidFill>
                  <a:srgbClr val="FF0000"/>
                </a:solidFill>
              </a:rPr>
              <a:t>・子供を産む</a:t>
            </a:r>
            <a:r>
              <a:rPr lang="en-US" altLang="ja-JP" sz="1400" b="1" dirty="0" smtClean="0">
                <a:solidFill>
                  <a:srgbClr val="FF0000"/>
                </a:solidFill>
              </a:rPr>
              <a:t>{</a:t>
            </a:r>
            <a:r>
              <a:rPr lang="ja-JP" altLang="en-US" sz="1400" b="1" dirty="0" smtClean="0">
                <a:solidFill>
                  <a:srgbClr val="FF0000"/>
                </a:solidFill>
              </a:rPr>
              <a:t>（具象メソッド）</a:t>
            </a:r>
            <a:endParaRPr lang="en-US" altLang="ja-JP" sz="1400" b="1" dirty="0" smtClean="0">
              <a:solidFill>
                <a:srgbClr val="FF0000"/>
              </a:solidFill>
            </a:endParaRPr>
          </a:p>
          <a:p>
            <a:r>
              <a:rPr lang="en-US" altLang="ja-JP" sz="1400" b="1" dirty="0">
                <a:solidFill>
                  <a:srgbClr val="FF0000"/>
                </a:solidFill>
              </a:rPr>
              <a:t> </a:t>
            </a:r>
            <a:r>
              <a:rPr lang="en-US" altLang="ja-JP" sz="1400" b="1" dirty="0" smtClean="0">
                <a:solidFill>
                  <a:srgbClr val="FF0000"/>
                </a:solidFill>
              </a:rPr>
              <a:t>   </a:t>
            </a:r>
            <a:r>
              <a:rPr lang="ja-JP" altLang="en-US" sz="1400" b="1" dirty="0" smtClean="0">
                <a:solidFill>
                  <a:srgbClr val="FF0000"/>
                </a:solidFill>
              </a:rPr>
              <a:t>おなかの</a:t>
            </a:r>
            <a:r>
              <a:rPr lang="ja-JP" altLang="en-US" sz="1400" b="1" dirty="0">
                <a:solidFill>
                  <a:srgbClr val="FF0000"/>
                </a:solidFill>
              </a:rPr>
              <a:t>なかで育ててから産む</a:t>
            </a:r>
            <a:endParaRPr kumimoji="1" lang="en-US" altLang="ja-JP" sz="1400" b="1" dirty="0" smtClean="0">
              <a:solidFill>
                <a:srgbClr val="FF0000"/>
              </a:solidFill>
            </a:endParaRPr>
          </a:p>
          <a:p>
            <a:r>
              <a:rPr kumimoji="1" lang="en-US" altLang="ja-JP" sz="1400" b="1" dirty="0" smtClean="0">
                <a:solidFill>
                  <a:srgbClr val="FF0000"/>
                </a:solidFill>
              </a:rPr>
              <a:t>}</a:t>
            </a:r>
          </a:p>
          <a:p>
            <a:endParaRPr kumimoji="1" lang="en-US" altLang="ja-JP" sz="1400" b="1" dirty="0">
              <a:solidFill>
                <a:srgbClr val="FF0000"/>
              </a:solidFill>
            </a:endParaRPr>
          </a:p>
          <a:p>
            <a:r>
              <a:rPr lang="ja-JP" altLang="en-US" sz="1400" b="1" dirty="0">
                <a:solidFill>
                  <a:schemeClr val="tx1"/>
                </a:solidFill>
              </a:rPr>
              <a:t>・</a:t>
            </a:r>
            <a:r>
              <a:rPr lang="ja-JP" altLang="en-US" sz="1400" b="1" dirty="0" smtClean="0">
                <a:solidFill>
                  <a:schemeClr val="tx1"/>
                </a:solidFill>
              </a:rPr>
              <a:t>鳴く</a:t>
            </a:r>
            <a:r>
              <a:rPr lang="ja-JP" altLang="en-US" sz="1400" b="1" dirty="0">
                <a:solidFill>
                  <a:schemeClr val="tx1"/>
                </a:solidFill>
              </a:rPr>
              <a:t>（</a:t>
            </a:r>
            <a:r>
              <a:rPr lang="ja-JP" altLang="en-US" sz="1400" b="1" dirty="0" smtClean="0">
                <a:solidFill>
                  <a:schemeClr val="tx1"/>
                </a:solidFill>
              </a:rPr>
              <a:t>抽象メソッド）</a:t>
            </a:r>
            <a:endParaRPr lang="en-US" altLang="ja-JP" sz="1400" b="1" dirty="0" smtClean="0">
              <a:solidFill>
                <a:schemeClr val="tx1"/>
              </a:solidFill>
            </a:endParaRPr>
          </a:p>
          <a:p>
            <a:endParaRPr lang="en-US" altLang="ja-JP" sz="1400" b="1" dirty="0">
              <a:solidFill>
                <a:schemeClr val="tx1"/>
              </a:solidFill>
            </a:endParaRPr>
          </a:p>
          <a:p>
            <a:r>
              <a:rPr lang="ja-JP" altLang="en-US" sz="1400" b="1" dirty="0" smtClean="0">
                <a:solidFill>
                  <a:schemeClr val="tx1"/>
                </a:solidFill>
              </a:rPr>
              <a:t>・逃げる</a:t>
            </a:r>
            <a:r>
              <a:rPr lang="ja-JP" altLang="en-US" sz="1400" b="1" dirty="0">
                <a:solidFill>
                  <a:schemeClr val="tx1"/>
                </a:solidFill>
              </a:rPr>
              <a:t>（</a:t>
            </a:r>
            <a:r>
              <a:rPr lang="ja-JP" altLang="en-US" sz="1400" b="1" dirty="0" smtClean="0">
                <a:solidFill>
                  <a:schemeClr val="tx1"/>
                </a:solidFill>
              </a:rPr>
              <a:t>抽象メソッド）</a:t>
            </a:r>
            <a:endParaRPr lang="en-US" altLang="ja-JP" sz="1400" b="1" dirty="0">
              <a:solidFill>
                <a:schemeClr val="tx1"/>
              </a:solidFill>
            </a:endParaRPr>
          </a:p>
        </p:txBody>
      </p:sp>
      <p:sp>
        <p:nvSpPr>
          <p:cNvPr id="19" name="四角形: メモ 27">
            <a:extLst>
              <a:ext uri="{FF2B5EF4-FFF2-40B4-BE49-F238E27FC236}">
                <a16:creationId xmlns="" xmlns:a16="http://schemas.microsoft.com/office/drawing/2014/main" xmlns:lc="http://schemas.openxmlformats.org/drawingml/2006/lockedCanvas" id="{576FA5A4-7E12-4F38-B8BD-5DF42FD64CEC}"/>
              </a:ext>
            </a:extLst>
          </p:cNvPr>
          <p:cNvSpPr/>
          <p:nvPr/>
        </p:nvSpPr>
        <p:spPr>
          <a:xfrm>
            <a:off x="7069668" y="1812926"/>
            <a:ext cx="4114800" cy="2555873"/>
          </a:xfrm>
          <a:prstGeom prst="foldedCorner">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ja-JP" altLang="en-US" sz="1400" b="1" dirty="0" smtClean="0">
                <a:solidFill>
                  <a:schemeClr val="tx1"/>
                </a:solidFill>
              </a:rPr>
              <a:t>哺乳類クラス（インターフェース）</a:t>
            </a:r>
            <a:endParaRPr lang="en-US" altLang="ja-JP" sz="1400" b="1" dirty="0" smtClean="0">
              <a:solidFill>
                <a:schemeClr val="tx1"/>
              </a:solidFill>
            </a:endParaRPr>
          </a:p>
          <a:p>
            <a:endParaRPr kumimoji="1" lang="en-US" altLang="ja-JP" sz="1400" b="1" dirty="0" smtClean="0">
              <a:solidFill>
                <a:schemeClr val="tx1"/>
              </a:solidFill>
            </a:endParaRPr>
          </a:p>
          <a:p>
            <a:endParaRPr kumimoji="1" lang="en-US" altLang="ja-JP" sz="1400" b="1" dirty="0" smtClean="0">
              <a:solidFill>
                <a:srgbClr val="FF0000"/>
              </a:solidFill>
            </a:endParaRPr>
          </a:p>
          <a:p>
            <a:r>
              <a:rPr lang="ja-JP" altLang="en-US" sz="1400" b="1" dirty="0" smtClean="0">
                <a:solidFill>
                  <a:srgbClr val="FF0000"/>
                </a:solidFill>
              </a:rPr>
              <a:t>・子供を産む</a:t>
            </a:r>
            <a:r>
              <a:rPr lang="en-US" altLang="ja-JP" sz="1400" b="1" dirty="0" smtClean="0">
                <a:solidFill>
                  <a:srgbClr val="FF0000"/>
                </a:solidFill>
              </a:rPr>
              <a:t>{</a:t>
            </a:r>
            <a:r>
              <a:rPr lang="ja-JP" altLang="en-US" sz="1400" b="1" dirty="0" smtClean="0">
                <a:solidFill>
                  <a:srgbClr val="FF0000"/>
                </a:solidFill>
              </a:rPr>
              <a:t>（具象メソッド）</a:t>
            </a:r>
            <a:endParaRPr lang="en-US" altLang="ja-JP" sz="1400" b="1" dirty="0" smtClean="0">
              <a:solidFill>
                <a:srgbClr val="FF0000"/>
              </a:solidFill>
            </a:endParaRPr>
          </a:p>
          <a:p>
            <a:r>
              <a:rPr lang="en-US" altLang="ja-JP" sz="1400" b="1" dirty="0">
                <a:solidFill>
                  <a:srgbClr val="FF0000"/>
                </a:solidFill>
              </a:rPr>
              <a:t> </a:t>
            </a:r>
            <a:r>
              <a:rPr lang="en-US" altLang="ja-JP" sz="1400" b="1" dirty="0" smtClean="0">
                <a:solidFill>
                  <a:srgbClr val="FF0000"/>
                </a:solidFill>
              </a:rPr>
              <a:t>   </a:t>
            </a:r>
            <a:r>
              <a:rPr lang="ja-JP" altLang="en-US" sz="1400" b="1" dirty="0" smtClean="0">
                <a:solidFill>
                  <a:srgbClr val="FF0000"/>
                </a:solidFill>
              </a:rPr>
              <a:t>おなかの</a:t>
            </a:r>
            <a:r>
              <a:rPr lang="ja-JP" altLang="en-US" sz="1400" b="1" dirty="0">
                <a:solidFill>
                  <a:srgbClr val="FF0000"/>
                </a:solidFill>
              </a:rPr>
              <a:t>なかで育ててから産む</a:t>
            </a:r>
            <a:endParaRPr kumimoji="1" lang="en-US" altLang="ja-JP" sz="1400" b="1" dirty="0" smtClean="0">
              <a:solidFill>
                <a:srgbClr val="FF0000"/>
              </a:solidFill>
            </a:endParaRPr>
          </a:p>
          <a:p>
            <a:r>
              <a:rPr kumimoji="1" lang="en-US" altLang="ja-JP" sz="1400" b="1" dirty="0" smtClean="0">
                <a:solidFill>
                  <a:srgbClr val="FF0000"/>
                </a:solidFill>
              </a:rPr>
              <a:t>}</a:t>
            </a:r>
          </a:p>
          <a:p>
            <a:endParaRPr kumimoji="1" lang="en-US" altLang="ja-JP" sz="1400" b="1" dirty="0">
              <a:solidFill>
                <a:srgbClr val="FF0000"/>
              </a:solidFill>
            </a:endParaRPr>
          </a:p>
          <a:p>
            <a:r>
              <a:rPr lang="ja-JP" altLang="en-US" sz="1400" b="1" dirty="0">
                <a:solidFill>
                  <a:schemeClr val="tx1"/>
                </a:solidFill>
              </a:rPr>
              <a:t>・</a:t>
            </a:r>
            <a:r>
              <a:rPr lang="ja-JP" altLang="en-US" sz="1400" b="1" dirty="0" smtClean="0">
                <a:solidFill>
                  <a:schemeClr val="tx1"/>
                </a:solidFill>
              </a:rPr>
              <a:t>鳴く</a:t>
            </a:r>
            <a:r>
              <a:rPr lang="ja-JP" altLang="en-US" sz="1400" b="1" dirty="0">
                <a:solidFill>
                  <a:schemeClr val="tx1"/>
                </a:solidFill>
              </a:rPr>
              <a:t>（</a:t>
            </a:r>
            <a:r>
              <a:rPr lang="ja-JP" altLang="en-US" sz="1400" b="1" dirty="0" smtClean="0">
                <a:solidFill>
                  <a:schemeClr val="tx1"/>
                </a:solidFill>
              </a:rPr>
              <a:t>抽象メソッド）</a:t>
            </a:r>
            <a:endParaRPr lang="en-US" altLang="ja-JP" sz="1400" b="1" dirty="0" smtClean="0">
              <a:solidFill>
                <a:schemeClr val="tx1"/>
              </a:solidFill>
            </a:endParaRPr>
          </a:p>
          <a:p>
            <a:endParaRPr lang="en-US" altLang="ja-JP" sz="1400" b="1" dirty="0">
              <a:solidFill>
                <a:schemeClr val="tx1"/>
              </a:solidFill>
            </a:endParaRPr>
          </a:p>
          <a:p>
            <a:r>
              <a:rPr lang="ja-JP" altLang="en-US" sz="1400" b="1" dirty="0" smtClean="0">
                <a:solidFill>
                  <a:schemeClr val="tx1"/>
                </a:solidFill>
              </a:rPr>
              <a:t>・逃げる</a:t>
            </a:r>
            <a:r>
              <a:rPr lang="ja-JP" altLang="en-US" sz="1400" b="1" dirty="0">
                <a:solidFill>
                  <a:schemeClr val="tx1"/>
                </a:solidFill>
              </a:rPr>
              <a:t>（</a:t>
            </a:r>
            <a:r>
              <a:rPr lang="ja-JP" altLang="en-US" sz="1400" b="1" dirty="0" smtClean="0">
                <a:solidFill>
                  <a:schemeClr val="tx1"/>
                </a:solidFill>
              </a:rPr>
              <a:t>抽象メソッド）</a:t>
            </a:r>
            <a:endParaRPr lang="en-US" altLang="ja-JP" sz="1400" b="1" dirty="0">
              <a:solidFill>
                <a:schemeClr val="tx1"/>
              </a:solidFill>
            </a:endParaRPr>
          </a:p>
        </p:txBody>
      </p:sp>
      <p:sp>
        <p:nvSpPr>
          <p:cNvPr id="22" name="乗算記号 21"/>
          <p:cNvSpPr/>
          <p:nvPr/>
        </p:nvSpPr>
        <p:spPr>
          <a:xfrm>
            <a:off x="6391175" y="2064871"/>
            <a:ext cx="3860800" cy="1388534"/>
          </a:xfrm>
          <a:prstGeom prst="mathMultiply">
            <a:avLst>
              <a:gd name="adj1" fmla="val 334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p:nvSpPr>
        <p:spPr>
          <a:xfrm>
            <a:off x="753534" y="4428066"/>
            <a:ext cx="10998200" cy="1384995"/>
          </a:xfrm>
          <a:prstGeom prst="rect">
            <a:avLst/>
          </a:prstGeom>
        </p:spPr>
        <p:txBody>
          <a:bodyPr wrap="square">
            <a:spAutoFit/>
          </a:bodyPr>
          <a:lstStyle/>
          <a:p>
            <a:r>
              <a:rPr lang="ja-JP" altLang="en-US" sz="2800" dirty="0" smtClean="0"/>
              <a:t>つまり、インターフェースには処理を書くことはできないということです。</a:t>
            </a:r>
            <a:endParaRPr lang="en-US" altLang="ja-JP" sz="2800" dirty="0" smtClean="0"/>
          </a:p>
          <a:p>
            <a:r>
              <a:rPr lang="ja-JP" altLang="en-US" sz="2800" dirty="0" smtClean="0"/>
              <a:t>どんなメソッドがあるよ。　といった定義しかできません。</a:t>
            </a:r>
            <a:endParaRPr lang="en-US" altLang="ja-JP" sz="2800" dirty="0" smtClean="0"/>
          </a:p>
        </p:txBody>
      </p:sp>
      <p:sp>
        <p:nvSpPr>
          <p:cNvPr id="28" name="正方形/長方形 27"/>
          <p:cNvSpPr/>
          <p:nvPr/>
        </p:nvSpPr>
        <p:spPr>
          <a:xfrm>
            <a:off x="499533" y="5973927"/>
            <a:ext cx="11252201" cy="707886"/>
          </a:xfrm>
          <a:prstGeom prst="rect">
            <a:avLst/>
          </a:prstGeom>
        </p:spPr>
        <p:txBody>
          <a:bodyPr wrap="square">
            <a:spAutoFit/>
          </a:bodyPr>
          <a:lstStyle/>
          <a:p>
            <a:r>
              <a:rPr lang="en-US" altLang="ja-JP" sz="2000" dirty="0"/>
              <a:t>※</a:t>
            </a:r>
            <a:r>
              <a:rPr lang="ja-JP" altLang="en-US" sz="2000" dirty="0"/>
              <a:t>じつは</a:t>
            </a:r>
            <a:r>
              <a:rPr lang="en-US" altLang="ja-JP" sz="2000" dirty="0"/>
              <a:t>Java8</a:t>
            </a:r>
            <a:r>
              <a:rPr lang="ja-JP" altLang="en-US" sz="2000" dirty="0"/>
              <a:t>から</a:t>
            </a:r>
            <a:r>
              <a:rPr lang="ja-JP" altLang="en-US" sz="2000" dirty="0" smtClean="0"/>
              <a:t>は</a:t>
            </a:r>
            <a:r>
              <a:rPr lang="en-US" altLang="ja-JP" sz="2000" dirty="0" smtClean="0"/>
              <a:t>default</a:t>
            </a:r>
            <a:r>
              <a:rPr lang="ja-JP" altLang="en-US" sz="2000" dirty="0" smtClean="0"/>
              <a:t>というものを使って処理</a:t>
            </a:r>
            <a:r>
              <a:rPr lang="ja-JP" altLang="en-US" sz="2000" dirty="0"/>
              <a:t>を書くことが</a:t>
            </a:r>
            <a:r>
              <a:rPr lang="ja-JP" altLang="en-US" sz="2000" dirty="0" smtClean="0"/>
              <a:t>できるようになったのです</a:t>
            </a:r>
            <a:r>
              <a:rPr lang="ja-JP" altLang="en-US" sz="2000" dirty="0"/>
              <a:t>が</a:t>
            </a:r>
            <a:r>
              <a:rPr lang="ja-JP" altLang="en-US" sz="2000" dirty="0" smtClean="0"/>
              <a:t>、</a:t>
            </a:r>
            <a:endParaRPr lang="en-US" altLang="ja-JP" sz="2000" dirty="0" smtClean="0"/>
          </a:p>
          <a:p>
            <a:r>
              <a:rPr lang="ja-JP" altLang="en-US" sz="2000" dirty="0"/>
              <a:t>　</a:t>
            </a:r>
            <a:r>
              <a:rPr lang="ja-JP" altLang="en-US" sz="2000" dirty="0" smtClean="0"/>
              <a:t>わかりづらく</a:t>
            </a:r>
            <a:r>
              <a:rPr lang="ja-JP" altLang="en-US" sz="2000" dirty="0"/>
              <a:t>なる</a:t>
            </a:r>
            <a:r>
              <a:rPr lang="ja-JP" altLang="en-US" sz="2000" dirty="0" smtClean="0"/>
              <a:t>のでひとまずはできないことにします。</a:t>
            </a:r>
            <a:endParaRPr lang="en-US" altLang="ja-JP" sz="2800" dirty="0" smtClean="0"/>
          </a:p>
        </p:txBody>
      </p:sp>
    </p:spTree>
    <p:extLst>
      <p:ext uri="{BB962C8B-B14F-4D97-AF65-F5344CB8AC3E}">
        <p14:creationId xmlns:p14="http://schemas.microsoft.com/office/powerpoint/2010/main" val="1759065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2" grpId="0" animBg="1"/>
      <p:bldP spid="25" grpId="0"/>
      <p:bldP spid="2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p:cNvSpPr/>
          <p:nvPr/>
        </p:nvSpPr>
        <p:spPr>
          <a:xfrm>
            <a:off x="922867" y="652345"/>
            <a:ext cx="11438467" cy="584775"/>
          </a:xfrm>
          <a:prstGeom prst="rect">
            <a:avLst/>
          </a:prstGeom>
        </p:spPr>
        <p:txBody>
          <a:bodyPr wrap="square">
            <a:spAutoFit/>
          </a:bodyPr>
          <a:lstStyle/>
          <a:p>
            <a:r>
              <a:rPr lang="ja-JP" altLang="en-US" sz="3200" dirty="0" smtClean="0"/>
              <a:t>インターフェースはフィールドを持たせられません。</a:t>
            </a:r>
            <a:endParaRPr lang="ja-JP" altLang="en-US" sz="3200" dirty="0"/>
          </a:p>
        </p:txBody>
      </p:sp>
      <p:sp>
        <p:nvSpPr>
          <p:cNvPr id="9" name="四角形: メモ 27">
            <a:extLst>
              <a:ext uri="{FF2B5EF4-FFF2-40B4-BE49-F238E27FC236}">
                <a16:creationId xmlns="" xmlns:a16="http://schemas.microsoft.com/office/drawing/2014/main" xmlns:lc="http://schemas.openxmlformats.org/drawingml/2006/lockedCanvas" id="{576FA5A4-7E12-4F38-B8BD-5DF42FD64CEC}"/>
              </a:ext>
            </a:extLst>
          </p:cNvPr>
          <p:cNvSpPr/>
          <p:nvPr/>
        </p:nvSpPr>
        <p:spPr>
          <a:xfrm>
            <a:off x="677334" y="1812928"/>
            <a:ext cx="4114800" cy="2251074"/>
          </a:xfrm>
          <a:prstGeom prst="foldedCorner">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ja-JP" altLang="en-US" sz="1400" b="1" dirty="0" smtClean="0">
                <a:solidFill>
                  <a:schemeClr val="tx1"/>
                </a:solidFill>
              </a:rPr>
              <a:t>哺乳類クラス（抽象クラス）</a:t>
            </a:r>
            <a:endParaRPr lang="en-US" altLang="ja-JP" sz="1400" b="1" dirty="0" smtClean="0">
              <a:solidFill>
                <a:schemeClr val="tx1"/>
              </a:solidFill>
            </a:endParaRPr>
          </a:p>
          <a:p>
            <a:endParaRPr kumimoji="1" lang="en-US" altLang="ja-JP" sz="1400" b="1" dirty="0" smtClean="0">
              <a:solidFill>
                <a:schemeClr val="tx1"/>
              </a:solidFill>
            </a:endParaRPr>
          </a:p>
          <a:p>
            <a:r>
              <a:rPr kumimoji="1" lang="ja-JP" altLang="en-US" sz="1400" b="1" dirty="0" smtClean="0">
                <a:solidFill>
                  <a:srgbClr val="FF0000"/>
                </a:solidFill>
              </a:rPr>
              <a:t>名前</a:t>
            </a:r>
            <a:endParaRPr kumimoji="1" lang="en-US" altLang="ja-JP" sz="1400" b="1" dirty="0" smtClean="0">
              <a:solidFill>
                <a:srgbClr val="FF0000"/>
              </a:solidFill>
            </a:endParaRPr>
          </a:p>
          <a:p>
            <a:endParaRPr kumimoji="1" lang="en-US" altLang="ja-JP" sz="1400" b="1" dirty="0" smtClean="0">
              <a:solidFill>
                <a:srgbClr val="FF0000"/>
              </a:solidFill>
            </a:endParaRPr>
          </a:p>
          <a:p>
            <a:r>
              <a:rPr lang="ja-JP" altLang="en-US" sz="1400" b="1" dirty="0">
                <a:solidFill>
                  <a:srgbClr val="FF0000"/>
                </a:solidFill>
              </a:rPr>
              <a:t>年齢</a:t>
            </a:r>
            <a:endParaRPr lang="en-US" altLang="ja-JP" sz="1400" b="1" dirty="0">
              <a:solidFill>
                <a:srgbClr val="FF0000"/>
              </a:solidFill>
            </a:endParaRPr>
          </a:p>
          <a:p>
            <a:endParaRPr kumimoji="1" lang="en-US" altLang="ja-JP" sz="1400" b="1" dirty="0">
              <a:solidFill>
                <a:srgbClr val="FF0000"/>
              </a:solidFill>
            </a:endParaRPr>
          </a:p>
          <a:p>
            <a:r>
              <a:rPr lang="ja-JP" altLang="en-US" sz="1400" b="1" dirty="0">
                <a:solidFill>
                  <a:schemeClr val="tx1"/>
                </a:solidFill>
              </a:rPr>
              <a:t>・</a:t>
            </a:r>
            <a:r>
              <a:rPr lang="ja-JP" altLang="en-US" sz="1400" b="1" dirty="0" smtClean="0">
                <a:solidFill>
                  <a:schemeClr val="tx1"/>
                </a:solidFill>
              </a:rPr>
              <a:t>鳴く</a:t>
            </a:r>
            <a:r>
              <a:rPr lang="ja-JP" altLang="en-US" sz="1400" b="1" dirty="0">
                <a:solidFill>
                  <a:schemeClr val="tx1"/>
                </a:solidFill>
              </a:rPr>
              <a:t>（</a:t>
            </a:r>
            <a:r>
              <a:rPr lang="ja-JP" altLang="en-US" sz="1400" b="1" dirty="0" smtClean="0">
                <a:solidFill>
                  <a:schemeClr val="tx1"/>
                </a:solidFill>
              </a:rPr>
              <a:t>抽象メソッド）</a:t>
            </a:r>
            <a:endParaRPr lang="en-US" altLang="ja-JP" sz="1400" b="1" dirty="0" smtClean="0">
              <a:solidFill>
                <a:schemeClr val="tx1"/>
              </a:solidFill>
            </a:endParaRPr>
          </a:p>
          <a:p>
            <a:endParaRPr lang="en-US" altLang="ja-JP" sz="1400" b="1" dirty="0">
              <a:solidFill>
                <a:schemeClr val="tx1"/>
              </a:solidFill>
            </a:endParaRPr>
          </a:p>
          <a:p>
            <a:r>
              <a:rPr lang="ja-JP" altLang="en-US" sz="1400" b="1" dirty="0" smtClean="0">
                <a:solidFill>
                  <a:schemeClr val="tx1"/>
                </a:solidFill>
              </a:rPr>
              <a:t>・逃げる</a:t>
            </a:r>
            <a:r>
              <a:rPr lang="ja-JP" altLang="en-US" sz="1400" b="1" dirty="0">
                <a:solidFill>
                  <a:schemeClr val="tx1"/>
                </a:solidFill>
              </a:rPr>
              <a:t>（</a:t>
            </a:r>
            <a:r>
              <a:rPr lang="ja-JP" altLang="en-US" sz="1400" b="1" dirty="0" smtClean="0">
                <a:solidFill>
                  <a:schemeClr val="tx1"/>
                </a:solidFill>
              </a:rPr>
              <a:t>抽象メソッド）</a:t>
            </a:r>
            <a:endParaRPr lang="en-US" altLang="ja-JP" sz="1400" b="1" dirty="0">
              <a:solidFill>
                <a:schemeClr val="tx1"/>
              </a:solidFill>
            </a:endParaRPr>
          </a:p>
        </p:txBody>
      </p:sp>
      <p:sp>
        <p:nvSpPr>
          <p:cNvPr id="19" name="四角形: メモ 27">
            <a:extLst>
              <a:ext uri="{FF2B5EF4-FFF2-40B4-BE49-F238E27FC236}">
                <a16:creationId xmlns="" xmlns:a16="http://schemas.microsoft.com/office/drawing/2014/main" xmlns:lc="http://schemas.openxmlformats.org/drawingml/2006/lockedCanvas" id="{576FA5A4-7E12-4F38-B8BD-5DF42FD64CEC}"/>
              </a:ext>
            </a:extLst>
          </p:cNvPr>
          <p:cNvSpPr/>
          <p:nvPr/>
        </p:nvSpPr>
        <p:spPr>
          <a:xfrm>
            <a:off x="7069668" y="1812927"/>
            <a:ext cx="4114800" cy="2251074"/>
          </a:xfrm>
          <a:prstGeom prst="foldedCorner">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ja-JP" altLang="en-US" sz="1400" b="1" dirty="0" smtClean="0">
                <a:solidFill>
                  <a:schemeClr val="tx1"/>
                </a:solidFill>
              </a:rPr>
              <a:t>哺乳類クラス（インターフェース）</a:t>
            </a:r>
            <a:endParaRPr lang="en-US" altLang="ja-JP" sz="1400" b="1" dirty="0" smtClean="0">
              <a:solidFill>
                <a:schemeClr val="tx1"/>
              </a:solidFill>
            </a:endParaRPr>
          </a:p>
          <a:p>
            <a:endParaRPr kumimoji="1" lang="en-US" altLang="ja-JP" sz="1400" b="1" dirty="0" smtClean="0">
              <a:solidFill>
                <a:schemeClr val="tx1"/>
              </a:solidFill>
            </a:endParaRPr>
          </a:p>
          <a:p>
            <a:r>
              <a:rPr lang="ja-JP" altLang="en-US" sz="1400" b="1" dirty="0">
                <a:solidFill>
                  <a:srgbClr val="FF0000"/>
                </a:solidFill>
              </a:rPr>
              <a:t>名前</a:t>
            </a:r>
            <a:endParaRPr lang="en-US" altLang="ja-JP" sz="1400" b="1" dirty="0">
              <a:solidFill>
                <a:srgbClr val="FF0000"/>
              </a:solidFill>
            </a:endParaRPr>
          </a:p>
          <a:p>
            <a:endParaRPr lang="en-US" altLang="ja-JP" sz="1400" b="1" dirty="0">
              <a:solidFill>
                <a:srgbClr val="FF0000"/>
              </a:solidFill>
            </a:endParaRPr>
          </a:p>
          <a:p>
            <a:r>
              <a:rPr lang="ja-JP" altLang="en-US" sz="1400" b="1" dirty="0">
                <a:solidFill>
                  <a:srgbClr val="FF0000"/>
                </a:solidFill>
              </a:rPr>
              <a:t>年齢</a:t>
            </a:r>
            <a:endParaRPr lang="en-US" altLang="ja-JP" sz="1400" b="1" dirty="0">
              <a:solidFill>
                <a:srgbClr val="FF0000"/>
              </a:solidFill>
            </a:endParaRPr>
          </a:p>
          <a:p>
            <a:endParaRPr kumimoji="1" lang="en-US" altLang="ja-JP" sz="1400" b="1" dirty="0">
              <a:solidFill>
                <a:srgbClr val="FF0000"/>
              </a:solidFill>
            </a:endParaRPr>
          </a:p>
          <a:p>
            <a:r>
              <a:rPr lang="ja-JP" altLang="en-US" sz="1400" b="1" dirty="0">
                <a:solidFill>
                  <a:schemeClr val="tx1"/>
                </a:solidFill>
              </a:rPr>
              <a:t>・</a:t>
            </a:r>
            <a:r>
              <a:rPr lang="ja-JP" altLang="en-US" sz="1400" b="1" dirty="0" smtClean="0">
                <a:solidFill>
                  <a:schemeClr val="tx1"/>
                </a:solidFill>
              </a:rPr>
              <a:t>鳴く</a:t>
            </a:r>
            <a:r>
              <a:rPr lang="ja-JP" altLang="en-US" sz="1400" b="1" dirty="0">
                <a:solidFill>
                  <a:schemeClr val="tx1"/>
                </a:solidFill>
              </a:rPr>
              <a:t>（</a:t>
            </a:r>
            <a:r>
              <a:rPr lang="ja-JP" altLang="en-US" sz="1400" b="1" dirty="0" smtClean="0">
                <a:solidFill>
                  <a:schemeClr val="tx1"/>
                </a:solidFill>
              </a:rPr>
              <a:t>抽象メソッド）</a:t>
            </a:r>
            <a:endParaRPr lang="en-US" altLang="ja-JP" sz="1400" b="1" dirty="0" smtClean="0">
              <a:solidFill>
                <a:schemeClr val="tx1"/>
              </a:solidFill>
            </a:endParaRPr>
          </a:p>
          <a:p>
            <a:endParaRPr lang="en-US" altLang="ja-JP" sz="1400" b="1" dirty="0">
              <a:solidFill>
                <a:schemeClr val="tx1"/>
              </a:solidFill>
            </a:endParaRPr>
          </a:p>
          <a:p>
            <a:r>
              <a:rPr lang="ja-JP" altLang="en-US" sz="1400" b="1" dirty="0" smtClean="0">
                <a:solidFill>
                  <a:schemeClr val="tx1"/>
                </a:solidFill>
              </a:rPr>
              <a:t>・逃げる</a:t>
            </a:r>
            <a:r>
              <a:rPr lang="ja-JP" altLang="en-US" sz="1400" b="1" dirty="0">
                <a:solidFill>
                  <a:schemeClr val="tx1"/>
                </a:solidFill>
              </a:rPr>
              <a:t>（</a:t>
            </a:r>
            <a:r>
              <a:rPr lang="ja-JP" altLang="en-US" sz="1400" b="1" dirty="0" smtClean="0">
                <a:solidFill>
                  <a:schemeClr val="tx1"/>
                </a:solidFill>
              </a:rPr>
              <a:t>抽象メソッド）</a:t>
            </a:r>
            <a:endParaRPr lang="en-US" altLang="ja-JP" sz="1400" b="1" dirty="0">
              <a:solidFill>
                <a:schemeClr val="tx1"/>
              </a:solidFill>
            </a:endParaRPr>
          </a:p>
        </p:txBody>
      </p:sp>
      <p:sp>
        <p:nvSpPr>
          <p:cNvPr id="22" name="乗算記号 21"/>
          <p:cNvSpPr/>
          <p:nvPr/>
        </p:nvSpPr>
        <p:spPr>
          <a:xfrm>
            <a:off x="6252634" y="1971737"/>
            <a:ext cx="2341033" cy="1388534"/>
          </a:xfrm>
          <a:prstGeom prst="mathMultiply">
            <a:avLst>
              <a:gd name="adj1" fmla="val 334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p:nvSpPr>
        <p:spPr>
          <a:xfrm>
            <a:off x="753534" y="4428066"/>
            <a:ext cx="10998200" cy="954107"/>
          </a:xfrm>
          <a:prstGeom prst="rect">
            <a:avLst/>
          </a:prstGeom>
        </p:spPr>
        <p:txBody>
          <a:bodyPr wrap="square">
            <a:spAutoFit/>
          </a:bodyPr>
          <a:lstStyle/>
          <a:p>
            <a:r>
              <a:rPr lang="ja-JP" altLang="en-US" sz="2800" dirty="0" smtClean="0"/>
              <a:t>つまり、インターフェースは情報を保持することができないということです。</a:t>
            </a:r>
            <a:endParaRPr lang="en-US" altLang="ja-JP" sz="2800" dirty="0" smtClean="0"/>
          </a:p>
        </p:txBody>
      </p:sp>
      <p:sp>
        <p:nvSpPr>
          <p:cNvPr id="28" name="正方形/長方形 27"/>
          <p:cNvSpPr/>
          <p:nvPr/>
        </p:nvSpPr>
        <p:spPr>
          <a:xfrm>
            <a:off x="753534" y="5546182"/>
            <a:ext cx="11252201" cy="400110"/>
          </a:xfrm>
          <a:prstGeom prst="rect">
            <a:avLst/>
          </a:prstGeom>
        </p:spPr>
        <p:txBody>
          <a:bodyPr wrap="square">
            <a:spAutoFit/>
          </a:bodyPr>
          <a:lstStyle/>
          <a:p>
            <a:r>
              <a:rPr lang="en-US" altLang="ja-JP" sz="2000" dirty="0" smtClean="0"/>
              <a:t>※</a:t>
            </a:r>
            <a:r>
              <a:rPr lang="ja-JP" altLang="en-US" sz="2000" dirty="0" smtClean="0"/>
              <a:t>定数</a:t>
            </a:r>
            <a:r>
              <a:rPr lang="en-US" altLang="ja-JP" sz="2000" dirty="0" smtClean="0"/>
              <a:t>(public static final</a:t>
            </a:r>
            <a:r>
              <a:rPr lang="ja-JP" altLang="en-US" sz="2000" dirty="0" smtClean="0"/>
              <a:t>がついたもの</a:t>
            </a:r>
            <a:r>
              <a:rPr lang="en-US" altLang="ja-JP" sz="2000" dirty="0" smtClean="0"/>
              <a:t>)</a:t>
            </a:r>
            <a:r>
              <a:rPr lang="ja-JP" altLang="en-US" sz="2000" dirty="0" smtClean="0"/>
              <a:t>のみ持たせることができます。</a:t>
            </a:r>
            <a:endParaRPr lang="en-US" altLang="ja-JP" sz="2000" dirty="0" smtClean="0"/>
          </a:p>
        </p:txBody>
      </p:sp>
    </p:spTree>
    <p:extLst>
      <p:ext uri="{BB962C8B-B14F-4D97-AF65-F5344CB8AC3E}">
        <p14:creationId xmlns:p14="http://schemas.microsoft.com/office/powerpoint/2010/main" val="4087504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2" grpId="0" animBg="1"/>
      <p:bldP spid="25" grpId="0"/>
      <p:bldP spid="2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p:cNvSpPr/>
          <p:nvPr/>
        </p:nvSpPr>
        <p:spPr>
          <a:xfrm>
            <a:off x="973667" y="499024"/>
            <a:ext cx="9922933" cy="584775"/>
          </a:xfrm>
          <a:prstGeom prst="rect">
            <a:avLst/>
          </a:prstGeom>
        </p:spPr>
        <p:txBody>
          <a:bodyPr wrap="square">
            <a:spAutoFit/>
          </a:bodyPr>
          <a:lstStyle/>
          <a:p>
            <a:r>
              <a:rPr lang="ja-JP" altLang="en-US" sz="3200" dirty="0" smtClean="0"/>
              <a:t>通常のクラスや抽象クラスは</a:t>
            </a:r>
            <a:r>
              <a:rPr lang="ja-JP" altLang="en-US" sz="3200" dirty="0"/>
              <a:t>多重</a:t>
            </a:r>
            <a:r>
              <a:rPr lang="ja-JP" altLang="en-US" sz="3200" dirty="0" smtClean="0"/>
              <a:t>継承できません。</a:t>
            </a:r>
            <a:endParaRPr lang="ja-JP" altLang="en-US" sz="3200" dirty="0"/>
          </a:p>
        </p:txBody>
      </p:sp>
      <p:sp>
        <p:nvSpPr>
          <p:cNvPr id="9" name="四角形: メモ 27">
            <a:extLst>
              <a:ext uri="{FF2B5EF4-FFF2-40B4-BE49-F238E27FC236}">
                <a16:creationId xmlns="" xmlns:a16="http://schemas.microsoft.com/office/drawing/2014/main" xmlns:lc="http://schemas.openxmlformats.org/drawingml/2006/lockedCanvas" id="{576FA5A4-7E12-4F38-B8BD-5DF42FD64CEC}"/>
              </a:ext>
            </a:extLst>
          </p:cNvPr>
          <p:cNvSpPr/>
          <p:nvPr/>
        </p:nvSpPr>
        <p:spPr>
          <a:xfrm>
            <a:off x="262467" y="1812927"/>
            <a:ext cx="2463799" cy="1014940"/>
          </a:xfrm>
          <a:prstGeom prst="foldedCorner">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ja-JP" altLang="en-US" sz="1400" b="1" dirty="0" smtClean="0">
                <a:solidFill>
                  <a:schemeClr val="tx1"/>
                </a:solidFill>
              </a:rPr>
              <a:t>スキャナー（抽象クラス）</a:t>
            </a:r>
            <a:endParaRPr lang="en-US" altLang="ja-JP" sz="1400" b="1" dirty="0" smtClean="0">
              <a:solidFill>
                <a:schemeClr val="tx1"/>
              </a:solidFill>
            </a:endParaRPr>
          </a:p>
          <a:p>
            <a:endParaRPr lang="en-US" altLang="ja-JP" sz="1400" b="1" dirty="0" smtClean="0">
              <a:solidFill>
                <a:schemeClr val="tx1"/>
              </a:solidFill>
            </a:endParaRPr>
          </a:p>
          <a:p>
            <a:r>
              <a:rPr lang="ja-JP" altLang="en-US" sz="1400" b="1" dirty="0" smtClean="0">
                <a:solidFill>
                  <a:schemeClr val="tx1"/>
                </a:solidFill>
              </a:rPr>
              <a:t>・スキャンする</a:t>
            </a:r>
            <a:r>
              <a:rPr lang="ja-JP" altLang="en-US" sz="1400" b="1" dirty="0">
                <a:solidFill>
                  <a:schemeClr val="tx1"/>
                </a:solidFill>
              </a:rPr>
              <a:t>（抽象メソッド）</a:t>
            </a:r>
            <a:endParaRPr lang="en-US" altLang="ja-JP" sz="1400" b="1" dirty="0">
              <a:solidFill>
                <a:schemeClr val="tx1"/>
              </a:solidFill>
            </a:endParaRPr>
          </a:p>
          <a:p>
            <a:endParaRPr kumimoji="1" lang="en-US" altLang="ja-JP" sz="1400" b="1" dirty="0" smtClean="0">
              <a:solidFill>
                <a:schemeClr val="tx1"/>
              </a:solidFill>
            </a:endParaRPr>
          </a:p>
        </p:txBody>
      </p:sp>
      <p:sp>
        <p:nvSpPr>
          <p:cNvPr id="8" name="四角形: メモ 27">
            <a:extLst>
              <a:ext uri="{FF2B5EF4-FFF2-40B4-BE49-F238E27FC236}">
                <a16:creationId xmlns="" xmlns:a16="http://schemas.microsoft.com/office/drawing/2014/main" xmlns:lc="http://schemas.openxmlformats.org/drawingml/2006/lockedCanvas" id="{576FA5A4-7E12-4F38-B8BD-5DF42FD64CEC}"/>
              </a:ext>
            </a:extLst>
          </p:cNvPr>
          <p:cNvSpPr/>
          <p:nvPr/>
        </p:nvSpPr>
        <p:spPr>
          <a:xfrm>
            <a:off x="2965453" y="1812926"/>
            <a:ext cx="2463799" cy="1014941"/>
          </a:xfrm>
          <a:prstGeom prst="foldedCorner">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ja-JP" altLang="en-US" sz="1400" b="1" dirty="0" smtClean="0">
                <a:solidFill>
                  <a:schemeClr val="tx1"/>
                </a:solidFill>
              </a:rPr>
              <a:t>コピー（抽象クラス）</a:t>
            </a:r>
            <a:endParaRPr lang="en-US" altLang="ja-JP" sz="1400" b="1" dirty="0" smtClean="0">
              <a:solidFill>
                <a:schemeClr val="tx1"/>
              </a:solidFill>
            </a:endParaRPr>
          </a:p>
          <a:p>
            <a:endParaRPr kumimoji="1" lang="en-US" altLang="ja-JP" sz="1400" b="1" dirty="0" smtClean="0">
              <a:solidFill>
                <a:schemeClr val="tx1"/>
              </a:solidFill>
            </a:endParaRPr>
          </a:p>
          <a:p>
            <a:r>
              <a:rPr lang="ja-JP" altLang="en-US" sz="1400" b="1" dirty="0" smtClean="0">
                <a:solidFill>
                  <a:schemeClr val="tx1"/>
                </a:solidFill>
              </a:rPr>
              <a:t>・コピーする（抽象メソッド）</a:t>
            </a:r>
            <a:endParaRPr kumimoji="1" lang="en-US" altLang="ja-JP" sz="1400" b="1" dirty="0" smtClean="0">
              <a:solidFill>
                <a:schemeClr val="tx1"/>
              </a:solidFill>
            </a:endParaRPr>
          </a:p>
        </p:txBody>
      </p:sp>
      <p:sp>
        <p:nvSpPr>
          <p:cNvPr id="10" name="四角形: メモ 27">
            <a:extLst>
              <a:ext uri="{FF2B5EF4-FFF2-40B4-BE49-F238E27FC236}">
                <a16:creationId xmlns="" xmlns:a16="http://schemas.microsoft.com/office/drawing/2014/main" xmlns:lc="http://schemas.openxmlformats.org/drawingml/2006/lockedCanvas" id="{576FA5A4-7E12-4F38-B8BD-5DF42FD64CEC}"/>
              </a:ext>
            </a:extLst>
          </p:cNvPr>
          <p:cNvSpPr/>
          <p:nvPr/>
        </p:nvSpPr>
        <p:spPr>
          <a:xfrm>
            <a:off x="5668439" y="1812926"/>
            <a:ext cx="2463799" cy="1014941"/>
          </a:xfrm>
          <a:prstGeom prst="foldedCorner">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ja-JP" altLang="en-US" sz="1400" b="1" dirty="0" smtClean="0">
                <a:solidFill>
                  <a:schemeClr val="tx1"/>
                </a:solidFill>
              </a:rPr>
              <a:t>ファックス（抽象クラス）</a:t>
            </a:r>
            <a:endParaRPr lang="en-US" altLang="ja-JP" sz="1400" b="1" dirty="0" smtClean="0">
              <a:solidFill>
                <a:schemeClr val="tx1"/>
              </a:solidFill>
            </a:endParaRPr>
          </a:p>
          <a:p>
            <a:endParaRPr kumimoji="1" lang="en-US" altLang="ja-JP" sz="1400" b="1" dirty="0" smtClean="0">
              <a:solidFill>
                <a:schemeClr val="tx1"/>
              </a:solidFill>
            </a:endParaRPr>
          </a:p>
          <a:p>
            <a:r>
              <a:rPr lang="ja-JP" altLang="en-US" sz="1400" b="1" dirty="0" smtClean="0">
                <a:solidFill>
                  <a:schemeClr val="tx1"/>
                </a:solidFill>
              </a:rPr>
              <a:t>・ファックスを送る（</a:t>
            </a:r>
            <a:r>
              <a:rPr lang="ja-JP" altLang="en-US" sz="1400" b="1" dirty="0">
                <a:solidFill>
                  <a:schemeClr val="tx1"/>
                </a:solidFill>
              </a:rPr>
              <a:t>抽象メソッド</a:t>
            </a:r>
            <a:r>
              <a:rPr lang="ja-JP" altLang="en-US" sz="1400" b="1" dirty="0" smtClean="0">
                <a:solidFill>
                  <a:schemeClr val="tx1"/>
                </a:solidFill>
              </a:rPr>
              <a:t>）</a:t>
            </a:r>
            <a:endParaRPr lang="en-US" altLang="ja-JP" sz="1400" b="1" dirty="0">
              <a:solidFill>
                <a:schemeClr val="tx1"/>
              </a:solidFill>
            </a:endParaRPr>
          </a:p>
        </p:txBody>
      </p:sp>
      <p:sp>
        <p:nvSpPr>
          <p:cNvPr id="11" name="四角形: メモ 27">
            <a:extLst>
              <a:ext uri="{FF2B5EF4-FFF2-40B4-BE49-F238E27FC236}">
                <a16:creationId xmlns="" xmlns:a16="http://schemas.microsoft.com/office/drawing/2014/main" xmlns:lc="http://schemas.openxmlformats.org/drawingml/2006/lockedCanvas" id="{576FA5A4-7E12-4F38-B8BD-5DF42FD64CEC}"/>
              </a:ext>
            </a:extLst>
          </p:cNvPr>
          <p:cNvSpPr/>
          <p:nvPr/>
        </p:nvSpPr>
        <p:spPr>
          <a:xfrm>
            <a:off x="8371425" y="1807600"/>
            <a:ext cx="2463799" cy="1020267"/>
          </a:xfrm>
          <a:prstGeom prst="foldedCorner">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ja-JP" altLang="en-US" sz="1400" b="1" dirty="0" smtClean="0">
                <a:solidFill>
                  <a:schemeClr val="tx1"/>
                </a:solidFill>
              </a:rPr>
              <a:t>プリンター（抽象クラス）</a:t>
            </a:r>
            <a:endParaRPr lang="en-US" altLang="ja-JP" sz="1400" b="1" dirty="0" smtClean="0">
              <a:solidFill>
                <a:schemeClr val="tx1"/>
              </a:solidFill>
            </a:endParaRPr>
          </a:p>
          <a:p>
            <a:endParaRPr lang="en-US" altLang="ja-JP" sz="1400" b="1" dirty="0">
              <a:solidFill>
                <a:schemeClr val="tx1"/>
              </a:solidFill>
            </a:endParaRPr>
          </a:p>
          <a:p>
            <a:r>
              <a:rPr lang="ja-JP" altLang="en-US" sz="1400" b="1" dirty="0" smtClean="0">
                <a:solidFill>
                  <a:schemeClr val="tx1"/>
                </a:solidFill>
              </a:rPr>
              <a:t>・印刷する（</a:t>
            </a:r>
            <a:r>
              <a:rPr lang="ja-JP" altLang="en-US" sz="1400" b="1" dirty="0">
                <a:solidFill>
                  <a:schemeClr val="tx1"/>
                </a:solidFill>
              </a:rPr>
              <a:t>抽象メソッド</a:t>
            </a:r>
            <a:r>
              <a:rPr lang="ja-JP" altLang="en-US" sz="1400" b="1" dirty="0" smtClean="0">
                <a:solidFill>
                  <a:schemeClr val="tx1"/>
                </a:solidFill>
              </a:rPr>
              <a:t>）</a:t>
            </a:r>
            <a:endParaRPr lang="en-US" altLang="ja-JP" sz="1400" b="1" dirty="0" smtClean="0">
              <a:solidFill>
                <a:schemeClr val="tx1"/>
              </a:solidFill>
            </a:endParaRPr>
          </a:p>
          <a:p>
            <a:endParaRPr kumimoji="1" lang="en-US" altLang="ja-JP" sz="1400" b="1" dirty="0" smtClean="0">
              <a:solidFill>
                <a:schemeClr val="tx1"/>
              </a:solidFill>
            </a:endParaRPr>
          </a:p>
        </p:txBody>
      </p:sp>
      <p:pic>
        <p:nvPicPr>
          <p:cNvPr id="3076" name="Picture 4" descr="コピー機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6977" y="3599888"/>
            <a:ext cx="2075827" cy="2793008"/>
          </a:xfrm>
          <a:prstGeom prst="rect">
            <a:avLst/>
          </a:prstGeom>
          <a:noFill/>
          <a:extLst>
            <a:ext uri="{909E8E84-426E-40DD-AFC4-6F175D3DCCD1}">
              <a14:hiddenFill xmlns:a14="http://schemas.microsoft.com/office/drawing/2010/main">
                <a:solidFill>
                  <a:srgbClr val="FFFFFF"/>
                </a:solidFill>
              </a14:hiddenFill>
            </a:ext>
          </a:extLst>
        </p:spPr>
      </p:pic>
      <p:sp>
        <p:nvSpPr>
          <p:cNvPr id="13" name="四角形: メモ 27">
            <a:extLst>
              <a:ext uri="{FF2B5EF4-FFF2-40B4-BE49-F238E27FC236}">
                <a16:creationId xmlns="" xmlns:a16="http://schemas.microsoft.com/office/drawing/2014/main" xmlns:lc="http://schemas.openxmlformats.org/drawingml/2006/lockedCanvas" id="{576FA5A4-7E12-4F38-B8BD-5DF42FD64CEC}"/>
              </a:ext>
            </a:extLst>
          </p:cNvPr>
          <p:cNvSpPr/>
          <p:nvPr/>
        </p:nvSpPr>
        <p:spPr>
          <a:xfrm>
            <a:off x="2726265" y="4996392"/>
            <a:ext cx="5645160" cy="1573741"/>
          </a:xfrm>
          <a:prstGeom prst="foldedCorner">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ja-JP" altLang="en-US" sz="1400" b="1" dirty="0" smtClean="0">
                <a:solidFill>
                  <a:schemeClr val="tx1"/>
                </a:solidFill>
              </a:rPr>
              <a:t>複合機クラス </a:t>
            </a:r>
            <a:r>
              <a:rPr lang="en-US" altLang="ja-JP" sz="1400" b="1" dirty="0" smtClean="0">
                <a:solidFill>
                  <a:srgbClr val="FF0000"/>
                </a:solidFill>
              </a:rPr>
              <a:t>extends </a:t>
            </a:r>
            <a:r>
              <a:rPr lang="ja-JP" altLang="en-US" sz="1400" b="1" dirty="0" smtClean="0">
                <a:solidFill>
                  <a:srgbClr val="FF0000"/>
                </a:solidFill>
              </a:rPr>
              <a:t>スキャナー</a:t>
            </a:r>
            <a:r>
              <a:rPr lang="en-US" altLang="ja-JP" sz="1400" b="1" dirty="0" smtClean="0">
                <a:solidFill>
                  <a:srgbClr val="FF0000"/>
                </a:solidFill>
              </a:rPr>
              <a:t>,</a:t>
            </a:r>
            <a:r>
              <a:rPr lang="ja-JP" altLang="en-US" sz="1400" b="1" dirty="0" smtClean="0">
                <a:solidFill>
                  <a:srgbClr val="FF0000"/>
                </a:solidFill>
              </a:rPr>
              <a:t>コピー</a:t>
            </a:r>
            <a:r>
              <a:rPr lang="en-US" altLang="ja-JP" sz="1400" b="1" dirty="0" smtClean="0">
                <a:solidFill>
                  <a:srgbClr val="FF0000"/>
                </a:solidFill>
              </a:rPr>
              <a:t>,</a:t>
            </a:r>
            <a:r>
              <a:rPr lang="ja-JP" altLang="en-US" sz="1400" b="1" dirty="0" smtClean="0">
                <a:solidFill>
                  <a:srgbClr val="FF0000"/>
                </a:solidFill>
              </a:rPr>
              <a:t>ファックス</a:t>
            </a:r>
            <a:r>
              <a:rPr lang="en-US" altLang="ja-JP" sz="1400" b="1" dirty="0" smtClean="0">
                <a:solidFill>
                  <a:srgbClr val="FF0000"/>
                </a:solidFill>
              </a:rPr>
              <a:t>,</a:t>
            </a:r>
            <a:r>
              <a:rPr lang="ja-JP" altLang="en-US" sz="1400" b="1" dirty="0" smtClean="0">
                <a:solidFill>
                  <a:srgbClr val="FF0000"/>
                </a:solidFill>
              </a:rPr>
              <a:t>プリンター</a:t>
            </a:r>
            <a:endParaRPr lang="en-US" altLang="ja-JP" sz="1400" b="1" dirty="0" smtClean="0">
              <a:solidFill>
                <a:srgbClr val="FF0000"/>
              </a:solidFill>
            </a:endParaRPr>
          </a:p>
          <a:p>
            <a:endParaRPr lang="en-US" altLang="ja-JP" sz="1400" b="1" dirty="0">
              <a:solidFill>
                <a:schemeClr val="tx1"/>
              </a:solidFill>
            </a:endParaRPr>
          </a:p>
          <a:p>
            <a:r>
              <a:rPr lang="ja-JP" altLang="en-US" sz="1400" b="1" dirty="0" smtClean="0">
                <a:solidFill>
                  <a:schemeClr val="tx1"/>
                </a:solidFill>
              </a:rPr>
              <a:t>・スキャンする</a:t>
            </a:r>
            <a:r>
              <a:rPr lang="en-US" altLang="ja-JP" sz="1400" b="1" dirty="0">
                <a:solidFill>
                  <a:schemeClr val="tx1"/>
                </a:solidFill>
              </a:rPr>
              <a:t>{…}</a:t>
            </a:r>
            <a:endParaRPr lang="en-US" altLang="ja-JP" sz="1400" b="1" dirty="0" smtClean="0">
              <a:solidFill>
                <a:schemeClr val="tx1"/>
              </a:solidFill>
            </a:endParaRPr>
          </a:p>
          <a:p>
            <a:r>
              <a:rPr lang="ja-JP" altLang="en-US" sz="1400" b="1" dirty="0" smtClean="0">
                <a:solidFill>
                  <a:schemeClr val="tx1"/>
                </a:solidFill>
              </a:rPr>
              <a:t>・コピーする</a:t>
            </a:r>
            <a:r>
              <a:rPr lang="en-US" altLang="ja-JP" sz="1400" b="1" dirty="0" smtClean="0">
                <a:solidFill>
                  <a:schemeClr val="tx1"/>
                </a:solidFill>
              </a:rPr>
              <a:t>{…}</a:t>
            </a:r>
          </a:p>
          <a:p>
            <a:r>
              <a:rPr lang="ja-JP" altLang="en-US" sz="1400" b="1" dirty="0" smtClean="0">
                <a:solidFill>
                  <a:schemeClr val="tx1"/>
                </a:solidFill>
              </a:rPr>
              <a:t>・ファックスを送る</a:t>
            </a:r>
            <a:r>
              <a:rPr lang="en-US" altLang="ja-JP" sz="1400" b="1" dirty="0" smtClean="0">
                <a:solidFill>
                  <a:schemeClr val="tx1"/>
                </a:solidFill>
              </a:rPr>
              <a:t> </a:t>
            </a:r>
            <a:r>
              <a:rPr lang="en-US" altLang="ja-JP" sz="1400" b="1" dirty="0">
                <a:solidFill>
                  <a:schemeClr val="tx1"/>
                </a:solidFill>
              </a:rPr>
              <a:t>{…}</a:t>
            </a:r>
            <a:endParaRPr lang="en-US" altLang="ja-JP" sz="1400" b="1" dirty="0" smtClean="0">
              <a:solidFill>
                <a:schemeClr val="tx1"/>
              </a:solidFill>
            </a:endParaRPr>
          </a:p>
          <a:p>
            <a:r>
              <a:rPr lang="ja-JP" altLang="en-US" sz="1400" b="1" dirty="0" smtClean="0">
                <a:solidFill>
                  <a:schemeClr val="tx1"/>
                </a:solidFill>
              </a:rPr>
              <a:t>・</a:t>
            </a:r>
            <a:r>
              <a:rPr lang="en-US" altLang="ja-JP" sz="1400" b="1" dirty="0">
                <a:solidFill>
                  <a:schemeClr val="tx1"/>
                </a:solidFill>
              </a:rPr>
              <a:t> </a:t>
            </a:r>
            <a:r>
              <a:rPr lang="ja-JP" altLang="en-US" sz="1400" b="1" dirty="0" smtClean="0">
                <a:solidFill>
                  <a:schemeClr val="tx1"/>
                </a:solidFill>
              </a:rPr>
              <a:t>印刷する</a:t>
            </a:r>
            <a:r>
              <a:rPr lang="en-US" altLang="ja-JP" sz="1400" b="1" dirty="0" smtClean="0">
                <a:solidFill>
                  <a:schemeClr val="tx1"/>
                </a:solidFill>
              </a:rPr>
              <a:t>{…}</a:t>
            </a:r>
          </a:p>
          <a:p>
            <a:endParaRPr kumimoji="1" lang="en-US" altLang="ja-JP" sz="1400" b="1" dirty="0" smtClean="0">
              <a:solidFill>
                <a:schemeClr val="tx1"/>
              </a:solidFill>
            </a:endParaRPr>
          </a:p>
        </p:txBody>
      </p:sp>
      <p:cxnSp>
        <p:nvCxnSpPr>
          <p:cNvPr id="14" name="直線矢印コネクタ 13"/>
          <p:cNvCxnSpPr>
            <a:stCxn id="13" idx="0"/>
            <a:endCxn id="9" idx="2"/>
          </p:cNvCxnSpPr>
          <p:nvPr/>
        </p:nvCxnSpPr>
        <p:spPr>
          <a:xfrm flipH="1" flipV="1">
            <a:off x="1494367" y="2827867"/>
            <a:ext cx="4054478" cy="2168525"/>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7" name="直線矢印コネクタ 16"/>
          <p:cNvCxnSpPr>
            <a:stCxn id="13" idx="0"/>
            <a:endCxn id="8" idx="2"/>
          </p:cNvCxnSpPr>
          <p:nvPr/>
        </p:nvCxnSpPr>
        <p:spPr>
          <a:xfrm flipH="1" flipV="1">
            <a:off x="4197353" y="2827867"/>
            <a:ext cx="1351492" cy="2168525"/>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20" name="直線矢印コネクタ 19"/>
          <p:cNvCxnSpPr>
            <a:stCxn id="13" idx="0"/>
            <a:endCxn id="10" idx="2"/>
          </p:cNvCxnSpPr>
          <p:nvPr/>
        </p:nvCxnSpPr>
        <p:spPr>
          <a:xfrm flipV="1">
            <a:off x="5548845" y="2827867"/>
            <a:ext cx="1351494" cy="2168525"/>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23" name="直線矢印コネクタ 22"/>
          <p:cNvCxnSpPr>
            <a:stCxn id="13" idx="0"/>
            <a:endCxn id="11" idx="2"/>
          </p:cNvCxnSpPr>
          <p:nvPr/>
        </p:nvCxnSpPr>
        <p:spPr>
          <a:xfrm flipV="1">
            <a:off x="5548845" y="2827867"/>
            <a:ext cx="4054480" cy="2168525"/>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34" name="乗算記号 33"/>
          <p:cNvSpPr/>
          <p:nvPr/>
        </p:nvSpPr>
        <p:spPr>
          <a:xfrm>
            <a:off x="715971" y="2053133"/>
            <a:ext cx="9904933" cy="3678800"/>
          </a:xfrm>
          <a:prstGeom prst="mathMultiply">
            <a:avLst>
              <a:gd name="adj1" fmla="val 334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p:nvSpPr>
        <p:spPr>
          <a:xfrm>
            <a:off x="5335687" y="4319628"/>
            <a:ext cx="646331" cy="369332"/>
          </a:xfrm>
          <a:prstGeom prst="rect">
            <a:avLst/>
          </a:prstGeom>
        </p:spPr>
        <p:txBody>
          <a:bodyPr wrap="none">
            <a:spAutoFit/>
          </a:bodyPr>
          <a:lstStyle/>
          <a:p>
            <a:r>
              <a:rPr lang="ja-JP" altLang="en-US" b="1" dirty="0" smtClean="0"/>
              <a:t>継承</a:t>
            </a:r>
            <a:endParaRPr lang="ja-JP" altLang="en-US" b="1" dirty="0"/>
          </a:p>
        </p:txBody>
      </p:sp>
    </p:spTree>
    <p:extLst>
      <p:ext uri="{BB962C8B-B14F-4D97-AF65-F5344CB8AC3E}">
        <p14:creationId xmlns:p14="http://schemas.microsoft.com/office/powerpoint/2010/main" val="2558257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p:cNvSpPr/>
          <p:nvPr/>
        </p:nvSpPr>
        <p:spPr>
          <a:xfrm>
            <a:off x="912291" y="388457"/>
            <a:ext cx="9922933" cy="1077218"/>
          </a:xfrm>
          <a:prstGeom prst="rect">
            <a:avLst/>
          </a:prstGeom>
        </p:spPr>
        <p:txBody>
          <a:bodyPr wrap="square">
            <a:spAutoFit/>
          </a:bodyPr>
          <a:lstStyle/>
          <a:p>
            <a:r>
              <a:rPr lang="ja-JP" altLang="en-US" sz="3200" dirty="0" smtClean="0"/>
              <a:t>インターフェースは</a:t>
            </a:r>
            <a:r>
              <a:rPr lang="ja-JP" altLang="en-US" sz="3200" dirty="0"/>
              <a:t>多重</a:t>
            </a:r>
            <a:r>
              <a:rPr lang="ja-JP" altLang="en-US" sz="3200" dirty="0" smtClean="0"/>
              <a:t>継承することができます。</a:t>
            </a:r>
            <a:endParaRPr lang="en-US" altLang="ja-JP" sz="3200" dirty="0" smtClean="0"/>
          </a:p>
          <a:p>
            <a:r>
              <a:rPr lang="en-US" altLang="ja-JP" sz="3200" dirty="0" smtClean="0"/>
              <a:t>※</a:t>
            </a:r>
            <a:r>
              <a:rPr lang="ja-JP" altLang="en-US" sz="3200" dirty="0" smtClean="0"/>
              <a:t>正式には多重継承ではなく、多重実装</a:t>
            </a:r>
            <a:endParaRPr lang="ja-JP" altLang="en-US" sz="3200" dirty="0"/>
          </a:p>
        </p:txBody>
      </p:sp>
      <p:sp>
        <p:nvSpPr>
          <p:cNvPr id="9" name="四角形: メモ 27">
            <a:extLst>
              <a:ext uri="{FF2B5EF4-FFF2-40B4-BE49-F238E27FC236}">
                <a16:creationId xmlns="" xmlns:a16="http://schemas.microsoft.com/office/drawing/2014/main" xmlns:lc="http://schemas.openxmlformats.org/drawingml/2006/lockedCanvas" id="{576FA5A4-7E12-4F38-B8BD-5DF42FD64CEC}"/>
              </a:ext>
            </a:extLst>
          </p:cNvPr>
          <p:cNvSpPr/>
          <p:nvPr/>
        </p:nvSpPr>
        <p:spPr>
          <a:xfrm>
            <a:off x="262467" y="1600200"/>
            <a:ext cx="2463799" cy="1227667"/>
          </a:xfrm>
          <a:prstGeom prst="foldedCorner">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ja-JP" altLang="en-US" sz="1400" b="1" dirty="0" smtClean="0">
                <a:solidFill>
                  <a:schemeClr val="tx1"/>
                </a:solidFill>
              </a:rPr>
              <a:t>スキャナー（インターフェース）</a:t>
            </a:r>
            <a:endParaRPr lang="en-US" altLang="ja-JP" sz="1400" b="1" dirty="0" smtClean="0">
              <a:solidFill>
                <a:schemeClr val="tx1"/>
              </a:solidFill>
            </a:endParaRPr>
          </a:p>
          <a:p>
            <a:endParaRPr lang="en-US" altLang="ja-JP" sz="1400" b="1" dirty="0" smtClean="0">
              <a:solidFill>
                <a:schemeClr val="tx1"/>
              </a:solidFill>
            </a:endParaRPr>
          </a:p>
          <a:p>
            <a:r>
              <a:rPr lang="ja-JP" altLang="en-US" sz="1400" b="1" dirty="0" smtClean="0">
                <a:solidFill>
                  <a:schemeClr val="tx1"/>
                </a:solidFill>
              </a:rPr>
              <a:t>・スキャンする</a:t>
            </a:r>
            <a:r>
              <a:rPr lang="ja-JP" altLang="en-US" sz="1400" b="1" dirty="0">
                <a:solidFill>
                  <a:schemeClr val="tx1"/>
                </a:solidFill>
              </a:rPr>
              <a:t>（抽象メソッド）</a:t>
            </a:r>
            <a:endParaRPr lang="en-US" altLang="ja-JP" sz="1400" b="1" dirty="0">
              <a:solidFill>
                <a:schemeClr val="tx1"/>
              </a:solidFill>
            </a:endParaRPr>
          </a:p>
          <a:p>
            <a:endParaRPr kumimoji="1" lang="en-US" altLang="ja-JP" sz="1400" b="1" dirty="0" smtClean="0">
              <a:solidFill>
                <a:schemeClr val="tx1"/>
              </a:solidFill>
            </a:endParaRPr>
          </a:p>
        </p:txBody>
      </p:sp>
      <p:sp>
        <p:nvSpPr>
          <p:cNvPr id="8" name="四角形: メモ 27">
            <a:extLst>
              <a:ext uri="{FF2B5EF4-FFF2-40B4-BE49-F238E27FC236}">
                <a16:creationId xmlns="" xmlns:a16="http://schemas.microsoft.com/office/drawing/2014/main" xmlns:lc="http://schemas.openxmlformats.org/drawingml/2006/lockedCanvas" id="{576FA5A4-7E12-4F38-B8BD-5DF42FD64CEC}"/>
              </a:ext>
            </a:extLst>
          </p:cNvPr>
          <p:cNvSpPr/>
          <p:nvPr/>
        </p:nvSpPr>
        <p:spPr>
          <a:xfrm>
            <a:off x="2965453" y="1600200"/>
            <a:ext cx="2463799" cy="1227667"/>
          </a:xfrm>
          <a:prstGeom prst="foldedCorner">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ja-JP" altLang="en-US" sz="1400" b="1" dirty="0" smtClean="0">
                <a:solidFill>
                  <a:schemeClr val="tx1"/>
                </a:solidFill>
              </a:rPr>
              <a:t>コピー（インターフェース）</a:t>
            </a:r>
            <a:endParaRPr lang="en-US" altLang="ja-JP" sz="1400" b="1" dirty="0" smtClean="0">
              <a:solidFill>
                <a:schemeClr val="tx1"/>
              </a:solidFill>
            </a:endParaRPr>
          </a:p>
          <a:p>
            <a:endParaRPr kumimoji="1" lang="en-US" altLang="ja-JP" sz="1400" b="1" dirty="0" smtClean="0">
              <a:solidFill>
                <a:schemeClr val="tx1"/>
              </a:solidFill>
            </a:endParaRPr>
          </a:p>
          <a:p>
            <a:r>
              <a:rPr lang="ja-JP" altLang="en-US" sz="1400" b="1" dirty="0" smtClean="0">
                <a:solidFill>
                  <a:schemeClr val="tx1"/>
                </a:solidFill>
              </a:rPr>
              <a:t>・コピーする（抽象メソッド）</a:t>
            </a:r>
            <a:endParaRPr kumimoji="1" lang="en-US" altLang="ja-JP" sz="1400" b="1" dirty="0" smtClean="0">
              <a:solidFill>
                <a:schemeClr val="tx1"/>
              </a:solidFill>
            </a:endParaRPr>
          </a:p>
        </p:txBody>
      </p:sp>
      <p:sp>
        <p:nvSpPr>
          <p:cNvPr id="10" name="四角形: メモ 27">
            <a:extLst>
              <a:ext uri="{FF2B5EF4-FFF2-40B4-BE49-F238E27FC236}">
                <a16:creationId xmlns="" xmlns:a16="http://schemas.microsoft.com/office/drawing/2014/main" xmlns:lc="http://schemas.openxmlformats.org/drawingml/2006/lockedCanvas" id="{576FA5A4-7E12-4F38-B8BD-5DF42FD64CEC}"/>
              </a:ext>
            </a:extLst>
          </p:cNvPr>
          <p:cNvSpPr/>
          <p:nvPr/>
        </p:nvSpPr>
        <p:spPr>
          <a:xfrm>
            <a:off x="5668439" y="1600200"/>
            <a:ext cx="2463799" cy="1227667"/>
          </a:xfrm>
          <a:prstGeom prst="foldedCorner">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ja-JP" altLang="en-US" sz="1400" b="1" dirty="0" smtClean="0">
                <a:solidFill>
                  <a:schemeClr val="tx1"/>
                </a:solidFill>
              </a:rPr>
              <a:t>ファックス（インターフェース）</a:t>
            </a:r>
            <a:endParaRPr lang="en-US" altLang="ja-JP" sz="1400" b="1" dirty="0" smtClean="0">
              <a:solidFill>
                <a:schemeClr val="tx1"/>
              </a:solidFill>
            </a:endParaRPr>
          </a:p>
          <a:p>
            <a:endParaRPr kumimoji="1" lang="en-US" altLang="ja-JP" sz="1400" b="1" dirty="0" smtClean="0">
              <a:solidFill>
                <a:schemeClr val="tx1"/>
              </a:solidFill>
            </a:endParaRPr>
          </a:p>
          <a:p>
            <a:r>
              <a:rPr lang="ja-JP" altLang="en-US" sz="1400" b="1" dirty="0" smtClean="0">
                <a:solidFill>
                  <a:schemeClr val="tx1"/>
                </a:solidFill>
              </a:rPr>
              <a:t>・ファックスを送る（</a:t>
            </a:r>
            <a:r>
              <a:rPr lang="ja-JP" altLang="en-US" sz="1400" b="1" dirty="0">
                <a:solidFill>
                  <a:schemeClr val="tx1"/>
                </a:solidFill>
              </a:rPr>
              <a:t>抽象メソッド</a:t>
            </a:r>
            <a:r>
              <a:rPr lang="ja-JP" altLang="en-US" sz="1400" b="1" dirty="0" smtClean="0">
                <a:solidFill>
                  <a:schemeClr val="tx1"/>
                </a:solidFill>
              </a:rPr>
              <a:t>）</a:t>
            </a:r>
            <a:endParaRPr lang="en-US" altLang="ja-JP" sz="1400" b="1" dirty="0">
              <a:solidFill>
                <a:schemeClr val="tx1"/>
              </a:solidFill>
            </a:endParaRPr>
          </a:p>
        </p:txBody>
      </p:sp>
      <p:sp>
        <p:nvSpPr>
          <p:cNvPr id="11" name="四角形: メモ 27">
            <a:extLst>
              <a:ext uri="{FF2B5EF4-FFF2-40B4-BE49-F238E27FC236}">
                <a16:creationId xmlns="" xmlns:a16="http://schemas.microsoft.com/office/drawing/2014/main" xmlns:lc="http://schemas.openxmlformats.org/drawingml/2006/lockedCanvas" id="{576FA5A4-7E12-4F38-B8BD-5DF42FD64CEC}"/>
              </a:ext>
            </a:extLst>
          </p:cNvPr>
          <p:cNvSpPr/>
          <p:nvPr/>
        </p:nvSpPr>
        <p:spPr>
          <a:xfrm>
            <a:off x="8371425" y="1600200"/>
            <a:ext cx="2463799" cy="1227667"/>
          </a:xfrm>
          <a:prstGeom prst="foldedCorner">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ja-JP" altLang="en-US" sz="1400" b="1" dirty="0" smtClean="0">
                <a:solidFill>
                  <a:schemeClr val="tx1"/>
                </a:solidFill>
              </a:rPr>
              <a:t>プリンター（インターフェース）</a:t>
            </a:r>
            <a:endParaRPr lang="en-US" altLang="ja-JP" sz="1400" b="1" dirty="0" smtClean="0">
              <a:solidFill>
                <a:schemeClr val="tx1"/>
              </a:solidFill>
            </a:endParaRPr>
          </a:p>
          <a:p>
            <a:endParaRPr lang="en-US" altLang="ja-JP" sz="1400" b="1" dirty="0">
              <a:solidFill>
                <a:schemeClr val="tx1"/>
              </a:solidFill>
            </a:endParaRPr>
          </a:p>
          <a:p>
            <a:r>
              <a:rPr lang="ja-JP" altLang="en-US" sz="1400" b="1" dirty="0" smtClean="0">
                <a:solidFill>
                  <a:schemeClr val="tx1"/>
                </a:solidFill>
              </a:rPr>
              <a:t>・印刷する（</a:t>
            </a:r>
            <a:r>
              <a:rPr lang="ja-JP" altLang="en-US" sz="1400" b="1" dirty="0">
                <a:solidFill>
                  <a:schemeClr val="tx1"/>
                </a:solidFill>
              </a:rPr>
              <a:t>抽象メソッド</a:t>
            </a:r>
            <a:r>
              <a:rPr lang="ja-JP" altLang="en-US" sz="1400" b="1" dirty="0" smtClean="0">
                <a:solidFill>
                  <a:schemeClr val="tx1"/>
                </a:solidFill>
              </a:rPr>
              <a:t>）</a:t>
            </a:r>
            <a:endParaRPr lang="en-US" altLang="ja-JP" sz="1400" b="1" dirty="0" smtClean="0">
              <a:solidFill>
                <a:schemeClr val="tx1"/>
              </a:solidFill>
            </a:endParaRPr>
          </a:p>
          <a:p>
            <a:endParaRPr kumimoji="1" lang="en-US" altLang="ja-JP" sz="1400" b="1" dirty="0" smtClean="0">
              <a:solidFill>
                <a:schemeClr val="tx1"/>
              </a:solidFill>
            </a:endParaRPr>
          </a:p>
        </p:txBody>
      </p:sp>
      <p:pic>
        <p:nvPicPr>
          <p:cNvPr id="3076" name="Picture 4" descr="コピー機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06240" y="4064992"/>
            <a:ext cx="2075827" cy="2733741"/>
          </a:xfrm>
          <a:prstGeom prst="rect">
            <a:avLst/>
          </a:prstGeom>
          <a:noFill/>
          <a:extLst>
            <a:ext uri="{909E8E84-426E-40DD-AFC4-6F175D3DCCD1}">
              <a14:hiddenFill xmlns:a14="http://schemas.microsoft.com/office/drawing/2010/main">
                <a:solidFill>
                  <a:srgbClr val="FFFFFF"/>
                </a:solidFill>
              </a14:hiddenFill>
            </a:ext>
          </a:extLst>
        </p:spPr>
      </p:pic>
      <p:sp>
        <p:nvSpPr>
          <p:cNvPr id="13" name="四角形: メモ 27">
            <a:extLst>
              <a:ext uri="{FF2B5EF4-FFF2-40B4-BE49-F238E27FC236}">
                <a16:creationId xmlns="" xmlns:a16="http://schemas.microsoft.com/office/drawing/2014/main" xmlns:lc="http://schemas.openxmlformats.org/drawingml/2006/lockedCanvas" id="{576FA5A4-7E12-4F38-B8BD-5DF42FD64CEC}"/>
              </a:ext>
            </a:extLst>
          </p:cNvPr>
          <p:cNvSpPr/>
          <p:nvPr/>
        </p:nvSpPr>
        <p:spPr>
          <a:xfrm>
            <a:off x="2548466" y="4996392"/>
            <a:ext cx="6146801" cy="1573741"/>
          </a:xfrm>
          <a:prstGeom prst="foldedCorner">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ja-JP" altLang="en-US" sz="1400" b="1" dirty="0" smtClean="0">
                <a:solidFill>
                  <a:schemeClr val="tx1"/>
                </a:solidFill>
              </a:rPr>
              <a:t>複合機クラス </a:t>
            </a:r>
            <a:r>
              <a:rPr lang="en-US" altLang="ja-JP" sz="1400" b="1" dirty="0" smtClean="0">
                <a:solidFill>
                  <a:srgbClr val="FF0000"/>
                </a:solidFill>
              </a:rPr>
              <a:t>implements </a:t>
            </a:r>
            <a:r>
              <a:rPr lang="ja-JP" altLang="en-US" sz="1400" b="1" dirty="0" smtClean="0">
                <a:solidFill>
                  <a:srgbClr val="FF0000"/>
                </a:solidFill>
              </a:rPr>
              <a:t>スキャナー</a:t>
            </a:r>
            <a:r>
              <a:rPr lang="en-US" altLang="ja-JP" sz="1400" b="1" dirty="0">
                <a:solidFill>
                  <a:srgbClr val="FF0000"/>
                </a:solidFill>
              </a:rPr>
              <a:t>,</a:t>
            </a:r>
            <a:r>
              <a:rPr lang="ja-JP" altLang="en-US" sz="1400" b="1" dirty="0">
                <a:solidFill>
                  <a:srgbClr val="FF0000"/>
                </a:solidFill>
              </a:rPr>
              <a:t>コピー</a:t>
            </a:r>
            <a:r>
              <a:rPr lang="en-US" altLang="ja-JP" sz="1400" b="1" dirty="0">
                <a:solidFill>
                  <a:srgbClr val="FF0000"/>
                </a:solidFill>
              </a:rPr>
              <a:t>,</a:t>
            </a:r>
            <a:r>
              <a:rPr lang="ja-JP" altLang="en-US" sz="1400" b="1" dirty="0">
                <a:solidFill>
                  <a:srgbClr val="FF0000"/>
                </a:solidFill>
              </a:rPr>
              <a:t>ファックス</a:t>
            </a:r>
            <a:r>
              <a:rPr lang="en-US" altLang="ja-JP" sz="1400" b="1" dirty="0">
                <a:solidFill>
                  <a:srgbClr val="FF0000"/>
                </a:solidFill>
              </a:rPr>
              <a:t>,</a:t>
            </a:r>
            <a:r>
              <a:rPr lang="ja-JP" altLang="en-US" sz="1400" b="1" dirty="0">
                <a:solidFill>
                  <a:srgbClr val="FF0000"/>
                </a:solidFill>
              </a:rPr>
              <a:t>プリンター</a:t>
            </a:r>
            <a:endParaRPr lang="en-US" altLang="ja-JP" sz="1400" b="1" dirty="0">
              <a:solidFill>
                <a:srgbClr val="FF0000"/>
              </a:solidFill>
            </a:endParaRPr>
          </a:p>
          <a:p>
            <a:endParaRPr lang="en-US" altLang="ja-JP" sz="1400" b="1" dirty="0">
              <a:solidFill>
                <a:schemeClr val="tx1"/>
              </a:solidFill>
            </a:endParaRPr>
          </a:p>
          <a:p>
            <a:r>
              <a:rPr lang="ja-JP" altLang="en-US" sz="1400" b="1" dirty="0" smtClean="0">
                <a:solidFill>
                  <a:schemeClr val="tx1"/>
                </a:solidFill>
              </a:rPr>
              <a:t>・スキャンする</a:t>
            </a:r>
            <a:r>
              <a:rPr lang="en-US" altLang="ja-JP" sz="1400" b="1" dirty="0">
                <a:solidFill>
                  <a:schemeClr val="tx1"/>
                </a:solidFill>
              </a:rPr>
              <a:t>{…}</a:t>
            </a:r>
            <a:endParaRPr lang="en-US" altLang="ja-JP" sz="1400" b="1" dirty="0" smtClean="0">
              <a:solidFill>
                <a:schemeClr val="tx1"/>
              </a:solidFill>
            </a:endParaRPr>
          </a:p>
          <a:p>
            <a:r>
              <a:rPr lang="ja-JP" altLang="en-US" sz="1400" b="1" dirty="0" smtClean="0">
                <a:solidFill>
                  <a:schemeClr val="tx1"/>
                </a:solidFill>
              </a:rPr>
              <a:t>・コピーする</a:t>
            </a:r>
            <a:r>
              <a:rPr lang="en-US" altLang="ja-JP" sz="1400" b="1" dirty="0" smtClean="0">
                <a:solidFill>
                  <a:schemeClr val="tx1"/>
                </a:solidFill>
              </a:rPr>
              <a:t>{…}</a:t>
            </a:r>
          </a:p>
          <a:p>
            <a:r>
              <a:rPr lang="ja-JP" altLang="en-US" sz="1400" b="1" dirty="0" smtClean="0">
                <a:solidFill>
                  <a:schemeClr val="tx1"/>
                </a:solidFill>
              </a:rPr>
              <a:t>・ファックスを送る</a:t>
            </a:r>
            <a:r>
              <a:rPr lang="en-US" altLang="ja-JP" sz="1400" b="1" dirty="0" smtClean="0">
                <a:solidFill>
                  <a:schemeClr val="tx1"/>
                </a:solidFill>
              </a:rPr>
              <a:t> </a:t>
            </a:r>
            <a:r>
              <a:rPr lang="en-US" altLang="ja-JP" sz="1400" b="1" dirty="0">
                <a:solidFill>
                  <a:schemeClr val="tx1"/>
                </a:solidFill>
              </a:rPr>
              <a:t>{…}</a:t>
            </a:r>
            <a:endParaRPr lang="en-US" altLang="ja-JP" sz="1400" b="1" dirty="0" smtClean="0">
              <a:solidFill>
                <a:schemeClr val="tx1"/>
              </a:solidFill>
            </a:endParaRPr>
          </a:p>
          <a:p>
            <a:r>
              <a:rPr lang="ja-JP" altLang="en-US" sz="1400" b="1" dirty="0" smtClean="0">
                <a:solidFill>
                  <a:schemeClr val="tx1"/>
                </a:solidFill>
              </a:rPr>
              <a:t>・</a:t>
            </a:r>
            <a:r>
              <a:rPr lang="en-US" altLang="ja-JP" sz="1400" b="1" dirty="0">
                <a:solidFill>
                  <a:schemeClr val="tx1"/>
                </a:solidFill>
              </a:rPr>
              <a:t> </a:t>
            </a:r>
            <a:r>
              <a:rPr lang="ja-JP" altLang="en-US" sz="1400" b="1" dirty="0" smtClean="0">
                <a:solidFill>
                  <a:schemeClr val="tx1"/>
                </a:solidFill>
              </a:rPr>
              <a:t>印刷する</a:t>
            </a:r>
            <a:r>
              <a:rPr lang="en-US" altLang="ja-JP" sz="1400" b="1" dirty="0" smtClean="0">
                <a:solidFill>
                  <a:schemeClr val="tx1"/>
                </a:solidFill>
              </a:rPr>
              <a:t>{…}</a:t>
            </a:r>
          </a:p>
          <a:p>
            <a:endParaRPr kumimoji="1" lang="en-US" altLang="ja-JP" sz="1400" b="1" dirty="0" smtClean="0">
              <a:solidFill>
                <a:schemeClr val="tx1"/>
              </a:solidFill>
            </a:endParaRPr>
          </a:p>
        </p:txBody>
      </p:sp>
      <p:cxnSp>
        <p:nvCxnSpPr>
          <p:cNvPr id="14" name="直線矢印コネクタ 13"/>
          <p:cNvCxnSpPr>
            <a:stCxn id="13" idx="0"/>
            <a:endCxn id="9" idx="2"/>
          </p:cNvCxnSpPr>
          <p:nvPr/>
        </p:nvCxnSpPr>
        <p:spPr>
          <a:xfrm flipH="1" flipV="1">
            <a:off x="1494367" y="2827867"/>
            <a:ext cx="4127500" cy="2168525"/>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7" name="直線矢印コネクタ 16"/>
          <p:cNvCxnSpPr>
            <a:stCxn id="13" idx="0"/>
            <a:endCxn id="8" idx="2"/>
          </p:cNvCxnSpPr>
          <p:nvPr/>
        </p:nvCxnSpPr>
        <p:spPr>
          <a:xfrm flipH="1" flipV="1">
            <a:off x="4197353" y="2827867"/>
            <a:ext cx="1424514" cy="2168525"/>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20" name="直線矢印コネクタ 19"/>
          <p:cNvCxnSpPr>
            <a:stCxn id="13" idx="0"/>
            <a:endCxn id="10" idx="2"/>
          </p:cNvCxnSpPr>
          <p:nvPr/>
        </p:nvCxnSpPr>
        <p:spPr>
          <a:xfrm flipV="1">
            <a:off x="5621867" y="2827867"/>
            <a:ext cx="1278472" cy="2168525"/>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23" name="直線矢印コネクタ 22"/>
          <p:cNvCxnSpPr>
            <a:stCxn id="13" idx="0"/>
            <a:endCxn id="11" idx="2"/>
          </p:cNvCxnSpPr>
          <p:nvPr/>
        </p:nvCxnSpPr>
        <p:spPr>
          <a:xfrm flipV="1">
            <a:off x="5621867" y="2827867"/>
            <a:ext cx="3981458" cy="2168525"/>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35" name="正方形/長方形 34"/>
          <p:cNvSpPr/>
          <p:nvPr/>
        </p:nvSpPr>
        <p:spPr>
          <a:xfrm>
            <a:off x="5314892" y="4005393"/>
            <a:ext cx="646331" cy="369332"/>
          </a:xfrm>
          <a:prstGeom prst="rect">
            <a:avLst/>
          </a:prstGeom>
        </p:spPr>
        <p:txBody>
          <a:bodyPr wrap="none">
            <a:spAutoFit/>
          </a:bodyPr>
          <a:lstStyle/>
          <a:p>
            <a:r>
              <a:rPr lang="ja-JP" altLang="en-US" b="1" dirty="0" smtClean="0"/>
              <a:t>実装</a:t>
            </a:r>
            <a:endParaRPr lang="ja-JP" altLang="en-US" b="1" dirty="0"/>
          </a:p>
        </p:txBody>
      </p:sp>
      <p:sp>
        <p:nvSpPr>
          <p:cNvPr id="42" name="ドーナツ 41"/>
          <p:cNvSpPr/>
          <p:nvPr/>
        </p:nvSpPr>
        <p:spPr>
          <a:xfrm>
            <a:off x="3879729" y="2278526"/>
            <a:ext cx="3609672" cy="3572932"/>
          </a:xfrm>
          <a:prstGeom prst="donut">
            <a:avLst>
              <a:gd name="adj" fmla="val 495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3199938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p:cNvSpPr/>
          <p:nvPr/>
        </p:nvSpPr>
        <p:spPr>
          <a:xfrm>
            <a:off x="767796" y="243588"/>
            <a:ext cx="10302917" cy="1200329"/>
          </a:xfrm>
          <a:prstGeom prst="rect">
            <a:avLst/>
          </a:prstGeom>
        </p:spPr>
        <p:txBody>
          <a:bodyPr wrap="square">
            <a:spAutoFit/>
          </a:bodyPr>
          <a:lstStyle/>
          <a:p>
            <a:r>
              <a:rPr lang="ja-JP" altLang="en-US" sz="3600" dirty="0"/>
              <a:t>なぜクラスでは多重継承が禁止されているのか考えてみましょう。</a:t>
            </a:r>
            <a:endParaRPr lang="ja-JP" altLang="en-US" sz="2800" dirty="0"/>
          </a:p>
        </p:txBody>
      </p:sp>
      <p:pic>
        <p:nvPicPr>
          <p:cNvPr id="9220" name="Picture 4" desc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7796" y="2940870"/>
            <a:ext cx="1498289" cy="1430866"/>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ライオンのイラスト（オス）"/>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80555" y="2929468"/>
            <a:ext cx="1690158" cy="1442268"/>
          </a:xfrm>
          <a:prstGeom prst="rect">
            <a:avLst/>
          </a:prstGeom>
          <a:noFill/>
          <a:extLst>
            <a:ext uri="{909E8E84-426E-40DD-AFC4-6F175D3DCCD1}">
              <a14:hiddenFill xmlns:a14="http://schemas.microsoft.com/office/drawing/2010/main">
                <a:solidFill>
                  <a:srgbClr val="FFFFFF"/>
                </a:solidFill>
              </a14:hiddenFill>
            </a:ext>
          </a:extLst>
        </p:spPr>
      </p:pic>
      <p:sp>
        <p:nvSpPr>
          <p:cNvPr id="6" name="四角形: メモ 27">
            <a:extLst>
              <a:ext uri="{FF2B5EF4-FFF2-40B4-BE49-F238E27FC236}">
                <a16:creationId xmlns="" xmlns:a16="http://schemas.microsoft.com/office/drawing/2014/main" xmlns:lc="http://schemas.openxmlformats.org/drawingml/2006/lockedCanvas" id="{576FA5A4-7E12-4F38-B8BD-5DF42FD64CEC}"/>
              </a:ext>
            </a:extLst>
          </p:cNvPr>
          <p:cNvSpPr/>
          <p:nvPr/>
        </p:nvSpPr>
        <p:spPr>
          <a:xfrm>
            <a:off x="4258734" y="1443917"/>
            <a:ext cx="2892420" cy="808216"/>
          </a:xfrm>
          <a:prstGeom prst="foldedCorner">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ja-JP" altLang="en-US" sz="1400" b="1" dirty="0" smtClean="0">
                <a:solidFill>
                  <a:schemeClr val="tx1"/>
                </a:solidFill>
              </a:rPr>
              <a:t>動物（抽象クラス）</a:t>
            </a:r>
            <a:endParaRPr lang="en-US" altLang="ja-JP" sz="1400" b="1" dirty="0" smtClean="0">
              <a:solidFill>
                <a:schemeClr val="tx1"/>
              </a:solidFill>
            </a:endParaRPr>
          </a:p>
          <a:p>
            <a:endParaRPr lang="en-US" altLang="ja-JP" sz="1400" b="1" dirty="0" smtClean="0">
              <a:solidFill>
                <a:schemeClr val="tx1"/>
              </a:solidFill>
            </a:endParaRPr>
          </a:p>
          <a:p>
            <a:r>
              <a:rPr lang="ja-JP" altLang="en-US" sz="1400" b="1" dirty="0" smtClean="0">
                <a:solidFill>
                  <a:schemeClr val="tx1"/>
                </a:solidFill>
              </a:rPr>
              <a:t>・移動する（</a:t>
            </a:r>
            <a:r>
              <a:rPr lang="ja-JP" altLang="en-US" sz="1400" b="1" dirty="0">
                <a:solidFill>
                  <a:schemeClr val="tx1"/>
                </a:solidFill>
              </a:rPr>
              <a:t>抽象メソッド）</a:t>
            </a:r>
            <a:endParaRPr lang="en-US" altLang="ja-JP" sz="1400" b="1" dirty="0">
              <a:solidFill>
                <a:schemeClr val="tx1"/>
              </a:solidFill>
            </a:endParaRPr>
          </a:p>
          <a:p>
            <a:endParaRPr kumimoji="1" lang="en-US" altLang="ja-JP" sz="1400" b="1" dirty="0" smtClean="0">
              <a:solidFill>
                <a:schemeClr val="tx1"/>
              </a:solidFill>
            </a:endParaRPr>
          </a:p>
        </p:txBody>
      </p:sp>
      <p:sp>
        <p:nvSpPr>
          <p:cNvPr id="7" name="四角形: メモ 27">
            <a:extLst>
              <a:ext uri="{FF2B5EF4-FFF2-40B4-BE49-F238E27FC236}">
                <a16:creationId xmlns="" xmlns:a16="http://schemas.microsoft.com/office/drawing/2014/main" xmlns:lc="http://schemas.openxmlformats.org/drawingml/2006/lockedCanvas" id="{576FA5A4-7E12-4F38-B8BD-5DF42FD64CEC}"/>
              </a:ext>
            </a:extLst>
          </p:cNvPr>
          <p:cNvSpPr/>
          <p:nvPr/>
        </p:nvSpPr>
        <p:spPr>
          <a:xfrm>
            <a:off x="2266085" y="3120316"/>
            <a:ext cx="2892420" cy="1172283"/>
          </a:xfrm>
          <a:prstGeom prst="foldedCorner">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ja-JP" altLang="en-US" sz="1400" b="1" dirty="0" smtClean="0">
                <a:solidFill>
                  <a:schemeClr val="tx1"/>
                </a:solidFill>
              </a:rPr>
              <a:t>鷲クラス（サブクラス）</a:t>
            </a:r>
            <a:endParaRPr lang="en-US" altLang="ja-JP" sz="1400" b="1" dirty="0" smtClean="0">
              <a:solidFill>
                <a:schemeClr val="tx1"/>
              </a:solidFill>
            </a:endParaRPr>
          </a:p>
          <a:p>
            <a:endParaRPr lang="en-US" altLang="ja-JP" sz="1400" b="1" dirty="0" smtClean="0">
              <a:solidFill>
                <a:schemeClr val="tx1"/>
              </a:solidFill>
            </a:endParaRPr>
          </a:p>
          <a:p>
            <a:r>
              <a:rPr lang="ja-JP" altLang="en-US" sz="1400" b="1" dirty="0" smtClean="0">
                <a:solidFill>
                  <a:schemeClr val="tx1"/>
                </a:solidFill>
              </a:rPr>
              <a:t>・移動する</a:t>
            </a:r>
            <a:r>
              <a:rPr lang="en-US" altLang="ja-JP" sz="1400" b="1" dirty="0" smtClean="0">
                <a:solidFill>
                  <a:schemeClr val="tx1"/>
                </a:solidFill>
              </a:rPr>
              <a:t>{</a:t>
            </a:r>
          </a:p>
          <a:p>
            <a:r>
              <a:rPr lang="ja-JP" altLang="en-US" sz="1400" b="1" dirty="0" smtClean="0">
                <a:solidFill>
                  <a:schemeClr val="tx1"/>
                </a:solidFill>
              </a:rPr>
              <a:t>　　空を飛ぶ</a:t>
            </a:r>
            <a:endParaRPr lang="en-US" altLang="ja-JP" sz="1400" b="1" dirty="0">
              <a:solidFill>
                <a:schemeClr val="tx1"/>
              </a:solidFill>
            </a:endParaRPr>
          </a:p>
          <a:p>
            <a:r>
              <a:rPr lang="en-US" altLang="ja-JP" sz="1400" b="1" dirty="0">
                <a:solidFill>
                  <a:schemeClr val="tx1"/>
                </a:solidFill>
              </a:rPr>
              <a:t>}</a:t>
            </a:r>
          </a:p>
          <a:p>
            <a:endParaRPr kumimoji="1" lang="en-US" altLang="ja-JP" sz="1400" b="1" dirty="0" smtClean="0">
              <a:solidFill>
                <a:schemeClr val="tx1"/>
              </a:solidFill>
            </a:endParaRPr>
          </a:p>
        </p:txBody>
      </p:sp>
      <p:sp>
        <p:nvSpPr>
          <p:cNvPr id="8" name="四角形: メモ 27">
            <a:extLst>
              <a:ext uri="{FF2B5EF4-FFF2-40B4-BE49-F238E27FC236}">
                <a16:creationId xmlns="" xmlns:a16="http://schemas.microsoft.com/office/drawing/2014/main" xmlns:lc="http://schemas.openxmlformats.org/drawingml/2006/lockedCanvas" id="{576FA5A4-7E12-4F38-B8BD-5DF42FD64CEC}"/>
              </a:ext>
            </a:extLst>
          </p:cNvPr>
          <p:cNvSpPr/>
          <p:nvPr/>
        </p:nvSpPr>
        <p:spPr>
          <a:xfrm>
            <a:off x="6338551" y="3121964"/>
            <a:ext cx="2892420" cy="1170636"/>
          </a:xfrm>
          <a:prstGeom prst="foldedCorner">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ja-JP" altLang="en-US" sz="1400" b="1" dirty="0" smtClean="0">
                <a:solidFill>
                  <a:schemeClr val="tx1"/>
                </a:solidFill>
              </a:rPr>
              <a:t>ライオンクラス（サブクラス）</a:t>
            </a:r>
            <a:endParaRPr lang="en-US" altLang="ja-JP" sz="1400" b="1" dirty="0" smtClean="0">
              <a:solidFill>
                <a:schemeClr val="tx1"/>
              </a:solidFill>
            </a:endParaRPr>
          </a:p>
          <a:p>
            <a:endParaRPr lang="en-US" altLang="ja-JP" sz="1400" b="1" dirty="0" smtClean="0">
              <a:solidFill>
                <a:schemeClr val="tx1"/>
              </a:solidFill>
            </a:endParaRPr>
          </a:p>
          <a:p>
            <a:r>
              <a:rPr lang="ja-JP" altLang="en-US" sz="1400" b="1" dirty="0" smtClean="0">
                <a:solidFill>
                  <a:schemeClr val="tx1"/>
                </a:solidFill>
              </a:rPr>
              <a:t>・移動する</a:t>
            </a:r>
            <a:r>
              <a:rPr lang="en-US" altLang="ja-JP" sz="1400" b="1" dirty="0" smtClean="0">
                <a:solidFill>
                  <a:schemeClr val="tx1"/>
                </a:solidFill>
              </a:rPr>
              <a:t>{</a:t>
            </a:r>
          </a:p>
          <a:p>
            <a:r>
              <a:rPr lang="ja-JP" altLang="en-US" sz="1400" b="1" dirty="0">
                <a:solidFill>
                  <a:schemeClr val="tx1"/>
                </a:solidFill>
              </a:rPr>
              <a:t>　　</a:t>
            </a:r>
            <a:r>
              <a:rPr lang="ja-JP" altLang="en-US" sz="1400" b="1" dirty="0" smtClean="0">
                <a:solidFill>
                  <a:schemeClr val="tx1"/>
                </a:solidFill>
              </a:rPr>
              <a:t>地面を走る</a:t>
            </a:r>
            <a:endParaRPr kumimoji="1" lang="en-US" altLang="ja-JP" sz="1400" b="1" dirty="0">
              <a:solidFill>
                <a:schemeClr val="tx1"/>
              </a:solidFill>
            </a:endParaRPr>
          </a:p>
          <a:p>
            <a:r>
              <a:rPr lang="en-US" altLang="ja-JP" sz="1400" b="1" dirty="0">
                <a:solidFill>
                  <a:schemeClr val="tx1"/>
                </a:solidFill>
              </a:rPr>
              <a:t>}</a:t>
            </a:r>
            <a:endParaRPr kumimoji="1" lang="en-US" altLang="ja-JP" sz="1400" b="1" dirty="0" smtClean="0">
              <a:solidFill>
                <a:schemeClr val="tx1"/>
              </a:solidFill>
            </a:endParaRPr>
          </a:p>
        </p:txBody>
      </p:sp>
      <p:cxnSp>
        <p:nvCxnSpPr>
          <p:cNvPr id="9" name="直線矢印コネクタ 8"/>
          <p:cNvCxnSpPr>
            <a:stCxn id="7" idx="0"/>
            <a:endCxn id="6" idx="2"/>
          </p:cNvCxnSpPr>
          <p:nvPr/>
        </p:nvCxnSpPr>
        <p:spPr>
          <a:xfrm flipV="1">
            <a:off x="3712295" y="2252133"/>
            <a:ext cx="1992649" cy="868183"/>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2" name="直線矢印コネクタ 11"/>
          <p:cNvCxnSpPr>
            <a:stCxn id="8" idx="0"/>
            <a:endCxn id="6" idx="2"/>
          </p:cNvCxnSpPr>
          <p:nvPr/>
        </p:nvCxnSpPr>
        <p:spPr>
          <a:xfrm flipH="1" flipV="1">
            <a:off x="5704944" y="2252133"/>
            <a:ext cx="2079817" cy="86983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5" name="正方形/長方形 14"/>
          <p:cNvSpPr/>
          <p:nvPr/>
        </p:nvSpPr>
        <p:spPr>
          <a:xfrm>
            <a:off x="5406163" y="2501558"/>
            <a:ext cx="646331" cy="369332"/>
          </a:xfrm>
          <a:prstGeom prst="rect">
            <a:avLst/>
          </a:prstGeom>
        </p:spPr>
        <p:txBody>
          <a:bodyPr wrap="none">
            <a:spAutoFit/>
          </a:bodyPr>
          <a:lstStyle/>
          <a:p>
            <a:r>
              <a:rPr lang="ja-JP" altLang="en-US" b="1" dirty="0" smtClean="0"/>
              <a:t>継承</a:t>
            </a:r>
            <a:endParaRPr lang="ja-JP" altLang="en-US" b="1" dirty="0"/>
          </a:p>
        </p:txBody>
      </p:sp>
      <p:sp>
        <p:nvSpPr>
          <p:cNvPr id="16" name="正方形/長方形 15"/>
          <p:cNvSpPr/>
          <p:nvPr/>
        </p:nvSpPr>
        <p:spPr>
          <a:xfrm>
            <a:off x="901035" y="4639754"/>
            <a:ext cx="10302917" cy="1384995"/>
          </a:xfrm>
          <a:prstGeom prst="rect">
            <a:avLst/>
          </a:prstGeom>
        </p:spPr>
        <p:txBody>
          <a:bodyPr wrap="square">
            <a:spAutoFit/>
          </a:bodyPr>
          <a:lstStyle/>
          <a:p>
            <a:r>
              <a:rPr lang="ja-JP" altLang="en-US" sz="2800" dirty="0" smtClean="0"/>
              <a:t>鷲、ライオンクラスは移動する方法が違います。</a:t>
            </a:r>
            <a:endParaRPr lang="en-US" altLang="ja-JP" sz="2800" dirty="0" smtClean="0"/>
          </a:p>
          <a:p>
            <a:r>
              <a:rPr lang="ja-JP" altLang="en-US" sz="2800" dirty="0" smtClean="0"/>
              <a:t>そのため「移動する」を抽象メソッドとし、</a:t>
            </a:r>
            <a:r>
              <a:rPr lang="ja-JP" altLang="en-US" sz="2800" dirty="0"/>
              <a:t>サブクラス</a:t>
            </a:r>
            <a:r>
              <a:rPr lang="ja-JP" altLang="en-US" sz="2800" dirty="0" smtClean="0"/>
              <a:t>でオーバーライドすることでそれぞれの移動方法を定義してます。</a:t>
            </a:r>
            <a:endParaRPr lang="en-US" altLang="ja-JP" sz="2800" dirty="0"/>
          </a:p>
        </p:txBody>
      </p:sp>
    </p:spTree>
    <p:extLst>
      <p:ext uri="{BB962C8B-B14F-4D97-AF65-F5344CB8AC3E}">
        <p14:creationId xmlns:p14="http://schemas.microsoft.com/office/powerpoint/2010/main" val="16859411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p:cNvSpPr/>
          <p:nvPr/>
        </p:nvSpPr>
        <p:spPr>
          <a:xfrm>
            <a:off x="767796" y="243588"/>
            <a:ext cx="10302917" cy="1200329"/>
          </a:xfrm>
          <a:prstGeom prst="rect">
            <a:avLst/>
          </a:prstGeom>
        </p:spPr>
        <p:txBody>
          <a:bodyPr wrap="square">
            <a:spAutoFit/>
          </a:bodyPr>
          <a:lstStyle/>
          <a:p>
            <a:r>
              <a:rPr lang="ja-JP" altLang="en-US" sz="3600" dirty="0" smtClean="0"/>
              <a:t>鷲とライオンクラスを多重継承したグリフォンクラスを定義してみます。</a:t>
            </a:r>
            <a:endParaRPr lang="ja-JP" altLang="en-US" sz="2800" dirty="0"/>
          </a:p>
        </p:txBody>
      </p:sp>
      <p:pic>
        <p:nvPicPr>
          <p:cNvPr id="9220" name="Picture 4" desc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7796" y="2940870"/>
            <a:ext cx="1498289" cy="1430866"/>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ライオンのイラスト（オス）"/>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80555" y="2929468"/>
            <a:ext cx="1690158" cy="1442268"/>
          </a:xfrm>
          <a:prstGeom prst="rect">
            <a:avLst/>
          </a:prstGeom>
          <a:noFill/>
          <a:extLst>
            <a:ext uri="{909E8E84-426E-40DD-AFC4-6F175D3DCCD1}">
              <a14:hiddenFill xmlns:a14="http://schemas.microsoft.com/office/drawing/2010/main">
                <a:solidFill>
                  <a:srgbClr val="FFFFFF"/>
                </a:solidFill>
              </a14:hiddenFill>
            </a:ext>
          </a:extLst>
        </p:spPr>
      </p:pic>
      <p:sp>
        <p:nvSpPr>
          <p:cNvPr id="6" name="四角形: メモ 27">
            <a:extLst>
              <a:ext uri="{FF2B5EF4-FFF2-40B4-BE49-F238E27FC236}">
                <a16:creationId xmlns="" xmlns:a16="http://schemas.microsoft.com/office/drawing/2014/main" xmlns:lc="http://schemas.openxmlformats.org/drawingml/2006/lockedCanvas" id="{576FA5A4-7E12-4F38-B8BD-5DF42FD64CEC}"/>
              </a:ext>
            </a:extLst>
          </p:cNvPr>
          <p:cNvSpPr/>
          <p:nvPr/>
        </p:nvSpPr>
        <p:spPr>
          <a:xfrm>
            <a:off x="4258734" y="1443917"/>
            <a:ext cx="2892420" cy="808216"/>
          </a:xfrm>
          <a:prstGeom prst="foldedCorner">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ja-JP" altLang="en-US" sz="1400" b="1" dirty="0" smtClean="0">
                <a:solidFill>
                  <a:schemeClr val="tx1"/>
                </a:solidFill>
              </a:rPr>
              <a:t>動物（抽象クラス）</a:t>
            </a:r>
            <a:endParaRPr lang="en-US" altLang="ja-JP" sz="1400" b="1" dirty="0" smtClean="0">
              <a:solidFill>
                <a:schemeClr val="tx1"/>
              </a:solidFill>
            </a:endParaRPr>
          </a:p>
          <a:p>
            <a:endParaRPr lang="en-US" altLang="ja-JP" sz="1400" b="1" dirty="0" smtClean="0">
              <a:solidFill>
                <a:schemeClr val="tx1"/>
              </a:solidFill>
            </a:endParaRPr>
          </a:p>
          <a:p>
            <a:r>
              <a:rPr lang="ja-JP" altLang="en-US" sz="1400" b="1" dirty="0" smtClean="0">
                <a:solidFill>
                  <a:schemeClr val="tx1"/>
                </a:solidFill>
              </a:rPr>
              <a:t>・移動する（</a:t>
            </a:r>
            <a:r>
              <a:rPr lang="ja-JP" altLang="en-US" sz="1400" b="1" dirty="0">
                <a:solidFill>
                  <a:schemeClr val="tx1"/>
                </a:solidFill>
              </a:rPr>
              <a:t>抽象メソッド）</a:t>
            </a:r>
            <a:endParaRPr lang="en-US" altLang="ja-JP" sz="1400" b="1" dirty="0">
              <a:solidFill>
                <a:schemeClr val="tx1"/>
              </a:solidFill>
            </a:endParaRPr>
          </a:p>
          <a:p>
            <a:endParaRPr kumimoji="1" lang="en-US" altLang="ja-JP" sz="1400" b="1" dirty="0" smtClean="0">
              <a:solidFill>
                <a:schemeClr val="tx1"/>
              </a:solidFill>
            </a:endParaRPr>
          </a:p>
        </p:txBody>
      </p:sp>
      <p:sp>
        <p:nvSpPr>
          <p:cNvPr id="7" name="四角形: メモ 27">
            <a:extLst>
              <a:ext uri="{FF2B5EF4-FFF2-40B4-BE49-F238E27FC236}">
                <a16:creationId xmlns="" xmlns:a16="http://schemas.microsoft.com/office/drawing/2014/main" xmlns:lc="http://schemas.openxmlformats.org/drawingml/2006/lockedCanvas" id="{576FA5A4-7E12-4F38-B8BD-5DF42FD64CEC}"/>
              </a:ext>
            </a:extLst>
          </p:cNvPr>
          <p:cNvSpPr/>
          <p:nvPr/>
        </p:nvSpPr>
        <p:spPr>
          <a:xfrm>
            <a:off x="2266085" y="3120316"/>
            <a:ext cx="2892420" cy="1172283"/>
          </a:xfrm>
          <a:prstGeom prst="foldedCorner">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ja-JP" altLang="en-US" sz="1400" b="1" dirty="0" smtClean="0">
                <a:solidFill>
                  <a:schemeClr val="tx1"/>
                </a:solidFill>
              </a:rPr>
              <a:t>鷲クラス（サブクラス）</a:t>
            </a:r>
            <a:endParaRPr lang="en-US" altLang="ja-JP" sz="1400" b="1" dirty="0" smtClean="0">
              <a:solidFill>
                <a:schemeClr val="tx1"/>
              </a:solidFill>
            </a:endParaRPr>
          </a:p>
          <a:p>
            <a:endParaRPr lang="en-US" altLang="ja-JP" sz="1400" b="1" dirty="0" smtClean="0">
              <a:solidFill>
                <a:schemeClr val="tx1"/>
              </a:solidFill>
            </a:endParaRPr>
          </a:p>
          <a:p>
            <a:r>
              <a:rPr lang="ja-JP" altLang="en-US" sz="1400" b="1" dirty="0" smtClean="0">
                <a:solidFill>
                  <a:schemeClr val="tx1"/>
                </a:solidFill>
              </a:rPr>
              <a:t>・移動する</a:t>
            </a:r>
            <a:r>
              <a:rPr lang="en-US" altLang="ja-JP" sz="1400" b="1" dirty="0" smtClean="0">
                <a:solidFill>
                  <a:schemeClr val="tx1"/>
                </a:solidFill>
              </a:rPr>
              <a:t>{</a:t>
            </a:r>
          </a:p>
          <a:p>
            <a:r>
              <a:rPr lang="ja-JP" altLang="en-US" sz="1400" b="1" dirty="0" smtClean="0">
                <a:solidFill>
                  <a:schemeClr val="tx1"/>
                </a:solidFill>
              </a:rPr>
              <a:t>　　空を飛ぶ</a:t>
            </a:r>
            <a:endParaRPr lang="en-US" altLang="ja-JP" sz="1400" b="1" dirty="0">
              <a:solidFill>
                <a:schemeClr val="tx1"/>
              </a:solidFill>
            </a:endParaRPr>
          </a:p>
          <a:p>
            <a:r>
              <a:rPr lang="en-US" altLang="ja-JP" sz="1400" b="1" dirty="0">
                <a:solidFill>
                  <a:schemeClr val="tx1"/>
                </a:solidFill>
              </a:rPr>
              <a:t>}</a:t>
            </a:r>
          </a:p>
          <a:p>
            <a:endParaRPr kumimoji="1" lang="en-US" altLang="ja-JP" sz="1400" b="1" dirty="0" smtClean="0">
              <a:solidFill>
                <a:schemeClr val="tx1"/>
              </a:solidFill>
            </a:endParaRPr>
          </a:p>
        </p:txBody>
      </p:sp>
      <p:sp>
        <p:nvSpPr>
          <p:cNvPr id="8" name="四角形: メモ 27">
            <a:extLst>
              <a:ext uri="{FF2B5EF4-FFF2-40B4-BE49-F238E27FC236}">
                <a16:creationId xmlns="" xmlns:a16="http://schemas.microsoft.com/office/drawing/2014/main" xmlns:lc="http://schemas.openxmlformats.org/drawingml/2006/lockedCanvas" id="{576FA5A4-7E12-4F38-B8BD-5DF42FD64CEC}"/>
              </a:ext>
            </a:extLst>
          </p:cNvPr>
          <p:cNvSpPr/>
          <p:nvPr/>
        </p:nvSpPr>
        <p:spPr>
          <a:xfrm>
            <a:off x="6338551" y="3121964"/>
            <a:ext cx="2892420" cy="1170636"/>
          </a:xfrm>
          <a:prstGeom prst="foldedCorner">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ja-JP" altLang="en-US" sz="1400" b="1" dirty="0" smtClean="0">
                <a:solidFill>
                  <a:schemeClr val="tx1"/>
                </a:solidFill>
              </a:rPr>
              <a:t>ライオンクラス（サブクラス）</a:t>
            </a:r>
            <a:endParaRPr lang="en-US" altLang="ja-JP" sz="1400" b="1" dirty="0" smtClean="0">
              <a:solidFill>
                <a:schemeClr val="tx1"/>
              </a:solidFill>
            </a:endParaRPr>
          </a:p>
          <a:p>
            <a:endParaRPr lang="en-US" altLang="ja-JP" sz="1400" b="1" dirty="0" smtClean="0">
              <a:solidFill>
                <a:schemeClr val="tx1"/>
              </a:solidFill>
            </a:endParaRPr>
          </a:p>
          <a:p>
            <a:r>
              <a:rPr lang="ja-JP" altLang="en-US" sz="1400" b="1" dirty="0" smtClean="0">
                <a:solidFill>
                  <a:schemeClr val="tx1"/>
                </a:solidFill>
              </a:rPr>
              <a:t>・移動する</a:t>
            </a:r>
            <a:r>
              <a:rPr lang="en-US" altLang="ja-JP" sz="1400" b="1" dirty="0" smtClean="0">
                <a:solidFill>
                  <a:schemeClr val="tx1"/>
                </a:solidFill>
              </a:rPr>
              <a:t>{</a:t>
            </a:r>
          </a:p>
          <a:p>
            <a:r>
              <a:rPr lang="ja-JP" altLang="en-US" sz="1400" b="1" dirty="0">
                <a:solidFill>
                  <a:schemeClr val="tx1"/>
                </a:solidFill>
              </a:rPr>
              <a:t>　　</a:t>
            </a:r>
            <a:r>
              <a:rPr lang="ja-JP" altLang="en-US" sz="1400" b="1" dirty="0" smtClean="0">
                <a:solidFill>
                  <a:schemeClr val="tx1"/>
                </a:solidFill>
              </a:rPr>
              <a:t>地面を走る</a:t>
            </a:r>
            <a:endParaRPr kumimoji="1" lang="en-US" altLang="ja-JP" sz="1400" b="1" dirty="0">
              <a:solidFill>
                <a:schemeClr val="tx1"/>
              </a:solidFill>
            </a:endParaRPr>
          </a:p>
          <a:p>
            <a:r>
              <a:rPr lang="en-US" altLang="ja-JP" sz="1400" b="1" dirty="0">
                <a:solidFill>
                  <a:schemeClr val="tx1"/>
                </a:solidFill>
              </a:rPr>
              <a:t>}</a:t>
            </a:r>
            <a:endParaRPr kumimoji="1" lang="en-US" altLang="ja-JP" sz="1400" b="1" dirty="0" smtClean="0">
              <a:solidFill>
                <a:schemeClr val="tx1"/>
              </a:solidFill>
            </a:endParaRPr>
          </a:p>
        </p:txBody>
      </p:sp>
      <p:cxnSp>
        <p:nvCxnSpPr>
          <p:cNvPr id="9" name="直線矢印コネクタ 8"/>
          <p:cNvCxnSpPr>
            <a:stCxn id="7" idx="0"/>
            <a:endCxn id="6" idx="2"/>
          </p:cNvCxnSpPr>
          <p:nvPr/>
        </p:nvCxnSpPr>
        <p:spPr>
          <a:xfrm flipV="1">
            <a:off x="3712295" y="2252133"/>
            <a:ext cx="1992649" cy="868183"/>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2" name="直線矢印コネクタ 11"/>
          <p:cNvCxnSpPr>
            <a:stCxn id="8" idx="0"/>
            <a:endCxn id="6" idx="2"/>
          </p:cNvCxnSpPr>
          <p:nvPr/>
        </p:nvCxnSpPr>
        <p:spPr>
          <a:xfrm flipH="1" flipV="1">
            <a:off x="5704944" y="2252133"/>
            <a:ext cx="2079817" cy="86983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5" name="正方形/長方形 14"/>
          <p:cNvSpPr/>
          <p:nvPr/>
        </p:nvSpPr>
        <p:spPr>
          <a:xfrm>
            <a:off x="5406163" y="2501558"/>
            <a:ext cx="646331" cy="369332"/>
          </a:xfrm>
          <a:prstGeom prst="rect">
            <a:avLst/>
          </a:prstGeom>
        </p:spPr>
        <p:txBody>
          <a:bodyPr wrap="none">
            <a:spAutoFit/>
          </a:bodyPr>
          <a:lstStyle/>
          <a:p>
            <a:r>
              <a:rPr lang="ja-JP" altLang="en-US" b="1" dirty="0" smtClean="0"/>
              <a:t>継承</a:t>
            </a:r>
            <a:endParaRPr lang="ja-JP" altLang="en-US" b="1" dirty="0"/>
          </a:p>
        </p:txBody>
      </p:sp>
      <p:pic>
        <p:nvPicPr>
          <p:cNvPr id="13" name="Picture 2" descr="グリフォンのイラスト"/>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05260" y="5037669"/>
            <a:ext cx="1503890" cy="1503890"/>
          </a:xfrm>
          <a:prstGeom prst="rect">
            <a:avLst/>
          </a:prstGeom>
          <a:noFill/>
          <a:extLst>
            <a:ext uri="{909E8E84-426E-40DD-AFC4-6F175D3DCCD1}">
              <a14:hiddenFill xmlns:a14="http://schemas.microsoft.com/office/drawing/2010/main">
                <a:solidFill>
                  <a:srgbClr val="FFFFFF"/>
                </a:solidFill>
              </a14:hiddenFill>
            </a:ext>
          </a:extLst>
        </p:spPr>
      </p:pic>
      <p:sp>
        <p:nvSpPr>
          <p:cNvPr id="14" name="四角形: メモ 27">
            <a:extLst>
              <a:ext uri="{FF2B5EF4-FFF2-40B4-BE49-F238E27FC236}">
                <a16:creationId xmlns="" xmlns:a16="http://schemas.microsoft.com/office/drawing/2014/main" xmlns:lc="http://schemas.openxmlformats.org/drawingml/2006/lockedCanvas" id="{576FA5A4-7E12-4F38-B8BD-5DF42FD64CEC}"/>
              </a:ext>
            </a:extLst>
          </p:cNvPr>
          <p:cNvSpPr/>
          <p:nvPr/>
        </p:nvSpPr>
        <p:spPr>
          <a:xfrm>
            <a:off x="4258734" y="5179361"/>
            <a:ext cx="2892420" cy="789638"/>
          </a:xfrm>
          <a:prstGeom prst="foldedCorner">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ja-JP" altLang="en-US" sz="1400" b="1" dirty="0" smtClean="0">
                <a:solidFill>
                  <a:schemeClr val="tx1"/>
                </a:solidFill>
              </a:rPr>
              <a:t>グリフォンクラス（サブクラス）</a:t>
            </a:r>
            <a:endParaRPr lang="en-US" altLang="ja-JP" sz="1400" b="1" dirty="0" smtClean="0">
              <a:solidFill>
                <a:schemeClr val="tx1"/>
              </a:solidFill>
            </a:endParaRPr>
          </a:p>
          <a:p>
            <a:endParaRPr kumimoji="1" lang="en-US" altLang="ja-JP" sz="1400" b="1" dirty="0" smtClean="0">
              <a:solidFill>
                <a:schemeClr val="tx1"/>
              </a:solidFill>
            </a:endParaRPr>
          </a:p>
        </p:txBody>
      </p:sp>
      <p:cxnSp>
        <p:nvCxnSpPr>
          <p:cNvPr id="17" name="直線矢印コネクタ 16"/>
          <p:cNvCxnSpPr>
            <a:stCxn id="14" idx="0"/>
            <a:endCxn id="7" idx="2"/>
          </p:cNvCxnSpPr>
          <p:nvPr/>
        </p:nvCxnSpPr>
        <p:spPr>
          <a:xfrm flipH="1" flipV="1">
            <a:off x="3712295" y="4292599"/>
            <a:ext cx="1992649" cy="886762"/>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8" name="直線矢印コネクタ 17"/>
          <p:cNvCxnSpPr>
            <a:stCxn id="14" idx="0"/>
            <a:endCxn id="8" idx="2"/>
          </p:cNvCxnSpPr>
          <p:nvPr/>
        </p:nvCxnSpPr>
        <p:spPr>
          <a:xfrm flipV="1">
            <a:off x="5704944" y="4292600"/>
            <a:ext cx="2079817" cy="88676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22" name="正方形/長方形 21"/>
          <p:cNvSpPr/>
          <p:nvPr/>
        </p:nvSpPr>
        <p:spPr>
          <a:xfrm>
            <a:off x="5390088" y="4625363"/>
            <a:ext cx="646331" cy="369332"/>
          </a:xfrm>
          <a:prstGeom prst="rect">
            <a:avLst/>
          </a:prstGeom>
        </p:spPr>
        <p:txBody>
          <a:bodyPr wrap="none">
            <a:spAutoFit/>
          </a:bodyPr>
          <a:lstStyle/>
          <a:p>
            <a:r>
              <a:rPr lang="ja-JP" altLang="en-US" b="1" dirty="0" smtClean="0"/>
              <a:t>継承</a:t>
            </a:r>
            <a:endParaRPr lang="ja-JP" altLang="en-US" b="1" dirty="0"/>
          </a:p>
        </p:txBody>
      </p:sp>
    </p:spTree>
    <p:extLst>
      <p:ext uri="{BB962C8B-B14F-4D97-AF65-F5344CB8AC3E}">
        <p14:creationId xmlns:p14="http://schemas.microsoft.com/office/powerpoint/2010/main" val="8830101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p:cNvSpPr/>
          <p:nvPr/>
        </p:nvSpPr>
        <p:spPr>
          <a:xfrm>
            <a:off x="767796" y="243588"/>
            <a:ext cx="10302917" cy="1754326"/>
          </a:xfrm>
          <a:prstGeom prst="rect">
            <a:avLst/>
          </a:prstGeom>
        </p:spPr>
        <p:txBody>
          <a:bodyPr wrap="square">
            <a:spAutoFit/>
          </a:bodyPr>
          <a:lstStyle/>
          <a:p>
            <a:r>
              <a:rPr lang="ja-JP" altLang="en-US" sz="3600" dirty="0" smtClean="0"/>
              <a:t>このグリフォンクラスのインスタンスを作成し、「移動する」メソッドを呼び出すとどうなるでしょうか？</a:t>
            </a:r>
            <a:endParaRPr lang="ja-JP" altLang="en-US" sz="2800" dirty="0"/>
          </a:p>
        </p:txBody>
      </p:sp>
      <p:pic>
        <p:nvPicPr>
          <p:cNvPr id="9220" name="Picture 4" desc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7796" y="2940870"/>
            <a:ext cx="1498289" cy="1430866"/>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ライオンのイラスト（オス）"/>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80555" y="2929468"/>
            <a:ext cx="1690158" cy="1442268"/>
          </a:xfrm>
          <a:prstGeom prst="rect">
            <a:avLst/>
          </a:prstGeom>
          <a:noFill/>
          <a:extLst>
            <a:ext uri="{909E8E84-426E-40DD-AFC4-6F175D3DCCD1}">
              <a14:hiddenFill xmlns:a14="http://schemas.microsoft.com/office/drawing/2010/main">
                <a:solidFill>
                  <a:srgbClr val="FFFFFF"/>
                </a:solidFill>
              </a14:hiddenFill>
            </a:ext>
          </a:extLst>
        </p:spPr>
      </p:pic>
      <p:sp>
        <p:nvSpPr>
          <p:cNvPr id="6" name="四角形: メモ 27">
            <a:extLst>
              <a:ext uri="{FF2B5EF4-FFF2-40B4-BE49-F238E27FC236}">
                <a16:creationId xmlns="" xmlns:a16="http://schemas.microsoft.com/office/drawing/2014/main" xmlns:lc="http://schemas.openxmlformats.org/drawingml/2006/lockedCanvas" id="{576FA5A4-7E12-4F38-B8BD-5DF42FD64CEC}"/>
              </a:ext>
            </a:extLst>
          </p:cNvPr>
          <p:cNvSpPr/>
          <p:nvPr/>
        </p:nvSpPr>
        <p:spPr>
          <a:xfrm>
            <a:off x="4258734" y="1443917"/>
            <a:ext cx="2892420" cy="808216"/>
          </a:xfrm>
          <a:prstGeom prst="foldedCorner">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ja-JP" altLang="en-US" sz="1400" b="1" dirty="0" smtClean="0">
                <a:solidFill>
                  <a:schemeClr val="tx1"/>
                </a:solidFill>
              </a:rPr>
              <a:t>動物（抽象クラス）</a:t>
            </a:r>
            <a:endParaRPr lang="en-US" altLang="ja-JP" sz="1400" b="1" dirty="0" smtClean="0">
              <a:solidFill>
                <a:schemeClr val="tx1"/>
              </a:solidFill>
            </a:endParaRPr>
          </a:p>
          <a:p>
            <a:endParaRPr lang="en-US" altLang="ja-JP" sz="1400" b="1" dirty="0" smtClean="0">
              <a:solidFill>
                <a:schemeClr val="tx1"/>
              </a:solidFill>
            </a:endParaRPr>
          </a:p>
          <a:p>
            <a:r>
              <a:rPr lang="ja-JP" altLang="en-US" sz="1400" b="1" dirty="0" smtClean="0">
                <a:solidFill>
                  <a:schemeClr val="tx1"/>
                </a:solidFill>
              </a:rPr>
              <a:t>・移動する（</a:t>
            </a:r>
            <a:r>
              <a:rPr lang="ja-JP" altLang="en-US" sz="1400" b="1" dirty="0">
                <a:solidFill>
                  <a:schemeClr val="tx1"/>
                </a:solidFill>
              </a:rPr>
              <a:t>抽象メソッド）</a:t>
            </a:r>
            <a:endParaRPr lang="en-US" altLang="ja-JP" sz="1400" b="1" dirty="0">
              <a:solidFill>
                <a:schemeClr val="tx1"/>
              </a:solidFill>
            </a:endParaRPr>
          </a:p>
          <a:p>
            <a:endParaRPr kumimoji="1" lang="en-US" altLang="ja-JP" sz="1400" b="1" dirty="0" smtClean="0">
              <a:solidFill>
                <a:schemeClr val="tx1"/>
              </a:solidFill>
            </a:endParaRPr>
          </a:p>
        </p:txBody>
      </p:sp>
      <p:sp>
        <p:nvSpPr>
          <p:cNvPr id="7" name="四角形: メモ 27">
            <a:extLst>
              <a:ext uri="{FF2B5EF4-FFF2-40B4-BE49-F238E27FC236}">
                <a16:creationId xmlns="" xmlns:a16="http://schemas.microsoft.com/office/drawing/2014/main" xmlns:lc="http://schemas.openxmlformats.org/drawingml/2006/lockedCanvas" id="{576FA5A4-7E12-4F38-B8BD-5DF42FD64CEC}"/>
              </a:ext>
            </a:extLst>
          </p:cNvPr>
          <p:cNvSpPr/>
          <p:nvPr/>
        </p:nvSpPr>
        <p:spPr>
          <a:xfrm>
            <a:off x="2266085" y="3120316"/>
            <a:ext cx="2892420" cy="1172283"/>
          </a:xfrm>
          <a:prstGeom prst="foldedCorner">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ja-JP" altLang="en-US" sz="1400" b="1" dirty="0" smtClean="0">
                <a:solidFill>
                  <a:schemeClr val="tx1"/>
                </a:solidFill>
              </a:rPr>
              <a:t>鷲クラス（サブクラス）</a:t>
            </a:r>
            <a:endParaRPr lang="en-US" altLang="ja-JP" sz="1400" b="1" dirty="0" smtClean="0">
              <a:solidFill>
                <a:schemeClr val="tx1"/>
              </a:solidFill>
            </a:endParaRPr>
          </a:p>
          <a:p>
            <a:endParaRPr lang="en-US" altLang="ja-JP" sz="1400" b="1" dirty="0" smtClean="0">
              <a:solidFill>
                <a:schemeClr val="tx1"/>
              </a:solidFill>
            </a:endParaRPr>
          </a:p>
          <a:p>
            <a:r>
              <a:rPr lang="ja-JP" altLang="en-US" sz="1400" b="1" dirty="0" smtClean="0">
                <a:solidFill>
                  <a:schemeClr val="tx1"/>
                </a:solidFill>
              </a:rPr>
              <a:t>・移動する</a:t>
            </a:r>
            <a:r>
              <a:rPr lang="en-US" altLang="ja-JP" sz="1400" b="1" dirty="0" smtClean="0">
                <a:solidFill>
                  <a:schemeClr val="tx1"/>
                </a:solidFill>
              </a:rPr>
              <a:t>{</a:t>
            </a:r>
          </a:p>
          <a:p>
            <a:r>
              <a:rPr lang="ja-JP" altLang="en-US" sz="1400" b="1" dirty="0" smtClean="0">
                <a:solidFill>
                  <a:schemeClr val="tx1"/>
                </a:solidFill>
              </a:rPr>
              <a:t>　　空を飛ぶ</a:t>
            </a:r>
            <a:endParaRPr lang="en-US" altLang="ja-JP" sz="1400" b="1" dirty="0">
              <a:solidFill>
                <a:schemeClr val="tx1"/>
              </a:solidFill>
            </a:endParaRPr>
          </a:p>
          <a:p>
            <a:r>
              <a:rPr lang="en-US" altLang="ja-JP" sz="1400" b="1" dirty="0">
                <a:solidFill>
                  <a:schemeClr val="tx1"/>
                </a:solidFill>
              </a:rPr>
              <a:t>}</a:t>
            </a:r>
          </a:p>
          <a:p>
            <a:endParaRPr kumimoji="1" lang="en-US" altLang="ja-JP" sz="1400" b="1" dirty="0" smtClean="0">
              <a:solidFill>
                <a:schemeClr val="tx1"/>
              </a:solidFill>
            </a:endParaRPr>
          </a:p>
        </p:txBody>
      </p:sp>
      <p:sp>
        <p:nvSpPr>
          <p:cNvPr id="8" name="四角形: メモ 27">
            <a:extLst>
              <a:ext uri="{FF2B5EF4-FFF2-40B4-BE49-F238E27FC236}">
                <a16:creationId xmlns="" xmlns:a16="http://schemas.microsoft.com/office/drawing/2014/main" xmlns:lc="http://schemas.openxmlformats.org/drawingml/2006/lockedCanvas" id="{576FA5A4-7E12-4F38-B8BD-5DF42FD64CEC}"/>
              </a:ext>
            </a:extLst>
          </p:cNvPr>
          <p:cNvSpPr/>
          <p:nvPr/>
        </p:nvSpPr>
        <p:spPr>
          <a:xfrm>
            <a:off x="6338551" y="3121964"/>
            <a:ext cx="2892420" cy="1170636"/>
          </a:xfrm>
          <a:prstGeom prst="foldedCorner">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ja-JP" altLang="en-US" sz="1400" b="1" dirty="0" smtClean="0">
                <a:solidFill>
                  <a:schemeClr val="tx1"/>
                </a:solidFill>
              </a:rPr>
              <a:t>ライオンクラス（サブクラス）</a:t>
            </a:r>
            <a:endParaRPr lang="en-US" altLang="ja-JP" sz="1400" b="1" dirty="0" smtClean="0">
              <a:solidFill>
                <a:schemeClr val="tx1"/>
              </a:solidFill>
            </a:endParaRPr>
          </a:p>
          <a:p>
            <a:endParaRPr lang="en-US" altLang="ja-JP" sz="1400" b="1" dirty="0" smtClean="0">
              <a:solidFill>
                <a:schemeClr val="tx1"/>
              </a:solidFill>
            </a:endParaRPr>
          </a:p>
          <a:p>
            <a:r>
              <a:rPr lang="ja-JP" altLang="en-US" sz="1400" b="1" dirty="0" smtClean="0">
                <a:solidFill>
                  <a:schemeClr val="tx1"/>
                </a:solidFill>
              </a:rPr>
              <a:t>・移動する</a:t>
            </a:r>
            <a:r>
              <a:rPr lang="en-US" altLang="ja-JP" sz="1400" b="1" dirty="0" smtClean="0">
                <a:solidFill>
                  <a:schemeClr val="tx1"/>
                </a:solidFill>
              </a:rPr>
              <a:t>{</a:t>
            </a:r>
          </a:p>
          <a:p>
            <a:r>
              <a:rPr lang="ja-JP" altLang="en-US" sz="1400" b="1" dirty="0">
                <a:solidFill>
                  <a:schemeClr val="tx1"/>
                </a:solidFill>
              </a:rPr>
              <a:t>　　</a:t>
            </a:r>
            <a:r>
              <a:rPr lang="ja-JP" altLang="en-US" sz="1400" b="1" dirty="0" smtClean="0">
                <a:solidFill>
                  <a:schemeClr val="tx1"/>
                </a:solidFill>
              </a:rPr>
              <a:t>地面を走る</a:t>
            </a:r>
            <a:endParaRPr kumimoji="1" lang="en-US" altLang="ja-JP" sz="1400" b="1" dirty="0">
              <a:solidFill>
                <a:schemeClr val="tx1"/>
              </a:solidFill>
            </a:endParaRPr>
          </a:p>
          <a:p>
            <a:r>
              <a:rPr lang="en-US" altLang="ja-JP" sz="1400" b="1" dirty="0">
                <a:solidFill>
                  <a:schemeClr val="tx1"/>
                </a:solidFill>
              </a:rPr>
              <a:t>}</a:t>
            </a:r>
            <a:endParaRPr kumimoji="1" lang="en-US" altLang="ja-JP" sz="1400" b="1" dirty="0" smtClean="0">
              <a:solidFill>
                <a:schemeClr val="tx1"/>
              </a:solidFill>
            </a:endParaRPr>
          </a:p>
        </p:txBody>
      </p:sp>
      <p:cxnSp>
        <p:nvCxnSpPr>
          <p:cNvPr id="9" name="直線矢印コネクタ 8"/>
          <p:cNvCxnSpPr>
            <a:stCxn id="7" idx="0"/>
            <a:endCxn id="6" idx="2"/>
          </p:cNvCxnSpPr>
          <p:nvPr/>
        </p:nvCxnSpPr>
        <p:spPr>
          <a:xfrm flipV="1">
            <a:off x="3712295" y="2252133"/>
            <a:ext cx="1992649" cy="868183"/>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2" name="直線矢印コネクタ 11"/>
          <p:cNvCxnSpPr>
            <a:stCxn id="8" idx="0"/>
            <a:endCxn id="6" idx="2"/>
          </p:cNvCxnSpPr>
          <p:nvPr/>
        </p:nvCxnSpPr>
        <p:spPr>
          <a:xfrm flipH="1" flipV="1">
            <a:off x="5704944" y="2252133"/>
            <a:ext cx="2079817" cy="86983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5" name="正方形/長方形 14"/>
          <p:cNvSpPr/>
          <p:nvPr/>
        </p:nvSpPr>
        <p:spPr>
          <a:xfrm>
            <a:off x="5406163" y="2501558"/>
            <a:ext cx="646331" cy="369332"/>
          </a:xfrm>
          <a:prstGeom prst="rect">
            <a:avLst/>
          </a:prstGeom>
        </p:spPr>
        <p:txBody>
          <a:bodyPr wrap="none">
            <a:spAutoFit/>
          </a:bodyPr>
          <a:lstStyle/>
          <a:p>
            <a:r>
              <a:rPr lang="ja-JP" altLang="en-US" b="1" dirty="0" smtClean="0"/>
              <a:t>継承</a:t>
            </a:r>
            <a:endParaRPr lang="ja-JP" altLang="en-US" b="1" dirty="0"/>
          </a:p>
        </p:txBody>
      </p:sp>
      <p:pic>
        <p:nvPicPr>
          <p:cNvPr id="13" name="Picture 2" descr="グリフォンのイラスト"/>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05260" y="5037669"/>
            <a:ext cx="1503890" cy="1503890"/>
          </a:xfrm>
          <a:prstGeom prst="rect">
            <a:avLst/>
          </a:prstGeom>
          <a:noFill/>
          <a:extLst>
            <a:ext uri="{909E8E84-426E-40DD-AFC4-6F175D3DCCD1}">
              <a14:hiddenFill xmlns:a14="http://schemas.microsoft.com/office/drawing/2010/main">
                <a:solidFill>
                  <a:srgbClr val="FFFFFF"/>
                </a:solidFill>
              </a14:hiddenFill>
            </a:ext>
          </a:extLst>
        </p:spPr>
      </p:pic>
      <p:sp>
        <p:nvSpPr>
          <p:cNvPr id="14" name="四角形: メモ 27">
            <a:extLst>
              <a:ext uri="{FF2B5EF4-FFF2-40B4-BE49-F238E27FC236}">
                <a16:creationId xmlns="" xmlns:a16="http://schemas.microsoft.com/office/drawing/2014/main" xmlns:lc="http://schemas.openxmlformats.org/drawingml/2006/lockedCanvas" id="{576FA5A4-7E12-4F38-B8BD-5DF42FD64CEC}"/>
              </a:ext>
            </a:extLst>
          </p:cNvPr>
          <p:cNvSpPr/>
          <p:nvPr/>
        </p:nvSpPr>
        <p:spPr>
          <a:xfrm>
            <a:off x="4258734" y="5179361"/>
            <a:ext cx="2892420" cy="789638"/>
          </a:xfrm>
          <a:prstGeom prst="foldedCorner">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ja-JP" altLang="en-US" sz="1400" b="1" dirty="0" smtClean="0">
                <a:solidFill>
                  <a:schemeClr val="tx1"/>
                </a:solidFill>
              </a:rPr>
              <a:t>グリフォンクラス（サブクラス）</a:t>
            </a:r>
            <a:endParaRPr lang="en-US" altLang="ja-JP" sz="1400" b="1" dirty="0" smtClean="0">
              <a:solidFill>
                <a:schemeClr val="tx1"/>
              </a:solidFill>
            </a:endParaRPr>
          </a:p>
          <a:p>
            <a:endParaRPr kumimoji="1" lang="en-US" altLang="ja-JP" sz="1400" b="1" dirty="0" smtClean="0">
              <a:solidFill>
                <a:schemeClr val="tx1"/>
              </a:solidFill>
            </a:endParaRPr>
          </a:p>
        </p:txBody>
      </p:sp>
      <p:cxnSp>
        <p:nvCxnSpPr>
          <p:cNvPr id="17" name="直線矢印コネクタ 16"/>
          <p:cNvCxnSpPr>
            <a:stCxn id="14" idx="0"/>
            <a:endCxn id="7" idx="2"/>
          </p:cNvCxnSpPr>
          <p:nvPr/>
        </p:nvCxnSpPr>
        <p:spPr>
          <a:xfrm flipH="1" flipV="1">
            <a:off x="3712295" y="4292599"/>
            <a:ext cx="1992649" cy="886762"/>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8" name="直線矢印コネクタ 17"/>
          <p:cNvCxnSpPr>
            <a:stCxn id="14" idx="0"/>
            <a:endCxn id="8" idx="2"/>
          </p:cNvCxnSpPr>
          <p:nvPr/>
        </p:nvCxnSpPr>
        <p:spPr>
          <a:xfrm flipV="1">
            <a:off x="5704944" y="4292600"/>
            <a:ext cx="2079817" cy="88676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22" name="正方形/長方形 21"/>
          <p:cNvSpPr/>
          <p:nvPr/>
        </p:nvSpPr>
        <p:spPr>
          <a:xfrm>
            <a:off x="5390088" y="4625363"/>
            <a:ext cx="646331" cy="369332"/>
          </a:xfrm>
          <a:prstGeom prst="rect">
            <a:avLst/>
          </a:prstGeom>
        </p:spPr>
        <p:txBody>
          <a:bodyPr wrap="none">
            <a:spAutoFit/>
          </a:bodyPr>
          <a:lstStyle/>
          <a:p>
            <a:r>
              <a:rPr lang="ja-JP" altLang="en-US" b="1" dirty="0" smtClean="0"/>
              <a:t>継承</a:t>
            </a:r>
            <a:endParaRPr lang="ja-JP" altLang="en-US" b="1" dirty="0"/>
          </a:p>
        </p:txBody>
      </p:sp>
      <p:sp>
        <p:nvSpPr>
          <p:cNvPr id="16" name="四角形: メモ 27">
            <a:extLst>
              <a:ext uri="{FF2B5EF4-FFF2-40B4-BE49-F238E27FC236}">
                <a16:creationId xmlns="" xmlns:a16="http://schemas.microsoft.com/office/drawing/2014/main" xmlns:lc="http://schemas.openxmlformats.org/drawingml/2006/lockedCanvas" id="{576FA5A4-7E12-4F38-B8BD-5DF42FD64CEC}"/>
              </a:ext>
            </a:extLst>
          </p:cNvPr>
          <p:cNvSpPr/>
          <p:nvPr/>
        </p:nvSpPr>
        <p:spPr>
          <a:xfrm>
            <a:off x="8238067" y="5100967"/>
            <a:ext cx="3953933" cy="1333700"/>
          </a:xfrm>
          <a:prstGeom prst="foldedCorner">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ja-JP" altLang="en-US" sz="1400" b="1" dirty="0" smtClean="0">
                <a:solidFill>
                  <a:schemeClr val="tx1"/>
                </a:solidFill>
              </a:rPr>
              <a:t>メインメソッド</a:t>
            </a:r>
            <a:endParaRPr lang="en-US" altLang="ja-JP" sz="1400" b="1" dirty="0" smtClean="0">
              <a:solidFill>
                <a:schemeClr val="tx1"/>
              </a:solidFill>
            </a:endParaRPr>
          </a:p>
          <a:p>
            <a:endParaRPr kumimoji="1" lang="en-US" altLang="ja-JP" sz="1400" b="1" dirty="0">
              <a:solidFill>
                <a:schemeClr val="tx1"/>
              </a:solidFill>
            </a:endParaRPr>
          </a:p>
          <a:p>
            <a:r>
              <a:rPr kumimoji="1" lang="ja-JP" altLang="en-US" sz="1400" b="1" dirty="0" smtClean="0">
                <a:solidFill>
                  <a:schemeClr val="tx1"/>
                </a:solidFill>
              </a:rPr>
              <a:t>グリフォン</a:t>
            </a:r>
            <a:r>
              <a:rPr lang="ja-JP" altLang="en-US" sz="1400" b="1" dirty="0" smtClean="0">
                <a:solidFill>
                  <a:schemeClr val="tx1"/>
                </a:solidFill>
              </a:rPr>
              <a:t> </a:t>
            </a:r>
            <a:r>
              <a:rPr lang="en-US" altLang="ja-JP" sz="1400" b="1" dirty="0">
                <a:solidFill>
                  <a:schemeClr val="tx1"/>
                </a:solidFill>
              </a:rPr>
              <a:t>griffin</a:t>
            </a:r>
            <a:r>
              <a:rPr kumimoji="1" lang="ja-JP" altLang="en-US" sz="1400" b="1" dirty="0" smtClean="0">
                <a:solidFill>
                  <a:schemeClr val="tx1"/>
                </a:solidFill>
              </a:rPr>
              <a:t> </a:t>
            </a:r>
            <a:r>
              <a:rPr kumimoji="1" lang="en-US" altLang="ja-JP" sz="1400" b="1" dirty="0" smtClean="0">
                <a:solidFill>
                  <a:schemeClr val="tx1"/>
                </a:solidFill>
              </a:rPr>
              <a:t>= new </a:t>
            </a:r>
            <a:r>
              <a:rPr kumimoji="1" lang="ja-JP" altLang="en-US" sz="1400" b="1" dirty="0" smtClean="0">
                <a:solidFill>
                  <a:schemeClr val="tx1"/>
                </a:solidFill>
              </a:rPr>
              <a:t>グリフォン</a:t>
            </a:r>
            <a:r>
              <a:rPr kumimoji="1" lang="en-US" altLang="ja-JP" sz="1400" b="1" dirty="0" smtClean="0">
                <a:solidFill>
                  <a:schemeClr val="tx1"/>
                </a:solidFill>
              </a:rPr>
              <a:t>();</a:t>
            </a:r>
          </a:p>
          <a:p>
            <a:r>
              <a:rPr lang="en-US" altLang="ja-JP" sz="1400" b="1" dirty="0" smtClean="0">
                <a:solidFill>
                  <a:srgbClr val="FF0000"/>
                </a:solidFill>
              </a:rPr>
              <a:t>griffin.</a:t>
            </a:r>
            <a:r>
              <a:rPr lang="ja-JP" altLang="en-US" sz="1400" b="1" dirty="0" smtClean="0">
                <a:solidFill>
                  <a:srgbClr val="FF0000"/>
                </a:solidFill>
              </a:rPr>
              <a:t>移動する</a:t>
            </a:r>
            <a:r>
              <a:rPr lang="en-US" altLang="ja-JP" sz="1400" b="1" dirty="0" smtClean="0">
                <a:solidFill>
                  <a:srgbClr val="FF0000"/>
                </a:solidFill>
              </a:rPr>
              <a:t>();</a:t>
            </a:r>
            <a:endParaRPr kumimoji="1" lang="en-US" altLang="ja-JP" sz="1400" b="1" dirty="0" smtClean="0">
              <a:solidFill>
                <a:srgbClr val="FF0000"/>
              </a:solidFill>
            </a:endParaRPr>
          </a:p>
        </p:txBody>
      </p:sp>
      <p:cxnSp>
        <p:nvCxnSpPr>
          <p:cNvPr id="19" name="直線矢印コネクタ 18"/>
          <p:cNvCxnSpPr/>
          <p:nvPr/>
        </p:nvCxnSpPr>
        <p:spPr>
          <a:xfrm flipH="1" flipV="1">
            <a:off x="3397439" y="3706457"/>
            <a:ext cx="5547938" cy="2083157"/>
          </a:xfrm>
          <a:prstGeom prst="straightConnector1">
            <a:avLst/>
          </a:prstGeom>
          <a:ln w="57150">
            <a:tailEnd type="triangle"/>
          </a:ln>
        </p:spPr>
        <p:style>
          <a:lnRef idx="2">
            <a:schemeClr val="accent5"/>
          </a:lnRef>
          <a:fillRef idx="0">
            <a:schemeClr val="accent5"/>
          </a:fillRef>
          <a:effectRef idx="1">
            <a:schemeClr val="accent5"/>
          </a:effectRef>
          <a:fontRef idx="minor">
            <a:schemeClr val="tx1"/>
          </a:fontRef>
        </p:style>
      </p:cxnSp>
      <p:cxnSp>
        <p:nvCxnSpPr>
          <p:cNvPr id="20" name="直線矢印コネクタ 19"/>
          <p:cNvCxnSpPr/>
          <p:nvPr/>
        </p:nvCxnSpPr>
        <p:spPr>
          <a:xfrm flipH="1" flipV="1">
            <a:off x="6959601" y="3733599"/>
            <a:ext cx="2005206" cy="2034218"/>
          </a:xfrm>
          <a:prstGeom prst="straightConnector1">
            <a:avLst/>
          </a:prstGeom>
          <a:ln w="57150">
            <a:tailEnd type="triangle"/>
          </a:ln>
        </p:spPr>
        <p:style>
          <a:lnRef idx="2">
            <a:schemeClr val="accent5"/>
          </a:lnRef>
          <a:fillRef idx="0">
            <a:schemeClr val="accent5"/>
          </a:fillRef>
          <a:effectRef idx="1">
            <a:schemeClr val="accent5"/>
          </a:effectRef>
          <a:fontRef idx="minor">
            <a:schemeClr val="tx1"/>
          </a:fontRef>
        </p:style>
      </p:cxnSp>
      <p:sp>
        <p:nvSpPr>
          <p:cNvPr id="5" name="正方形/長方形 4"/>
          <p:cNvSpPr/>
          <p:nvPr/>
        </p:nvSpPr>
        <p:spPr>
          <a:xfrm>
            <a:off x="7449936" y="1997914"/>
            <a:ext cx="4420332" cy="34207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3200" dirty="0" smtClean="0"/>
              <a:t>どちらのメソッドを実行すればよいかわからない！！</a:t>
            </a:r>
            <a:endParaRPr lang="en-US" altLang="ja-JP" sz="3200" dirty="0" smtClean="0"/>
          </a:p>
          <a:p>
            <a:endParaRPr kumimoji="1" lang="en-US" altLang="ja-JP" sz="3200" dirty="0"/>
          </a:p>
          <a:p>
            <a:r>
              <a:rPr lang="ja-JP" altLang="en-US" sz="3200" dirty="0" smtClean="0"/>
              <a:t>処理内容の衝突と言ったりします。</a:t>
            </a:r>
            <a:endParaRPr kumimoji="1" lang="ja-JP" altLang="en-US" sz="3200" dirty="0"/>
          </a:p>
        </p:txBody>
      </p:sp>
    </p:spTree>
    <p:extLst>
      <p:ext uri="{BB962C8B-B14F-4D97-AF65-F5344CB8AC3E}">
        <p14:creationId xmlns:p14="http://schemas.microsoft.com/office/powerpoint/2010/main" val="1036449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p:cNvSpPr/>
          <p:nvPr/>
        </p:nvSpPr>
        <p:spPr>
          <a:xfrm>
            <a:off x="767796" y="122191"/>
            <a:ext cx="10302917" cy="1754326"/>
          </a:xfrm>
          <a:prstGeom prst="rect">
            <a:avLst/>
          </a:prstGeom>
        </p:spPr>
        <p:txBody>
          <a:bodyPr wrap="square">
            <a:spAutoFit/>
          </a:bodyPr>
          <a:lstStyle/>
          <a:p>
            <a:r>
              <a:rPr lang="ja-JP" altLang="en-US" sz="3600" dirty="0" smtClean="0"/>
              <a:t>インターフェースであれば、具象メソッドは作れず、メソッドの内容を定めていないため処理内容の衝突は起きません。</a:t>
            </a:r>
            <a:endParaRPr lang="ja-JP" altLang="en-US" sz="2800" dirty="0"/>
          </a:p>
        </p:txBody>
      </p:sp>
      <p:pic>
        <p:nvPicPr>
          <p:cNvPr id="9220" name="Picture 4" desc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7796" y="1789404"/>
            <a:ext cx="1498289" cy="1430866"/>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ライオンのイラスト（オス）"/>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80555" y="1778002"/>
            <a:ext cx="1690158" cy="1442268"/>
          </a:xfrm>
          <a:prstGeom prst="rect">
            <a:avLst/>
          </a:prstGeom>
          <a:noFill/>
          <a:extLst>
            <a:ext uri="{909E8E84-426E-40DD-AFC4-6F175D3DCCD1}">
              <a14:hiddenFill xmlns:a14="http://schemas.microsoft.com/office/drawing/2010/main">
                <a:solidFill>
                  <a:srgbClr val="FFFFFF"/>
                </a:solidFill>
              </a14:hiddenFill>
            </a:ext>
          </a:extLst>
        </p:spPr>
      </p:pic>
      <p:sp>
        <p:nvSpPr>
          <p:cNvPr id="7" name="四角形: メモ 27">
            <a:extLst>
              <a:ext uri="{FF2B5EF4-FFF2-40B4-BE49-F238E27FC236}">
                <a16:creationId xmlns="" xmlns:a16="http://schemas.microsoft.com/office/drawing/2014/main" xmlns:lc="http://schemas.openxmlformats.org/drawingml/2006/lockedCanvas" id="{576FA5A4-7E12-4F38-B8BD-5DF42FD64CEC}"/>
              </a:ext>
            </a:extLst>
          </p:cNvPr>
          <p:cNvSpPr/>
          <p:nvPr/>
        </p:nvSpPr>
        <p:spPr>
          <a:xfrm>
            <a:off x="2266085" y="1968850"/>
            <a:ext cx="2892420" cy="1172283"/>
          </a:xfrm>
          <a:prstGeom prst="foldedCorner">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ja-JP" altLang="en-US" sz="1400" b="1" dirty="0" smtClean="0">
                <a:solidFill>
                  <a:schemeClr val="tx1"/>
                </a:solidFill>
              </a:rPr>
              <a:t>鷲インターフェース</a:t>
            </a:r>
            <a:endParaRPr lang="en-US" altLang="ja-JP" sz="1400" b="1" dirty="0" smtClean="0">
              <a:solidFill>
                <a:schemeClr val="tx1"/>
              </a:solidFill>
            </a:endParaRPr>
          </a:p>
          <a:p>
            <a:endParaRPr lang="en-US" altLang="ja-JP" sz="1400" b="1" dirty="0" smtClean="0">
              <a:solidFill>
                <a:schemeClr val="tx1"/>
              </a:solidFill>
            </a:endParaRPr>
          </a:p>
          <a:p>
            <a:r>
              <a:rPr lang="ja-JP" altLang="en-US" sz="1400" b="1" dirty="0" smtClean="0">
                <a:solidFill>
                  <a:schemeClr val="tx1"/>
                </a:solidFill>
              </a:rPr>
              <a:t>・移動する</a:t>
            </a:r>
            <a:endParaRPr kumimoji="1" lang="en-US" altLang="ja-JP" sz="1400" b="1" dirty="0" smtClean="0">
              <a:solidFill>
                <a:schemeClr val="tx1"/>
              </a:solidFill>
            </a:endParaRPr>
          </a:p>
        </p:txBody>
      </p:sp>
      <p:sp>
        <p:nvSpPr>
          <p:cNvPr id="8" name="四角形: メモ 27">
            <a:extLst>
              <a:ext uri="{FF2B5EF4-FFF2-40B4-BE49-F238E27FC236}">
                <a16:creationId xmlns="" xmlns:a16="http://schemas.microsoft.com/office/drawing/2014/main" xmlns:lc="http://schemas.openxmlformats.org/drawingml/2006/lockedCanvas" id="{576FA5A4-7E12-4F38-B8BD-5DF42FD64CEC}"/>
              </a:ext>
            </a:extLst>
          </p:cNvPr>
          <p:cNvSpPr/>
          <p:nvPr/>
        </p:nvSpPr>
        <p:spPr>
          <a:xfrm>
            <a:off x="6338551" y="1970498"/>
            <a:ext cx="2892420" cy="1170636"/>
          </a:xfrm>
          <a:prstGeom prst="foldedCorner">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ja-JP" altLang="en-US" sz="1400" b="1" dirty="0" smtClean="0">
                <a:solidFill>
                  <a:schemeClr val="tx1"/>
                </a:solidFill>
              </a:rPr>
              <a:t>ライオンインターフェース</a:t>
            </a:r>
            <a:endParaRPr lang="en-US" altLang="ja-JP" sz="1400" b="1" dirty="0" smtClean="0">
              <a:solidFill>
                <a:schemeClr val="tx1"/>
              </a:solidFill>
            </a:endParaRPr>
          </a:p>
          <a:p>
            <a:endParaRPr lang="en-US" altLang="ja-JP" sz="1400" b="1" dirty="0" smtClean="0">
              <a:solidFill>
                <a:schemeClr val="tx1"/>
              </a:solidFill>
            </a:endParaRPr>
          </a:p>
          <a:p>
            <a:r>
              <a:rPr lang="ja-JP" altLang="en-US" sz="1400" b="1" dirty="0" smtClean="0">
                <a:solidFill>
                  <a:schemeClr val="tx1"/>
                </a:solidFill>
              </a:rPr>
              <a:t>・移動する</a:t>
            </a:r>
            <a:endParaRPr kumimoji="1" lang="en-US" altLang="ja-JP" sz="1400" b="1" dirty="0" smtClean="0">
              <a:solidFill>
                <a:schemeClr val="tx1"/>
              </a:solidFill>
            </a:endParaRPr>
          </a:p>
        </p:txBody>
      </p:sp>
      <p:pic>
        <p:nvPicPr>
          <p:cNvPr id="13" name="Picture 2" descr="グリフォンのイラスト"/>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05260" y="3886203"/>
            <a:ext cx="1503890" cy="1503890"/>
          </a:xfrm>
          <a:prstGeom prst="rect">
            <a:avLst/>
          </a:prstGeom>
          <a:noFill/>
          <a:extLst>
            <a:ext uri="{909E8E84-426E-40DD-AFC4-6F175D3DCCD1}">
              <a14:hiddenFill xmlns:a14="http://schemas.microsoft.com/office/drawing/2010/main">
                <a:solidFill>
                  <a:srgbClr val="FFFFFF"/>
                </a:solidFill>
              </a14:hiddenFill>
            </a:ext>
          </a:extLst>
        </p:spPr>
      </p:pic>
      <p:sp>
        <p:nvSpPr>
          <p:cNvPr id="14" name="四角形: メモ 27">
            <a:extLst>
              <a:ext uri="{FF2B5EF4-FFF2-40B4-BE49-F238E27FC236}">
                <a16:creationId xmlns="" xmlns:a16="http://schemas.microsoft.com/office/drawing/2014/main" xmlns:lc="http://schemas.openxmlformats.org/drawingml/2006/lockedCanvas" id="{576FA5A4-7E12-4F38-B8BD-5DF42FD64CEC}"/>
              </a:ext>
            </a:extLst>
          </p:cNvPr>
          <p:cNvSpPr/>
          <p:nvPr/>
        </p:nvSpPr>
        <p:spPr>
          <a:xfrm>
            <a:off x="4258734" y="4027895"/>
            <a:ext cx="2892420" cy="1500838"/>
          </a:xfrm>
          <a:prstGeom prst="foldedCorner">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ja-JP" altLang="en-US" sz="1400" b="1" dirty="0" smtClean="0">
                <a:solidFill>
                  <a:schemeClr val="tx1"/>
                </a:solidFill>
              </a:rPr>
              <a:t>グリフォンクラス（サブクラス）</a:t>
            </a:r>
            <a:endParaRPr lang="en-US" altLang="ja-JP" sz="1400" b="1" dirty="0" smtClean="0">
              <a:solidFill>
                <a:schemeClr val="tx1"/>
              </a:solidFill>
            </a:endParaRPr>
          </a:p>
          <a:p>
            <a:endParaRPr lang="en-US" altLang="ja-JP" sz="1400" b="1" dirty="0">
              <a:solidFill>
                <a:schemeClr val="tx1"/>
              </a:solidFill>
            </a:endParaRPr>
          </a:p>
          <a:p>
            <a:r>
              <a:rPr lang="ja-JP" altLang="en-US" sz="1400" b="1" dirty="0">
                <a:solidFill>
                  <a:schemeClr val="tx1"/>
                </a:solidFill>
              </a:rPr>
              <a:t>・移動</a:t>
            </a:r>
            <a:r>
              <a:rPr lang="ja-JP" altLang="en-US" sz="1400" b="1" dirty="0" smtClean="0">
                <a:solidFill>
                  <a:schemeClr val="tx1"/>
                </a:solidFill>
              </a:rPr>
              <a:t>する</a:t>
            </a:r>
            <a:r>
              <a:rPr lang="en-US" altLang="ja-JP" sz="1400" b="1" dirty="0" smtClean="0">
                <a:solidFill>
                  <a:schemeClr val="tx1"/>
                </a:solidFill>
              </a:rPr>
              <a:t>{</a:t>
            </a:r>
          </a:p>
          <a:p>
            <a:r>
              <a:rPr lang="ja-JP" altLang="en-US" sz="1400" b="1" dirty="0">
                <a:solidFill>
                  <a:schemeClr val="tx1"/>
                </a:solidFill>
              </a:rPr>
              <a:t>　</a:t>
            </a:r>
            <a:r>
              <a:rPr lang="ja-JP" altLang="en-US" sz="1400" b="1" dirty="0" smtClean="0">
                <a:solidFill>
                  <a:schemeClr val="tx1"/>
                </a:solidFill>
              </a:rPr>
              <a:t>　飛んだり走ったりしながら</a:t>
            </a:r>
            <a:endParaRPr lang="en-US" altLang="ja-JP" sz="1400" b="1" dirty="0" smtClean="0">
              <a:solidFill>
                <a:schemeClr val="tx1"/>
              </a:solidFill>
            </a:endParaRPr>
          </a:p>
          <a:p>
            <a:r>
              <a:rPr lang="ja-JP" altLang="en-US" sz="1400" b="1" dirty="0">
                <a:solidFill>
                  <a:schemeClr val="tx1"/>
                </a:solidFill>
              </a:rPr>
              <a:t>　</a:t>
            </a:r>
            <a:r>
              <a:rPr lang="ja-JP" altLang="en-US" sz="1400" b="1" dirty="0" smtClean="0">
                <a:solidFill>
                  <a:schemeClr val="tx1"/>
                </a:solidFill>
              </a:rPr>
              <a:t>　移動する</a:t>
            </a:r>
            <a:endParaRPr lang="en-US" altLang="ja-JP" sz="1400" b="1" dirty="0">
              <a:solidFill>
                <a:schemeClr val="tx1"/>
              </a:solidFill>
            </a:endParaRPr>
          </a:p>
          <a:p>
            <a:r>
              <a:rPr lang="en-US" altLang="ja-JP" sz="1400" b="1" dirty="0" smtClean="0">
                <a:solidFill>
                  <a:schemeClr val="tx1"/>
                </a:solidFill>
              </a:rPr>
              <a:t>}</a:t>
            </a:r>
          </a:p>
          <a:p>
            <a:endParaRPr kumimoji="1" lang="en-US" altLang="ja-JP" sz="1400" b="1" dirty="0" smtClean="0">
              <a:solidFill>
                <a:schemeClr val="tx1"/>
              </a:solidFill>
            </a:endParaRPr>
          </a:p>
        </p:txBody>
      </p:sp>
      <p:cxnSp>
        <p:nvCxnSpPr>
          <p:cNvPr id="17" name="直線矢印コネクタ 16"/>
          <p:cNvCxnSpPr>
            <a:stCxn id="14" idx="0"/>
            <a:endCxn id="7" idx="2"/>
          </p:cNvCxnSpPr>
          <p:nvPr/>
        </p:nvCxnSpPr>
        <p:spPr>
          <a:xfrm flipH="1" flipV="1">
            <a:off x="3712295" y="3141133"/>
            <a:ext cx="1992649" cy="886762"/>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8" name="直線矢印コネクタ 17"/>
          <p:cNvCxnSpPr>
            <a:stCxn id="14" idx="0"/>
            <a:endCxn id="8" idx="2"/>
          </p:cNvCxnSpPr>
          <p:nvPr/>
        </p:nvCxnSpPr>
        <p:spPr>
          <a:xfrm flipV="1">
            <a:off x="5704944" y="3141134"/>
            <a:ext cx="2079817" cy="88676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22" name="正方形/長方形 21"/>
          <p:cNvSpPr/>
          <p:nvPr/>
        </p:nvSpPr>
        <p:spPr>
          <a:xfrm>
            <a:off x="5390088" y="3473897"/>
            <a:ext cx="646331" cy="369332"/>
          </a:xfrm>
          <a:prstGeom prst="rect">
            <a:avLst/>
          </a:prstGeom>
        </p:spPr>
        <p:txBody>
          <a:bodyPr wrap="none">
            <a:spAutoFit/>
          </a:bodyPr>
          <a:lstStyle/>
          <a:p>
            <a:r>
              <a:rPr lang="ja-JP" altLang="en-US" b="1" dirty="0" smtClean="0"/>
              <a:t>実装</a:t>
            </a:r>
            <a:endParaRPr lang="ja-JP" altLang="en-US" b="1" dirty="0"/>
          </a:p>
        </p:txBody>
      </p:sp>
      <p:sp>
        <p:nvSpPr>
          <p:cNvPr id="20" name="正方形/長方形 19"/>
          <p:cNvSpPr/>
          <p:nvPr/>
        </p:nvSpPr>
        <p:spPr>
          <a:xfrm>
            <a:off x="1516940" y="5811997"/>
            <a:ext cx="10302917" cy="646331"/>
          </a:xfrm>
          <a:prstGeom prst="rect">
            <a:avLst/>
          </a:prstGeom>
        </p:spPr>
        <p:txBody>
          <a:bodyPr wrap="square">
            <a:spAutoFit/>
          </a:bodyPr>
          <a:lstStyle/>
          <a:p>
            <a:r>
              <a:rPr lang="ja-JP" altLang="en-US" sz="3600" dirty="0" smtClean="0"/>
              <a:t>そのため多重実装を行うことができます。</a:t>
            </a:r>
            <a:endParaRPr lang="ja-JP" altLang="en-US" sz="2800" dirty="0"/>
          </a:p>
        </p:txBody>
      </p:sp>
    </p:spTree>
    <p:extLst>
      <p:ext uri="{BB962C8B-B14F-4D97-AF65-F5344CB8AC3E}">
        <p14:creationId xmlns:p14="http://schemas.microsoft.com/office/powerpoint/2010/main" val="41873115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表 16">
            <a:extLst>
              <a:ext uri="{FF2B5EF4-FFF2-40B4-BE49-F238E27FC236}">
                <a16:creationId xmlns="" xmlns:a16="http://schemas.microsoft.com/office/drawing/2014/main" id="{15D74490-02E4-4F79-93E1-A3AF7CAD9D2A}"/>
              </a:ext>
            </a:extLst>
          </p:cNvPr>
          <p:cNvGraphicFramePr>
            <a:graphicFrameLocks noGrp="1"/>
          </p:cNvGraphicFramePr>
          <p:nvPr>
            <p:extLst>
              <p:ext uri="{D42A27DB-BD31-4B8C-83A1-F6EECF244321}">
                <p14:modId xmlns:p14="http://schemas.microsoft.com/office/powerpoint/2010/main" val="3052060174"/>
              </p:ext>
            </p:extLst>
          </p:nvPr>
        </p:nvGraphicFramePr>
        <p:xfrm>
          <a:off x="372533" y="963255"/>
          <a:ext cx="11573933" cy="4898159"/>
        </p:xfrm>
        <a:graphic>
          <a:graphicData uri="http://schemas.openxmlformats.org/drawingml/2006/table">
            <a:tbl>
              <a:tblPr/>
              <a:tblGrid>
                <a:gridCol w="2038971">
                  <a:extLst>
                    <a:ext uri="{9D8B030D-6E8A-4147-A177-3AD203B41FA5}">
                      <a16:colId xmlns="" xmlns:a16="http://schemas.microsoft.com/office/drawing/2014/main" val="510809523"/>
                    </a:ext>
                  </a:extLst>
                </a:gridCol>
                <a:gridCol w="3726829">
                  <a:extLst>
                    <a:ext uri="{9D8B030D-6E8A-4147-A177-3AD203B41FA5}">
                      <a16:colId xmlns="" xmlns:a16="http://schemas.microsoft.com/office/drawing/2014/main" val="2004759393"/>
                    </a:ext>
                  </a:extLst>
                </a:gridCol>
                <a:gridCol w="5808133">
                  <a:extLst>
                    <a:ext uri="{9D8B030D-6E8A-4147-A177-3AD203B41FA5}">
                      <a16:colId xmlns="" xmlns:a16="http://schemas.microsoft.com/office/drawing/2014/main" val="2729097558"/>
                    </a:ext>
                  </a:extLst>
                </a:gridCol>
              </a:tblGrid>
              <a:tr h="282939">
                <a:tc>
                  <a:txBody>
                    <a:bodyPr/>
                    <a:lstStyle/>
                    <a:p>
                      <a:pPr algn="ctr"/>
                      <a:endParaRPr lang="en-US" b="1" dirty="0">
                        <a:solidFill>
                          <a:schemeClr val="bg1"/>
                        </a:solidFill>
                        <a:effectLst/>
                      </a:endParaRPr>
                    </a:p>
                  </a:txBody>
                  <a:tcPr marL="95250" marR="95250" marT="76200" marB="76200" anchor="ctr">
                    <a:lnL w="9525"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ja-JP" altLang="en-US" b="1" dirty="0">
                          <a:solidFill>
                            <a:schemeClr val="bg1"/>
                          </a:solidFill>
                          <a:effectLst/>
                        </a:rPr>
                        <a:t>抽象クラス</a:t>
                      </a:r>
                    </a:p>
                  </a:txBody>
                  <a:tcPr marL="95250" marR="95250" marT="76200" marB="7620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lang="ja-JP" altLang="en-US" b="1" dirty="0">
                          <a:solidFill>
                            <a:schemeClr val="bg1"/>
                          </a:solidFill>
                          <a:effectLst/>
                        </a:rPr>
                        <a:t>インタフェース</a:t>
                      </a:r>
                    </a:p>
                  </a:txBody>
                  <a:tcPr marL="95250" marR="95250" marT="76200" marB="7620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 xmlns:a16="http://schemas.microsoft.com/office/drawing/2014/main" val="2189211788"/>
                  </a:ext>
                </a:extLst>
              </a:tr>
              <a:tr h="688404">
                <a:tc>
                  <a:txBody>
                    <a:bodyPr/>
                    <a:lstStyle/>
                    <a:p>
                      <a:pPr algn="ctr"/>
                      <a:r>
                        <a:rPr lang="ja-JP" altLang="en-US" b="1" dirty="0">
                          <a:solidFill>
                            <a:schemeClr val="bg1"/>
                          </a:solidFill>
                          <a:effectLst/>
                        </a:rPr>
                        <a:t>アクセス修飾子</a:t>
                      </a:r>
                    </a:p>
                  </a:txBody>
                  <a:tcPr marL="95250" marR="95250" marT="76200" marB="762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solidFill>
                  </a:tcPr>
                </a:tc>
                <a:tc>
                  <a:txBody>
                    <a:bodyPr/>
                    <a:lstStyle/>
                    <a:p>
                      <a:pPr algn="ctr"/>
                      <a:r>
                        <a:rPr lang="en-US" dirty="0" smtClean="0">
                          <a:solidFill>
                            <a:srgbClr val="002060"/>
                          </a:solidFill>
                          <a:effectLst/>
                        </a:rPr>
                        <a:t>public</a:t>
                      </a:r>
                      <a:r>
                        <a:rPr lang="ja-JP" altLang="en-US" dirty="0" err="1" smtClean="0">
                          <a:solidFill>
                            <a:srgbClr val="002060"/>
                          </a:solidFill>
                          <a:effectLst/>
                        </a:rPr>
                        <a:t>、</a:t>
                      </a:r>
                      <a:r>
                        <a:rPr lang="en-US" dirty="0" smtClean="0">
                          <a:solidFill>
                            <a:srgbClr val="002060"/>
                          </a:solidFill>
                          <a:effectLst/>
                        </a:rPr>
                        <a:t>protected</a:t>
                      </a:r>
                      <a:endParaRPr lang="en-US" dirty="0">
                        <a:solidFill>
                          <a:srgbClr val="002060"/>
                        </a:solidFill>
                        <a:effectLst/>
                      </a:endParaRPr>
                    </a:p>
                  </a:txBody>
                  <a:tcPr marL="95250" marR="95250" marT="76200" marB="76200" anchor="ctr">
                    <a:lnL w="12700" cap="flat" cmpd="sng" algn="ctr">
                      <a:solidFill>
                        <a:schemeClr val="bg1"/>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a:r>
                        <a:rPr lang="en-US" dirty="0">
                          <a:solidFill>
                            <a:srgbClr val="002060"/>
                          </a:solidFill>
                          <a:effectLst/>
                        </a:rPr>
                        <a:t>public</a:t>
                      </a:r>
                      <a:r>
                        <a:rPr lang="ja-JP" altLang="en-US" dirty="0">
                          <a:solidFill>
                            <a:srgbClr val="002060"/>
                          </a:solidFill>
                          <a:effectLst/>
                        </a:rPr>
                        <a:t>のみ</a:t>
                      </a:r>
                    </a:p>
                  </a:txBody>
                  <a:tcPr marL="95250" marR="95250" marT="76200" marB="7620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 xmlns:a16="http://schemas.microsoft.com/office/drawing/2014/main" val="2831932042"/>
                  </a:ext>
                </a:extLst>
              </a:tr>
              <a:tr h="854351">
                <a:tc>
                  <a:txBody>
                    <a:bodyPr/>
                    <a:lstStyle/>
                    <a:p>
                      <a:pPr algn="ctr"/>
                      <a:r>
                        <a:rPr lang="ja-JP" altLang="en-US" b="1" dirty="0">
                          <a:solidFill>
                            <a:schemeClr val="bg1"/>
                          </a:solidFill>
                          <a:effectLst/>
                        </a:rPr>
                        <a:t>変数の定義</a:t>
                      </a:r>
                    </a:p>
                  </a:txBody>
                  <a:tcPr marL="95250" marR="95250" marT="76200" marB="762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solidFill>
                  </a:tcPr>
                </a:tc>
                <a:tc>
                  <a:txBody>
                    <a:bodyPr/>
                    <a:lstStyle/>
                    <a:p>
                      <a:pPr algn="ctr"/>
                      <a:r>
                        <a:rPr lang="ja-JP" altLang="en-US" dirty="0">
                          <a:solidFill>
                            <a:srgbClr val="002060"/>
                          </a:solidFill>
                          <a:effectLst/>
                        </a:rPr>
                        <a:t>インスタンス変数、ローカル変数、クラス変数なんでも定義できる。</a:t>
                      </a:r>
                    </a:p>
                  </a:txBody>
                  <a:tcPr marL="95250" marR="95250" marT="76200" marB="76200" anchor="ctr">
                    <a:lnL w="12700" cap="flat" cmpd="sng" algn="ctr">
                      <a:solidFill>
                        <a:schemeClr val="bg1"/>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a:r>
                        <a:rPr lang="en-US" altLang="ja-JP" dirty="0">
                          <a:solidFill>
                            <a:srgbClr val="002060"/>
                          </a:solidFill>
                          <a:effectLst/>
                        </a:rPr>
                        <a:t>public static final </a:t>
                      </a:r>
                      <a:r>
                        <a:rPr lang="ja-JP" altLang="en-US" dirty="0">
                          <a:solidFill>
                            <a:srgbClr val="002060"/>
                          </a:solidFill>
                          <a:effectLst/>
                        </a:rPr>
                        <a:t>な定数（クラス変数）しか持てない。</a:t>
                      </a:r>
                      <a:br>
                        <a:rPr lang="ja-JP" altLang="en-US" dirty="0">
                          <a:solidFill>
                            <a:srgbClr val="002060"/>
                          </a:solidFill>
                          <a:effectLst/>
                        </a:rPr>
                      </a:br>
                      <a:r>
                        <a:rPr lang="ja-JP" altLang="en-US" dirty="0">
                          <a:solidFill>
                            <a:srgbClr val="002060"/>
                          </a:solidFill>
                          <a:effectLst/>
                        </a:rPr>
                        <a:t>継承した先で上書きすることはできない。</a:t>
                      </a:r>
                    </a:p>
                  </a:txBody>
                  <a:tcPr marL="95250" marR="95250" marT="76200" marB="7620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 xmlns:a16="http://schemas.microsoft.com/office/drawing/2014/main" val="2964583920"/>
                  </a:ext>
                </a:extLst>
              </a:tr>
              <a:tr h="703644">
                <a:tc>
                  <a:txBody>
                    <a:bodyPr/>
                    <a:lstStyle/>
                    <a:p>
                      <a:pPr algn="ctr"/>
                      <a:r>
                        <a:rPr lang="ja-JP" altLang="en-US" b="1" dirty="0">
                          <a:solidFill>
                            <a:schemeClr val="bg1"/>
                          </a:solidFill>
                          <a:effectLst/>
                        </a:rPr>
                        <a:t>継承</a:t>
                      </a:r>
                    </a:p>
                  </a:txBody>
                  <a:tcPr marL="95250" marR="95250" marT="76200" marB="762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solidFill>
                  </a:tcPr>
                </a:tc>
                <a:tc>
                  <a:txBody>
                    <a:bodyPr/>
                    <a:lstStyle/>
                    <a:p>
                      <a:pPr algn="ctr"/>
                      <a:r>
                        <a:rPr lang="ja-JP" altLang="en-US" dirty="0">
                          <a:solidFill>
                            <a:srgbClr val="002060"/>
                          </a:solidFill>
                          <a:effectLst/>
                        </a:rPr>
                        <a:t>多重継承不可</a:t>
                      </a:r>
                    </a:p>
                  </a:txBody>
                  <a:tcPr marL="95250" marR="95250" marT="76200" marB="76200" anchor="ctr">
                    <a:lnL w="12700" cap="flat" cmpd="sng" algn="ctr">
                      <a:solidFill>
                        <a:schemeClr val="bg1"/>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a:r>
                        <a:rPr lang="ja-JP" altLang="en-US" dirty="0">
                          <a:solidFill>
                            <a:srgbClr val="002060"/>
                          </a:solidFill>
                          <a:effectLst/>
                        </a:rPr>
                        <a:t>多重継承可</a:t>
                      </a:r>
                    </a:p>
                  </a:txBody>
                  <a:tcPr marL="95250" marR="95250" marT="76200" marB="7620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 xmlns:a16="http://schemas.microsoft.com/office/drawing/2014/main" val="2913256807"/>
                  </a:ext>
                </a:extLst>
              </a:tr>
              <a:tr h="0">
                <a:tc>
                  <a:txBody>
                    <a:bodyPr/>
                    <a:lstStyle/>
                    <a:p>
                      <a:pPr algn="ctr"/>
                      <a:r>
                        <a:rPr lang="ja-JP" altLang="en-US" b="1" dirty="0">
                          <a:solidFill>
                            <a:schemeClr val="bg1"/>
                          </a:solidFill>
                          <a:effectLst/>
                        </a:rPr>
                        <a:t>メソッド定義</a:t>
                      </a:r>
                    </a:p>
                  </a:txBody>
                  <a:tcPr marL="95250" marR="95250" marT="76200" marB="762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solidFill>
                  </a:tcPr>
                </a:tc>
                <a:tc>
                  <a:txBody>
                    <a:bodyPr/>
                    <a:lstStyle/>
                    <a:p>
                      <a:pPr algn="ctr"/>
                      <a:r>
                        <a:rPr lang="ja-JP" altLang="en-US" dirty="0">
                          <a:solidFill>
                            <a:srgbClr val="002060"/>
                          </a:solidFill>
                          <a:effectLst/>
                        </a:rPr>
                        <a:t>具体的な処理もかける</a:t>
                      </a:r>
                    </a:p>
                  </a:txBody>
                  <a:tcPr marL="95250" marR="95250" marT="76200" marB="76200" anchor="ctr">
                    <a:lnL w="12700" cap="flat" cmpd="sng" algn="ctr">
                      <a:solidFill>
                        <a:schemeClr val="bg1"/>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a:r>
                        <a:rPr lang="ja-JP" altLang="en-US" dirty="0">
                          <a:solidFill>
                            <a:srgbClr val="002060"/>
                          </a:solidFill>
                          <a:effectLst/>
                        </a:rPr>
                        <a:t>メソッドの型しか定義できない。</a:t>
                      </a:r>
                      <a:br>
                        <a:rPr lang="ja-JP" altLang="en-US" dirty="0">
                          <a:solidFill>
                            <a:srgbClr val="002060"/>
                          </a:solidFill>
                          <a:effectLst/>
                        </a:rPr>
                      </a:br>
                      <a:r>
                        <a:rPr lang="en-US" altLang="ja-JP" dirty="0" smtClean="0">
                          <a:solidFill>
                            <a:srgbClr val="002060"/>
                          </a:solidFill>
                          <a:effectLst/>
                        </a:rPr>
                        <a:t>※java8</a:t>
                      </a:r>
                      <a:r>
                        <a:rPr lang="ja-JP" altLang="en-US" dirty="0">
                          <a:solidFill>
                            <a:srgbClr val="002060"/>
                          </a:solidFill>
                          <a:effectLst/>
                        </a:rPr>
                        <a:t>からは</a:t>
                      </a:r>
                      <a:r>
                        <a:rPr lang="en-US" altLang="ja-JP" dirty="0">
                          <a:solidFill>
                            <a:srgbClr val="002060"/>
                          </a:solidFill>
                          <a:effectLst/>
                        </a:rPr>
                        <a:t>default</a:t>
                      </a:r>
                      <a:r>
                        <a:rPr lang="ja-JP" altLang="en-US" dirty="0">
                          <a:solidFill>
                            <a:srgbClr val="002060"/>
                          </a:solidFill>
                          <a:effectLst/>
                        </a:rPr>
                        <a:t>メソッドを使って処理もかける。</a:t>
                      </a:r>
                    </a:p>
                  </a:txBody>
                  <a:tcPr marL="95250" marR="95250" marT="76200" marB="7620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 xmlns:a16="http://schemas.microsoft.com/office/drawing/2014/main" val="4017865741"/>
                  </a:ext>
                </a:extLst>
              </a:tr>
              <a:tr h="1449365">
                <a:tc>
                  <a:txBody>
                    <a:bodyPr/>
                    <a:lstStyle/>
                    <a:p>
                      <a:pPr algn="ctr"/>
                      <a:r>
                        <a:rPr lang="ja-JP" altLang="en-US" b="1" dirty="0" smtClean="0">
                          <a:solidFill>
                            <a:schemeClr val="bg1"/>
                          </a:solidFill>
                          <a:effectLst/>
                        </a:rPr>
                        <a:t>使い分け</a:t>
                      </a:r>
                      <a:endParaRPr lang="ja-JP" altLang="en-US" b="1" dirty="0">
                        <a:solidFill>
                          <a:schemeClr val="bg1"/>
                        </a:solidFill>
                        <a:effectLst/>
                      </a:endParaRPr>
                    </a:p>
                  </a:txBody>
                  <a:tcPr marL="95250" marR="95250" marT="76200" marB="762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solidFill>
                  </a:tcPr>
                </a:tc>
                <a:tc>
                  <a:txBody>
                    <a:bodyPr/>
                    <a:lstStyle/>
                    <a:p>
                      <a:pPr algn="l"/>
                      <a:r>
                        <a:rPr lang="ja-JP" altLang="en-US" dirty="0" smtClean="0">
                          <a:solidFill>
                            <a:srgbClr val="002060"/>
                          </a:solidFill>
                          <a:effectLst/>
                        </a:rPr>
                        <a:t>「複数のクラスの品質を均一化したい、かつ複数のクラスで</a:t>
                      </a:r>
                      <a:r>
                        <a:rPr lang="ja-JP" altLang="en-US" b="1" dirty="0" smtClean="0">
                          <a:solidFill>
                            <a:srgbClr val="002060"/>
                          </a:solidFill>
                          <a:effectLst/>
                        </a:rPr>
                        <a:t>共通のメソッド、フィールドを使用したい</a:t>
                      </a:r>
                      <a:r>
                        <a:rPr lang="ja-JP" altLang="en-US" dirty="0" smtClean="0">
                          <a:solidFill>
                            <a:srgbClr val="002060"/>
                          </a:solidFill>
                          <a:effectLst/>
                        </a:rPr>
                        <a:t>」という目的がある場合に使用します。</a:t>
                      </a:r>
                    </a:p>
                  </a:txBody>
                  <a:tcPr marL="95250" marR="95250" marT="76200" marB="76200" anchor="ctr">
                    <a:lnL w="12700" cap="flat" cmpd="sng" algn="ctr">
                      <a:solidFill>
                        <a:schemeClr val="bg1"/>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a:r>
                        <a:rPr lang="ja-JP" altLang="en-US" dirty="0" smtClean="0">
                          <a:solidFill>
                            <a:srgbClr val="002060"/>
                          </a:solidFill>
                          <a:effectLst/>
                        </a:rPr>
                        <a:t>「複数のクラスの品質を均一化したい」、「</a:t>
                      </a:r>
                      <a:r>
                        <a:rPr lang="ja-JP" altLang="en-US" b="1" dirty="0" smtClean="0">
                          <a:solidFill>
                            <a:srgbClr val="002060"/>
                          </a:solidFill>
                          <a:effectLst/>
                        </a:rPr>
                        <a:t>複数のテンプレート（雛形）を使用して、機能を拡張できるようにしたい</a:t>
                      </a:r>
                      <a:r>
                        <a:rPr lang="ja-JP" altLang="en-US" dirty="0" smtClean="0">
                          <a:solidFill>
                            <a:srgbClr val="002060"/>
                          </a:solidFill>
                          <a:effectLst/>
                        </a:rPr>
                        <a:t>」という用途にピンポイントで絞れる場合に使用します。</a:t>
                      </a:r>
                    </a:p>
                  </a:txBody>
                  <a:tcPr marL="95250" marR="95250" marT="76200" marB="7620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r>
            </a:tbl>
          </a:graphicData>
        </a:graphic>
      </p:graphicFrame>
      <p:sp>
        <p:nvSpPr>
          <p:cNvPr id="18" name="正方形/長方形 17"/>
          <p:cNvSpPr/>
          <p:nvPr/>
        </p:nvSpPr>
        <p:spPr>
          <a:xfrm>
            <a:off x="911729" y="316924"/>
            <a:ext cx="10302917" cy="646331"/>
          </a:xfrm>
          <a:prstGeom prst="rect">
            <a:avLst/>
          </a:prstGeom>
        </p:spPr>
        <p:txBody>
          <a:bodyPr wrap="square">
            <a:spAutoFit/>
          </a:bodyPr>
          <a:lstStyle/>
          <a:p>
            <a:r>
              <a:rPr lang="ja-JP" altLang="en-US" sz="3600" dirty="0" smtClean="0"/>
              <a:t>（まとめ）インターフェースと抽象クラスの違い　</a:t>
            </a:r>
            <a:endParaRPr lang="ja-JP" altLang="en-US" sz="2800" dirty="0"/>
          </a:p>
        </p:txBody>
      </p:sp>
      <p:sp>
        <p:nvSpPr>
          <p:cNvPr id="3" name="正方形/長方形 2"/>
          <p:cNvSpPr/>
          <p:nvPr/>
        </p:nvSpPr>
        <p:spPr>
          <a:xfrm>
            <a:off x="973666" y="5850003"/>
            <a:ext cx="10989734" cy="923330"/>
          </a:xfrm>
          <a:prstGeom prst="rect">
            <a:avLst/>
          </a:prstGeom>
        </p:spPr>
        <p:txBody>
          <a:bodyPr wrap="square">
            <a:spAutoFit/>
          </a:bodyPr>
          <a:lstStyle/>
          <a:p>
            <a:r>
              <a:rPr lang="ja-JP" altLang="en-US" dirty="0" smtClean="0"/>
              <a:t>インターフェースは</a:t>
            </a:r>
            <a:r>
              <a:rPr lang="ja-JP" altLang="ja-JP" dirty="0" smtClean="0"/>
              <a:t>「</a:t>
            </a:r>
            <a:r>
              <a:rPr lang="ja-JP" altLang="ja-JP" dirty="0"/>
              <a:t>あらかじめ具体的に決められた処理をするメソッドと、特定の役割のフィールド</a:t>
            </a:r>
            <a:r>
              <a:rPr lang="en-US" altLang="ja-JP" dirty="0"/>
              <a:t>(</a:t>
            </a:r>
            <a:r>
              <a:rPr lang="ja-JP" altLang="ja-JP" dirty="0"/>
              <a:t>変数</a:t>
            </a:r>
            <a:r>
              <a:rPr lang="en-US" altLang="ja-JP" dirty="0"/>
              <a:t>)</a:t>
            </a:r>
            <a:r>
              <a:rPr lang="ja-JP" altLang="ja-JP" dirty="0"/>
              <a:t>を引き継ぐ</a:t>
            </a:r>
            <a:r>
              <a:rPr lang="ja-JP" altLang="ja-JP" dirty="0" smtClean="0"/>
              <a:t>」</a:t>
            </a:r>
            <a:r>
              <a:rPr lang="ja-JP" altLang="en-US" dirty="0" smtClean="0"/>
              <a:t>「処理を共通化する」</a:t>
            </a:r>
            <a:r>
              <a:rPr lang="ja-JP" altLang="ja-JP" dirty="0" smtClean="0"/>
              <a:t>と</a:t>
            </a:r>
            <a:r>
              <a:rPr lang="ja-JP" altLang="ja-JP" dirty="0"/>
              <a:t>いった用途には不向き</a:t>
            </a:r>
            <a:r>
              <a:rPr lang="ja-JP" altLang="ja-JP" dirty="0" smtClean="0"/>
              <a:t>です</a:t>
            </a:r>
            <a:r>
              <a:rPr lang="ja-JP" altLang="en-US" dirty="0" smtClean="0"/>
              <a:t>。そのような場合は抽象クラスをしようします。</a:t>
            </a:r>
            <a:endParaRPr lang="ja-JP" altLang="en-US" dirty="0"/>
          </a:p>
        </p:txBody>
      </p:sp>
    </p:spTree>
    <p:extLst>
      <p:ext uri="{BB962C8B-B14F-4D97-AF65-F5344CB8AC3E}">
        <p14:creationId xmlns:p14="http://schemas.microsoft.com/office/powerpoint/2010/main" val="35842009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正方形/長方形 27"/>
          <p:cNvSpPr/>
          <p:nvPr/>
        </p:nvSpPr>
        <p:spPr>
          <a:xfrm>
            <a:off x="575733" y="1659635"/>
            <a:ext cx="11353799" cy="3416320"/>
          </a:xfrm>
          <a:prstGeom prst="rect">
            <a:avLst/>
          </a:prstGeom>
        </p:spPr>
        <p:txBody>
          <a:bodyPr wrap="square">
            <a:spAutoFit/>
          </a:bodyPr>
          <a:lstStyle/>
          <a:p>
            <a:r>
              <a:rPr lang="ja-JP" altLang="en-US" sz="3600" dirty="0" smtClean="0"/>
              <a:t>一般的にインターフェースとは</a:t>
            </a:r>
            <a:endParaRPr lang="en-US" altLang="ja-JP" sz="3600" dirty="0" smtClean="0"/>
          </a:p>
          <a:p>
            <a:endParaRPr lang="en-US" altLang="ja-JP" sz="3600" dirty="0" smtClean="0"/>
          </a:p>
          <a:p>
            <a:r>
              <a:rPr lang="ja-JP" altLang="en-US" sz="3600" dirty="0" smtClean="0"/>
              <a:t>「何</a:t>
            </a:r>
            <a:r>
              <a:rPr lang="ja-JP" altLang="en-US" sz="3600" dirty="0"/>
              <a:t>かと何かをくっつける窓口の</a:t>
            </a:r>
            <a:r>
              <a:rPr lang="ja-JP" altLang="en-US" sz="3600" dirty="0" smtClean="0"/>
              <a:t>こと」</a:t>
            </a:r>
            <a:endParaRPr lang="en-US" altLang="ja-JP" sz="3600" dirty="0" smtClean="0"/>
          </a:p>
          <a:p>
            <a:r>
              <a:rPr lang="ja-JP" altLang="en-US" sz="3600" dirty="0" smtClean="0"/>
              <a:t>「決まり事、約束事」</a:t>
            </a:r>
            <a:endParaRPr lang="en-US" altLang="ja-JP" sz="3600" dirty="0" smtClean="0"/>
          </a:p>
          <a:p>
            <a:endParaRPr lang="en-US" altLang="ja-JP" sz="3600" dirty="0"/>
          </a:p>
          <a:p>
            <a:r>
              <a:rPr lang="ja-JP" altLang="en-US" sz="3600" dirty="0" smtClean="0"/>
              <a:t>と解釈できます。</a:t>
            </a:r>
            <a:endParaRPr lang="en-US" altLang="ja-JP" sz="3600" dirty="0" smtClean="0"/>
          </a:p>
        </p:txBody>
      </p:sp>
      <p:pic>
        <p:nvPicPr>
          <p:cNvPr id="7170" name="Picture 2" descr="https://1.bp.blogspot.com/-b0fq1oRYO1s/XqUWvn1iI0I/AAAAAAABYkA/D0msaaFUJH8kFrrQSzjk2GU8EBQ9WlFjQCNcBGAsYHQ/s1600/soudan_uketsuke_madoguchi.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70526" y="4265612"/>
            <a:ext cx="3063731" cy="2592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13153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正方形/長方形 17"/>
          <p:cNvSpPr/>
          <p:nvPr/>
        </p:nvSpPr>
        <p:spPr>
          <a:xfrm>
            <a:off x="911729" y="316924"/>
            <a:ext cx="10302917" cy="1200329"/>
          </a:xfrm>
          <a:prstGeom prst="rect">
            <a:avLst/>
          </a:prstGeom>
        </p:spPr>
        <p:txBody>
          <a:bodyPr wrap="square">
            <a:spAutoFit/>
          </a:bodyPr>
          <a:lstStyle/>
          <a:p>
            <a:r>
              <a:rPr lang="ja-JP" altLang="en-US" sz="3600" dirty="0" smtClean="0"/>
              <a:t>インターフェース同士を継承させることもできます。　</a:t>
            </a:r>
            <a:endParaRPr lang="ja-JP" altLang="en-US" sz="2800" dirty="0"/>
          </a:p>
        </p:txBody>
      </p:sp>
      <p:sp>
        <p:nvSpPr>
          <p:cNvPr id="4" name="四角形: メモ 27">
            <a:extLst>
              <a:ext uri="{FF2B5EF4-FFF2-40B4-BE49-F238E27FC236}">
                <a16:creationId xmlns="" xmlns:a16="http://schemas.microsoft.com/office/drawing/2014/main" xmlns:lc="http://schemas.openxmlformats.org/drawingml/2006/lockedCanvas" id="{576FA5A4-7E12-4F38-B8BD-5DF42FD64CEC}"/>
              </a:ext>
            </a:extLst>
          </p:cNvPr>
          <p:cNvSpPr/>
          <p:nvPr/>
        </p:nvSpPr>
        <p:spPr>
          <a:xfrm>
            <a:off x="843686" y="4017783"/>
            <a:ext cx="4143181" cy="791283"/>
          </a:xfrm>
          <a:prstGeom prst="foldedCorner">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en-US" altLang="ja-JP" sz="1400" b="1" dirty="0" smtClean="0">
                <a:solidFill>
                  <a:schemeClr val="tx1"/>
                </a:solidFill>
              </a:rPr>
              <a:t>B</a:t>
            </a:r>
            <a:r>
              <a:rPr lang="ja-JP" altLang="en-US" sz="1400" b="1" dirty="0" smtClean="0">
                <a:solidFill>
                  <a:schemeClr val="tx1"/>
                </a:solidFill>
              </a:rPr>
              <a:t>インターフェース </a:t>
            </a:r>
            <a:r>
              <a:rPr lang="en-US" altLang="ja-JP" sz="1400" b="1" dirty="0" smtClean="0">
                <a:solidFill>
                  <a:srgbClr val="FF0000"/>
                </a:solidFill>
              </a:rPr>
              <a:t>extends</a:t>
            </a:r>
            <a:r>
              <a:rPr lang="en-US" altLang="ja-JP" sz="1400" b="1" dirty="0" smtClean="0">
                <a:solidFill>
                  <a:schemeClr val="tx1"/>
                </a:solidFill>
              </a:rPr>
              <a:t> A</a:t>
            </a:r>
            <a:r>
              <a:rPr lang="ja-JP" altLang="en-US" sz="1400" b="1" dirty="0" smtClean="0">
                <a:solidFill>
                  <a:schemeClr val="tx1"/>
                </a:solidFill>
              </a:rPr>
              <a:t>インターフェース</a:t>
            </a:r>
            <a:endParaRPr lang="en-US" altLang="ja-JP" sz="1400" b="1" dirty="0" smtClean="0">
              <a:solidFill>
                <a:schemeClr val="tx1"/>
              </a:solidFill>
            </a:endParaRPr>
          </a:p>
          <a:p>
            <a:endParaRPr lang="en-US" altLang="ja-JP" sz="1400" b="1" dirty="0" smtClean="0">
              <a:solidFill>
                <a:schemeClr val="tx1"/>
              </a:solidFill>
            </a:endParaRPr>
          </a:p>
        </p:txBody>
      </p:sp>
      <p:sp>
        <p:nvSpPr>
          <p:cNvPr id="5" name="四角形: メモ 27">
            <a:extLst>
              <a:ext uri="{FF2B5EF4-FFF2-40B4-BE49-F238E27FC236}">
                <a16:creationId xmlns="" xmlns:a16="http://schemas.microsoft.com/office/drawing/2014/main" xmlns:lc="http://schemas.openxmlformats.org/drawingml/2006/lockedCanvas" id="{576FA5A4-7E12-4F38-B8BD-5DF42FD64CEC}"/>
              </a:ext>
            </a:extLst>
          </p:cNvPr>
          <p:cNvSpPr/>
          <p:nvPr/>
        </p:nvSpPr>
        <p:spPr>
          <a:xfrm>
            <a:off x="3366753" y="1813586"/>
            <a:ext cx="4143180" cy="791283"/>
          </a:xfrm>
          <a:prstGeom prst="foldedCorner">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en-US" altLang="ja-JP" sz="1400" b="1" dirty="0" smtClean="0">
                <a:solidFill>
                  <a:schemeClr val="tx1"/>
                </a:solidFill>
              </a:rPr>
              <a:t>A</a:t>
            </a:r>
            <a:r>
              <a:rPr lang="ja-JP" altLang="en-US" sz="1400" b="1" dirty="0" smtClean="0">
                <a:solidFill>
                  <a:schemeClr val="tx1"/>
                </a:solidFill>
              </a:rPr>
              <a:t>インターフェース</a:t>
            </a:r>
            <a:endParaRPr lang="en-US" altLang="ja-JP" sz="1400" b="1" dirty="0" smtClean="0">
              <a:solidFill>
                <a:schemeClr val="tx1"/>
              </a:solidFill>
            </a:endParaRPr>
          </a:p>
          <a:p>
            <a:endParaRPr lang="en-US" altLang="ja-JP" sz="1400" b="1" dirty="0" smtClean="0">
              <a:solidFill>
                <a:schemeClr val="tx1"/>
              </a:solidFill>
            </a:endParaRPr>
          </a:p>
        </p:txBody>
      </p:sp>
      <p:sp>
        <p:nvSpPr>
          <p:cNvPr id="7" name="四角形: メモ 27">
            <a:extLst>
              <a:ext uri="{FF2B5EF4-FFF2-40B4-BE49-F238E27FC236}">
                <a16:creationId xmlns="" xmlns:a16="http://schemas.microsoft.com/office/drawing/2014/main" xmlns:lc="http://schemas.openxmlformats.org/drawingml/2006/lockedCanvas" id="{576FA5A4-7E12-4F38-B8BD-5DF42FD64CEC}"/>
              </a:ext>
            </a:extLst>
          </p:cNvPr>
          <p:cNvSpPr/>
          <p:nvPr/>
        </p:nvSpPr>
        <p:spPr>
          <a:xfrm>
            <a:off x="5898286" y="4017783"/>
            <a:ext cx="4143181" cy="791283"/>
          </a:xfrm>
          <a:prstGeom prst="foldedCorner">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en-US" altLang="ja-JP" sz="1400" b="1" dirty="0">
                <a:solidFill>
                  <a:schemeClr val="tx1"/>
                </a:solidFill>
              </a:rPr>
              <a:t>C</a:t>
            </a:r>
            <a:r>
              <a:rPr lang="ja-JP" altLang="en-US" sz="1400" b="1" dirty="0" smtClean="0">
                <a:solidFill>
                  <a:schemeClr val="tx1"/>
                </a:solidFill>
              </a:rPr>
              <a:t>インターフェース</a:t>
            </a:r>
            <a:r>
              <a:rPr lang="ja-JP" altLang="en-US" sz="1400" b="1" dirty="0" smtClean="0">
                <a:solidFill>
                  <a:srgbClr val="FF0000"/>
                </a:solidFill>
              </a:rPr>
              <a:t> </a:t>
            </a:r>
            <a:r>
              <a:rPr lang="en-US" altLang="ja-JP" sz="1400" b="1" dirty="0" smtClean="0">
                <a:solidFill>
                  <a:srgbClr val="FF0000"/>
                </a:solidFill>
              </a:rPr>
              <a:t>extends </a:t>
            </a:r>
            <a:r>
              <a:rPr lang="en-US" altLang="ja-JP" sz="1400" b="1" dirty="0" smtClean="0">
                <a:solidFill>
                  <a:schemeClr val="tx1"/>
                </a:solidFill>
              </a:rPr>
              <a:t>A</a:t>
            </a:r>
            <a:r>
              <a:rPr lang="ja-JP" altLang="en-US" sz="1400" b="1" dirty="0" smtClean="0">
                <a:solidFill>
                  <a:schemeClr val="tx1"/>
                </a:solidFill>
              </a:rPr>
              <a:t>インターフェース</a:t>
            </a:r>
            <a:endParaRPr lang="en-US" altLang="ja-JP" sz="1400" b="1" dirty="0" smtClean="0">
              <a:solidFill>
                <a:schemeClr val="tx1"/>
              </a:solidFill>
            </a:endParaRPr>
          </a:p>
          <a:p>
            <a:endParaRPr lang="en-US" altLang="ja-JP" sz="1400" b="1" dirty="0" smtClean="0">
              <a:solidFill>
                <a:schemeClr val="tx1"/>
              </a:solidFill>
            </a:endParaRPr>
          </a:p>
        </p:txBody>
      </p:sp>
      <p:cxnSp>
        <p:nvCxnSpPr>
          <p:cNvPr id="8" name="直線矢印コネクタ 7"/>
          <p:cNvCxnSpPr>
            <a:stCxn id="4" idx="0"/>
            <a:endCxn id="5" idx="2"/>
          </p:cNvCxnSpPr>
          <p:nvPr/>
        </p:nvCxnSpPr>
        <p:spPr>
          <a:xfrm flipV="1">
            <a:off x="2915277" y="2604869"/>
            <a:ext cx="2523066" cy="1412914"/>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1" name="直線矢印コネクタ 10"/>
          <p:cNvCxnSpPr>
            <a:stCxn id="7" idx="0"/>
            <a:endCxn id="5" idx="2"/>
          </p:cNvCxnSpPr>
          <p:nvPr/>
        </p:nvCxnSpPr>
        <p:spPr>
          <a:xfrm flipH="1" flipV="1">
            <a:off x="5438343" y="2604869"/>
            <a:ext cx="2531534" cy="1412914"/>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4" name="正方形/長方形 13"/>
          <p:cNvSpPr/>
          <p:nvPr/>
        </p:nvSpPr>
        <p:spPr>
          <a:xfrm>
            <a:off x="5115177" y="3211486"/>
            <a:ext cx="646331" cy="369332"/>
          </a:xfrm>
          <a:prstGeom prst="rect">
            <a:avLst/>
          </a:prstGeom>
        </p:spPr>
        <p:txBody>
          <a:bodyPr wrap="none">
            <a:spAutoFit/>
          </a:bodyPr>
          <a:lstStyle/>
          <a:p>
            <a:r>
              <a:rPr lang="ja-JP" altLang="en-US" b="1" dirty="0" smtClean="0"/>
              <a:t>継承</a:t>
            </a:r>
            <a:endParaRPr lang="ja-JP" altLang="en-US" b="1" dirty="0"/>
          </a:p>
        </p:txBody>
      </p:sp>
      <p:sp>
        <p:nvSpPr>
          <p:cNvPr id="15" name="正方形/長方形 14"/>
          <p:cNvSpPr/>
          <p:nvPr/>
        </p:nvSpPr>
        <p:spPr>
          <a:xfrm>
            <a:off x="678741" y="5317984"/>
            <a:ext cx="10302917" cy="1200329"/>
          </a:xfrm>
          <a:prstGeom prst="rect">
            <a:avLst/>
          </a:prstGeom>
        </p:spPr>
        <p:txBody>
          <a:bodyPr wrap="square">
            <a:spAutoFit/>
          </a:bodyPr>
          <a:lstStyle/>
          <a:p>
            <a:r>
              <a:rPr lang="ja-JP" altLang="en-US" sz="3600" dirty="0" smtClean="0"/>
              <a:t>この場合は</a:t>
            </a:r>
            <a:r>
              <a:rPr lang="en-US" altLang="ja-JP" sz="3600" dirty="0" smtClean="0"/>
              <a:t>implements</a:t>
            </a:r>
            <a:r>
              <a:rPr lang="ja-JP" altLang="en-US" sz="3600" dirty="0" smtClean="0"/>
              <a:t>ではなく</a:t>
            </a:r>
            <a:r>
              <a:rPr lang="en-US" altLang="ja-JP" sz="3600" dirty="0" smtClean="0"/>
              <a:t>extends</a:t>
            </a:r>
            <a:r>
              <a:rPr lang="ja-JP" altLang="en-US" sz="3600" dirty="0" smtClean="0"/>
              <a:t>を用いります。</a:t>
            </a:r>
            <a:endParaRPr lang="ja-JP" altLang="en-US" sz="2800" dirty="0"/>
          </a:p>
        </p:txBody>
      </p:sp>
      <p:sp>
        <p:nvSpPr>
          <p:cNvPr id="16" name="正方形/長方形 15"/>
          <p:cNvSpPr/>
          <p:nvPr/>
        </p:nvSpPr>
        <p:spPr>
          <a:xfrm>
            <a:off x="9035245" y="1480754"/>
            <a:ext cx="2954655" cy="369332"/>
          </a:xfrm>
          <a:prstGeom prst="rect">
            <a:avLst/>
          </a:prstGeom>
        </p:spPr>
        <p:txBody>
          <a:bodyPr wrap="none">
            <a:spAutoFit/>
          </a:bodyPr>
          <a:lstStyle/>
          <a:p>
            <a:r>
              <a:rPr lang="ja-JP" altLang="en-US" b="1" dirty="0" smtClean="0"/>
              <a:t>スーパーインターフェース</a:t>
            </a:r>
            <a:endParaRPr lang="ja-JP" altLang="en-US" b="1" dirty="0"/>
          </a:p>
        </p:txBody>
      </p:sp>
      <p:sp>
        <p:nvSpPr>
          <p:cNvPr id="19" name="正方形/長方形 18"/>
          <p:cNvSpPr/>
          <p:nvPr/>
        </p:nvSpPr>
        <p:spPr>
          <a:xfrm>
            <a:off x="9128378" y="3578658"/>
            <a:ext cx="2492990" cy="369332"/>
          </a:xfrm>
          <a:prstGeom prst="rect">
            <a:avLst/>
          </a:prstGeom>
        </p:spPr>
        <p:txBody>
          <a:bodyPr wrap="none">
            <a:spAutoFit/>
          </a:bodyPr>
          <a:lstStyle/>
          <a:p>
            <a:r>
              <a:rPr lang="ja-JP" altLang="en-US" b="1" dirty="0"/>
              <a:t>サブ</a:t>
            </a:r>
            <a:r>
              <a:rPr lang="ja-JP" altLang="en-US" b="1" dirty="0" smtClean="0"/>
              <a:t>インターフェース</a:t>
            </a:r>
            <a:endParaRPr lang="ja-JP" altLang="en-US" b="1" dirty="0"/>
          </a:p>
        </p:txBody>
      </p:sp>
    </p:spTree>
    <p:extLst>
      <p:ext uri="{BB962C8B-B14F-4D97-AF65-F5344CB8AC3E}">
        <p14:creationId xmlns:p14="http://schemas.microsoft.com/office/powerpoint/2010/main" val="37295760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正方形/長方形 17"/>
          <p:cNvSpPr/>
          <p:nvPr/>
        </p:nvSpPr>
        <p:spPr>
          <a:xfrm>
            <a:off x="911729" y="316924"/>
            <a:ext cx="10302917" cy="1200329"/>
          </a:xfrm>
          <a:prstGeom prst="rect">
            <a:avLst/>
          </a:prstGeom>
        </p:spPr>
        <p:txBody>
          <a:bodyPr wrap="square">
            <a:spAutoFit/>
          </a:bodyPr>
          <a:lstStyle/>
          <a:p>
            <a:r>
              <a:rPr lang="en-US" altLang="ja-JP" sz="3600" dirty="0" smtClean="0"/>
              <a:t>extends</a:t>
            </a:r>
            <a:r>
              <a:rPr lang="ja-JP" altLang="en-US" sz="3600" dirty="0" smtClean="0"/>
              <a:t>と</a:t>
            </a:r>
            <a:r>
              <a:rPr lang="en-US" altLang="ja-JP" sz="3600" dirty="0" smtClean="0"/>
              <a:t>implements</a:t>
            </a:r>
            <a:r>
              <a:rPr lang="ja-JP" altLang="en-US" sz="3600" dirty="0" smtClean="0"/>
              <a:t>がややこしいのでまとめてみます。　</a:t>
            </a:r>
            <a:endParaRPr lang="ja-JP" altLang="en-US" sz="2800" dirty="0"/>
          </a:p>
        </p:txBody>
      </p:sp>
      <p:sp>
        <p:nvSpPr>
          <p:cNvPr id="4" name="四角形: メモ 27">
            <a:extLst>
              <a:ext uri="{FF2B5EF4-FFF2-40B4-BE49-F238E27FC236}">
                <a16:creationId xmlns="" xmlns:a16="http://schemas.microsoft.com/office/drawing/2014/main" xmlns:lc="http://schemas.openxmlformats.org/drawingml/2006/lockedCanvas" id="{576FA5A4-7E12-4F38-B8BD-5DF42FD64CEC}"/>
              </a:ext>
            </a:extLst>
          </p:cNvPr>
          <p:cNvSpPr/>
          <p:nvPr/>
        </p:nvSpPr>
        <p:spPr>
          <a:xfrm>
            <a:off x="843686" y="3124238"/>
            <a:ext cx="2957847" cy="791283"/>
          </a:xfrm>
          <a:prstGeom prst="foldedCorner">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en-US" altLang="ja-JP" sz="1400" b="1" dirty="0" smtClean="0">
                <a:solidFill>
                  <a:schemeClr val="tx1"/>
                </a:solidFill>
              </a:rPr>
              <a:t>B</a:t>
            </a:r>
            <a:r>
              <a:rPr lang="ja-JP" altLang="en-US" sz="1400" b="1" dirty="0" smtClean="0">
                <a:solidFill>
                  <a:schemeClr val="tx1"/>
                </a:solidFill>
              </a:rPr>
              <a:t>インターフェース </a:t>
            </a:r>
            <a:r>
              <a:rPr lang="en-US" altLang="ja-JP" sz="1400" b="1" dirty="0" smtClean="0">
                <a:solidFill>
                  <a:schemeClr val="tx1"/>
                </a:solidFill>
              </a:rPr>
              <a:t>extends A</a:t>
            </a:r>
            <a:r>
              <a:rPr lang="ja-JP" altLang="en-US" sz="1400" b="1" dirty="0" smtClean="0">
                <a:solidFill>
                  <a:schemeClr val="tx1"/>
                </a:solidFill>
              </a:rPr>
              <a:t>インターフェース</a:t>
            </a:r>
            <a:endParaRPr lang="en-US" altLang="ja-JP" sz="1400" b="1" dirty="0" smtClean="0">
              <a:solidFill>
                <a:schemeClr val="tx1"/>
              </a:solidFill>
            </a:endParaRPr>
          </a:p>
          <a:p>
            <a:endParaRPr lang="en-US" altLang="ja-JP" sz="1400" b="1" dirty="0" smtClean="0">
              <a:solidFill>
                <a:schemeClr val="tx1"/>
              </a:solidFill>
            </a:endParaRPr>
          </a:p>
        </p:txBody>
      </p:sp>
      <p:sp>
        <p:nvSpPr>
          <p:cNvPr id="5" name="四角形: メモ 27">
            <a:extLst>
              <a:ext uri="{FF2B5EF4-FFF2-40B4-BE49-F238E27FC236}">
                <a16:creationId xmlns="" xmlns:a16="http://schemas.microsoft.com/office/drawing/2014/main" xmlns:lc="http://schemas.openxmlformats.org/drawingml/2006/lockedCanvas" id="{576FA5A4-7E12-4F38-B8BD-5DF42FD64CEC}"/>
              </a:ext>
            </a:extLst>
          </p:cNvPr>
          <p:cNvSpPr/>
          <p:nvPr/>
        </p:nvSpPr>
        <p:spPr>
          <a:xfrm>
            <a:off x="843686" y="1721776"/>
            <a:ext cx="2957847" cy="791283"/>
          </a:xfrm>
          <a:prstGeom prst="foldedCorner">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en-US" altLang="ja-JP" sz="1400" b="1" dirty="0" smtClean="0">
                <a:solidFill>
                  <a:schemeClr val="tx1"/>
                </a:solidFill>
              </a:rPr>
              <a:t>A</a:t>
            </a:r>
            <a:r>
              <a:rPr lang="ja-JP" altLang="en-US" sz="1400" b="1" dirty="0" smtClean="0">
                <a:solidFill>
                  <a:schemeClr val="tx1"/>
                </a:solidFill>
              </a:rPr>
              <a:t>インターフェース</a:t>
            </a:r>
            <a:endParaRPr lang="en-US" altLang="ja-JP" sz="1400" b="1" dirty="0" smtClean="0">
              <a:solidFill>
                <a:schemeClr val="tx1"/>
              </a:solidFill>
            </a:endParaRPr>
          </a:p>
          <a:p>
            <a:endParaRPr lang="en-US" altLang="ja-JP" sz="1400" b="1" dirty="0" smtClean="0">
              <a:solidFill>
                <a:schemeClr val="tx1"/>
              </a:solidFill>
            </a:endParaRPr>
          </a:p>
        </p:txBody>
      </p:sp>
      <p:cxnSp>
        <p:nvCxnSpPr>
          <p:cNvPr id="8" name="直線矢印コネクタ 7"/>
          <p:cNvCxnSpPr>
            <a:stCxn id="4" idx="0"/>
            <a:endCxn id="5" idx="2"/>
          </p:cNvCxnSpPr>
          <p:nvPr/>
        </p:nvCxnSpPr>
        <p:spPr>
          <a:xfrm flipV="1">
            <a:off x="2322610" y="2513059"/>
            <a:ext cx="0" cy="611179"/>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9" name="四角形: メモ 27">
            <a:extLst>
              <a:ext uri="{FF2B5EF4-FFF2-40B4-BE49-F238E27FC236}">
                <a16:creationId xmlns="" xmlns:a16="http://schemas.microsoft.com/office/drawing/2014/main" xmlns:lc="http://schemas.openxmlformats.org/drawingml/2006/lockedCanvas" id="{576FA5A4-7E12-4F38-B8BD-5DF42FD64CEC}"/>
              </a:ext>
            </a:extLst>
          </p:cNvPr>
          <p:cNvSpPr/>
          <p:nvPr/>
        </p:nvSpPr>
        <p:spPr>
          <a:xfrm>
            <a:off x="4306553" y="3124238"/>
            <a:ext cx="2780048" cy="791283"/>
          </a:xfrm>
          <a:prstGeom prst="foldedCorner">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en-US" altLang="ja-JP" sz="1400" b="1" dirty="0" smtClean="0">
                <a:solidFill>
                  <a:schemeClr val="tx1"/>
                </a:solidFill>
              </a:rPr>
              <a:t>D</a:t>
            </a:r>
            <a:r>
              <a:rPr lang="ja-JP" altLang="en-US" sz="1400" b="1" dirty="0" smtClean="0">
                <a:solidFill>
                  <a:schemeClr val="tx1"/>
                </a:solidFill>
              </a:rPr>
              <a:t>クラス </a:t>
            </a:r>
            <a:r>
              <a:rPr lang="en-US" altLang="ja-JP" sz="1400" b="1" dirty="0" smtClean="0">
                <a:solidFill>
                  <a:schemeClr val="tx1"/>
                </a:solidFill>
              </a:rPr>
              <a:t>extends C</a:t>
            </a:r>
            <a:r>
              <a:rPr lang="ja-JP" altLang="en-US" sz="1400" b="1" dirty="0" smtClean="0">
                <a:solidFill>
                  <a:schemeClr val="tx1"/>
                </a:solidFill>
              </a:rPr>
              <a:t>クラス</a:t>
            </a:r>
            <a:endParaRPr lang="en-US" altLang="ja-JP" sz="1400" b="1" dirty="0" smtClean="0">
              <a:solidFill>
                <a:schemeClr val="tx1"/>
              </a:solidFill>
            </a:endParaRPr>
          </a:p>
        </p:txBody>
      </p:sp>
      <p:sp>
        <p:nvSpPr>
          <p:cNvPr id="20" name="四角形: メモ 27">
            <a:extLst>
              <a:ext uri="{FF2B5EF4-FFF2-40B4-BE49-F238E27FC236}">
                <a16:creationId xmlns="" xmlns:a16="http://schemas.microsoft.com/office/drawing/2014/main" xmlns:lc="http://schemas.openxmlformats.org/drawingml/2006/lockedCanvas" id="{576FA5A4-7E12-4F38-B8BD-5DF42FD64CEC}"/>
              </a:ext>
            </a:extLst>
          </p:cNvPr>
          <p:cNvSpPr/>
          <p:nvPr/>
        </p:nvSpPr>
        <p:spPr>
          <a:xfrm>
            <a:off x="4306554" y="1721775"/>
            <a:ext cx="2780048" cy="791283"/>
          </a:xfrm>
          <a:prstGeom prst="foldedCorner">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en-US" altLang="ja-JP" sz="1400" b="1" dirty="0" smtClean="0">
                <a:solidFill>
                  <a:schemeClr val="tx1"/>
                </a:solidFill>
              </a:rPr>
              <a:t>C</a:t>
            </a:r>
            <a:r>
              <a:rPr lang="ja-JP" altLang="en-US" sz="1400" b="1" dirty="0" smtClean="0">
                <a:solidFill>
                  <a:schemeClr val="tx1"/>
                </a:solidFill>
              </a:rPr>
              <a:t>クラス</a:t>
            </a:r>
            <a:endParaRPr lang="en-US" altLang="ja-JP" sz="1400" b="1" dirty="0" smtClean="0">
              <a:solidFill>
                <a:schemeClr val="tx1"/>
              </a:solidFill>
            </a:endParaRPr>
          </a:p>
        </p:txBody>
      </p:sp>
      <p:cxnSp>
        <p:nvCxnSpPr>
          <p:cNvPr id="21" name="直線矢印コネクタ 20"/>
          <p:cNvCxnSpPr>
            <a:stCxn id="19" idx="0"/>
            <a:endCxn id="20" idx="2"/>
          </p:cNvCxnSpPr>
          <p:nvPr/>
        </p:nvCxnSpPr>
        <p:spPr>
          <a:xfrm flipV="1">
            <a:off x="5696577" y="2513058"/>
            <a:ext cx="1" cy="61118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27" name="四角形: メモ 27">
            <a:extLst>
              <a:ext uri="{FF2B5EF4-FFF2-40B4-BE49-F238E27FC236}">
                <a16:creationId xmlns="" xmlns:a16="http://schemas.microsoft.com/office/drawing/2014/main" xmlns:lc="http://schemas.openxmlformats.org/drawingml/2006/lockedCanvas" id="{576FA5A4-7E12-4F38-B8BD-5DF42FD64CEC}"/>
              </a:ext>
            </a:extLst>
          </p:cNvPr>
          <p:cNvSpPr/>
          <p:nvPr/>
        </p:nvSpPr>
        <p:spPr>
          <a:xfrm>
            <a:off x="7680520" y="3124238"/>
            <a:ext cx="2780048" cy="791283"/>
          </a:xfrm>
          <a:prstGeom prst="foldedCorner">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en-US" altLang="ja-JP" sz="1400" b="1" dirty="0" smtClean="0">
                <a:solidFill>
                  <a:schemeClr val="tx1"/>
                </a:solidFill>
              </a:rPr>
              <a:t>F</a:t>
            </a:r>
            <a:r>
              <a:rPr lang="ja-JP" altLang="en-US" sz="1400" b="1" dirty="0" smtClean="0">
                <a:solidFill>
                  <a:schemeClr val="tx1"/>
                </a:solidFill>
              </a:rPr>
              <a:t>クラス </a:t>
            </a:r>
            <a:r>
              <a:rPr lang="en-US" altLang="ja-JP" sz="1400" b="1" dirty="0" smtClean="0">
                <a:solidFill>
                  <a:schemeClr val="tx1"/>
                </a:solidFill>
              </a:rPr>
              <a:t>implements E</a:t>
            </a:r>
            <a:r>
              <a:rPr lang="ja-JP" altLang="en-US" sz="1400" b="1" dirty="0" smtClean="0">
                <a:solidFill>
                  <a:schemeClr val="tx1"/>
                </a:solidFill>
              </a:rPr>
              <a:t>インターフェース</a:t>
            </a:r>
            <a:endParaRPr lang="en-US" altLang="ja-JP" sz="1400" b="1" dirty="0" smtClean="0">
              <a:solidFill>
                <a:schemeClr val="tx1"/>
              </a:solidFill>
            </a:endParaRPr>
          </a:p>
        </p:txBody>
      </p:sp>
      <p:sp>
        <p:nvSpPr>
          <p:cNvPr id="28" name="四角形: メモ 27">
            <a:extLst>
              <a:ext uri="{FF2B5EF4-FFF2-40B4-BE49-F238E27FC236}">
                <a16:creationId xmlns="" xmlns:a16="http://schemas.microsoft.com/office/drawing/2014/main" xmlns:lc="http://schemas.openxmlformats.org/drawingml/2006/lockedCanvas" id="{576FA5A4-7E12-4F38-B8BD-5DF42FD64CEC}"/>
              </a:ext>
            </a:extLst>
          </p:cNvPr>
          <p:cNvSpPr/>
          <p:nvPr/>
        </p:nvSpPr>
        <p:spPr>
          <a:xfrm>
            <a:off x="7680521" y="1721775"/>
            <a:ext cx="2780048" cy="791283"/>
          </a:xfrm>
          <a:prstGeom prst="foldedCorner">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en-US" altLang="ja-JP" sz="1400" b="1" dirty="0" smtClean="0">
                <a:solidFill>
                  <a:schemeClr val="tx1"/>
                </a:solidFill>
              </a:rPr>
              <a:t>E</a:t>
            </a:r>
            <a:r>
              <a:rPr lang="ja-JP" altLang="en-US" sz="1400" b="1" dirty="0" smtClean="0">
                <a:solidFill>
                  <a:schemeClr val="tx1"/>
                </a:solidFill>
              </a:rPr>
              <a:t>インターフェース</a:t>
            </a:r>
            <a:endParaRPr lang="en-US" altLang="ja-JP" sz="1400" b="1" dirty="0" smtClean="0">
              <a:solidFill>
                <a:schemeClr val="tx1"/>
              </a:solidFill>
            </a:endParaRPr>
          </a:p>
        </p:txBody>
      </p:sp>
      <p:cxnSp>
        <p:nvCxnSpPr>
          <p:cNvPr id="29" name="直線矢印コネクタ 28"/>
          <p:cNvCxnSpPr>
            <a:stCxn id="27" idx="0"/>
            <a:endCxn id="28" idx="2"/>
          </p:cNvCxnSpPr>
          <p:nvPr/>
        </p:nvCxnSpPr>
        <p:spPr>
          <a:xfrm flipV="1">
            <a:off x="9070544" y="2513058"/>
            <a:ext cx="1" cy="61118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32" name="正方形/長方形 31"/>
          <p:cNvSpPr/>
          <p:nvPr/>
        </p:nvSpPr>
        <p:spPr>
          <a:xfrm>
            <a:off x="1999443" y="2688033"/>
            <a:ext cx="646331" cy="369332"/>
          </a:xfrm>
          <a:prstGeom prst="rect">
            <a:avLst/>
          </a:prstGeom>
        </p:spPr>
        <p:txBody>
          <a:bodyPr wrap="none">
            <a:spAutoFit/>
          </a:bodyPr>
          <a:lstStyle/>
          <a:p>
            <a:r>
              <a:rPr lang="ja-JP" altLang="en-US" b="1" dirty="0" smtClean="0"/>
              <a:t>継承</a:t>
            </a:r>
            <a:endParaRPr lang="ja-JP" altLang="en-US" b="1" dirty="0"/>
          </a:p>
        </p:txBody>
      </p:sp>
      <p:sp>
        <p:nvSpPr>
          <p:cNvPr id="33" name="正方形/長方形 32"/>
          <p:cNvSpPr/>
          <p:nvPr/>
        </p:nvSpPr>
        <p:spPr>
          <a:xfrm>
            <a:off x="5373409" y="2688033"/>
            <a:ext cx="646331" cy="369332"/>
          </a:xfrm>
          <a:prstGeom prst="rect">
            <a:avLst/>
          </a:prstGeom>
        </p:spPr>
        <p:txBody>
          <a:bodyPr wrap="none">
            <a:spAutoFit/>
          </a:bodyPr>
          <a:lstStyle/>
          <a:p>
            <a:r>
              <a:rPr lang="ja-JP" altLang="en-US" b="1" dirty="0" smtClean="0"/>
              <a:t>継承</a:t>
            </a:r>
            <a:endParaRPr lang="ja-JP" altLang="en-US" b="1" dirty="0"/>
          </a:p>
        </p:txBody>
      </p:sp>
      <p:sp>
        <p:nvSpPr>
          <p:cNvPr id="34" name="正方形/長方形 33"/>
          <p:cNvSpPr/>
          <p:nvPr/>
        </p:nvSpPr>
        <p:spPr>
          <a:xfrm>
            <a:off x="8747375" y="2688033"/>
            <a:ext cx="646331" cy="369332"/>
          </a:xfrm>
          <a:prstGeom prst="rect">
            <a:avLst/>
          </a:prstGeom>
        </p:spPr>
        <p:txBody>
          <a:bodyPr wrap="none">
            <a:spAutoFit/>
          </a:bodyPr>
          <a:lstStyle/>
          <a:p>
            <a:r>
              <a:rPr lang="ja-JP" altLang="en-US" b="1" dirty="0" smtClean="0"/>
              <a:t>実装</a:t>
            </a:r>
            <a:endParaRPr lang="ja-JP" altLang="en-US" b="1" dirty="0"/>
          </a:p>
        </p:txBody>
      </p:sp>
      <p:graphicFrame>
        <p:nvGraphicFramePr>
          <p:cNvPr id="35" name="表 34">
            <a:extLst>
              <a:ext uri="{FF2B5EF4-FFF2-40B4-BE49-F238E27FC236}">
                <a16:creationId xmlns="" xmlns:a16="http://schemas.microsoft.com/office/drawing/2014/main" id="{15D74490-02E4-4F79-93E1-A3AF7CAD9D2A}"/>
              </a:ext>
            </a:extLst>
          </p:cNvPr>
          <p:cNvGraphicFramePr>
            <a:graphicFrameLocks noGrp="1"/>
          </p:cNvGraphicFramePr>
          <p:nvPr>
            <p:extLst>
              <p:ext uri="{D42A27DB-BD31-4B8C-83A1-F6EECF244321}">
                <p14:modId xmlns:p14="http://schemas.microsoft.com/office/powerpoint/2010/main" val="2940944540"/>
              </p:ext>
            </p:extLst>
          </p:nvPr>
        </p:nvGraphicFramePr>
        <p:xfrm>
          <a:off x="1838520" y="4177131"/>
          <a:ext cx="7716114" cy="2277934"/>
        </p:xfrm>
        <a:graphic>
          <a:graphicData uri="http://schemas.openxmlformats.org/drawingml/2006/table">
            <a:tbl>
              <a:tblPr/>
              <a:tblGrid>
                <a:gridCol w="2145047">
                  <a:extLst>
                    <a:ext uri="{9D8B030D-6E8A-4147-A177-3AD203B41FA5}">
                      <a16:colId xmlns="" xmlns:a16="http://schemas.microsoft.com/office/drawing/2014/main" val="2004759393"/>
                    </a:ext>
                  </a:extLst>
                </a:gridCol>
                <a:gridCol w="2652386">
                  <a:extLst>
                    <a:ext uri="{9D8B030D-6E8A-4147-A177-3AD203B41FA5}">
                      <a16:colId xmlns="" xmlns:a16="http://schemas.microsoft.com/office/drawing/2014/main" val="2729097558"/>
                    </a:ext>
                  </a:extLst>
                </a:gridCol>
                <a:gridCol w="2918681"/>
              </a:tblGrid>
              <a:tr h="282718">
                <a:tc>
                  <a:txBody>
                    <a:bodyPr/>
                    <a:lstStyle/>
                    <a:p>
                      <a:pPr algn="ctr"/>
                      <a:r>
                        <a:rPr lang="ja-JP" altLang="en-US" b="1" dirty="0" smtClean="0">
                          <a:solidFill>
                            <a:schemeClr val="bg1"/>
                          </a:solidFill>
                          <a:effectLst/>
                        </a:rPr>
                        <a:t>継承元</a:t>
                      </a:r>
                      <a:endParaRPr lang="ja-JP" altLang="en-US" b="1" dirty="0">
                        <a:solidFill>
                          <a:schemeClr val="bg1"/>
                        </a:solidFill>
                        <a:effectLst/>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lang="ja-JP" altLang="en-US" b="1" dirty="0" smtClean="0">
                          <a:solidFill>
                            <a:schemeClr val="bg1"/>
                          </a:solidFill>
                          <a:effectLst/>
                        </a:rPr>
                        <a:t>継承先</a:t>
                      </a:r>
                      <a:endParaRPr lang="ja-JP" altLang="en-US" b="1" dirty="0">
                        <a:solidFill>
                          <a:schemeClr val="bg1"/>
                        </a:solidFill>
                        <a:effectLst/>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lang="ja-JP" altLang="en-US" b="1" dirty="0" smtClean="0">
                          <a:solidFill>
                            <a:schemeClr val="bg1"/>
                          </a:solidFill>
                          <a:effectLst/>
                        </a:rPr>
                        <a:t>キーワード</a:t>
                      </a:r>
                      <a:endParaRPr lang="ja-JP" altLang="en-US" b="1" dirty="0">
                        <a:solidFill>
                          <a:schemeClr val="bg1"/>
                        </a:solidFill>
                        <a:effectLst/>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 xmlns:a16="http://schemas.microsoft.com/office/drawing/2014/main" val="2189211788"/>
                  </a:ext>
                </a:extLst>
              </a:tr>
              <a:tr h="456093">
                <a:tc>
                  <a:txBody>
                    <a:bodyPr/>
                    <a:lstStyle/>
                    <a:p>
                      <a:pPr algn="ctr"/>
                      <a:r>
                        <a:rPr lang="ja-JP" altLang="en-US" dirty="0" smtClean="0">
                          <a:solidFill>
                            <a:srgbClr val="002060"/>
                          </a:solidFill>
                          <a:effectLst/>
                        </a:rPr>
                        <a:t>クラス</a:t>
                      </a:r>
                      <a:endParaRPr lang="en-US" dirty="0">
                        <a:solidFill>
                          <a:srgbClr val="002060"/>
                        </a:solidFill>
                        <a:effectLst/>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en-US" dirty="0" smtClean="0">
                          <a:solidFill>
                            <a:srgbClr val="002060"/>
                          </a:solidFill>
                          <a:effectLst/>
                        </a:rPr>
                        <a:t>クラス</a:t>
                      </a:r>
                      <a:endParaRPr lang="ja-JP" altLang="en-US" dirty="0">
                        <a:solidFill>
                          <a:srgbClr val="002060"/>
                        </a:solidFill>
                        <a:effectLst/>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ja-JP" dirty="0" smtClean="0">
                          <a:solidFill>
                            <a:srgbClr val="002060"/>
                          </a:solidFill>
                          <a:effectLst/>
                        </a:rPr>
                        <a:t>extends</a:t>
                      </a:r>
                      <a:r>
                        <a:rPr lang="ja-JP" altLang="en-US" dirty="0" smtClean="0">
                          <a:solidFill>
                            <a:srgbClr val="002060"/>
                          </a:solidFill>
                          <a:effectLst/>
                        </a:rPr>
                        <a:t>（継承）</a:t>
                      </a:r>
                      <a:endParaRPr lang="ja-JP" altLang="en-US" dirty="0">
                        <a:solidFill>
                          <a:srgbClr val="002060"/>
                        </a:solidFill>
                        <a:effectLst/>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2831932042"/>
                  </a:ext>
                </a:extLst>
              </a:tr>
              <a:tr h="46619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ja-JP" altLang="en-US" dirty="0" smtClean="0">
                          <a:solidFill>
                            <a:srgbClr val="002060"/>
                          </a:solidFill>
                          <a:effectLst/>
                        </a:rPr>
                        <a:t>インターフェース</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ja-JP" altLang="en-US" dirty="0" smtClean="0">
                          <a:solidFill>
                            <a:srgbClr val="002060"/>
                          </a:solidFill>
                          <a:effectLst/>
                        </a:rPr>
                        <a:t>インターフェース</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dirty="0" smtClean="0">
                          <a:solidFill>
                            <a:srgbClr val="002060"/>
                          </a:solidFill>
                          <a:effectLst/>
                        </a:rPr>
                        <a:t>extends</a:t>
                      </a:r>
                      <a:r>
                        <a:rPr lang="ja-JP" altLang="en-US" dirty="0" smtClean="0">
                          <a:solidFill>
                            <a:srgbClr val="002060"/>
                          </a:solidFill>
                          <a:effectLst/>
                        </a:rPr>
                        <a:t>（継承）</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2913256807"/>
                  </a:ext>
                </a:extLst>
              </a:tr>
              <a:tr h="46446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ja-JP" altLang="en-US" dirty="0" smtClean="0">
                          <a:solidFill>
                            <a:srgbClr val="002060"/>
                          </a:solidFill>
                          <a:effectLst/>
                        </a:rPr>
                        <a:t>インターフェース</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ja-JP" altLang="en-US" dirty="0" smtClean="0">
                          <a:solidFill>
                            <a:srgbClr val="002060"/>
                          </a:solidFill>
                          <a:effectLst/>
                        </a:rPr>
                        <a:t>クラス</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dirty="0" smtClean="0">
                          <a:solidFill>
                            <a:srgbClr val="002060"/>
                          </a:solidFill>
                          <a:effectLst/>
                        </a:rPr>
                        <a:t>implements</a:t>
                      </a:r>
                      <a:r>
                        <a:rPr lang="ja-JP" altLang="en-US" dirty="0" smtClean="0">
                          <a:solidFill>
                            <a:srgbClr val="002060"/>
                          </a:solidFill>
                          <a:effectLst/>
                        </a:rPr>
                        <a:t>（実装）</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4017865741"/>
                  </a:ext>
                </a:extLst>
              </a:tr>
              <a:tr h="464465">
                <a:tc>
                  <a:txBody>
                    <a:bodyPr/>
                    <a:lstStyle/>
                    <a:p>
                      <a:pPr algn="ctr"/>
                      <a:r>
                        <a:rPr lang="ja-JP" altLang="en-US" strike="sngStrike" baseline="0" dirty="0" smtClean="0">
                          <a:solidFill>
                            <a:srgbClr val="002060"/>
                          </a:solidFill>
                          <a:effectLst/>
                        </a:rPr>
                        <a:t>クラス</a:t>
                      </a:r>
                      <a:endParaRPr lang="ja-JP" altLang="en-US" strike="sngStrike" baseline="0" dirty="0">
                        <a:solidFill>
                          <a:srgbClr val="002060"/>
                        </a:solidFill>
                        <a:effectLst/>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ja-JP" altLang="en-US" strike="sngStrike" baseline="0" dirty="0" smtClean="0">
                          <a:solidFill>
                            <a:srgbClr val="002060"/>
                          </a:solidFill>
                          <a:effectLst/>
                        </a:rPr>
                        <a:t>インターフェース</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en-US" strike="noStrike" baseline="0" dirty="0" smtClean="0">
                          <a:solidFill>
                            <a:srgbClr val="002060"/>
                          </a:solidFill>
                          <a:effectLst/>
                        </a:rPr>
                        <a:t>できない</a:t>
                      </a:r>
                      <a:endParaRPr lang="ja-JP" altLang="en-US" strike="noStrike" baseline="0" dirty="0">
                        <a:solidFill>
                          <a:srgbClr val="002060"/>
                        </a:solidFill>
                        <a:effectLst/>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6" name="正方形/長方形 35"/>
          <p:cNvSpPr/>
          <p:nvPr/>
        </p:nvSpPr>
        <p:spPr>
          <a:xfrm>
            <a:off x="10891480" y="1951413"/>
            <a:ext cx="877163" cy="369332"/>
          </a:xfrm>
          <a:prstGeom prst="rect">
            <a:avLst/>
          </a:prstGeom>
        </p:spPr>
        <p:txBody>
          <a:bodyPr wrap="none">
            <a:spAutoFit/>
          </a:bodyPr>
          <a:lstStyle/>
          <a:p>
            <a:r>
              <a:rPr lang="ja-JP" altLang="en-US" b="1" dirty="0" smtClean="0"/>
              <a:t>継承元</a:t>
            </a:r>
            <a:endParaRPr lang="ja-JP" altLang="en-US" b="1" dirty="0"/>
          </a:p>
        </p:txBody>
      </p:sp>
      <p:sp>
        <p:nvSpPr>
          <p:cNvPr id="37" name="正方形/長方形 36"/>
          <p:cNvSpPr/>
          <p:nvPr/>
        </p:nvSpPr>
        <p:spPr>
          <a:xfrm>
            <a:off x="10891480" y="3416147"/>
            <a:ext cx="877163" cy="369332"/>
          </a:xfrm>
          <a:prstGeom prst="rect">
            <a:avLst/>
          </a:prstGeom>
        </p:spPr>
        <p:txBody>
          <a:bodyPr wrap="none">
            <a:spAutoFit/>
          </a:bodyPr>
          <a:lstStyle/>
          <a:p>
            <a:r>
              <a:rPr lang="ja-JP" altLang="en-US" b="1" dirty="0" smtClean="0"/>
              <a:t>継承先</a:t>
            </a:r>
            <a:endParaRPr lang="ja-JP" altLang="en-US" b="1" dirty="0"/>
          </a:p>
        </p:txBody>
      </p:sp>
    </p:spTree>
    <p:extLst>
      <p:ext uri="{BB962C8B-B14F-4D97-AF65-F5344CB8AC3E}">
        <p14:creationId xmlns:p14="http://schemas.microsoft.com/office/powerpoint/2010/main" val="21298389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正方形/長方形 17"/>
          <p:cNvSpPr/>
          <p:nvPr/>
        </p:nvSpPr>
        <p:spPr>
          <a:xfrm>
            <a:off x="228601" y="316924"/>
            <a:ext cx="10986046" cy="1200329"/>
          </a:xfrm>
          <a:prstGeom prst="rect">
            <a:avLst/>
          </a:prstGeom>
        </p:spPr>
        <p:txBody>
          <a:bodyPr wrap="square">
            <a:spAutoFit/>
          </a:bodyPr>
          <a:lstStyle/>
          <a:p>
            <a:r>
              <a:rPr lang="ja-JP" altLang="en-US" sz="3600" dirty="0" smtClean="0"/>
              <a:t>参考：</a:t>
            </a:r>
            <a:r>
              <a:rPr lang="en-US" altLang="ja-JP" sz="3600" dirty="0" smtClean="0"/>
              <a:t>extends</a:t>
            </a:r>
            <a:r>
              <a:rPr lang="ja-JP" altLang="en-US" sz="3600" dirty="0" smtClean="0"/>
              <a:t>と</a:t>
            </a:r>
            <a:r>
              <a:rPr lang="en-US" altLang="ja-JP" sz="3600" dirty="0" smtClean="0"/>
              <a:t>implements</a:t>
            </a:r>
            <a:r>
              <a:rPr lang="ja-JP" altLang="en-US" sz="3600" dirty="0" smtClean="0"/>
              <a:t>を</a:t>
            </a:r>
            <a:endParaRPr lang="en-US" altLang="ja-JP" sz="3600" dirty="0" smtClean="0"/>
          </a:p>
          <a:p>
            <a:r>
              <a:rPr lang="ja-JP" altLang="en-US" sz="3600" dirty="0"/>
              <a:t>　</a:t>
            </a:r>
            <a:r>
              <a:rPr lang="ja-JP" altLang="en-US" sz="3600" dirty="0" smtClean="0"/>
              <a:t>　　同時に行うこともできます。　</a:t>
            </a:r>
            <a:endParaRPr lang="ja-JP" altLang="en-US" sz="2800" dirty="0"/>
          </a:p>
        </p:txBody>
      </p:sp>
      <p:sp>
        <p:nvSpPr>
          <p:cNvPr id="4" name="四角形: メモ 27">
            <a:extLst>
              <a:ext uri="{FF2B5EF4-FFF2-40B4-BE49-F238E27FC236}">
                <a16:creationId xmlns="" xmlns:a16="http://schemas.microsoft.com/office/drawing/2014/main" xmlns:lc="http://schemas.openxmlformats.org/drawingml/2006/lockedCanvas" id="{576FA5A4-7E12-4F38-B8BD-5DF42FD64CEC}"/>
              </a:ext>
            </a:extLst>
          </p:cNvPr>
          <p:cNvSpPr/>
          <p:nvPr/>
        </p:nvSpPr>
        <p:spPr>
          <a:xfrm>
            <a:off x="3217336" y="4809105"/>
            <a:ext cx="5825067" cy="1371562"/>
          </a:xfrm>
          <a:prstGeom prst="foldedCorner">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en-US" altLang="ja-JP" sz="1400" b="1" dirty="0" smtClean="0">
                <a:solidFill>
                  <a:schemeClr val="tx1"/>
                </a:solidFill>
              </a:rPr>
              <a:t>C</a:t>
            </a:r>
            <a:r>
              <a:rPr lang="ja-JP" altLang="en-US" sz="1400" b="1" dirty="0" smtClean="0">
                <a:solidFill>
                  <a:schemeClr val="tx1"/>
                </a:solidFill>
              </a:rPr>
              <a:t>クラス </a:t>
            </a:r>
            <a:r>
              <a:rPr lang="en-US" altLang="ja-JP" sz="1400" b="1" dirty="0" smtClean="0">
                <a:solidFill>
                  <a:srgbClr val="FF0000"/>
                </a:solidFill>
              </a:rPr>
              <a:t>extends A</a:t>
            </a:r>
            <a:r>
              <a:rPr lang="ja-JP" altLang="en-US" sz="1400" b="1" dirty="0" smtClean="0">
                <a:solidFill>
                  <a:srgbClr val="FF0000"/>
                </a:solidFill>
              </a:rPr>
              <a:t>クラス </a:t>
            </a:r>
            <a:r>
              <a:rPr lang="en-US" altLang="ja-JP" sz="1400" b="1" dirty="0" smtClean="0">
                <a:solidFill>
                  <a:srgbClr val="FF0000"/>
                </a:solidFill>
              </a:rPr>
              <a:t>implements B</a:t>
            </a:r>
            <a:r>
              <a:rPr lang="ja-JP" altLang="en-US" sz="1400" b="1" dirty="0" smtClean="0">
                <a:solidFill>
                  <a:srgbClr val="FF0000"/>
                </a:solidFill>
              </a:rPr>
              <a:t>インターフェース</a:t>
            </a:r>
            <a:endParaRPr lang="en-US" altLang="ja-JP" sz="1400" b="1" dirty="0" smtClean="0">
              <a:solidFill>
                <a:srgbClr val="FF0000"/>
              </a:solidFill>
            </a:endParaRPr>
          </a:p>
        </p:txBody>
      </p:sp>
      <p:sp>
        <p:nvSpPr>
          <p:cNvPr id="5" name="四角形: メモ 27">
            <a:extLst>
              <a:ext uri="{FF2B5EF4-FFF2-40B4-BE49-F238E27FC236}">
                <a16:creationId xmlns="" xmlns:a16="http://schemas.microsoft.com/office/drawing/2014/main" xmlns:lc="http://schemas.openxmlformats.org/drawingml/2006/lockedCanvas" id="{576FA5A4-7E12-4F38-B8BD-5DF42FD64CEC}"/>
              </a:ext>
            </a:extLst>
          </p:cNvPr>
          <p:cNvSpPr/>
          <p:nvPr/>
        </p:nvSpPr>
        <p:spPr>
          <a:xfrm>
            <a:off x="2257931" y="2215262"/>
            <a:ext cx="2957847" cy="791283"/>
          </a:xfrm>
          <a:prstGeom prst="foldedCorner">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en-US" altLang="ja-JP" sz="1400" b="1" dirty="0" smtClean="0">
                <a:solidFill>
                  <a:schemeClr val="tx1"/>
                </a:solidFill>
              </a:rPr>
              <a:t>A</a:t>
            </a:r>
            <a:r>
              <a:rPr lang="ja-JP" altLang="en-US" sz="1400" b="1" dirty="0" smtClean="0">
                <a:solidFill>
                  <a:schemeClr val="tx1"/>
                </a:solidFill>
              </a:rPr>
              <a:t>クラス</a:t>
            </a:r>
            <a:endParaRPr lang="en-US" altLang="ja-JP" sz="1400" b="1" dirty="0" smtClean="0">
              <a:solidFill>
                <a:schemeClr val="tx1"/>
              </a:solidFill>
            </a:endParaRPr>
          </a:p>
        </p:txBody>
      </p:sp>
      <p:cxnSp>
        <p:nvCxnSpPr>
          <p:cNvPr id="8" name="直線矢印コネクタ 7"/>
          <p:cNvCxnSpPr>
            <a:stCxn id="4" idx="0"/>
            <a:endCxn id="5" idx="2"/>
          </p:cNvCxnSpPr>
          <p:nvPr/>
        </p:nvCxnSpPr>
        <p:spPr>
          <a:xfrm flipH="1" flipV="1">
            <a:off x="3736855" y="3006545"/>
            <a:ext cx="2393015" cy="180256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32" name="正方形/長方形 31"/>
          <p:cNvSpPr/>
          <p:nvPr/>
        </p:nvSpPr>
        <p:spPr>
          <a:xfrm>
            <a:off x="3736854" y="3723159"/>
            <a:ext cx="646331" cy="369332"/>
          </a:xfrm>
          <a:prstGeom prst="rect">
            <a:avLst/>
          </a:prstGeom>
        </p:spPr>
        <p:txBody>
          <a:bodyPr wrap="none">
            <a:spAutoFit/>
          </a:bodyPr>
          <a:lstStyle/>
          <a:p>
            <a:r>
              <a:rPr lang="ja-JP" altLang="en-US" b="1" dirty="0" smtClean="0"/>
              <a:t>継承</a:t>
            </a:r>
            <a:endParaRPr lang="ja-JP" altLang="en-US" b="1" dirty="0"/>
          </a:p>
        </p:txBody>
      </p:sp>
      <p:sp>
        <p:nvSpPr>
          <p:cNvPr id="22" name="四角形: メモ 27">
            <a:extLst>
              <a:ext uri="{FF2B5EF4-FFF2-40B4-BE49-F238E27FC236}">
                <a16:creationId xmlns="" xmlns:a16="http://schemas.microsoft.com/office/drawing/2014/main" xmlns:lc="http://schemas.openxmlformats.org/drawingml/2006/lockedCanvas" id="{576FA5A4-7E12-4F38-B8BD-5DF42FD64CEC}"/>
              </a:ext>
            </a:extLst>
          </p:cNvPr>
          <p:cNvSpPr/>
          <p:nvPr/>
        </p:nvSpPr>
        <p:spPr>
          <a:xfrm>
            <a:off x="6542064" y="2215262"/>
            <a:ext cx="2957847" cy="791283"/>
          </a:xfrm>
          <a:prstGeom prst="foldedCorner">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en-US" altLang="ja-JP" sz="1400" b="1" dirty="0" smtClean="0">
                <a:solidFill>
                  <a:schemeClr val="tx1"/>
                </a:solidFill>
              </a:rPr>
              <a:t>B</a:t>
            </a:r>
            <a:r>
              <a:rPr lang="ja-JP" altLang="en-US" sz="1400" b="1" dirty="0" smtClean="0">
                <a:solidFill>
                  <a:schemeClr val="tx1"/>
                </a:solidFill>
              </a:rPr>
              <a:t>インターフェース</a:t>
            </a:r>
            <a:endParaRPr lang="en-US" altLang="ja-JP" sz="1400" b="1" dirty="0" smtClean="0">
              <a:solidFill>
                <a:schemeClr val="tx1"/>
              </a:solidFill>
            </a:endParaRPr>
          </a:p>
          <a:p>
            <a:endParaRPr lang="en-US" altLang="ja-JP" sz="1400" b="1" dirty="0" smtClean="0">
              <a:solidFill>
                <a:schemeClr val="tx1"/>
              </a:solidFill>
            </a:endParaRPr>
          </a:p>
        </p:txBody>
      </p:sp>
      <p:cxnSp>
        <p:nvCxnSpPr>
          <p:cNvPr id="30" name="直線矢印コネクタ 29"/>
          <p:cNvCxnSpPr>
            <a:stCxn id="4" idx="0"/>
            <a:endCxn id="22" idx="2"/>
          </p:cNvCxnSpPr>
          <p:nvPr/>
        </p:nvCxnSpPr>
        <p:spPr>
          <a:xfrm flipV="1">
            <a:off x="6129870" y="3006545"/>
            <a:ext cx="1891118" cy="180256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31" name="正方形/長方形 30"/>
          <p:cNvSpPr/>
          <p:nvPr/>
        </p:nvSpPr>
        <p:spPr>
          <a:xfrm>
            <a:off x="7374656" y="3723159"/>
            <a:ext cx="646331" cy="369332"/>
          </a:xfrm>
          <a:prstGeom prst="rect">
            <a:avLst/>
          </a:prstGeom>
        </p:spPr>
        <p:txBody>
          <a:bodyPr wrap="none">
            <a:spAutoFit/>
          </a:bodyPr>
          <a:lstStyle/>
          <a:p>
            <a:r>
              <a:rPr lang="ja-JP" altLang="en-US" b="1" dirty="0" smtClean="0"/>
              <a:t>実装</a:t>
            </a:r>
            <a:endParaRPr lang="ja-JP" altLang="en-US" b="1" dirty="0"/>
          </a:p>
        </p:txBody>
      </p:sp>
    </p:spTree>
    <p:extLst>
      <p:ext uri="{BB962C8B-B14F-4D97-AF65-F5344CB8AC3E}">
        <p14:creationId xmlns:p14="http://schemas.microsoft.com/office/powerpoint/2010/main" val="19676050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p:cNvSpPr/>
          <p:nvPr/>
        </p:nvSpPr>
        <p:spPr>
          <a:xfrm>
            <a:off x="2376463" y="2262889"/>
            <a:ext cx="7645792" cy="2862322"/>
          </a:xfrm>
          <a:prstGeom prst="rect">
            <a:avLst/>
          </a:prstGeom>
        </p:spPr>
        <p:txBody>
          <a:bodyPr wrap="square">
            <a:spAutoFit/>
          </a:bodyPr>
          <a:lstStyle/>
          <a:p>
            <a:r>
              <a:rPr lang="ja-JP" altLang="en-US" sz="3600" dirty="0" smtClean="0"/>
              <a:t>では</a:t>
            </a:r>
            <a:r>
              <a:rPr lang="en-US" altLang="ja-JP" sz="3600" dirty="0" smtClean="0"/>
              <a:t>Java</a:t>
            </a:r>
            <a:r>
              <a:rPr lang="ja-JP" altLang="en-US" sz="3600" dirty="0" smtClean="0"/>
              <a:t>ではどのようにインターフェースを記載するのか見ていきましょう。</a:t>
            </a:r>
            <a:endParaRPr lang="en-US" altLang="ja-JP" sz="3600" dirty="0" smtClean="0"/>
          </a:p>
          <a:p>
            <a:endParaRPr lang="en-US" altLang="ja-JP" sz="3600" b="1" dirty="0"/>
          </a:p>
          <a:p>
            <a:r>
              <a:rPr lang="ja-JP" altLang="en-US" sz="3600" b="1" dirty="0" smtClean="0"/>
              <a:t>→教科書へ</a:t>
            </a:r>
            <a:endParaRPr lang="en-US" altLang="ja-JP" sz="3600" b="1" dirty="0" smtClean="0"/>
          </a:p>
        </p:txBody>
      </p:sp>
    </p:spTree>
    <p:extLst>
      <p:ext uri="{BB962C8B-B14F-4D97-AF65-F5344CB8AC3E}">
        <p14:creationId xmlns:p14="http://schemas.microsoft.com/office/powerpoint/2010/main" val="28483983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正方形/長方形 27"/>
          <p:cNvSpPr/>
          <p:nvPr/>
        </p:nvSpPr>
        <p:spPr>
          <a:xfrm>
            <a:off x="634999" y="271101"/>
            <a:ext cx="10795001" cy="1200329"/>
          </a:xfrm>
          <a:prstGeom prst="rect">
            <a:avLst/>
          </a:prstGeom>
        </p:spPr>
        <p:txBody>
          <a:bodyPr wrap="square">
            <a:spAutoFit/>
          </a:bodyPr>
          <a:lstStyle/>
          <a:p>
            <a:r>
              <a:rPr lang="ja-JP" altLang="en-US" sz="3600" dirty="0" smtClean="0"/>
              <a:t>皆さんが電話をかけるとき、どんな電話機でも特に意識せず使用できると思います。</a:t>
            </a:r>
            <a:endParaRPr lang="en-US" altLang="ja-JP" sz="3600" dirty="0" smtClean="0"/>
          </a:p>
        </p:txBody>
      </p:sp>
      <p:sp>
        <p:nvSpPr>
          <p:cNvPr id="3" name="正方形/長方形 2"/>
          <p:cNvSpPr/>
          <p:nvPr/>
        </p:nvSpPr>
        <p:spPr>
          <a:xfrm>
            <a:off x="2372406" y="5808114"/>
            <a:ext cx="2082801" cy="461665"/>
          </a:xfrm>
          <a:prstGeom prst="rect">
            <a:avLst/>
          </a:prstGeom>
        </p:spPr>
        <p:txBody>
          <a:bodyPr wrap="square">
            <a:spAutoFit/>
          </a:bodyPr>
          <a:lstStyle/>
          <a:p>
            <a:r>
              <a:rPr lang="ja-JP" altLang="en-US" sz="2400" dirty="0" smtClean="0"/>
              <a:t>ガラケーでも</a:t>
            </a:r>
            <a:endParaRPr lang="en-US" altLang="ja-JP" sz="2400" dirty="0" smtClean="0"/>
          </a:p>
        </p:txBody>
      </p:sp>
      <p:pic>
        <p:nvPicPr>
          <p:cNvPr id="1026" name="Picture 2" descr="電話の親機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7335" y="4135506"/>
            <a:ext cx="1738078" cy="157296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公衆電話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75727" y="4287342"/>
            <a:ext cx="1357175" cy="14211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黒電話のイラスト"/>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3808" y="4287342"/>
            <a:ext cx="1786887" cy="146078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携帯電話のイラスト（ガラパゴス携帯）"/>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89939" y="4074595"/>
            <a:ext cx="1461603" cy="1651529"/>
          </a:xfrm>
          <a:prstGeom prst="rect">
            <a:avLst/>
          </a:prstGeom>
          <a:noFill/>
          <a:extLst>
            <a:ext uri="{909E8E84-426E-40DD-AFC4-6F175D3DCCD1}">
              <a14:hiddenFill xmlns:a14="http://schemas.microsoft.com/office/drawing/2010/main">
                <a:solidFill>
                  <a:srgbClr val="FFFFFF"/>
                </a:solidFill>
              </a14:hiddenFill>
            </a:ext>
          </a:extLst>
        </p:spPr>
      </p:pic>
      <p:sp>
        <p:nvSpPr>
          <p:cNvPr id="9" name="正方形/長方形 8"/>
          <p:cNvSpPr/>
          <p:nvPr/>
        </p:nvSpPr>
        <p:spPr>
          <a:xfrm>
            <a:off x="362113" y="5808114"/>
            <a:ext cx="2082801" cy="461665"/>
          </a:xfrm>
          <a:prstGeom prst="rect">
            <a:avLst/>
          </a:prstGeom>
        </p:spPr>
        <p:txBody>
          <a:bodyPr wrap="square">
            <a:spAutoFit/>
          </a:bodyPr>
          <a:lstStyle/>
          <a:p>
            <a:r>
              <a:rPr lang="ja-JP" altLang="en-US" sz="2400" dirty="0" smtClean="0"/>
              <a:t>スマホでも</a:t>
            </a:r>
            <a:endParaRPr lang="en-US" altLang="ja-JP" sz="2400" dirty="0" smtClean="0"/>
          </a:p>
        </p:txBody>
      </p:sp>
      <p:sp>
        <p:nvSpPr>
          <p:cNvPr id="10" name="正方形/長方形 9"/>
          <p:cNvSpPr/>
          <p:nvPr/>
        </p:nvSpPr>
        <p:spPr>
          <a:xfrm>
            <a:off x="4501142" y="5808113"/>
            <a:ext cx="2463464" cy="461665"/>
          </a:xfrm>
          <a:prstGeom prst="rect">
            <a:avLst/>
          </a:prstGeom>
        </p:spPr>
        <p:txBody>
          <a:bodyPr wrap="square">
            <a:spAutoFit/>
          </a:bodyPr>
          <a:lstStyle/>
          <a:p>
            <a:r>
              <a:rPr lang="ja-JP" altLang="en-US" sz="2400" dirty="0" smtClean="0"/>
              <a:t>家庭用電話でも</a:t>
            </a:r>
            <a:endParaRPr lang="en-US" altLang="ja-JP" sz="2400" dirty="0" smtClean="0"/>
          </a:p>
        </p:txBody>
      </p:sp>
      <p:sp>
        <p:nvSpPr>
          <p:cNvPr id="11" name="正方形/長方形 10"/>
          <p:cNvSpPr/>
          <p:nvPr/>
        </p:nvSpPr>
        <p:spPr>
          <a:xfrm>
            <a:off x="7035184" y="5808478"/>
            <a:ext cx="2207945" cy="461665"/>
          </a:xfrm>
          <a:prstGeom prst="rect">
            <a:avLst/>
          </a:prstGeom>
        </p:spPr>
        <p:txBody>
          <a:bodyPr wrap="square">
            <a:spAutoFit/>
          </a:bodyPr>
          <a:lstStyle/>
          <a:p>
            <a:r>
              <a:rPr lang="ja-JP" altLang="en-US" sz="2400" dirty="0" smtClean="0"/>
              <a:t>公衆電話でも</a:t>
            </a:r>
            <a:endParaRPr lang="en-US" altLang="ja-JP" sz="2400" dirty="0" smtClean="0"/>
          </a:p>
        </p:txBody>
      </p:sp>
      <p:sp>
        <p:nvSpPr>
          <p:cNvPr id="12" name="正方形/長方形 11"/>
          <p:cNvSpPr/>
          <p:nvPr/>
        </p:nvSpPr>
        <p:spPr>
          <a:xfrm>
            <a:off x="9460524" y="5808112"/>
            <a:ext cx="2207945" cy="461665"/>
          </a:xfrm>
          <a:prstGeom prst="rect">
            <a:avLst/>
          </a:prstGeom>
        </p:spPr>
        <p:txBody>
          <a:bodyPr wrap="square">
            <a:spAutoFit/>
          </a:bodyPr>
          <a:lstStyle/>
          <a:p>
            <a:r>
              <a:rPr lang="ja-JP" altLang="en-US" sz="2400" dirty="0" smtClean="0"/>
              <a:t>黒電話でも？</a:t>
            </a:r>
            <a:endParaRPr lang="en-US" altLang="ja-JP" sz="2400" dirty="0" smtClean="0"/>
          </a:p>
        </p:txBody>
      </p:sp>
      <p:sp>
        <p:nvSpPr>
          <p:cNvPr id="13" name="正方形/長方形 12"/>
          <p:cNvSpPr/>
          <p:nvPr/>
        </p:nvSpPr>
        <p:spPr>
          <a:xfrm>
            <a:off x="619567" y="1895849"/>
            <a:ext cx="11048902" cy="1754326"/>
          </a:xfrm>
          <a:prstGeom prst="rect">
            <a:avLst/>
          </a:prstGeom>
        </p:spPr>
        <p:txBody>
          <a:bodyPr wrap="square">
            <a:spAutoFit/>
          </a:bodyPr>
          <a:lstStyle/>
          <a:p>
            <a:r>
              <a:rPr lang="ja-JP" altLang="en-US" sz="3600" dirty="0" smtClean="0"/>
              <a:t>・相手の電話番号を入力すると相手につながる</a:t>
            </a:r>
            <a:endParaRPr lang="en-US" altLang="ja-JP" sz="3600" dirty="0" smtClean="0"/>
          </a:p>
          <a:p>
            <a:r>
              <a:rPr lang="ja-JP" altLang="en-US" sz="3600" dirty="0" smtClean="0"/>
              <a:t>・受話器のマイクに話しかけると相手に声が届く</a:t>
            </a:r>
            <a:endParaRPr lang="en-US" altLang="ja-JP" sz="3600" dirty="0" smtClean="0"/>
          </a:p>
          <a:p>
            <a:r>
              <a:rPr lang="ja-JP" altLang="en-US" sz="3600" dirty="0" smtClean="0"/>
              <a:t>・受話器のスピーカーから相手の声が届く</a:t>
            </a:r>
            <a:endParaRPr lang="en-US" altLang="ja-JP" sz="3600" dirty="0" smtClean="0"/>
          </a:p>
        </p:txBody>
      </p:sp>
      <p:pic>
        <p:nvPicPr>
          <p:cNvPr id="15" name="Picture 10" descr="スマートフォン・スマホのイラスト"/>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4999" y="4135506"/>
            <a:ext cx="1446747" cy="1568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2448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10" grpId="0"/>
      <p:bldP spid="11" grpId="0"/>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正方形/長方形 27"/>
          <p:cNvSpPr/>
          <p:nvPr/>
        </p:nvSpPr>
        <p:spPr>
          <a:xfrm>
            <a:off x="628486" y="261657"/>
            <a:ext cx="11353799" cy="5078313"/>
          </a:xfrm>
          <a:prstGeom prst="rect">
            <a:avLst/>
          </a:prstGeom>
        </p:spPr>
        <p:txBody>
          <a:bodyPr wrap="square">
            <a:spAutoFit/>
          </a:bodyPr>
          <a:lstStyle/>
          <a:p>
            <a:r>
              <a:rPr lang="ja-JP" altLang="en-US" sz="3600" dirty="0" smtClean="0"/>
              <a:t>これは電話が同じインターフェースに乗っ取って作られているためです。</a:t>
            </a:r>
            <a:endParaRPr lang="en-US" altLang="ja-JP" sz="3600" dirty="0" smtClean="0"/>
          </a:p>
          <a:p>
            <a:endParaRPr lang="en-US" altLang="ja-JP" sz="3600" dirty="0" smtClean="0"/>
          </a:p>
          <a:p>
            <a:r>
              <a:rPr lang="ja-JP" altLang="en-US" sz="3600" dirty="0"/>
              <a:t>実際</a:t>
            </a:r>
            <a:r>
              <a:rPr lang="ja-JP" altLang="en-US" sz="3600" dirty="0" smtClean="0"/>
              <a:t>には電話番号を入力した時の処理や、</a:t>
            </a:r>
            <a:endParaRPr lang="en-US" altLang="ja-JP" sz="3600" dirty="0" smtClean="0"/>
          </a:p>
          <a:p>
            <a:r>
              <a:rPr lang="ja-JP" altLang="en-US" sz="3600" dirty="0"/>
              <a:t>音声</a:t>
            </a:r>
            <a:r>
              <a:rPr lang="ja-JP" altLang="en-US" sz="3600" dirty="0" smtClean="0"/>
              <a:t>のデータ化方法などは電話ごとに異なることも多いです。</a:t>
            </a:r>
            <a:endParaRPr lang="en-US" altLang="ja-JP" sz="3600" dirty="0"/>
          </a:p>
          <a:p>
            <a:endParaRPr lang="en-US" altLang="ja-JP" sz="3600" dirty="0"/>
          </a:p>
          <a:p>
            <a:r>
              <a:rPr lang="ja-JP" altLang="en-US" sz="3600" dirty="0" smtClean="0"/>
              <a:t>しかし、利用者はこれらの違いを意識せず電話を利用することができます。</a:t>
            </a:r>
            <a:endParaRPr lang="en-US" altLang="ja-JP" sz="3600" dirty="0" smtClean="0"/>
          </a:p>
        </p:txBody>
      </p:sp>
      <p:pic>
        <p:nvPicPr>
          <p:cNvPr id="2050" name="Picture 2" descr="電話を受けている男性会社員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60031" y="4857913"/>
            <a:ext cx="1638056" cy="1882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63914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正方形/長方形 27"/>
          <p:cNvSpPr/>
          <p:nvPr/>
        </p:nvSpPr>
        <p:spPr>
          <a:xfrm>
            <a:off x="628486" y="261657"/>
            <a:ext cx="11353799" cy="6186309"/>
          </a:xfrm>
          <a:prstGeom prst="rect">
            <a:avLst/>
          </a:prstGeom>
        </p:spPr>
        <p:txBody>
          <a:bodyPr wrap="square">
            <a:spAutoFit/>
          </a:bodyPr>
          <a:lstStyle/>
          <a:p>
            <a:r>
              <a:rPr lang="en-US" altLang="ja-JP" sz="3600" dirty="0" smtClean="0"/>
              <a:t>Java</a:t>
            </a:r>
            <a:r>
              <a:rPr lang="ja-JP" altLang="en-US" sz="3600" dirty="0" smtClean="0"/>
              <a:t>でも同様に</a:t>
            </a:r>
            <a:endParaRPr lang="en-US" altLang="ja-JP" sz="3600" dirty="0" smtClean="0"/>
          </a:p>
          <a:p>
            <a:endParaRPr lang="en-US" altLang="ja-JP" sz="3600" dirty="0"/>
          </a:p>
          <a:p>
            <a:r>
              <a:rPr lang="ja-JP" altLang="en-US" sz="3600" dirty="0" smtClean="0"/>
              <a:t>・電話をかけたければ</a:t>
            </a:r>
            <a:r>
              <a:rPr lang="en-US" altLang="ja-JP" sz="3600" dirty="0" smtClean="0"/>
              <a:t>call()</a:t>
            </a:r>
            <a:r>
              <a:rPr lang="ja-JP" altLang="en-US" sz="3600" dirty="0" smtClean="0"/>
              <a:t>メソッドを呼べばよい。</a:t>
            </a:r>
            <a:endParaRPr lang="en-US" altLang="ja-JP" sz="3600" dirty="0" smtClean="0"/>
          </a:p>
          <a:p>
            <a:endParaRPr lang="en-US" altLang="ja-JP" sz="3600" dirty="0" smtClean="0"/>
          </a:p>
          <a:p>
            <a:r>
              <a:rPr lang="ja-JP" altLang="en-US" sz="3600" dirty="0" smtClean="0"/>
              <a:t>・相手に送りたい言葉は</a:t>
            </a:r>
            <a:r>
              <a:rPr lang="en-US" altLang="ja-JP" sz="3600" dirty="0" smtClean="0"/>
              <a:t>talk()</a:t>
            </a:r>
            <a:r>
              <a:rPr lang="ja-JP" altLang="en-US" sz="3600" dirty="0" smtClean="0"/>
              <a:t>メソッドへ渡せばよい。</a:t>
            </a:r>
            <a:endParaRPr lang="en-US" altLang="ja-JP" sz="3600" dirty="0" smtClean="0"/>
          </a:p>
          <a:p>
            <a:endParaRPr lang="en-US" altLang="ja-JP" sz="3600" dirty="0"/>
          </a:p>
          <a:p>
            <a:r>
              <a:rPr lang="ja-JP" altLang="en-US" sz="3600" dirty="0" smtClean="0"/>
              <a:t>など、</a:t>
            </a:r>
            <a:endParaRPr lang="en-US" altLang="ja-JP" sz="3600" dirty="0" smtClean="0"/>
          </a:p>
          <a:p>
            <a:r>
              <a:rPr lang="ja-JP" altLang="en-US" sz="3600" dirty="0"/>
              <a:t>電話機</a:t>
            </a:r>
            <a:r>
              <a:rPr lang="ja-JP" altLang="en-US" sz="3600" dirty="0" smtClean="0"/>
              <a:t>の違いを気にせず「窓口」となる仕様を決めることができます。</a:t>
            </a:r>
            <a:endParaRPr lang="en-US" altLang="ja-JP" sz="3600" dirty="0" smtClean="0"/>
          </a:p>
          <a:p>
            <a:endParaRPr lang="en-US" altLang="ja-JP" sz="3600" dirty="0"/>
          </a:p>
          <a:p>
            <a:r>
              <a:rPr lang="ja-JP" altLang="en-US" sz="3600" dirty="0" smtClean="0"/>
              <a:t>そのためにインターフェースを使用します。</a:t>
            </a:r>
            <a:endParaRPr lang="en-US" altLang="ja-JP" sz="3600" dirty="0"/>
          </a:p>
        </p:txBody>
      </p:sp>
      <p:pic>
        <p:nvPicPr>
          <p:cNvPr id="2050" name="Picture 2" descr="電話を受けている男性会社員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60031" y="4857913"/>
            <a:ext cx="1638056" cy="1882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21421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p:cNvSpPr/>
          <p:nvPr/>
        </p:nvSpPr>
        <p:spPr>
          <a:xfrm>
            <a:off x="719668" y="341923"/>
            <a:ext cx="11125200" cy="1200329"/>
          </a:xfrm>
          <a:prstGeom prst="rect">
            <a:avLst/>
          </a:prstGeom>
        </p:spPr>
        <p:txBody>
          <a:bodyPr wrap="square">
            <a:spAutoFit/>
          </a:bodyPr>
          <a:lstStyle/>
          <a:p>
            <a:r>
              <a:rPr lang="ja-JP" altLang="en-US" sz="3600" b="1" dirty="0"/>
              <a:t>「インターフェース</a:t>
            </a:r>
            <a:r>
              <a:rPr lang="ja-JP" altLang="en-US" sz="3600" b="1" dirty="0" smtClean="0"/>
              <a:t>」</a:t>
            </a:r>
            <a:r>
              <a:rPr lang="ja-JP" altLang="en-US" sz="3600" dirty="0" smtClean="0"/>
              <a:t>は抽象クラスとよく似たものです。</a:t>
            </a:r>
            <a:endParaRPr lang="en-US" altLang="ja-JP" sz="3600" b="1" dirty="0" smtClean="0"/>
          </a:p>
        </p:txBody>
      </p:sp>
      <p:sp>
        <p:nvSpPr>
          <p:cNvPr id="4" name="正方形/長方形 3"/>
          <p:cNvSpPr/>
          <p:nvPr/>
        </p:nvSpPr>
        <p:spPr>
          <a:xfrm>
            <a:off x="812801" y="1729488"/>
            <a:ext cx="11125200" cy="1200329"/>
          </a:xfrm>
          <a:prstGeom prst="rect">
            <a:avLst/>
          </a:prstGeom>
        </p:spPr>
        <p:txBody>
          <a:bodyPr wrap="square">
            <a:spAutoFit/>
          </a:bodyPr>
          <a:lstStyle/>
          <a:p>
            <a:r>
              <a:rPr lang="ja-JP" altLang="en-US" sz="3600" dirty="0" smtClean="0"/>
              <a:t>抽象クラスの中でも下記を満たしたクラスがインターフェースとして宣言できます。</a:t>
            </a:r>
            <a:endParaRPr lang="en-US" altLang="ja-JP" sz="3600" b="1" dirty="0" smtClean="0"/>
          </a:p>
        </p:txBody>
      </p:sp>
      <p:sp>
        <p:nvSpPr>
          <p:cNvPr id="5" name="正方形/長方形 4"/>
          <p:cNvSpPr/>
          <p:nvPr/>
        </p:nvSpPr>
        <p:spPr>
          <a:xfrm>
            <a:off x="812801" y="3380488"/>
            <a:ext cx="11125200" cy="1200329"/>
          </a:xfrm>
          <a:prstGeom prst="rect">
            <a:avLst/>
          </a:prstGeom>
        </p:spPr>
        <p:txBody>
          <a:bodyPr wrap="square">
            <a:spAutoFit/>
          </a:bodyPr>
          <a:lstStyle/>
          <a:p>
            <a:r>
              <a:rPr lang="ja-JP" altLang="en-US" sz="3600" dirty="0" smtClean="0"/>
              <a:t>・メソッドはすべて抽象メソッドのみである。</a:t>
            </a:r>
            <a:endParaRPr lang="en-US" altLang="ja-JP" sz="3600" dirty="0" smtClean="0"/>
          </a:p>
          <a:p>
            <a:r>
              <a:rPr lang="ja-JP" altLang="en-US" sz="3600" dirty="0"/>
              <a:t>　</a:t>
            </a:r>
            <a:r>
              <a:rPr lang="en-US" altLang="ja-JP" sz="3600" dirty="0" smtClean="0"/>
              <a:t>※</a:t>
            </a:r>
            <a:r>
              <a:rPr lang="ja-JP" altLang="en-US" sz="3600" dirty="0" smtClean="0"/>
              <a:t>具象メソッドがない。</a:t>
            </a:r>
            <a:endParaRPr lang="en-US" altLang="ja-JP" sz="3600" dirty="0" smtClean="0"/>
          </a:p>
        </p:txBody>
      </p:sp>
      <p:sp>
        <p:nvSpPr>
          <p:cNvPr id="6" name="正方形/長方形 5"/>
          <p:cNvSpPr/>
          <p:nvPr/>
        </p:nvSpPr>
        <p:spPr>
          <a:xfrm>
            <a:off x="812801" y="4955288"/>
            <a:ext cx="11125200" cy="1200329"/>
          </a:xfrm>
          <a:prstGeom prst="rect">
            <a:avLst/>
          </a:prstGeom>
        </p:spPr>
        <p:txBody>
          <a:bodyPr wrap="square">
            <a:spAutoFit/>
          </a:bodyPr>
          <a:lstStyle/>
          <a:p>
            <a:r>
              <a:rPr lang="ja-JP" altLang="en-US" sz="3600" dirty="0" smtClean="0"/>
              <a:t>・フィールドを一つも持たない。</a:t>
            </a:r>
            <a:endParaRPr lang="en-US" altLang="ja-JP" sz="3600" dirty="0" smtClean="0"/>
          </a:p>
          <a:p>
            <a:r>
              <a:rPr lang="ja-JP" altLang="en-US" sz="3600" dirty="0"/>
              <a:t>　</a:t>
            </a:r>
            <a:r>
              <a:rPr lang="en-US" altLang="ja-JP" sz="3600" dirty="0" smtClean="0"/>
              <a:t>※</a:t>
            </a:r>
            <a:r>
              <a:rPr lang="ja-JP" altLang="en-US" sz="3600" dirty="0" smtClean="0"/>
              <a:t>定数を除く</a:t>
            </a:r>
            <a:endParaRPr lang="en-US" altLang="ja-JP" sz="3600" dirty="0" smtClean="0"/>
          </a:p>
        </p:txBody>
      </p:sp>
    </p:spTree>
    <p:extLst>
      <p:ext uri="{BB962C8B-B14F-4D97-AF65-F5344CB8AC3E}">
        <p14:creationId xmlns:p14="http://schemas.microsoft.com/office/powerpoint/2010/main" val="3968975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p:cNvSpPr/>
          <p:nvPr/>
        </p:nvSpPr>
        <p:spPr>
          <a:xfrm>
            <a:off x="759329" y="50545"/>
            <a:ext cx="10302917" cy="1384995"/>
          </a:xfrm>
          <a:prstGeom prst="rect">
            <a:avLst/>
          </a:prstGeom>
        </p:spPr>
        <p:txBody>
          <a:bodyPr wrap="square">
            <a:spAutoFit/>
          </a:bodyPr>
          <a:lstStyle/>
          <a:p>
            <a:r>
              <a:rPr lang="ja-JP" altLang="en-US" sz="2800" dirty="0" smtClean="0"/>
              <a:t>電話インターフェースでは、電話として必要な機能（メソッド）を決めることができます。</a:t>
            </a:r>
            <a:endParaRPr lang="en-US" altLang="ja-JP" sz="2800" dirty="0" smtClean="0"/>
          </a:p>
          <a:p>
            <a:r>
              <a:rPr lang="ja-JP" altLang="en-US" sz="2800" dirty="0" smtClean="0"/>
              <a:t>その仕様に</a:t>
            </a:r>
            <a:r>
              <a:rPr lang="ja-JP" altLang="en-US" sz="2800" dirty="0" smtClean="0"/>
              <a:t>乗っ取って</a:t>
            </a:r>
            <a:r>
              <a:rPr lang="ja-JP" altLang="en-US" sz="2800" dirty="0"/>
              <a:t>実装</a:t>
            </a:r>
            <a:r>
              <a:rPr lang="ja-JP" altLang="en-US" sz="2800" dirty="0" smtClean="0"/>
              <a:t>クラス</a:t>
            </a:r>
            <a:r>
              <a:rPr lang="ja-JP" altLang="en-US" sz="2800" dirty="0" smtClean="0"/>
              <a:t>を作成します。</a:t>
            </a:r>
            <a:endParaRPr lang="ja-JP" altLang="en-US" sz="2800" dirty="0"/>
          </a:p>
        </p:txBody>
      </p:sp>
      <p:sp>
        <p:nvSpPr>
          <p:cNvPr id="15" name="四角形: メモ 27">
            <a:extLst>
              <a:ext uri="{FF2B5EF4-FFF2-40B4-BE49-F238E27FC236}">
                <a16:creationId xmlns="" xmlns:a16="http://schemas.microsoft.com/office/drawing/2014/main" xmlns:lc="http://schemas.openxmlformats.org/drawingml/2006/lockedCanvas" id="{576FA5A4-7E12-4F38-B8BD-5DF42FD64CEC}"/>
              </a:ext>
            </a:extLst>
          </p:cNvPr>
          <p:cNvSpPr/>
          <p:nvPr/>
        </p:nvSpPr>
        <p:spPr>
          <a:xfrm>
            <a:off x="2291380" y="3818467"/>
            <a:ext cx="2419136" cy="2843391"/>
          </a:xfrm>
          <a:prstGeom prst="foldedCorner">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ja-JP" altLang="en-US" sz="1400" b="1" dirty="0" smtClean="0">
                <a:solidFill>
                  <a:schemeClr val="tx1"/>
                </a:solidFill>
              </a:rPr>
              <a:t>スマホクラス</a:t>
            </a:r>
            <a:endParaRPr lang="en-US" altLang="ja-JP" sz="1400" b="1" dirty="0" smtClean="0">
              <a:solidFill>
                <a:schemeClr val="tx1"/>
              </a:solidFill>
            </a:endParaRPr>
          </a:p>
          <a:p>
            <a:endParaRPr kumimoji="1" lang="en-US" altLang="ja-JP" sz="1400" b="1" dirty="0" smtClean="0">
              <a:solidFill>
                <a:schemeClr val="tx1"/>
              </a:solidFill>
            </a:endParaRPr>
          </a:p>
          <a:p>
            <a:r>
              <a:rPr lang="ja-JP" altLang="en-US" sz="1400" b="1" dirty="0" smtClean="0">
                <a:solidFill>
                  <a:schemeClr val="tx1"/>
                </a:solidFill>
              </a:rPr>
              <a:t>・</a:t>
            </a:r>
            <a:r>
              <a:rPr lang="ja-JP" altLang="en-US" sz="1400" b="1" dirty="0">
                <a:solidFill>
                  <a:schemeClr val="tx1"/>
                </a:solidFill>
              </a:rPr>
              <a:t>電話を</a:t>
            </a:r>
            <a:r>
              <a:rPr lang="ja-JP" altLang="en-US" sz="1400" b="1" dirty="0" smtClean="0">
                <a:solidFill>
                  <a:schemeClr val="tx1"/>
                </a:solidFill>
              </a:rPr>
              <a:t>かける</a:t>
            </a:r>
            <a:r>
              <a:rPr lang="en-US" altLang="ja-JP" sz="1400" b="1" dirty="0" smtClean="0">
                <a:solidFill>
                  <a:schemeClr val="tx1"/>
                </a:solidFill>
              </a:rPr>
              <a:t>{</a:t>
            </a:r>
          </a:p>
          <a:p>
            <a:r>
              <a:rPr lang="ja-JP" altLang="en-US" sz="1400" b="1" dirty="0" smtClean="0">
                <a:solidFill>
                  <a:schemeClr val="tx1"/>
                </a:solidFill>
              </a:rPr>
              <a:t>　　画面をタッチし番号を入力する</a:t>
            </a:r>
            <a:endParaRPr lang="en-US" altLang="ja-JP" sz="1400" b="1" dirty="0" smtClean="0">
              <a:solidFill>
                <a:schemeClr val="tx1"/>
              </a:solidFill>
            </a:endParaRPr>
          </a:p>
          <a:p>
            <a:r>
              <a:rPr kumimoji="1" lang="en-US" altLang="ja-JP" sz="1400" b="1" dirty="0" smtClean="0">
                <a:solidFill>
                  <a:schemeClr val="tx1"/>
                </a:solidFill>
              </a:rPr>
              <a:t>}</a:t>
            </a:r>
          </a:p>
          <a:p>
            <a:r>
              <a:rPr lang="ja-JP" altLang="en-US" sz="1400" b="1" dirty="0">
                <a:solidFill>
                  <a:schemeClr val="tx1"/>
                </a:solidFill>
              </a:rPr>
              <a:t>・相手に声を</a:t>
            </a:r>
            <a:r>
              <a:rPr lang="ja-JP" altLang="en-US" sz="1400" b="1" dirty="0" smtClean="0">
                <a:solidFill>
                  <a:schemeClr val="tx1"/>
                </a:solidFill>
              </a:rPr>
              <a:t>伝える</a:t>
            </a:r>
            <a:r>
              <a:rPr lang="en-US" altLang="ja-JP" sz="1400" b="1" dirty="0" smtClean="0">
                <a:solidFill>
                  <a:schemeClr val="tx1"/>
                </a:solidFill>
              </a:rPr>
              <a:t>{</a:t>
            </a:r>
            <a:endParaRPr lang="en-US" altLang="ja-JP" sz="1400" b="1" dirty="0">
              <a:solidFill>
                <a:schemeClr val="tx1"/>
              </a:solidFill>
            </a:endParaRPr>
          </a:p>
          <a:p>
            <a:r>
              <a:rPr lang="ja-JP" altLang="en-US" sz="1400" b="1" dirty="0">
                <a:solidFill>
                  <a:schemeClr val="tx1"/>
                </a:solidFill>
              </a:rPr>
              <a:t>　　</a:t>
            </a:r>
            <a:r>
              <a:rPr lang="en-US" altLang="ja-JP" sz="1400" b="1" dirty="0">
                <a:solidFill>
                  <a:schemeClr val="tx1"/>
                </a:solidFill>
              </a:rPr>
              <a:t>…</a:t>
            </a:r>
            <a:endParaRPr lang="en-US" altLang="ja-JP" sz="1400" b="1" dirty="0" smtClean="0">
              <a:solidFill>
                <a:schemeClr val="tx1"/>
              </a:solidFill>
            </a:endParaRPr>
          </a:p>
          <a:p>
            <a:r>
              <a:rPr lang="en-US" altLang="ja-JP" sz="1400" b="1" dirty="0" smtClean="0">
                <a:solidFill>
                  <a:schemeClr val="tx1"/>
                </a:solidFill>
              </a:rPr>
              <a:t>}</a:t>
            </a:r>
          </a:p>
          <a:p>
            <a:r>
              <a:rPr lang="ja-JP" altLang="en-US" sz="1400" b="1" dirty="0" smtClean="0">
                <a:solidFill>
                  <a:schemeClr val="tx1"/>
                </a:solidFill>
              </a:rPr>
              <a:t>・</a:t>
            </a:r>
            <a:r>
              <a:rPr lang="ja-JP" altLang="en-US" sz="1400" b="1" dirty="0">
                <a:solidFill>
                  <a:schemeClr val="tx1"/>
                </a:solidFill>
              </a:rPr>
              <a:t>相手からの声を出力</a:t>
            </a:r>
            <a:r>
              <a:rPr lang="ja-JP" altLang="en-US" sz="1400" b="1" dirty="0" smtClean="0">
                <a:solidFill>
                  <a:schemeClr val="tx1"/>
                </a:solidFill>
              </a:rPr>
              <a:t>する</a:t>
            </a:r>
            <a:r>
              <a:rPr lang="en-US" altLang="ja-JP" sz="1400" b="1" dirty="0" smtClean="0">
                <a:solidFill>
                  <a:schemeClr val="tx1"/>
                </a:solidFill>
              </a:rPr>
              <a:t>{</a:t>
            </a:r>
            <a:endParaRPr lang="en-US" altLang="ja-JP" sz="1400" b="1" dirty="0">
              <a:solidFill>
                <a:schemeClr val="tx1"/>
              </a:solidFill>
            </a:endParaRPr>
          </a:p>
          <a:p>
            <a:r>
              <a:rPr lang="ja-JP" altLang="en-US" sz="1400" b="1" dirty="0">
                <a:solidFill>
                  <a:schemeClr val="tx1"/>
                </a:solidFill>
              </a:rPr>
              <a:t>　　</a:t>
            </a:r>
            <a:r>
              <a:rPr lang="en-US" altLang="ja-JP" sz="1400" b="1" dirty="0">
                <a:solidFill>
                  <a:schemeClr val="tx1"/>
                </a:solidFill>
              </a:rPr>
              <a:t>…</a:t>
            </a:r>
          </a:p>
          <a:p>
            <a:r>
              <a:rPr lang="en-US" altLang="ja-JP" sz="1400" b="1" dirty="0">
                <a:solidFill>
                  <a:schemeClr val="tx1"/>
                </a:solidFill>
              </a:rPr>
              <a:t>}</a:t>
            </a:r>
            <a:endParaRPr lang="ja-JP" altLang="en-US" sz="1400" b="1" dirty="0">
              <a:solidFill>
                <a:srgbClr val="FF0000"/>
              </a:solidFill>
            </a:endParaRPr>
          </a:p>
          <a:p>
            <a:endParaRPr lang="ja-JP" altLang="en-US" sz="1400" b="1" dirty="0">
              <a:solidFill>
                <a:srgbClr val="FF0000"/>
              </a:solidFill>
            </a:endParaRPr>
          </a:p>
        </p:txBody>
      </p:sp>
      <p:sp>
        <p:nvSpPr>
          <p:cNvPr id="9" name="四角形: メモ 27">
            <a:extLst>
              <a:ext uri="{FF2B5EF4-FFF2-40B4-BE49-F238E27FC236}">
                <a16:creationId xmlns="" xmlns:a16="http://schemas.microsoft.com/office/drawing/2014/main" xmlns:lc="http://schemas.openxmlformats.org/drawingml/2006/lockedCanvas" id="{576FA5A4-7E12-4F38-B8BD-5DF42FD64CEC}"/>
              </a:ext>
            </a:extLst>
          </p:cNvPr>
          <p:cNvSpPr/>
          <p:nvPr/>
        </p:nvSpPr>
        <p:spPr>
          <a:xfrm>
            <a:off x="4327023" y="1503724"/>
            <a:ext cx="2419136" cy="1815670"/>
          </a:xfrm>
          <a:prstGeom prst="foldedCorner">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ja-JP" altLang="en-US" sz="1400" b="1" dirty="0" smtClean="0">
                <a:solidFill>
                  <a:schemeClr val="tx1"/>
                </a:solidFill>
              </a:rPr>
              <a:t>電話インターフェース</a:t>
            </a:r>
            <a:endParaRPr kumimoji="1" lang="en-US" altLang="ja-JP" sz="1400" b="1" dirty="0" smtClean="0">
              <a:solidFill>
                <a:schemeClr val="tx1"/>
              </a:solidFill>
            </a:endParaRPr>
          </a:p>
          <a:p>
            <a:endParaRPr kumimoji="1" lang="en-US" altLang="ja-JP" sz="1400" b="1" dirty="0">
              <a:solidFill>
                <a:srgbClr val="FF0000"/>
              </a:solidFill>
            </a:endParaRPr>
          </a:p>
          <a:p>
            <a:r>
              <a:rPr lang="ja-JP" altLang="en-US" sz="1400" b="1" dirty="0" smtClean="0">
                <a:solidFill>
                  <a:schemeClr val="tx1"/>
                </a:solidFill>
              </a:rPr>
              <a:t>・電話をかける</a:t>
            </a:r>
            <a:endParaRPr lang="en-US" altLang="ja-JP" sz="1400" b="1" dirty="0" smtClean="0">
              <a:solidFill>
                <a:schemeClr val="tx1"/>
              </a:solidFill>
            </a:endParaRPr>
          </a:p>
          <a:p>
            <a:endParaRPr lang="en-US" altLang="ja-JP" sz="1400" b="1" dirty="0">
              <a:solidFill>
                <a:schemeClr val="tx1"/>
              </a:solidFill>
            </a:endParaRPr>
          </a:p>
          <a:p>
            <a:r>
              <a:rPr lang="ja-JP" altLang="en-US" sz="1400" b="1" dirty="0" smtClean="0">
                <a:solidFill>
                  <a:schemeClr val="tx1"/>
                </a:solidFill>
              </a:rPr>
              <a:t>・相手に声を伝える</a:t>
            </a:r>
            <a:endParaRPr lang="en-US" altLang="ja-JP" sz="1400" b="1" dirty="0" smtClean="0">
              <a:solidFill>
                <a:schemeClr val="tx1"/>
              </a:solidFill>
            </a:endParaRPr>
          </a:p>
          <a:p>
            <a:endParaRPr lang="en-US" altLang="ja-JP" sz="1400" b="1" dirty="0">
              <a:solidFill>
                <a:schemeClr val="tx1"/>
              </a:solidFill>
            </a:endParaRPr>
          </a:p>
          <a:p>
            <a:r>
              <a:rPr lang="ja-JP" altLang="en-US" sz="1400" b="1" dirty="0" smtClean="0">
                <a:solidFill>
                  <a:schemeClr val="tx1"/>
                </a:solidFill>
              </a:rPr>
              <a:t>・相手からの声を出力する</a:t>
            </a:r>
            <a:endParaRPr lang="ja-JP" altLang="en-US" sz="1400" b="1" dirty="0">
              <a:solidFill>
                <a:srgbClr val="FF0000"/>
              </a:solidFill>
            </a:endParaRPr>
          </a:p>
        </p:txBody>
      </p:sp>
      <p:cxnSp>
        <p:nvCxnSpPr>
          <p:cNvPr id="5" name="直線矢印コネクタ 4"/>
          <p:cNvCxnSpPr>
            <a:stCxn id="15" idx="0"/>
            <a:endCxn id="9" idx="2"/>
          </p:cNvCxnSpPr>
          <p:nvPr/>
        </p:nvCxnSpPr>
        <p:spPr>
          <a:xfrm flipV="1">
            <a:off x="3500948" y="3319394"/>
            <a:ext cx="2035643" cy="499073"/>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6" name="直線矢印コネクタ 15"/>
          <p:cNvCxnSpPr>
            <a:stCxn id="30" idx="0"/>
            <a:endCxn id="9" idx="2"/>
          </p:cNvCxnSpPr>
          <p:nvPr/>
        </p:nvCxnSpPr>
        <p:spPr>
          <a:xfrm flipH="1" flipV="1">
            <a:off x="5536591" y="3319394"/>
            <a:ext cx="2150239" cy="499073"/>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pic>
        <p:nvPicPr>
          <p:cNvPr id="22" name="Picture 10" descr="スマートフォン・スマホのイラスト"/>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9329" y="5015038"/>
            <a:ext cx="1299560" cy="1408737"/>
          </a:xfrm>
          <a:prstGeom prst="rect">
            <a:avLst/>
          </a:prstGeom>
          <a:noFill/>
          <a:extLst>
            <a:ext uri="{909E8E84-426E-40DD-AFC4-6F175D3DCCD1}">
              <a14:hiddenFill xmlns:a14="http://schemas.microsoft.com/office/drawing/2010/main">
                <a:solidFill>
                  <a:srgbClr val="FFFFFF"/>
                </a:solidFill>
              </a14:hiddenFill>
            </a:ext>
          </a:extLst>
        </p:spPr>
      </p:pic>
      <p:sp>
        <p:nvSpPr>
          <p:cNvPr id="30" name="四角形: メモ 27">
            <a:extLst>
              <a:ext uri="{FF2B5EF4-FFF2-40B4-BE49-F238E27FC236}">
                <a16:creationId xmlns="" xmlns:a16="http://schemas.microsoft.com/office/drawing/2014/main" xmlns:lc="http://schemas.openxmlformats.org/drawingml/2006/lockedCanvas" id="{576FA5A4-7E12-4F38-B8BD-5DF42FD64CEC}"/>
              </a:ext>
            </a:extLst>
          </p:cNvPr>
          <p:cNvSpPr/>
          <p:nvPr/>
        </p:nvSpPr>
        <p:spPr>
          <a:xfrm>
            <a:off x="6477262" y="3818467"/>
            <a:ext cx="2419136" cy="2843391"/>
          </a:xfrm>
          <a:prstGeom prst="foldedCorner">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ja-JP" altLang="en-US" sz="1400" b="1" dirty="0" smtClean="0">
                <a:solidFill>
                  <a:schemeClr val="tx1"/>
                </a:solidFill>
              </a:rPr>
              <a:t>黒電話クラス</a:t>
            </a:r>
            <a:endParaRPr lang="en-US" altLang="ja-JP" sz="1400" b="1" dirty="0" smtClean="0">
              <a:solidFill>
                <a:schemeClr val="tx1"/>
              </a:solidFill>
            </a:endParaRPr>
          </a:p>
          <a:p>
            <a:endParaRPr kumimoji="1" lang="en-US" altLang="ja-JP" sz="1400" b="1" dirty="0" smtClean="0">
              <a:solidFill>
                <a:schemeClr val="tx1"/>
              </a:solidFill>
            </a:endParaRPr>
          </a:p>
          <a:p>
            <a:r>
              <a:rPr lang="ja-JP" altLang="en-US" sz="1400" b="1" dirty="0" smtClean="0">
                <a:solidFill>
                  <a:schemeClr val="tx1"/>
                </a:solidFill>
              </a:rPr>
              <a:t>・</a:t>
            </a:r>
            <a:r>
              <a:rPr lang="ja-JP" altLang="en-US" sz="1400" b="1" dirty="0">
                <a:solidFill>
                  <a:schemeClr val="tx1"/>
                </a:solidFill>
              </a:rPr>
              <a:t>電話を</a:t>
            </a:r>
            <a:r>
              <a:rPr lang="ja-JP" altLang="en-US" sz="1400" b="1" dirty="0" smtClean="0">
                <a:solidFill>
                  <a:schemeClr val="tx1"/>
                </a:solidFill>
              </a:rPr>
              <a:t>かける</a:t>
            </a:r>
            <a:r>
              <a:rPr lang="en-US" altLang="ja-JP" sz="1400" b="1" dirty="0" smtClean="0">
                <a:solidFill>
                  <a:schemeClr val="tx1"/>
                </a:solidFill>
              </a:rPr>
              <a:t>{</a:t>
            </a:r>
          </a:p>
          <a:p>
            <a:r>
              <a:rPr lang="ja-JP" altLang="en-US" sz="1400" b="1" dirty="0" smtClean="0">
                <a:solidFill>
                  <a:schemeClr val="tx1"/>
                </a:solidFill>
              </a:rPr>
              <a:t>　　穴に指を入れてダイヤルする</a:t>
            </a:r>
            <a:endParaRPr lang="en-US" altLang="ja-JP" sz="1400" b="1" dirty="0" smtClean="0">
              <a:solidFill>
                <a:schemeClr val="tx1"/>
              </a:solidFill>
            </a:endParaRPr>
          </a:p>
          <a:p>
            <a:r>
              <a:rPr kumimoji="1" lang="en-US" altLang="ja-JP" sz="1400" b="1" dirty="0" smtClean="0">
                <a:solidFill>
                  <a:schemeClr val="tx1"/>
                </a:solidFill>
              </a:rPr>
              <a:t>}</a:t>
            </a:r>
          </a:p>
          <a:p>
            <a:r>
              <a:rPr lang="ja-JP" altLang="en-US" sz="1400" b="1" dirty="0">
                <a:solidFill>
                  <a:schemeClr val="tx1"/>
                </a:solidFill>
              </a:rPr>
              <a:t>・相手に声を</a:t>
            </a:r>
            <a:r>
              <a:rPr lang="ja-JP" altLang="en-US" sz="1400" b="1" dirty="0" smtClean="0">
                <a:solidFill>
                  <a:schemeClr val="tx1"/>
                </a:solidFill>
              </a:rPr>
              <a:t>伝える</a:t>
            </a:r>
            <a:r>
              <a:rPr lang="en-US" altLang="ja-JP" sz="1400" b="1" dirty="0" smtClean="0">
                <a:solidFill>
                  <a:schemeClr val="tx1"/>
                </a:solidFill>
              </a:rPr>
              <a:t>{</a:t>
            </a:r>
            <a:endParaRPr lang="en-US" altLang="ja-JP" sz="1400" b="1" dirty="0">
              <a:solidFill>
                <a:schemeClr val="tx1"/>
              </a:solidFill>
            </a:endParaRPr>
          </a:p>
          <a:p>
            <a:r>
              <a:rPr lang="ja-JP" altLang="en-US" sz="1400" b="1" dirty="0">
                <a:solidFill>
                  <a:schemeClr val="tx1"/>
                </a:solidFill>
              </a:rPr>
              <a:t>　　</a:t>
            </a:r>
            <a:r>
              <a:rPr lang="en-US" altLang="ja-JP" sz="1400" b="1" dirty="0">
                <a:solidFill>
                  <a:schemeClr val="tx1"/>
                </a:solidFill>
              </a:rPr>
              <a:t>…</a:t>
            </a:r>
            <a:endParaRPr lang="en-US" altLang="ja-JP" sz="1400" b="1" dirty="0" smtClean="0">
              <a:solidFill>
                <a:schemeClr val="tx1"/>
              </a:solidFill>
            </a:endParaRPr>
          </a:p>
          <a:p>
            <a:r>
              <a:rPr lang="en-US" altLang="ja-JP" sz="1400" b="1" dirty="0" smtClean="0">
                <a:solidFill>
                  <a:schemeClr val="tx1"/>
                </a:solidFill>
              </a:rPr>
              <a:t>}</a:t>
            </a:r>
          </a:p>
          <a:p>
            <a:r>
              <a:rPr lang="ja-JP" altLang="en-US" sz="1400" b="1" dirty="0" smtClean="0">
                <a:solidFill>
                  <a:schemeClr val="tx1"/>
                </a:solidFill>
              </a:rPr>
              <a:t>・</a:t>
            </a:r>
            <a:r>
              <a:rPr lang="ja-JP" altLang="en-US" sz="1400" b="1" dirty="0">
                <a:solidFill>
                  <a:schemeClr val="tx1"/>
                </a:solidFill>
              </a:rPr>
              <a:t>相手からの声を出力</a:t>
            </a:r>
            <a:r>
              <a:rPr lang="ja-JP" altLang="en-US" sz="1400" b="1" dirty="0" smtClean="0">
                <a:solidFill>
                  <a:schemeClr val="tx1"/>
                </a:solidFill>
              </a:rPr>
              <a:t>する</a:t>
            </a:r>
            <a:r>
              <a:rPr lang="en-US" altLang="ja-JP" sz="1400" b="1" dirty="0" smtClean="0">
                <a:solidFill>
                  <a:schemeClr val="tx1"/>
                </a:solidFill>
              </a:rPr>
              <a:t>{</a:t>
            </a:r>
            <a:endParaRPr lang="en-US" altLang="ja-JP" sz="1400" b="1" dirty="0">
              <a:solidFill>
                <a:schemeClr val="tx1"/>
              </a:solidFill>
            </a:endParaRPr>
          </a:p>
          <a:p>
            <a:r>
              <a:rPr lang="ja-JP" altLang="en-US" sz="1400" b="1" dirty="0">
                <a:solidFill>
                  <a:schemeClr val="tx1"/>
                </a:solidFill>
              </a:rPr>
              <a:t>　　</a:t>
            </a:r>
            <a:r>
              <a:rPr lang="en-US" altLang="ja-JP" sz="1400" b="1" dirty="0">
                <a:solidFill>
                  <a:schemeClr val="tx1"/>
                </a:solidFill>
              </a:rPr>
              <a:t>…</a:t>
            </a:r>
          </a:p>
          <a:p>
            <a:r>
              <a:rPr lang="en-US" altLang="ja-JP" sz="1400" b="1" dirty="0">
                <a:solidFill>
                  <a:schemeClr val="tx1"/>
                </a:solidFill>
              </a:rPr>
              <a:t>}</a:t>
            </a:r>
            <a:endParaRPr lang="ja-JP" altLang="en-US" sz="1400" b="1" dirty="0">
              <a:solidFill>
                <a:srgbClr val="FF0000"/>
              </a:solidFill>
            </a:endParaRPr>
          </a:p>
          <a:p>
            <a:endParaRPr lang="ja-JP" altLang="en-US" sz="1400" b="1" dirty="0">
              <a:solidFill>
                <a:srgbClr val="FF0000"/>
              </a:solidFill>
            </a:endParaRPr>
          </a:p>
        </p:txBody>
      </p:sp>
      <p:pic>
        <p:nvPicPr>
          <p:cNvPr id="33" name="Picture 6" descr="黒電話のイラスト"/>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75359" y="4962994"/>
            <a:ext cx="1786887" cy="1460781"/>
          </a:xfrm>
          <a:prstGeom prst="rect">
            <a:avLst/>
          </a:prstGeom>
          <a:noFill/>
          <a:extLst>
            <a:ext uri="{909E8E84-426E-40DD-AFC4-6F175D3DCCD1}">
              <a14:hiddenFill xmlns:a14="http://schemas.microsoft.com/office/drawing/2010/main">
                <a:solidFill>
                  <a:srgbClr val="FFFFFF"/>
                </a:solidFill>
              </a14:hiddenFill>
            </a:ext>
          </a:extLst>
        </p:spPr>
      </p:pic>
      <p:sp>
        <p:nvSpPr>
          <p:cNvPr id="38" name="右中かっこ 37"/>
          <p:cNvSpPr/>
          <p:nvPr/>
        </p:nvSpPr>
        <p:spPr>
          <a:xfrm>
            <a:off x="6548729" y="1874898"/>
            <a:ext cx="197430" cy="1142781"/>
          </a:xfrm>
          <a:prstGeom prst="rightBrace">
            <a:avLst>
              <a:gd name="adj1" fmla="val 50000"/>
              <a:gd name="adj2" fmla="val 50000"/>
            </a:avLst>
          </a:prstGeom>
          <a:ln w="19050"/>
        </p:spPr>
        <p:style>
          <a:lnRef idx="1">
            <a:schemeClr val="accent6"/>
          </a:lnRef>
          <a:fillRef idx="0">
            <a:schemeClr val="accent6"/>
          </a:fillRef>
          <a:effectRef idx="0">
            <a:schemeClr val="accent6"/>
          </a:effectRef>
          <a:fontRef idx="minor">
            <a:schemeClr val="tx1"/>
          </a:fontRef>
        </p:style>
        <p:txBody>
          <a:bodyPr rtlCol="0" anchor="ctr"/>
          <a:lstStyle/>
          <a:p>
            <a:pPr algn="ctr"/>
            <a:endParaRPr kumimoji="1" lang="ja-JP" altLang="en-US"/>
          </a:p>
        </p:txBody>
      </p:sp>
      <p:sp>
        <p:nvSpPr>
          <p:cNvPr id="39" name="角丸四角形吹き出し 38"/>
          <p:cNvSpPr/>
          <p:nvPr/>
        </p:nvSpPr>
        <p:spPr>
          <a:xfrm>
            <a:off x="7771832" y="1907631"/>
            <a:ext cx="2396970" cy="1363291"/>
          </a:xfrm>
          <a:prstGeom prst="wedgeRoundRectCallout">
            <a:avLst>
              <a:gd name="adj1" fmla="val -93839"/>
              <a:gd name="adj2" fmla="val -28651"/>
              <a:gd name="adj3" fmla="val 1666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dirty="0" smtClean="0"/>
              <a:t>電話として必要な機能（メソッド）</a:t>
            </a:r>
            <a:endParaRPr kumimoji="1" lang="ja-JP" altLang="en-US" dirty="0"/>
          </a:p>
        </p:txBody>
      </p:sp>
      <p:sp>
        <p:nvSpPr>
          <p:cNvPr id="40" name="正方形/長方形 39"/>
          <p:cNvSpPr/>
          <p:nvPr/>
        </p:nvSpPr>
        <p:spPr>
          <a:xfrm>
            <a:off x="5171878" y="3384264"/>
            <a:ext cx="646331" cy="369332"/>
          </a:xfrm>
          <a:prstGeom prst="rect">
            <a:avLst/>
          </a:prstGeom>
        </p:spPr>
        <p:txBody>
          <a:bodyPr wrap="none">
            <a:spAutoFit/>
          </a:bodyPr>
          <a:lstStyle/>
          <a:p>
            <a:r>
              <a:rPr lang="ja-JP" altLang="en-US" b="1" dirty="0" smtClean="0"/>
              <a:t>実装</a:t>
            </a:r>
            <a:endParaRPr lang="ja-JP" altLang="en-US" b="1" dirty="0"/>
          </a:p>
        </p:txBody>
      </p:sp>
    </p:spTree>
    <p:extLst>
      <p:ext uri="{BB962C8B-B14F-4D97-AF65-F5344CB8AC3E}">
        <p14:creationId xmlns:p14="http://schemas.microsoft.com/office/powerpoint/2010/main" val="11047371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770468" y="2525354"/>
            <a:ext cx="11125200" cy="1754326"/>
          </a:xfrm>
          <a:prstGeom prst="rect">
            <a:avLst/>
          </a:prstGeom>
        </p:spPr>
        <p:txBody>
          <a:bodyPr wrap="square">
            <a:spAutoFit/>
          </a:bodyPr>
          <a:lstStyle/>
          <a:p>
            <a:r>
              <a:rPr lang="ja-JP" altLang="en-US" sz="3600" dirty="0"/>
              <a:t>「インターフェース</a:t>
            </a:r>
            <a:r>
              <a:rPr lang="ja-JP" altLang="en-US" sz="3600" b="1" dirty="0"/>
              <a:t>」</a:t>
            </a:r>
            <a:r>
              <a:rPr lang="ja-JP" altLang="en-US" sz="3600" dirty="0"/>
              <a:t>は抽象クラスとよく似た</a:t>
            </a:r>
            <a:r>
              <a:rPr lang="ja-JP" altLang="en-US" sz="3600" dirty="0" smtClean="0"/>
              <a:t>ものと言いましたが、どのような違いがあるか見ていきましょう。</a:t>
            </a:r>
            <a:endParaRPr lang="en-US" altLang="ja-JP" sz="3600" b="1" dirty="0"/>
          </a:p>
        </p:txBody>
      </p:sp>
    </p:spTree>
    <p:extLst>
      <p:ext uri="{BB962C8B-B14F-4D97-AF65-F5344CB8AC3E}">
        <p14:creationId xmlns:p14="http://schemas.microsoft.com/office/powerpoint/2010/main" val="5490394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9CC3F4DA-7BA6-43AF-A91B-5BC1B5B8F4E8}"/>
              </a:ext>
            </a:extLst>
          </p:cNvPr>
          <p:cNvSpPr>
            <a:spLocks noGrp="1"/>
          </p:cNvSpPr>
          <p:nvPr>
            <p:ph type="title"/>
          </p:nvPr>
        </p:nvSpPr>
        <p:spPr>
          <a:xfrm>
            <a:off x="643467" y="0"/>
            <a:ext cx="10515600" cy="1325563"/>
          </a:xfrm>
        </p:spPr>
        <p:txBody>
          <a:bodyPr/>
          <a:lstStyle/>
          <a:p>
            <a:r>
              <a:rPr kumimoji="1" lang="ja-JP" altLang="en-US" dirty="0"/>
              <a:t>インターフェイスの特徴</a:t>
            </a:r>
          </a:p>
        </p:txBody>
      </p:sp>
      <p:sp>
        <p:nvSpPr>
          <p:cNvPr id="3" name="コンテンツ プレースホルダー 2">
            <a:extLst>
              <a:ext uri="{FF2B5EF4-FFF2-40B4-BE49-F238E27FC236}">
                <a16:creationId xmlns="" xmlns:a16="http://schemas.microsoft.com/office/drawing/2014/main" id="{6F48CA76-E108-4A7D-AEE2-F86BBE9EEBC7}"/>
              </a:ext>
            </a:extLst>
          </p:cNvPr>
          <p:cNvSpPr>
            <a:spLocks noGrp="1"/>
          </p:cNvSpPr>
          <p:nvPr>
            <p:ph idx="1"/>
          </p:nvPr>
        </p:nvSpPr>
        <p:spPr>
          <a:xfrm>
            <a:off x="795862" y="1054959"/>
            <a:ext cx="11269133" cy="515334"/>
          </a:xfrm>
        </p:spPr>
        <p:txBody>
          <a:bodyPr>
            <a:normAutofit/>
          </a:bodyPr>
          <a:lstStyle/>
          <a:p>
            <a:pPr marL="0" indent="0">
              <a:buNone/>
            </a:pPr>
            <a:r>
              <a:rPr lang="ja-JP" altLang="en-US" dirty="0" smtClean="0">
                <a:solidFill>
                  <a:srgbClr val="00B0F0"/>
                </a:solidFill>
              </a:rPr>
              <a:t>①</a:t>
            </a:r>
            <a:r>
              <a:rPr lang="en-US" altLang="ja-JP" dirty="0" smtClean="0">
                <a:solidFill>
                  <a:srgbClr val="00B0F0"/>
                </a:solidFill>
              </a:rPr>
              <a:t> </a:t>
            </a:r>
            <a:r>
              <a:rPr lang="ja-JP" altLang="en-US" dirty="0" smtClean="0">
                <a:solidFill>
                  <a:srgbClr val="00B0F0"/>
                </a:solidFill>
              </a:rPr>
              <a:t>インターフェースは</a:t>
            </a:r>
            <a:r>
              <a:rPr lang="en-US" altLang="ja-JP" dirty="0" smtClean="0">
                <a:solidFill>
                  <a:srgbClr val="00B0F0"/>
                </a:solidFill>
              </a:rPr>
              <a:t>new</a:t>
            </a:r>
            <a:r>
              <a:rPr lang="ja-JP" altLang="en-US" dirty="0" smtClean="0">
                <a:solidFill>
                  <a:srgbClr val="00B0F0"/>
                </a:solidFill>
              </a:rPr>
              <a:t>することはできない。</a:t>
            </a:r>
            <a:endParaRPr lang="en-US" altLang="ja-JP" dirty="0" smtClean="0">
              <a:solidFill>
                <a:srgbClr val="00B0F0"/>
              </a:solidFill>
            </a:endParaRPr>
          </a:p>
        </p:txBody>
      </p:sp>
      <p:sp>
        <p:nvSpPr>
          <p:cNvPr id="4" name="コンテンツ プレースホルダー 2">
            <a:extLst>
              <a:ext uri="{FF2B5EF4-FFF2-40B4-BE49-F238E27FC236}">
                <a16:creationId xmlns="" xmlns:a16="http://schemas.microsoft.com/office/drawing/2014/main" id="{6F48CA76-E108-4A7D-AEE2-F86BBE9EEBC7}"/>
              </a:ext>
            </a:extLst>
          </p:cNvPr>
          <p:cNvSpPr txBox="1">
            <a:spLocks/>
          </p:cNvSpPr>
          <p:nvPr/>
        </p:nvSpPr>
        <p:spPr>
          <a:xfrm>
            <a:off x="7755466" y="5907941"/>
            <a:ext cx="4665785" cy="93498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smtClean="0">
                <a:solidFill>
                  <a:srgbClr val="00B0F0"/>
                </a:solidFill>
              </a:rPr>
              <a:t>青字：抽象クラスと同じ</a:t>
            </a:r>
            <a:endParaRPr lang="en-US" altLang="ja-JP" dirty="0" smtClean="0">
              <a:solidFill>
                <a:srgbClr val="00B0F0"/>
              </a:solidFill>
            </a:endParaRPr>
          </a:p>
          <a:p>
            <a:pPr marL="0" indent="0">
              <a:buFont typeface="Arial" panose="020B0604020202020204" pitchFamily="34" charset="0"/>
              <a:buNone/>
            </a:pPr>
            <a:r>
              <a:rPr lang="ja-JP" altLang="en-US" dirty="0" smtClean="0">
                <a:solidFill>
                  <a:srgbClr val="FF0000"/>
                </a:solidFill>
              </a:rPr>
              <a:t>赤字：抽象クラスと異なる</a:t>
            </a:r>
            <a:endParaRPr lang="ja-JP" altLang="en-US" dirty="0">
              <a:solidFill>
                <a:srgbClr val="FF0000"/>
              </a:solidFill>
            </a:endParaRPr>
          </a:p>
        </p:txBody>
      </p:sp>
      <p:sp>
        <p:nvSpPr>
          <p:cNvPr id="5" name="コンテンツ プレースホルダー 2">
            <a:extLst>
              <a:ext uri="{FF2B5EF4-FFF2-40B4-BE49-F238E27FC236}">
                <a16:creationId xmlns="" xmlns:a16="http://schemas.microsoft.com/office/drawing/2014/main" id="{6F48CA76-E108-4A7D-AEE2-F86BBE9EEBC7}"/>
              </a:ext>
            </a:extLst>
          </p:cNvPr>
          <p:cNvSpPr txBox="1">
            <a:spLocks/>
          </p:cNvSpPr>
          <p:nvPr/>
        </p:nvSpPr>
        <p:spPr>
          <a:xfrm>
            <a:off x="795856" y="1614379"/>
            <a:ext cx="11269133" cy="89217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smtClean="0">
                <a:solidFill>
                  <a:srgbClr val="00B0F0"/>
                </a:solidFill>
              </a:rPr>
              <a:t>②</a:t>
            </a:r>
            <a:r>
              <a:rPr lang="en-US" altLang="ja-JP" dirty="0" smtClean="0">
                <a:solidFill>
                  <a:srgbClr val="00B0F0"/>
                </a:solidFill>
              </a:rPr>
              <a:t> </a:t>
            </a:r>
            <a:r>
              <a:rPr lang="ja-JP" altLang="en-US" dirty="0" smtClean="0">
                <a:solidFill>
                  <a:srgbClr val="00B0F0"/>
                </a:solidFill>
              </a:rPr>
              <a:t>インターフェースは</a:t>
            </a:r>
            <a:r>
              <a:rPr lang="en-US" altLang="ja-JP" dirty="0" smtClean="0">
                <a:solidFill>
                  <a:srgbClr val="00B0F0"/>
                </a:solidFill>
              </a:rPr>
              <a:t>abstract</a:t>
            </a:r>
            <a:r>
              <a:rPr lang="ja-JP" altLang="en-US" dirty="0" err="1" smtClean="0">
                <a:solidFill>
                  <a:srgbClr val="00B0F0"/>
                </a:solidFill>
              </a:rPr>
              <a:t>のつ</a:t>
            </a:r>
            <a:r>
              <a:rPr lang="ja-JP" altLang="en-US" dirty="0" smtClean="0">
                <a:solidFill>
                  <a:srgbClr val="00B0F0"/>
                </a:solidFill>
              </a:rPr>
              <a:t>いたメソッド</a:t>
            </a:r>
            <a:r>
              <a:rPr lang="ja-JP" altLang="en-US" dirty="0" smtClean="0">
                <a:solidFill>
                  <a:srgbClr val="00B0F0"/>
                </a:solidFill>
              </a:rPr>
              <a:t>を持つ。</a:t>
            </a:r>
            <a:endParaRPr lang="en-US" altLang="ja-JP" dirty="0" smtClean="0">
              <a:solidFill>
                <a:srgbClr val="00B0F0"/>
              </a:solidFill>
            </a:endParaRPr>
          </a:p>
          <a:p>
            <a:pPr marL="0" indent="0">
              <a:buFont typeface="Arial" panose="020B0604020202020204" pitchFamily="34" charset="0"/>
              <a:buNone/>
            </a:pPr>
            <a:r>
              <a:rPr lang="ja-JP" altLang="en-US" dirty="0">
                <a:solidFill>
                  <a:srgbClr val="00B0F0"/>
                </a:solidFill>
              </a:rPr>
              <a:t>　</a:t>
            </a:r>
            <a:r>
              <a:rPr lang="ja-JP" altLang="en-US" dirty="0" smtClean="0">
                <a:solidFill>
                  <a:srgbClr val="FF0000"/>
                </a:solidFill>
              </a:rPr>
              <a:t>（</a:t>
            </a:r>
            <a:r>
              <a:rPr lang="en-US" altLang="ja-JP" dirty="0" smtClean="0">
                <a:solidFill>
                  <a:srgbClr val="FF0000"/>
                </a:solidFill>
              </a:rPr>
              <a:t>abstract</a:t>
            </a:r>
            <a:r>
              <a:rPr lang="ja-JP" altLang="en-US" dirty="0" smtClean="0">
                <a:solidFill>
                  <a:srgbClr val="FF0000"/>
                </a:solidFill>
              </a:rPr>
              <a:t>は省略可）</a:t>
            </a:r>
            <a:endParaRPr lang="en-US" altLang="ja-JP" dirty="0" smtClean="0">
              <a:solidFill>
                <a:srgbClr val="FF0000"/>
              </a:solidFill>
            </a:endParaRPr>
          </a:p>
        </p:txBody>
      </p:sp>
      <p:sp>
        <p:nvSpPr>
          <p:cNvPr id="6" name="コンテンツ プレースホルダー 2">
            <a:extLst>
              <a:ext uri="{FF2B5EF4-FFF2-40B4-BE49-F238E27FC236}">
                <a16:creationId xmlns="" xmlns:a16="http://schemas.microsoft.com/office/drawing/2014/main" id="{6F48CA76-E108-4A7D-AEE2-F86BBE9EEBC7}"/>
              </a:ext>
            </a:extLst>
          </p:cNvPr>
          <p:cNvSpPr txBox="1">
            <a:spLocks/>
          </p:cNvSpPr>
          <p:nvPr/>
        </p:nvSpPr>
        <p:spPr>
          <a:xfrm>
            <a:off x="795857" y="2524067"/>
            <a:ext cx="11269133" cy="4874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smtClean="0">
                <a:solidFill>
                  <a:srgbClr val="FF0000"/>
                </a:solidFill>
              </a:rPr>
              <a:t>③インターフェースは</a:t>
            </a:r>
            <a:r>
              <a:rPr lang="en-US" altLang="ja-JP" dirty="0" smtClean="0">
                <a:solidFill>
                  <a:srgbClr val="FF0000"/>
                </a:solidFill>
              </a:rPr>
              <a:t>implements</a:t>
            </a:r>
            <a:r>
              <a:rPr lang="ja-JP" altLang="en-US" dirty="0" smtClean="0">
                <a:solidFill>
                  <a:srgbClr val="FF0000"/>
                </a:solidFill>
              </a:rPr>
              <a:t>（実装）して使われる。</a:t>
            </a:r>
            <a:endParaRPr lang="en-US" altLang="ja-JP" dirty="0" smtClean="0">
              <a:solidFill>
                <a:srgbClr val="FF0000"/>
              </a:solidFill>
            </a:endParaRPr>
          </a:p>
        </p:txBody>
      </p:sp>
      <p:sp>
        <p:nvSpPr>
          <p:cNvPr id="7" name="コンテンツ プレースホルダー 2">
            <a:extLst>
              <a:ext uri="{FF2B5EF4-FFF2-40B4-BE49-F238E27FC236}">
                <a16:creationId xmlns="" xmlns:a16="http://schemas.microsoft.com/office/drawing/2014/main" id="{6F48CA76-E108-4A7D-AEE2-F86BBE9EEBC7}"/>
              </a:ext>
            </a:extLst>
          </p:cNvPr>
          <p:cNvSpPr txBox="1">
            <a:spLocks/>
          </p:cNvSpPr>
          <p:nvPr/>
        </p:nvSpPr>
        <p:spPr>
          <a:xfrm>
            <a:off x="795856" y="3132406"/>
            <a:ext cx="11269133" cy="5672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smtClean="0">
                <a:solidFill>
                  <a:srgbClr val="FF0000"/>
                </a:solidFill>
              </a:rPr>
              <a:t>④インターフェースは通常のフィールドやメソッドは定義できない。</a:t>
            </a:r>
            <a:endParaRPr lang="en-US" altLang="ja-JP" dirty="0" smtClean="0">
              <a:solidFill>
                <a:srgbClr val="FF0000"/>
              </a:solidFill>
            </a:endParaRPr>
          </a:p>
        </p:txBody>
      </p:sp>
      <p:sp>
        <p:nvSpPr>
          <p:cNvPr id="8" name="コンテンツ プレースホルダー 2">
            <a:extLst>
              <a:ext uri="{FF2B5EF4-FFF2-40B4-BE49-F238E27FC236}">
                <a16:creationId xmlns="" xmlns:a16="http://schemas.microsoft.com/office/drawing/2014/main" id="{6F48CA76-E108-4A7D-AEE2-F86BBE9EEBC7}"/>
              </a:ext>
            </a:extLst>
          </p:cNvPr>
          <p:cNvSpPr txBox="1">
            <a:spLocks/>
          </p:cNvSpPr>
          <p:nvPr/>
        </p:nvSpPr>
        <p:spPr>
          <a:xfrm>
            <a:off x="795856" y="3699672"/>
            <a:ext cx="11269133" cy="9614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smtClean="0">
                <a:solidFill>
                  <a:srgbClr val="00B0F0"/>
                </a:solidFill>
              </a:rPr>
              <a:t>⑤</a:t>
            </a:r>
            <a:r>
              <a:rPr lang="en-US" altLang="ja-JP" dirty="0" smtClean="0">
                <a:solidFill>
                  <a:srgbClr val="00B0F0"/>
                </a:solidFill>
              </a:rPr>
              <a:t> abstract</a:t>
            </a:r>
            <a:r>
              <a:rPr lang="ja-JP" altLang="en-US" dirty="0" err="1" smtClean="0">
                <a:solidFill>
                  <a:srgbClr val="00B0F0"/>
                </a:solidFill>
              </a:rPr>
              <a:t>がつ</a:t>
            </a:r>
            <a:r>
              <a:rPr lang="ja-JP" altLang="en-US" dirty="0" smtClean="0">
                <a:solidFill>
                  <a:srgbClr val="00B0F0"/>
                </a:solidFill>
              </a:rPr>
              <a:t>いたメソッドはオーバーライドされることを強制できる。</a:t>
            </a:r>
            <a:endParaRPr lang="en-US" altLang="ja-JP" dirty="0" smtClean="0">
              <a:solidFill>
                <a:srgbClr val="00B0F0"/>
              </a:solidFill>
            </a:endParaRPr>
          </a:p>
        </p:txBody>
      </p:sp>
      <p:sp>
        <p:nvSpPr>
          <p:cNvPr id="9" name="コンテンツ プレースホルダー 2">
            <a:extLst>
              <a:ext uri="{FF2B5EF4-FFF2-40B4-BE49-F238E27FC236}">
                <a16:creationId xmlns="" xmlns:a16="http://schemas.microsoft.com/office/drawing/2014/main" id="{6F48CA76-E108-4A7D-AEE2-F86BBE9EEBC7}"/>
              </a:ext>
            </a:extLst>
          </p:cNvPr>
          <p:cNvSpPr txBox="1">
            <a:spLocks/>
          </p:cNvSpPr>
          <p:nvPr/>
        </p:nvSpPr>
        <p:spPr>
          <a:xfrm>
            <a:off x="795857" y="4603410"/>
            <a:ext cx="11269133" cy="5036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smtClean="0">
                <a:solidFill>
                  <a:srgbClr val="00B0F0"/>
                </a:solidFill>
              </a:rPr>
              <a:t>⑥オーバーライドが完了した実装クラスは</a:t>
            </a:r>
            <a:r>
              <a:rPr lang="en-US" altLang="ja-JP" dirty="0" smtClean="0">
                <a:solidFill>
                  <a:srgbClr val="00B0F0"/>
                </a:solidFill>
              </a:rPr>
              <a:t>new</a:t>
            </a:r>
            <a:r>
              <a:rPr lang="ja-JP" altLang="en-US" dirty="0" smtClean="0">
                <a:solidFill>
                  <a:srgbClr val="00B0F0"/>
                </a:solidFill>
              </a:rPr>
              <a:t>できる。</a:t>
            </a:r>
            <a:endParaRPr lang="en-US" altLang="ja-JP" dirty="0" smtClean="0">
              <a:solidFill>
                <a:srgbClr val="00B0F0"/>
              </a:solidFill>
            </a:endParaRPr>
          </a:p>
        </p:txBody>
      </p:sp>
      <p:sp>
        <p:nvSpPr>
          <p:cNvPr id="10" name="コンテンツ プレースホルダー 2">
            <a:extLst>
              <a:ext uri="{FF2B5EF4-FFF2-40B4-BE49-F238E27FC236}">
                <a16:creationId xmlns="" xmlns:a16="http://schemas.microsoft.com/office/drawing/2014/main" id="{6F48CA76-E108-4A7D-AEE2-F86BBE9EEBC7}"/>
              </a:ext>
            </a:extLst>
          </p:cNvPr>
          <p:cNvSpPr txBox="1">
            <a:spLocks/>
          </p:cNvSpPr>
          <p:nvPr/>
        </p:nvSpPr>
        <p:spPr>
          <a:xfrm>
            <a:off x="795856" y="5291602"/>
            <a:ext cx="11269133" cy="5952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smtClean="0">
                <a:solidFill>
                  <a:srgbClr val="FF0000"/>
                </a:solidFill>
              </a:rPr>
              <a:t>⑦インターフェースは多重継承（実装）できる。</a:t>
            </a:r>
            <a:endParaRPr lang="ja-JP" altLang="en-US" dirty="0">
              <a:solidFill>
                <a:srgbClr val="FF0000"/>
              </a:solidFill>
            </a:endParaRPr>
          </a:p>
        </p:txBody>
      </p:sp>
    </p:spTree>
    <p:extLst>
      <p:ext uri="{BB962C8B-B14F-4D97-AF65-F5344CB8AC3E}">
        <p14:creationId xmlns:p14="http://schemas.microsoft.com/office/powerpoint/2010/main" val="3719725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7" grpId="0"/>
      <p:bldP spid="8" grpId="0"/>
      <p:bldP spid="9" grpId="0"/>
      <p:bldP spid="10" grpId="0"/>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1903</TotalTime>
  <Words>1538</Words>
  <Application>Microsoft Office PowerPoint</Application>
  <PresentationFormat>ワイド画面</PresentationFormat>
  <Paragraphs>336</Paragraphs>
  <Slides>23</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23</vt:i4>
      </vt:variant>
    </vt:vector>
  </HeadingPairs>
  <TitlesOfParts>
    <vt:vector size="27" baseType="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インターフェイスの特徴</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import</dc:title>
  <dc:creator>KN-PC00190</dc:creator>
  <cp:lastModifiedBy>user</cp:lastModifiedBy>
  <cp:revision>167</cp:revision>
  <dcterms:created xsi:type="dcterms:W3CDTF">2019-04-22T10:04:49Z</dcterms:created>
  <dcterms:modified xsi:type="dcterms:W3CDTF">2020-05-07T06:27:01Z</dcterms:modified>
</cp:coreProperties>
</file>