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7" r:id="rId3"/>
    <p:sldId id="273" r:id="rId4"/>
    <p:sldId id="274" r:id="rId5"/>
    <p:sldId id="276" r:id="rId6"/>
    <p:sldId id="275" r:id="rId7"/>
    <p:sldId id="272" r:id="rId8"/>
    <p:sldId id="278" r:id="rId9"/>
    <p:sldId id="279" r:id="rId10"/>
    <p:sldId id="280" r:id="rId11"/>
    <p:sldId id="281" r:id="rId12"/>
    <p:sldId id="282" r:id="rId13"/>
    <p:sldId id="283" r:id="rId14"/>
    <p:sldId id="284" r:id="rId15"/>
    <p:sldId id="285" r:id="rId16"/>
    <p:sldId id="286" r:id="rId17"/>
    <p:sldId id="287"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7228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355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21069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419827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88725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91892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90722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925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88304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63736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1DBFA6-027E-44D2-A2C8-C3FE41AB2AF5}" type="datetimeFigureOut">
              <a:rPr kumimoji="1" lang="ja-JP" altLang="en-US" smtClean="0"/>
              <a:t>2020/5/1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143387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DBFA6-027E-44D2-A2C8-C3FE41AB2AF5}" type="datetimeFigureOut">
              <a:rPr kumimoji="1" lang="ja-JP" altLang="en-US" smtClean="0"/>
              <a:t>2020/5/1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EE5A8-BDD5-47DE-8E78-CF4EDB306B4E}" type="slidenum">
              <a:rPr kumimoji="1" lang="ja-JP" altLang="en-US" smtClean="0"/>
              <a:t>‹#›</a:t>
            </a:fld>
            <a:endParaRPr kumimoji="1" lang="ja-JP" altLang="en-US"/>
          </a:p>
        </p:txBody>
      </p:sp>
    </p:spTree>
    <p:extLst>
      <p:ext uri="{BB962C8B-B14F-4D97-AF65-F5344CB8AC3E}">
        <p14:creationId xmlns:p14="http://schemas.microsoft.com/office/powerpoint/2010/main" val="356689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056550" y="2833467"/>
            <a:ext cx="4240783" cy="1015663"/>
          </a:xfrm>
          <a:prstGeom prst="rect">
            <a:avLst/>
          </a:prstGeom>
        </p:spPr>
        <p:txBody>
          <a:bodyPr wrap="square">
            <a:spAutoFit/>
          </a:bodyPr>
          <a:lstStyle/>
          <a:p>
            <a:r>
              <a:rPr lang="ja-JP" altLang="en-US" sz="6000" dirty="0" smtClean="0"/>
              <a:t>パッケージ</a:t>
            </a:r>
            <a:endParaRPr lang="ja-JP" altLang="en-US" sz="6000" dirty="0"/>
          </a:p>
        </p:txBody>
      </p:sp>
    </p:spTree>
    <p:extLst>
      <p:ext uri="{BB962C8B-B14F-4D97-AF65-F5344CB8AC3E}">
        <p14:creationId xmlns:p14="http://schemas.microsoft.com/office/powerpoint/2010/main" val="307041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6" y="1532467"/>
            <a:ext cx="1117600" cy="1117600"/>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224" y="492989"/>
            <a:ext cx="1021243" cy="844745"/>
          </a:xfrm>
          <a:prstGeom prst="rect">
            <a:avLst/>
          </a:prstGeom>
        </p:spPr>
      </p:pic>
      <p:cxnSp>
        <p:nvCxnSpPr>
          <p:cNvPr id="5" name="カギ線コネクタ 4"/>
          <p:cNvCxnSpPr>
            <a:stCxn id="3" idx="2"/>
            <a:endCxn id="2" idx="1"/>
          </p:cNvCxnSpPr>
          <p:nvPr/>
        </p:nvCxnSpPr>
        <p:spPr>
          <a:xfrm rot="16200000" flipH="1">
            <a:off x="963890"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7" name="カギ線コネクタ 6"/>
          <p:cNvCxnSpPr>
            <a:stCxn id="3" idx="2"/>
          </p:cNvCxnSpPr>
          <p:nvPr/>
        </p:nvCxnSpPr>
        <p:spPr>
          <a:xfrm rot="16200000" flipH="1">
            <a:off x="307723" y="2051857"/>
            <a:ext cx="2065867" cy="637620"/>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1800" y="1532467"/>
            <a:ext cx="1117600" cy="111760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558" y="492989"/>
            <a:ext cx="1021243" cy="844745"/>
          </a:xfrm>
          <a:prstGeom prst="rect">
            <a:avLst/>
          </a:prstGeom>
        </p:spPr>
      </p:pic>
      <p:cxnSp>
        <p:nvCxnSpPr>
          <p:cNvPr id="12" name="カギ線コネクタ 11"/>
          <p:cNvCxnSpPr>
            <a:stCxn id="11" idx="2"/>
            <a:endCxn id="10" idx="1"/>
          </p:cNvCxnSpPr>
          <p:nvPr/>
        </p:nvCxnSpPr>
        <p:spPr>
          <a:xfrm rot="16200000" flipH="1">
            <a:off x="4816224"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0615" y="3133540"/>
            <a:ext cx="1117600" cy="1117600"/>
          </a:xfrm>
          <a:prstGeom prst="rect">
            <a:avLst/>
          </a:prstGeom>
        </p:spPr>
      </p:pic>
      <p:cxnSp>
        <p:nvCxnSpPr>
          <p:cNvPr id="14" name="カギ線コネクタ 13"/>
          <p:cNvCxnSpPr>
            <a:stCxn id="11" idx="2"/>
            <a:endCxn id="13" idx="1"/>
          </p:cNvCxnSpPr>
          <p:nvPr/>
        </p:nvCxnSpPr>
        <p:spPr>
          <a:xfrm rot="16200000" flipH="1">
            <a:off x="4020094" y="2191819"/>
            <a:ext cx="2354606" cy="646435"/>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正方形/長方形 14"/>
          <p:cNvSpPr/>
          <p:nvPr/>
        </p:nvSpPr>
        <p:spPr>
          <a:xfrm>
            <a:off x="1676290" y="2480790"/>
            <a:ext cx="1083951" cy="338554"/>
          </a:xfrm>
          <a:prstGeom prst="rect">
            <a:avLst/>
          </a:prstGeom>
        </p:spPr>
        <p:txBody>
          <a:bodyPr wrap="none">
            <a:spAutoFit/>
          </a:bodyPr>
          <a:lstStyle/>
          <a:p>
            <a:r>
              <a:rPr lang="en-US" altLang="ja-JP" sz="1600" dirty="0" smtClean="0"/>
              <a:t>Print.java</a:t>
            </a:r>
            <a:endParaRPr lang="ja-JP" altLang="en-US" sz="1600" dirty="0"/>
          </a:p>
        </p:txBody>
      </p:sp>
      <p:sp>
        <p:nvSpPr>
          <p:cNvPr id="17" name="正方形/長方形 16"/>
          <p:cNvSpPr/>
          <p:nvPr/>
        </p:nvSpPr>
        <p:spPr>
          <a:xfrm>
            <a:off x="5451680" y="4068260"/>
            <a:ext cx="1237839" cy="338554"/>
          </a:xfrm>
          <a:prstGeom prst="rect">
            <a:avLst/>
          </a:prstGeom>
        </p:spPr>
        <p:txBody>
          <a:bodyPr wrap="none">
            <a:spAutoFit/>
          </a:bodyPr>
          <a:lstStyle/>
          <a:p>
            <a:r>
              <a:rPr lang="en-US" altLang="ja-JP" sz="1600" dirty="0" smtClean="0">
                <a:solidFill>
                  <a:srgbClr val="FF0000"/>
                </a:solidFill>
              </a:rPr>
              <a:t>Config.java</a:t>
            </a:r>
            <a:endParaRPr lang="ja-JP" altLang="en-US" sz="1600" dirty="0">
              <a:solidFill>
                <a:srgbClr val="FF0000"/>
              </a:solidFill>
            </a:endParaRPr>
          </a:p>
        </p:txBody>
      </p:sp>
      <p:sp>
        <p:nvSpPr>
          <p:cNvPr id="18" name="正方形/長方形 17"/>
          <p:cNvSpPr/>
          <p:nvPr/>
        </p:nvSpPr>
        <p:spPr>
          <a:xfrm>
            <a:off x="5528623" y="2480790"/>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19" name="正方形/長方形 18"/>
          <p:cNvSpPr/>
          <p:nvPr/>
        </p:nvSpPr>
        <p:spPr>
          <a:xfrm>
            <a:off x="527613" y="245645"/>
            <a:ext cx="813043" cy="338554"/>
          </a:xfrm>
          <a:prstGeom prst="rect">
            <a:avLst/>
          </a:prstGeom>
        </p:spPr>
        <p:txBody>
          <a:bodyPr wrap="none">
            <a:spAutoFit/>
          </a:bodyPr>
          <a:lstStyle/>
          <a:p>
            <a:r>
              <a:rPr lang="en-US" altLang="ja-JP" sz="1600" dirty="0"/>
              <a:t>printer</a:t>
            </a:r>
            <a:endParaRPr lang="ja-JP" altLang="en-US" sz="1600" dirty="0"/>
          </a:p>
        </p:txBody>
      </p:sp>
      <p:sp>
        <p:nvSpPr>
          <p:cNvPr id="20" name="正方形/長方形 19"/>
          <p:cNvSpPr/>
          <p:nvPr/>
        </p:nvSpPr>
        <p:spPr>
          <a:xfrm>
            <a:off x="4296063" y="245645"/>
            <a:ext cx="768159" cy="338554"/>
          </a:xfrm>
          <a:prstGeom prst="rect">
            <a:avLst/>
          </a:prstGeom>
        </p:spPr>
        <p:txBody>
          <a:bodyPr wrap="none">
            <a:spAutoFit/>
          </a:bodyPr>
          <a:lstStyle/>
          <a:p>
            <a:r>
              <a:rPr lang="en-US" altLang="ja-JP" sz="1600" dirty="0"/>
              <a:t>copier</a:t>
            </a:r>
            <a:endParaRPr lang="ja-JP" altLang="en-US" sz="1600" dirty="0"/>
          </a:p>
        </p:txBody>
      </p:sp>
      <p:sp>
        <p:nvSpPr>
          <p:cNvPr id="25" name="正方形/長方形 24"/>
          <p:cNvSpPr/>
          <p:nvPr/>
        </p:nvSpPr>
        <p:spPr>
          <a:xfrm>
            <a:off x="584598" y="4782734"/>
            <a:ext cx="10154522" cy="954107"/>
          </a:xfrm>
          <a:prstGeom prst="rect">
            <a:avLst/>
          </a:prstGeom>
        </p:spPr>
        <p:txBody>
          <a:bodyPr wrap="square">
            <a:spAutoFit/>
          </a:bodyPr>
          <a:lstStyle/>
          <a:p>
            <a:r>
              <a:rPr lang="ja-JP" altLang="en-US" sz="2800" dirty="0" smtClean="0"/>
              <a:t>同じパッケージに存在する別のクラスは、</a:t>
            </a:r>
            <a:endParaRPr lang="en-US" altLang="ja-JP" sz="2800" dirty="0" smtClean="0"/>
          </a:p>
          <a:p>
            <a:r>
              <a:rPr lang="ja-JP" altLang="en-US" sz="2800" dirty="0" smtClean="0"/>
              <a:t>上記のようにクラス名を書くだけで呼び出すことができます。</a:t>
            </a:r>
            <a:endParaRPr lang="en-US" altLang="ja-JP" sz="2800" dirty="0" smtClean="0"/>
          </a:p>
        </p:txBody>
      </p:sp>
      <p:sp>
        <p:nvSpPr>
          <p:cNvPr id="4" name="四角形吹き出し 3"/>
          <p:cNvSpPr/>
          <p:nvPr/>
        </p:nvSpPr>
        <p:spPr>
          <a:xfrm>
            <a:off x="7087593" y="18794"/>
            <a:ext cx="5023127" cy="2631273"/>
          </a:xfrm>
          <a:prstGeom prst="wedgeRectCallout">
            <a:avLst>
              <a:gd name="adj1" fmla="val -61317"/>
              <a:gd name="adj2" fmla="val 375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1" dirty="0">
                <a:solidFill>
                  <a:schemeClr val="tx1"/>
                </a:solidFill>
              </a:rPr>
              <a:t>package copier;</a:t>
            </a:r>
          </a:p>
          <a:p>
            <a:endParaRPr lang="ja-JP" altLang="en-US" sz="1600" b="1" dirty="0">
              <a:solidFill>
                <a:schemeClr val="tx1"/>
              </a:solidFill>
            </a:endParaRPr>
          </a:p>
          <a:p>
            <a:r>
              <a:rPr lang="en-US" altLang="ja-JP" sz="1600" b="1" dirty="0">
                <a:solidFill>
                  <a:schemeClr val="tx1"/>
                </a:solidFill>
              </a:rPr>
              <a:t>public class Copy {</a:t>
            </a:r>
          </a:p>
          <a:p>
            <a:endParaRPr lang="ja-JP" altLang="en-US" sz="1600" b="1" dirty="0">
              <a:solidFill>
                <a:schemeClr val="tx1"/>
              </a:solidFill>
            </a:endParaRPr>
          </a:p>
          <a:p>
            <a:pPr lvl="1"/>
            <a:r>
              <a:rPr lang="en-US" altLang="ja-JP" sz="1600" b="1" dirty="0">
                <a:solidFill>
                  <a:schemeClr val="tx1"/>
                </a:solidFill>
              </a:rPr>
              <a:t>public static void main(String[] </a:t>
            </a:r>
            <a:r>
              <a:rPr lang="en-US" altLang="ja-JP" sz="1600" b="1" dirty="0" err="1">
                <a:solidFill>
                  <a:schemeClr val="tx1"/>
                </a:solidFill>
              </a:rPr>
              <a:t>args</a:t>
            </a:r>
            <a:r>
              <a:rPr lang="en-US" altLang="ja-JP" sz="1600" b="1" dirty="0">
                <a:solidFill>
                  <a:schemeClr val="tx1"/>
                </a:solidFill>
              </a:rPr>
              <a:t>) {</a:t>
            </a:r>
          </a:p>
          <a:p>
            <a:pPr lvl="1"/>
            <a:endParaRPr lang="ja-JP" altLang="en-US" sz="1600" b="1" dirty="0">
              <a:solidFill>
                <a:schemeClr val="tx1"/>
              </a:solidFill>
            </a:endParaRPr>
          </a:p>
          <a:p>
            <a:pPr lvl="1"/>
            <a:r>
              <a:rPr lang="en-US" altLang="ja-JP" sz="1600" b="1" dirty="0" smtClean="0">
                <a:solidFill>
                  <a:srgbClr val="FF0000"/>
                </a:solidFill>
              </a:rPr>
              <a:t>	</a:t>
            </a:r>
            <a:r>
              <a:rPr lang="en-US" altLang="ja-JP" sz="1600" b="1" dirty="0" err="1" smtClean="0">
                <a:solidFill>
                  <a:srgbClr val="FF0000"/>
                </a:solidFill>
              </a:rPr>
              <a:t>Config</a:t>
            </a:r>
            <a:r>
              <a:rPr lang="en-US" altLang="ja-JP" sz="1600" b="1" dirty="0" smtClean="0">
                <a:solidFill>
                  <a:srgbClr val="FF0000"/>
                </a:solidFill>
              </a:rPr>
              <a:t> </a:t>
            </a:r>
            <a:r>
              <a:rPr lang="en-US" altLang="ja-JP" sz="1600" b="1" dirty="0" err="1">
                <a:solidFill>
                  <a:schemeClr val="tx1"/>
                </a:solidFill>
              </a:rPr>
              <a:t>config</a:t>
            </a:r>
            <a:r>
              <a:rPr lang="en-US" altLang="ja-JP" sz="1600" b="1" dirty="0">
                <a:solidFill>
                  <a:schemeClr val="tx1"/>
                </a:solidFill>
              </a:rPr>
              <a:t> = new </a:t>
            </a:r>
            <a:r>
              <a:rPr lang="en-US" altLang="ja-JP" sz="1600" b="1" dirty="0" err="1">
                <a:solidFill>
                  <a:srgbClr val="FF0000"/>
                </a:solidFill>
              </a:rPr>
              <a:t>Config</a:t>
            </a:r>
            <a:r>
              <a:rPr lang="en-US" altLang="ja-JP" sz="1600" b="1" dirty="0">
                <a:solidFill>
                  <a:schemeClr val="tx1"/>
                </a:solidFill>
              </a:rPr>
              <a:t>();</a:t>
            </a:r>
          </a:p>
          <a:p>
            <a:pPr lvl="1"/>
            <a:endParaRPr lang="ja-JP" altLang="en-US" sz="1600" b="1" dirty="0">
              <a:solidFill>
                <a:schemeClr val="tx1"/>
              </a:solidFill>
            </a:endParaRPr>
          </a:p>
          <a:p>
            <a:pPr lvl="1"/>
            <a:r>
              <a:rPr lang="en-US" altLang="ja-JP" sz="1600" b="1" dirty="0">
                <a:solidFill>
                  <a:schemeClr val="tx1"/>
                </a:solidFill>
              </a:rPr>
              <a:t>}</a:t>
            </a:r>
          </a:p>
          <a:p>
            <a:r>
              <a:rPr lang="en-US" altLang="ja-JP" sz="1600" b="1" dirty="0" smtClean="0">
                <a:solidFill>
                  <a:schemeClr val="tx1"/>
                </a:solidFill>
              </a:rPr>
              <a:t>}</a:t>
            </a:r>
            <a:endParaRPr lang="en-US" altLang="ja-JP" sz="1600" b="1" dirty="0">
              <a:solidFill>
                <a:schemeClr val="tx1"/>
              </a:solidFill>
            </a:endParaRPr>
          </a:p>
          <a:p>
            <a:endParaRPr kumimoji="1" lang="ja-JP" altLang="en-US" sz="1600" b="1" dirty="0">
              <a:solidFill>
                <a:schemeClr val="tx1"/>
              </a:solidFill>
            </a:endParaRPr>
          </a:p>
        </p:txBody>
      </p:sp>
      <p:sp>
        <p:nvSpPr>
          <p:cNvPr id="28" name="下矢印 27"/>
          <p:cNvSpPr/>
          <p:nvPr/>
        </p:nvSpPr>
        <p:spPr>
          <a:xfrm>
            <a:off x="5887544" y="2826230"/>
            <a:ext cx="41656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8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6" y="1532467"/>
            <a:ext cx="1117600" cy="1117600"/>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224" y="492989"/>
            <a:ext cx="1021243" cy="844745"/>
          </a:xfrm>
          <a:prstGeom prst="rect">
            <a:avLst/>
          </a:prstGeom>
        </p:spPr>
      </p:pic>
      <p:cxnSp>
        <p:nvCxnSpPr>
          <p:cNvPr id="5" name="カギ線コネクタ 4"/>
          <p:cNvCxnSpPr>
            <a:stCxn id="3" idx="2"/>
            <a:endCxn id="2" idx="1"/>
          </p:cNvCxnSpPr>
          <p:nvPr/>
        </p:nvCxnSpPr>
        <p:spPr>
          <a:xfrm rot="16200000" flipH="1">
            <a:off x="963890"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7" name="カギ線コネクタ 6"/>
          <p:cNvCxnSpPr>
            <a:stCxn id="3" idx="2"/>
          </p:cNvCxnSpPr>
          <p:nvPr/>
        </p:nvCxnSpPr>
        <p:spPr>
          <a:xfrm rot="16200000" flipH="1">
            <a:off x="307723" y="2051857"/>
            <a:ext cx="2065867" cy="637620"/>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1800" y="1532467"/>
            <a:ext cx="1117600" cy="111760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558" y="492989"/>
            <a:ext cx="1021243" cy="844745"/>
          </a:xfrm>
          <a:prstGeom prst="rect">
            <a:avLst/>
          </a:prstGeom>
        </p:spPr>
      </p:pic>
      <p:cxnSp>
        <p:nvCxnSpPr>
          <p:cNvPr id="12" name="カギ線コネクタ 11"/>
          <p:cNvCxnSpPr>
            <a:stCxn id="11" idx="2"/>
            <a:endCxn id="10" idx="1"/>
          </p:cNvCxnSpPr>
          <p:nvPr/>
        </p:nvCxnSpPr>
        <p:spPr>
          <a:xfrm rot="16200000" flipH="1">
            <a:off x="4816224"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0615" y="3133540"/>
            <a:ext cx="1117600" cy="1117600"/>
          </a:xfrm>
          <a:prstGeom prst="rect">
            <a:avLst/>
          </a:prstGeom>
        </p:spPr>
      </p:pic>
      <p:cxnSp>
        <p:nvCxnSpPr>
          <p:cNvPr id="14" name="カギ線コネクタ 13"/>
          <p:cNvCxnSpPr>
            <a:stCxn id="11" idx="2"/>
            <a:endCxn id="13" idx="1"/>
          </p:cNvCxnSpPr>
          <p:nvPr/>
        </p:nvCxnSpPr>
        <p:spPr>
          <a:xfrm rot="16200000" flipH="1">
            <a:off x="4020094" y="2191819"/>
            <a:ext cx="2354606" cy="646435"/>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正方形/長方形 14"/>
          <p:cNvSpPr/>
          <p:nvPr/>
        </p:nvSpPr>
        <p:spPr>
          <a:xfrm>
            <a:off x="1676290" y="2480790"/>
            <a:ext cx="1083951" cy="338554"/>
          </a:xfrm>
          <a:prstGeom prst="rect">
            <a:avLst/>
          </a:prstGeom>
        </p:spPr>
        <p:txBody>
          <a:bodyPr wrap="none">
            <a:spAutoFit/>
          </a:bodyPr>
          <a:lstStyle/>
          <a:p>
            <a:r>
              <a:rPr lang="en-US" altLang="ja-JP" sz="1600" dirty="0" smtClean="0">
                <a:solidFill>
                  <a:srgbClr val="FF0000"/>
                </a:solidFill>
              </a:rPr>
              <a:t>Print.java</a:t>
            </a:r>
            <a:endParaRPr lang="ja-JP" altLang="en-US" sz="1600" dirty="0">
              <a:solidFill>
                <a:srgbClr val="FF0000"/>
              </a:solidFill>
            </a:endParaRPr>
          </a:p>
        </p:txBody>
      </p:sp>
      <p:sp>
        <p:nvSpPr>
          <p:cNvPr id="17" name="正方形/長方形 16"/>
          <p:cNvSpPr/>
          <p:nvPr/>
        </p:nvSpPr>
        <p:spPr>
          <a:xfrm>
            <a:off x="5451680" y="4068260"/>
            <a:ext cx="1237839" cy="338554"/>
          </a:xfrm>
          <a:prstGeom prst="rect">
            <a:avLst/>
          </a:prstGeom>
        </p:spPr>
        <p:txBody>
          <a:bodyPr wrap="none">
            <a:spAutoFit/>
          </a:bodyPr>
          <a:lstStyle/>
          <a:p>
            <a:r>
              <a:rPr lang="en-US" altLang="ja-JP" sz="1600" dirty="0" smtClean="0"/>
              <a:t>Config.java</a:t>
            </a:r>
            <a:endParaRPr lang="ja-JP" altLang="en-US" sz="1600" dirty="0"/>
          </a:p>
        </p:txBody>
      </p:sp>
      <p:sp>
        <p:nvSpPr>
          <p:cNvPr id="18" name="正方形/長方形 17"/>
          <p:cNvSpPr/>
          <p:nvPr/>
        </p:nvSpPr>
        <p:spPr>
          <a:xfrm>
            <a:off x="5528623" y="2480790"/>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19" name="正方形/長方形 18"/>
          <p:cNvSpPr/>
          <p:nvPr/>
        </p:nvSpPr>
        <p:spPr>
          <a:xfrm>
            <a:off x="527613" y="245645"/>
            <a:ext cx="813043" cy="338554"/>
          </a:xfrm>
          <a:prstGeom prst="rect">
            <a:avLst/>
          </a:prstGeom>
        </p:spPr>
        <p:txBody>
          <a:bodyPr wrap="none">
            <a:spAutoFit/>
          </a:bodyPr>
          <a:lstStyle/>
          <a:p>
            <a:r>
              <a:rPr lang="en-US" altLang="ja-JP" sz="1600" dirty="0"/>
              <a:t>printer</a:t>
            </a:r>
            <a:endParaRPr lang="ja-JP" altLang="en-US" sz="1600" dirty="0"/>
          </a:p>
        </p:txBody>
      </p:sp>
      <p:sp>
        <p:nvSpPr>
          <p:cNvPr id="20" name="正方形/長方形 19"/>
          <p:cNvSpPr/>
          <p:nvPr/>
        </p:nvSpPr>
        <p:spPr>
          <a:xfrm>
            <a:off x="4296063" y="245645"/>
            <a:ext cx="768159" cy="338554"/>
          </a:xfrm>
          <a:prstGeom prst="rect">
            <a:avLst/>
          </a:prstGeom>
        </p:spPr>
        <p:txBody>
          <a:bodyPr wrap="none">
            <a:spAutoFit/>
          </a:bodyPr>
          <a:lstStyle/>
          <a:p>
            <a:r>
              <a:rPr lang="en-US" altLang="ja-JP" sz="1600" dirty="0"/>
              <a:t>copier</a:t>
            </a:r>
            <a:endParaRPr lang="ja-JP" altLang="en-US" sz="1600" dirty="0"/>
          </a:p>
        </p:txBody>
      </p:sp>
      <p:sp>
        <p:nvSpPr>
          <p:cNvPr id="25" name="正方形/長方形 24"/>
          <p:cNvSpPr/>
          <p:nvPr/>
        </p:nvSpPr>
        <p:spPr>
          <a:xfrm>
            <a:off x="576590" y="4627060"/>
            <a:ext cx="9888050" cy="1384995"/>
          </a:xfrm>
          <a:prstGeom prst="rect">
            <a:avLst/>
          </a:prstGeom>
        </p:spPr>
        <p:txBody>
          <a:bodyPr wrap="square">
            <a:spAutoFit/>
          </a:bodyPr>
          <a:lstStyle/>
          <a:p>
            <a:r>
              <a:rPr lang="ja-JP" altLang="en-US" sz="2800" dirty="0" smtClean="0"/>
              <a:t>別のパッケージに存在する別のクラスは、</a:t>
            </a:r>
            <a:endParaRPr lang="en-US" altLang="ja-JP" sz="2800" dirty="0" smtClean="0"/>
          </a:p>
          <a:p>
            <a:r>
              <a:rPr lang="ja-JP" altLang="en-US" sz="2800" dirty="0" smtClean="0"/>
              <a:t>上記のようにパッケージ名</a:t>
            </a:r>
            <a:r>
              <a:rPr lang="en-US" altLang="ja-JP" sz="2800" dirty="0" smtClean="0"/>
              <a:t>.</a:t>
            </a:r>
            <a:r>
              <a:rPr lang="ja-JP" altLang="en-US" sz="2800" dirty="0" smtClean="0"/>
              <a:t>クラス名と記載することで呼び出すことが可能。これを完全修飾名（</a:t>
            </a:r>
            <a:r>
              <a:rPr lang="en-US" altLang="ja-JP" sz="2800" dirty="0" smtClean="0"/>
              <a:t>FQCN</a:t>
            </a:r>
            <a:r>
              <a:rPr lang="ja-JP" altLang="en-US" sz="2800" dirty="0" smtClean="0"/>
              <a:t>）といいます。</a:t>
            </a:r>
            <a:endParaRPr lang="en-US" altLang="ja-JP" sz="2800" dirty="0" smtClean="0"/>
          </a:p>
        </p:txBody>
      </p:sp>
      <p:sp>
        <p:nvSpPr>
          <p:cNvPr id="4" name="四角形吹き出し 3"/>
          <p:cNvSpPr/>
          <p:nvPr/>
        </p:nvSpPr>
        <p:spPr>
          <a:xfrm>
            <a:off x="6904713" y="18794"/>
            <a:ext cx="5287287" cy="2631273"/>
          </a:xfrm>
          <a:prstGeom prst="wedgeRectCallout">
            <a:avLst>
              <a:gd name="adj1" fmla="val -57474"/>
              <a:gd name="adj2" fmla="val 40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1" dirty="0">
                <a:solidFill>
                  <a:schemeClr val="tx1"/>
                </a:solidFill>
              </a:rPr>
              <a:t>package copier;</a:t>
            </a:r>
          </a:p>
          <a:p>
            <a:endParaRPr lang="ja-JP" altLang="en-US" sz="1600" b="1" dirty="0">
              <a:solidFill>
                <a:schemeClr val="tx1"/>
              </a:solidFill>
            </a:endParaRPr>
          </a:p>
          <a:p>
            <a:r>
              <a:rPr lang="en-US" altLang="ja-JP" sz="1600" b="1" dirty="0">
                <a:solidFill>
                  <a:schemeClr val="tx1"/>
                </a:solidFill>
              </a:rPr>
              <a:t>public class Copy {</a:t>
            </a:r>
          </a:p>
          <a:p>
            <a:endParaRPr lang="ja-JP" altLang="en-US" sz="1600" b="1" dirty="0">
              <a:solidFill>
                <a:schemeClr val="tx1"/>
              </a:solidFill>
            </a:endParaRPr>
          </a:p>
          <a:p>
            <a:pPr lvl="1"/>
            <a:r>
              <a:rPr lang="en-US" altLang="ja-JP" sz="1600" b="1" dirty="0">
                <a:solidFill>
                  <a:schemeClr val="tx1"/>
                </a:solidFill>
              </a:rPr>
              <a:t>public static void main(String[] </a:t>
            </a:r>
            <a:r>
              <a:rPr lang="en-US" altLang="ja-JP" sz="1600" b="1" dirty="0" err="1">
                <a:solidFill>
                  <a:schemeClr val="tx1"/>
                </a:solidFill>
              </a:rPr>
              <a:t>args</a:t>
            </a:r>
            <a:r>
              <a:rPr lang="en-US" altLang="ja-JP" sz="1600" b="1" dirty="0">
                <a:solidFill>
                  <a:schemeClr val="tx1"/>
                </a:solidFill>
              </a:rPr>
              <a:t>) {</a:t>
            </a:r>
          </a:p>
          <a:p>
            <a:pPr lvl="1"/>
            <a:endParaRPr lang="ja-JP" altLang="en-US" sz="1600" b="1" dirty="0">
              <a:solidFill>
                <a:schemeClr val="tx1"/>
              </a:solidFill>
            </a:endParaRPr>
          </a:p>
          <a:p>
            <a:pPr lvl="1"/>
            <a:r>
              <a:rPr lang="en-US" altLang="ja-JP" sz="1600" b="1" dirty="0" smtClean="0">
                <a:solidFill>
                  <a:schemeClr val="tx1"/>
                </a:solidFill>
              </a:rPr>
              <a:t>	</a:t>
            </a:r>
            <a:r>
              <a:rPr lang="en-US" altLang="ja-JP" sz="1600" b="1" dirty="0" err="1" smtClean="0">
                <a:solidFill>
                  <a:srgbClr val="FF0000"/>
                </a:solidFill>
              </a:rPr>
              <a:t>printer.Print</a:t>
            </a:r>
            <a:r>
              <a:rPr lang="en-US" altLang="ja-JP" sz="1600" b="1" dirty="0" smtClean="0">
                <a:solidFill>
                  <a:srgbClr val="FF0000"/>
                </a:solidFill>
              </a:rPr>
              <a:t> </a:t>
            </a:r>
            <a:r>
              <a:rPr lang="en-US" altLang="ja-JP" sz="1600" b="1" dirty="0" smtClean="0">
                <a:solidFill>
                  <a:schemeClr val="tx1"/>
                </a:solidFill>
              </a:rPr>
              <a:t>print = </a:t>
            </a:r>
            <a:r>
              <a:rPr lang="en-US" altLang="ja-JP" sz="1600" b="1" dirty="0">
                <a:solidFill>
                  <a:schemeClr val="tx1"/>
                </a:solidFill>
              </a:rPr>
              <a:t>new </a:t>
            </a:r>
            <a:r>
              <a:rPr lang="en-US" altLang="ja-JP" sz="1600" b="1" dirty="0" err="1">
                <a:solidFill>
                  <a:srgbClr val="FF0000"/>
                </a:solidFill>
              </a:rPr>
              <a:t>printer.Print</a:t>
            </a:r>
            <a:r>
              <a:rPr lang="en-US" altLang="ja-JP" sz="1600" b="1" dirty="0">
                <a:solidFill>
                  <a:schemeClr val="tx1"/>
                </a:solidFill>
              </a:rPr>
              <a:t>();</a:t>
            </a:r>
          </a:p>
          <a:p>
            <a:pPr lvl="1"/>
            <a:endParaRPr lang="ja-JP" altLang="en-US" sz="1600" b="1" dirty="0">
              <a:solidFill>
                <a:schemeClr val="tx1"/>
              </a:solidFill>
            </a:endParaRPr>
          </a:p>
          <a:p>
            <a:pPr lvl="1"/>
            <a:r>
              <a:rPr lang="en-US" altLang="ja-JP" sz="1600" b="1" dirty="0">
                <a:solidFill>
                  <a:schemeClr val="tx1"/>
                </a:solidFill>
              </a:rPr>
              <a:t>}</a:t>
            </a:r>
          </a:p>
          <a:p>
            <a:r>
              <a:rPr lang="en-US" altLang="ja-JP" sz="1600" b="1" dirty="0">
                <a:solidFill>
                  <a:schemeClr val="tx1"/>
                </a:solidFill>
              </a:rPr>
              <a:t>}</a:t>
            </a:r>
            <a:endParaRPr kumimoji="1" lang="ja-JP" altLang="en-US" sz="1600" b="1" dirty="0">
              <a:solidFill>
                <a:schemeClr val="tx1"/>
              </a:solidFill>
            </a:endParaRPr>
          </a:p>
        </p:txBody>
      </p:sp>
      <p:sp>
        <p:nvSpPr>
          <p:cNvPr id="28" name="下矢印 27"/>
          <p:cNvSpPr/>
          <p:nvPr/>
        </p:nvSpPr>
        <p:spPr>
          <a:xfrm rot="5400000">
            <a:off x="3689866" y="1268400"/>
            <a:ext cx="416560" cy="169314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266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24" y="492989"/>
            <a:ext cx="1021243" cy="844745"/>
          </a:xfrm>
          <a:prstGeom prst="rect">
            <a:avLst/>
          </a:prstGeom>
        </p:spPr>
      </p:pic>
      <p:cxnSp>
        <p:nvCxnSpPr>
          <p:cNvPr id="5" name="カギ線コネクタ 4"/>
          <p:cNvCxnSpPr>
            <a:endCxn id="23" idx="1"/>
          </p:cNvCxnSpPr>
          <p:nvPr/>
        </p:nvCxnSpPr>
        <p:spPr>
          <a:xfrm rot="16200000" flipH="1">
            <a:off x="997277" y="1362304"/>
            <a:ext cx="686761" cy="637619"/>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7" name="カギ線コネクタ 6"/>
          <p:cNvCxnSpPr>
            <a:stCxn id="3" idx="2"/>
            <a:endCxn id="26" idx="1"/>
          </p:cNvCxnSpPr>
          <p:nvPr/>
        </p:nvCxnSpPr>
        <p:spPr>
          <a:xfrm rot="16200000" flipH="1">
            <a:off x="-343053" y="2702632"/>
            <a:ext cx="3367419" cy="63762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527613" y="245645"/>
            <a:ext cx="813043" cy="338554"/>
          </a:xfrm>
          <a:prstGeom prst="rect">
            <a:avLst/>
          </a:prstGeom>
        </p:spPr>
        <p:txBody>
          <a:bodyPr wrap="none">
            <a:spAutoFit/>
          </a:bodyPr>
          <a:lstStyle/>
          <a:p>
            <a:r>
              <a:rPr lang="en-US" altLang="ja-JP" sz="1600" dirty="0"/>
              <a:t>printer</a:t>
            </a:r>
            <a:endParaRPr lang="ja-JP" altLang="en-US" sz="1600" dirty="0"/>
          </a:p>
        </p:txBody>
      </p:sp>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7" y="1602122"/>
            <a:ext cx="1021243" cy="844745"/>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7" y="4282780"/>
            <a:ext cx="1021243" cy="844745"/>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196" y="2653143"/>
            <a:ext cx="1021243" cy="844745"/>
          </a:xfrm>
          <a:prstGeom prst="rect">
            <a:avLst/>
          </a:prstGeom>
        </p:spPr>
      </p:pic>
      <p:cxnSp>
        <p:nvCxnSpPr>
          <p:cNvPr id="30" name="カギ線コネクタ 29"/>
          <p:cNvCxnSpPr>
            <a:stCxn id="23" idx="2"/>
            <a:endCxn id="28" idx="1"/>
          </p:cNvCxnSpPr>
          <p:nvPr/>
        </p:nvCxnSpPr>
        <p:spPr>
          <a:xfrm rot="16200000" flipH="1">
            <a:off x="2256318" y="2360637"/>
            <a:ext cx="628649" cy="801107"/>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39" name="直線コネクタ 38"/>
          <p:cNvCxnSpPr>
            <a:stCxn id="3" idx="2"/>
          </p:cNvCxnSpPr>
          <p:nvPr/>
        </p:nvCxnSpPr>
        <p:spPr>
          <a:xfrm flipH="1">
            <a:off x="1021845" y="1337734"/>
            <a:ext cx="1" cy="40809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3" idx="2"/>
          </p:cNvCxnSpPr>
          <p:nvPr/>
        </p:nvCxnSpPr>
        <p:spPr>
          <a:xfrm flipH="1">
            <a:off x="2170088" y="2446867"/>
            <a:ext cx="1" cy="12022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702296" y="1239600"/>
            <a:ext cx="976549" cy="338554"/>
          </a:xfrm>
          <a:prstGeom prst="rect">
            <a:avLst/>
          </a:prstGeom>
        </p:spPr>
        <p:txBody>
          <a:bodyPr wrap="none">
            <a:spAutoFit/>
          </a:bodyPr>
          <a:lstStyle/>
          <a:p>
            <a:r>
              <a:rPr lang="en-US" altLang="ja-JP" sz="1600" dirty="0" smtClean="0"/>
              <a:t>example</a:t>
            </a:r>
            <a:endParaRPr lang="ja-JP" altLang="en-US" sz="1600" dirty="0"/>
          </a:p>
        </p:txBody>
      </p:sp>
      <p:sp>
        <p:nvSpPr>
          <p:cNvPr id="55" name="正方形/長方形 54"/>
          <p:cNvSpPr/>
          <p:nvPr/>
        </p:nvSpPr>
        <p:spPr>
          <a:xfrm>
            <a:off x="3191330" y="2314589"/>
            <a:ext cx="546945" cy="338554"/>
          </a:xfrm>
          <a:prstGeom prst="rect">
            <a:avLst/>
          </a:prstGeom>
        </p:spPr>
        <p:txBody>
          <a:bodyPr wrap="none">
            <a:spAutoFit/>
          </a:bodyPr>
          <a:lstStyle/>
          <a:p>
            <a:r>
              <a:rPr lang="en-US" altLang="ja-JP" sz="1600" dirty="0" smtClean="0"/>
              <a:t>test</a:t>
            </a:r>
            <a:endParaRPr lang="ja-JP" altLang="en-US" sz="1600" dirty="0"/>
          </a:p>
        </p:txBody>
      </p:sp>
      <p:pic>
        <p:nvPicPr>
          <p:cNvPr id="56" name="図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439" y="3649133"/>
            <a:ext cx="1117600" cy="1117600"/>
          </a:xfrm>
          <a:prstGeom prst="rect">
            <a:avLst/>
          </a:prstGeom>
        </p:spPr>
      </p:pic>
      <p:cxnSp>
        <p:nvCxnSpPr>
          <p:cNvPr id="57" name="カギ線コネクタ 56"/>
          <p:cNvCxnSpPr>
            <a:stCxn id="28" idx="2"/>
            <a:endCxn id="56" idx="1"/>
          </p:cNvCxnSpPr>
          <p:nvPr/>
        </p:nvCxnSpPr>
        <p:spPr>
          <a:xfrm rot="16200000" flipH="1">
            <a:off x="3382106" y="3597599"/>
            <a:ext cx="710045" cy="51062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0" name="正方形/長方形 59"/>
          <p:cNvSpPr/>
          <p:nvPr/>
        </p:nvSpPr>
        <p:spPr>
          <a:xfrm>
            <a:off x="4008455" y="4705152"/>
            <a:ext cx="1101584" cy="338554"/>
          </a:xfrm>
          <a:prstGeom prst="rect">
            <a:avLst/>
          </a:prstGeom>
        </p:spPr>
        <p:txBody>
          <a:bodyPr wrap="none">
            <a:spAutoFit/>
          </a:bodyPr>
          <a:lstStyle/>
          <a:p>
            <a:r>
              <a:rPr lang="en-US" altLang="ja-JP" sz="1600" dirty="0">
                <a:solidFill>
                  <a:srgbClr val="FF0000"/>
                </a:solidFill>
              </a:rPr>
              <a:t>Print.java</a:t>
            </a:r>
            <a:endParaRPr lang="ja-JP" altLang="en-US" sz="1600" dirty="0">
              <a:solidFill>
                <a:srgbClr val="FF0000"/>
              </a:solidFill>
            </a:endParaRPr>
          </a:p>
        </p:txBody>
      </p:sp>
      <p:sp>
        <p:nvSpPr>
          <p:cNvPr id="61" name="正方形/長方形 60"/>
          <p:cNvSpPr/>
          <p:nvPr/>
        </p:nvSpPr>
        <p:spPr>
          <a:xfrm>
            <a:off x="832534" y="5389197"/>
            <a:ext cx="10770186" cy="954107"/>
          </a:xfrm>
          <a:prstGeom prst="rect">
            <a:avLst/>
          </a:prstGeom>
        </p:spPr>
        <p:txBody>
          <a:bodyPr wrap="square">
            <a:spAutoFit/>
          </a:bodyPr>
          <a:lstStyle/>
          <a:p>
            <a:r>
              <a:rPr lang="ja-JP" altLang="en-US" sz="2800" dirty="0" smtClean="0"/>
              <a:t>しかしパッケージが階層化されてくると完全修飾名が非常に長くなってしまい、入力が手間となります。（読みづらくもなる）</a:t>
            </a:r>
            <a:endParaRPr lang="en-US" altLang="ja-JP" sz="2800" dirty="0" smtClean="0"/>
          </a:p>
        </p:txBody>
      </p:sp>
      <p:sp>
        <p:nvSpPr>
          <p:cNvPr id="21" name="四角形吹き出し 20"/>
          <p:cNvSpPr/>
          <p:nvPr/>
        </p:nvSpPr>
        <p:spPr>
          <a:xfrm>
            <a:off x="4503059" y="276925"/>
            <a:ext cx="7455261" cy="3095235"/>
          </a:xfrm>
          <a:prstGeom prst="wedgeRectCallout">
            <a:avLst>
              <a:gd name="adj1" fmla="val 18488"/>
              <a:gd name="adj2" fmla="val 578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1" dirty="0">
                <a:solidFill>
                  <a:schemeClr val="tx1"/>
                </a:solidFill>
              </a:rPr>
              <a:t>package copier;</a:t>
            </a:r>
          </a:p>
          <a:p>
            <a:endParaRPr lang="ja-JP" altLang="en-US" sz="1600" b="1" dirty="0">
              <a:solidFill>
                <a:schemeClr val="tx1"/>
              </a:solidFill>
            </a:endParaRPr>
          </a:p>
          <a:p>
            <a:r>
              <a:rPr lang="en-US" altLang="ja-JP" sz="1600" b="1" dirty="0">
                <a:solidFill>
                  <a:schemeClr val="tx1"/>
                </a:solidFill>
              </a:rPr>
              <a:t>public class Copy {</a:t>
            </a:r>
          </a:p>
          <a:p>
            <a:endParaRPr lang="ja-JP" altLang="en-US" sz="1600" b="1" dirty="0">
              <a:solidFill>
                <a:schemeClr val="tx1"/>
              </a:solidFill>
            </a:endParaRPr>
          </a:p>
          <a:p>
            <a:pPr lvl="1"/>
            <a:r>
              <a:rPr lang="en-US" altLang="ja-JP" sz="1600" b="1" dirty="0">
                <a:solidFill>
                  <a:schemeClr val="tx1"/>
                </a:solidFill>
              </a:rPr>
              <a:t>public static void main(String[] </a:t>
            </a:r>
            <a:r>
              <a:rPr lang="en-US" altLang="ja-JP" sz="1600" b="1" dirty="0" err="1">
                <a:solidFill>
                  <a:schemeClr val="tx1"/>
                </a:solidFill>
              </a:rPr>
              <a:t>args</a:t>
            </a:r>
            <a:r>
              <a:rPr lang="en-US" altLang="ja-JP" sz="1600" b="1" dirty="0">
                <a:solidFill>
                  <a:schemeClr val="tx1"/>
                </a:solidFill>
              </a:rPr>
              <a:t>) {</a:t>
            </a:r>
          </a:p>
          <a:p>
            <a:pPr lvl="1"/>
            <a:endParaRPr lang="ja-JP" altLang="en-US" sz="1600" b="1" dirty="0">
              <a:solidFill>
                <a:schemeClr val="tx1"/>
              </a:solidFill>
            </a:endParaRPr>
          </a:p>
          <a:p>
            <a:pPr lvl="1"/>
            <a:r>
              <a:rPr lang="en-US" altLang="ja-JP" sz="1600" b="1" dirty="0" err="1">
                <a:solidFill>
                  <a:srgbClr val="FF0000"/>
                </a:solidFill>
              </a:rPr>
              <a:t>printer.example.test.Print</a:t>
            </a:r>
            <a:r>
              <a:rPr lang="en-US" altLang="ja-JP" sz="1600" b="1" dirty="0">
                <a:solidFill>
                  <a:schemeClr val="tx1"/>
                </a:solidFill>
              </a:rPr>
              <a:t> </a:t>
            </a:r>
            <a:r>
              <a:rPr lang="en-US" altLang="ja-JP" sz="1600" b="1" dirty="0" smtClean="0">
                <a:solidFill>
                  <a:schemeClr val="tx1"/>
                </a:solidFill>
              </a:rPr>
              <a:t>print = </a:t>
            </a:r>
            <a:r>
              <a:rPr lang="en-US" altLang="ja-JP" sz="1600" b="1" dirty="0">
                <a:solidFill>
                  <a:schemeClr val="tx1"/>
                </a:solidFill>
              </a:rPr>
              <a:t>new </a:t>
            </a:r>
            <a:r>
              <a:rPr lang="en-US" altLang="ja-JP" sz="1600" b="1" dirty="0" err="1">
                <a:solidFill>
                  <a:srgbClr val="FF0000"/>
                </a:solidFill>
              </a:rPr>
              <a:t>printer.example.test.Print</a:t>
            </a:r>
            <a:r>
              <a:rPr lang="en-US" altLang="ja-JP" sz="1600" b="1" dirty="0">
                <a:solidFill>
                  <a:schemeClr val="tx1"/>
                </a:solidFill>
              </a:rPr>
              <a:t>();</a:t>
            </a:r>
          </a:p>
          <a:p>
            <a:pPr lvl="1"/>
            <a:endParaRPr lang="ja-JP" altLang="en-US" sz="1600" b="1" dirty="0">
              <a:solidFill>
                <a:schemeClr val="tx1"/>
              </a:solidFill>
            </a:endParaRPr>
          </a:p>
          <a:p>
            <a:pPr lvl="1"/>
            <a:r>
              <a:rPr lang="en-US" altLang="ja-JP" sz="1600" b="1" dirty="0">
                <a:solidFill>
                  <a:schemeClr val="tx1"/>
                </a:solidFill>
              </a:rPr>
              <a:t>}</a:t>
            </a:r>
          </a:p>
          <a:p>
            <a:r>
              <a:rPr lang="en-US" altLang="ja-JP" sz="1600" b="1" dirty="0">
                <a:solidFill>
                  <a:schemeClr val="tx1"/>
                </a:solidFill>
              </a:rPr>
              <a:t>}</a:t>
            </a:r>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000" y="3546387"/>
            <a:ext cx="1117600" cy="1117600"/>
          </a:xfrm>
          <a:prstGeom prst="rect">
            <a:avLst/>
          </a:prstGeom>
        </p:spPr>
      </p:pic>
      <p:sp>
        <p:nvSpPr>
          <p:cNvPr id="24" name="正方形/長方形 23"/>
          <p:cNvSpPr/>
          <p:nvPr/>
        </p:nvSpPr>
        <p:spPr>
          <a:xfrm>
            <a:off x="9033823" y="4494710"/>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25" name="下矢印 24"/>
          <p:cNvSpPr/>
          <p:nvPr/>
        </p:nvSpPr>
        <p:spPr>
          <a:xfrm rot="5400000">
            <a:off x="6977362" y="2461181"/>
            <a:ext cx="416560" cy="346967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509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276" y="1398160"/>
            <a:ext cx="1021243" cy="844745"/>
          </a:xfrm>
          <a:prstGeom prst="rect">
            <a:avLst/>
          </a:prstGeom>
        </p:spPr>
      </p:pic>
      <p:cxnSp>
        <p:nvCxnSpPr>
          <p:cNvPr id="5" name="カギ線コネクタ 4"/>
          <p:cNvCxnSpPr>
            <a:endCxn id="23" idx="1"/>
          </p:cNvCxnSpPr>
          <p:nvPr/>
        </p:nvCxnSpPr>
        <p:spPr>
          <a:xfrm rot="16200000" flipH="1">
            <a:off x="1128112" y="2069874"/>
            <a:ext cx="686761" cy="637619"/>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613665" y="1150816"/>
            <a:ext cx="813043" cy="338554"/>
          </a:xfrm>
          <a:prstGeom prst="rect">
            <a:avLst/>
          </a:prstGeom>
        </p:spPr>
        <p:txBody>
          <a:bodyPr wrap="none">
            <a:spAutoFit/>
          </a:bodyPr>
          <a:lstStyle/>
          <a:p>
            <a:r>
              <a:rPr lang="en-US" altLang="ja-JP" sz="1600" dirty="0"/>
              <a:t>printer</a:t>
            </a:r>
            <a:endParaRPr lang="ja-JP" altLang="en-US" sz="1600" dirty="0"/>
          </a:p>
        </p:txBody>
      </p:sp>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0302" y="2309692"/>
            <a:ext cx="1021243" cy="844745"/>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0145" y="3154437"/>
            <a:ext cx="1021243" cy="844745"/>
          </a:xfrm>
          <a:prstGeom prst="rect">
            <a:avLst/>
          </a:prstGeom>
        </p:spPr>
      </p:pic>
      <p:cxnSp>
        <p:nvCxnSpPr>
          <p:cNvPr id="30" name="カギ線コネクタ 29"/>
          <p:cNvCxnSpPr>
            <a:stCxn id="23" idx="2"/>
            <a:endCxn id="28" idx="1"/>
          </p:cNvCxnSpPr>
          <p:nvPr/>
        </p:nvCxnSpPr>
        <p:spPr>
          <a:xfrm rot="16200000" flipH="1">
            <a:off x="2444348" y="3011012"/>
            <a:ext cx="422373" cy="709221"/>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40" name="直線コネクタ 39"/>
          <p:cNvCxnSpPr>
            <a:stCxn id="23" idx="2"/>
          </p:cNvCxnSpPr>
          <p:nvPr/>
        </p:nvCxnSpPr>
        <p:spPr>
          <a:xfrm flipH="1">
            <a:off x="2300923" y="3154437"/>
            <a:ext cx="1" cy="12022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790302" y="2014104"/>
            <a:ext cx="976549" cy="338554"/>
          </a:xfrm>
          <a:prstGeom prst="rect">
            <a:avLst/>
          </a:prstGeom>
        </p:spPr>
        <p:txBody>
          <a:bodyPr wrap="none">
            <a:spAutoFit/>
          </a:bodyPr>
          <a:lstStyle/>
          <a:p>
            <a:r>
              <a:rPr lang="en-US" altLang="ja-JP" sz="1600" dirty="0" smtClean="0"/>
              <a:t>example</a:t>
            </a:r>
            <a:endParaRPr lang="ja-JP" altLang="en-US" sz="1600" dirty="0"/>
          </a:p>
        </p:txBody>
      </p:sp>
      <p:sp>
        <p:nvSpPr>
          <p:cNvPr id="55" name="正方形/長方形 54"/>
          <p:cNvSpPr/>
          <p:nvPr/>
        </p:nvSpPr>
        <p:spPr>
          <a:xfrm>
            <a:off x="3247292" y="2885259"/>
            <a:ext cx="546945" cy="338554"/>
          </a:xfrm>
          <a:prstGeom prst="rect">
            <a:avLst/>
          </a:prstGeom>
        </p:spPr>
        <p:txBody>
          <a:bodyPr wrap="none">
            <a:spAutoFit/>
          </a:bodyPr>
          <a:lstStyle/>
          <a:p>
            <a:r>
              <a:rPr lang="en-US" altLang="ja-JP" sz="1600" dirty="0" smtClean="0"/>
              <a:t>test</a:t>
            </a:r>
            <a:endParaRPr lang="ja-JP" altLang="en-US" sz="1600" dirty="0"/>
          </a:p>
        </p:txBody>
      </p:sp>
      <p:pic>
        <p:nvPicPr>
          <p:cNvPr id="56" name="図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6251" y="3805645"/>
            <a:ext cx="1117600" cy="1117600"/>
          </a:xfrm>
          <a:prstGeom prst="rect">
            <a:avLst/>
          </a:prstGeom>
        </p:spPr>
      </p:pic>
      <p:cxnSp>
        <p:nvCxnSpPr>
          <p:cNvPr id="57" name="カギ線コネクタ 56"/>
          <p:cNvCxnSpPr>
            <a:stCxn id="28" idx="2"/>
            <a:endCxn id="56" idx="1"/>
          </p:cNvCxnSpPr>
          <p:nvPr/>
        </p:nvCxnSpPr>
        <p:spPr>
          <a:xfrm rot="16200000" flipH="1">
            <a:off x="3545878" y="3974071"/>
            <a:ext cx="365263" cy="41548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0" name="正方形/長方形 59"/>
          <p:cNvSpPr/>
          <p:nvPr/>
        </p:nvSpPr>
        <p:spPr>
          <a:xfrm>
            <a:off x="3952267" y="4833264"/>
            <a:ext cx="1101584" cy="338554"/>
          </a:xfrm>
          <a:prstGeom prst="rect">
            <a:avLst/>
          </a:prstGeom>
        </p:spPr>
        <p:txBody>
          <a:bodyPr wrap="none">
            <a:spAutoFit/>
          </a:bodyPr>
          <a:lstStyle/>
          <a:p>
            <a:r>
              <a:rPr lang="en-US" altLang="ja-JP" sz="1600" dirty="0">
                <a:solidFill>
                  <a:srgbClr val="FF0000"/>
                </a:solidFill>
              </a:rPr>
              <a:t>Print.java</a:t>
            </a:r>
            <a:endParaRPr lang="ja-JP" altLang="en-US" sz="1600" dirty="0">
              <a:solidFill>
                <a:srgbClr val="FF0000"/>
              </a:solidFill>
            </a:endParaRPr>
          </a:p>
        </p:txBody>
      </p:sp>
      <p:sp>
        <p:nvSpPr>
          <p:cNvPr id="61" name="正方形/長方形 60"/>
          <p:cNvSpPr/>
          <p:nvPr/>
        </p:nvSpPr>
        <p:spPr>
          <a:xfrm>
            <a:off x="613665" y="5069514"/>
            <a:ext cx="10770186" cy="1815882"/>
          </a:xfrm>
          <a:prstGeom prst="rect">
            <a:avLst/>
          </a:prstGeom>
        </p:spPr>
        <p:txBody>
          <a:bodyPr wrap="square">
            <a:spAutoFit/>
          </a:bodyPr>
          <a:lstStyle/>
          <a:p>
            <a:r>
              <a:rPr lang="en-US" altLang="ja-JP" sz="2800" dirty="0" smtClean="0"/>
              <a:t>package</a:t>
            </a:r>
            <a:r>
              <a:rPr lang="ja-JP" altLang="en-US" sz="2800" dirty="0" smtClean="0"/>
              <a:t>文の下に</a:t>
            </a:r>
            <a:r>
              <a:rPr lang="en-US" altLang="ja-JP" sz="2800" b="1" dirty="0" smtClean="0"/>
              <a:t>import</a:t>
            </a:r>
            <a:r>
              <a:rPr lang="ja-JP" altLang="en-US" sz="2800" b="1" dirty="0" smtClean="0"/>
              <a:t>文</a:t>
            </a:r>
            <a:r>
              <a:rPr lang="ja-JP" altLang="en-US" sz="2800" dirty="0" smtClean="0"/>
              <a:t>を記載することで、</a:t>
            </a:r>
            <a:r>
              <a:rPr lang="ja-JP" altLang="en-US" sz="2800" dirty="0"/>
              <a:t>完全</a:t>
            </a:r>
            <a:r>
              <a:rPr lang="ja-JP" altLang="en-US" sz="2800" dirty="0" smtClean="0"/>
              <a:t>修飾名を省略して</a:t>
            </a:r>
            <a:r>
              <a:rPr lang="ja-JP" altLang="en-US" sz="2800" b="1" dirty="0" smtClean="0"/>
              <a:t>クラス名のみ</a:t>
            </a:r>
            <a:r>
              <a:rPr lang="ja-JP" altLang="en-US" sz="2800" dirty="0" smtClean="0"/>
              <a:t>で記載することができるようになります。</a:t>
            </a:r>
            <a:endParaRPr lang="en-US" altLang="ja-JP" sz="2800" dirty="0" smtClean="0"/>
          </a:p>
          <a:p>
            <a:endParaRPr lang="en-US" altLang="ja-JP" sz="2800" dirty="0" smtClean="0"/>
          </a:p>
          <a:p>
            <a:r>
              <a:rPr lang="en-US" altLang="ja-JP" sz="2800" dirty="0" smtClean="0"/>
              <a:t>import </a:t>
            </a:r>
            <a:r>
              <a:rPr lang="ja-JP" altLang="en-US" sz="2800" dirty="0" smtClean="0"/>
              <a:t>パッケージ名</a:t>
            </a:r>
            <a:r>
              <a:rPr lang="en-US" altLang="ja-JP" sz="2800" dirty="0" smtClean="0"/>
              <a:t>.</a:t>
            </a:r>
            <a:r>
              <a:rPr lang="ja-JP" altLang="en-US" sz="2800" dirty="0" smtClean="0"/>
              <a:t>クラス名</a:t>
            </a:r>
            <a:r>
              <a:rPr lang="en-US" altLang="ja-JP" sz="2800" dirty="0" smtClean="0"/>
              <a:t>;</a:t>
            </a:r>
          </a:p>
        </p:txBody>
      </p:sp>
      <p:sp>
        <p:nvSpPr>
          <p:cNvPr id="21" name="四角形吹き出し 20"/>
          <p:cNvSpPr/>
          <p:nvPr/>
        </p:nvSpPr>
        <p:spPr>
          <a:xfrm>
            <a:off x="4503059" y="276925"/>
            <a:ext cx="7455261" cy="3095235"/>
          </a:xfrm>
          <a:prstGeom prst="wedgeRectCallout">
            <a:avLst>
              <a:gd name="adj1" fmla="val 18488"/>
              <a:gd name="adj2" fmla="val 578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1" dirty="0">
                <a:solidFill>
                  <a:schemeClr val="tx1"/>
                </a:solidFill>
              </a:rPr>
              <a:t>package copier;</a:t>
            </a:r>
          </a:p>
          <a:p>
            <a:endParaRPr lang="en-US" altLang="ja-JP" sz="1600" b="1" dirty="0" smtClean="0">
              <a:solidFill>
                <a:schemeClr val="tx1"/>
              </a:solidFill>
            </a:endParaRPr>
          </a:p>
          <a:p>
            <a:r>
              <a:rPr lang="en-US" altLang="ja-JP" sz="1600" b="1" dirty="0">
                <a:solidFill>
                  <a:srgbClr val="FF0000"/>
                </a:solidFill>
              </a:rPr>
              <a:t>import </a:t>
            </a:r>
            <a:r>
              <a:rPr lang="en-US" altLang="ja-JP" sz="1600" b="1" dirty="0" err="1">
                <a:solidFill>
                  <a:srgbClr val="FF0000"/>
                </a:solidFill>
              </a:rPr>
              <a:t>printer.example.test.Print</a:t>
            </a:r>
            <a:r>
              <a:rPr lang="en-US" altLang="ja-JP" sz="1600" b="1" dirty="0">
                <a:solidFill>
                  <a:srgbClr val="FF0000"/>
                </a:solidFill>
              </a:rPr>
              <a:t>;</a:t>
            </a:r>
          </a:p>
          <a:p>
            <a:endParaRPr lang="ja-JP" altLang="en-US" sz="1600" b="1" dirty="0">
              <a:solidFill>
                <a:schemeClr val="tx1"/>
              </a:solidFill>
            </a:endParaRPr>
          </a:p>
          <a:p>
            <a:r>
              <a:rPr lang="en-US" altLang="ja-JP" sz="1600" b="1" dirty="0">
                <a:solidFill>
                  <a:schemeClr val="tx1"/>
                </a:solidFill>
              </a:rPr>
              <a:t>public class Copy {</a:t>
            </a:r>
          </a:p>
          <a:p>
            <a:endParaRPr lang="ja-JP" altLang="en-US" sz="1600" b="1" dirty="0">
              <a:solidFill>
                <a:schemeClr val="tx1"/>
              </a:solidFill>
            </a:endParaRPr>
          </a:p>
          <a:p>
            <a:pPr lvl="1"/>
            <a:r>
              <a:rPr lang="en-US" altLang="ja-JP" sz="1600" b="1" dirty="0">
                <a:solidFill>
                  <a:schemeClr val="tx1"/>
                </a:solidFill>
              </a:rPr>
              <a:t>public static void main(String[] </a:t>
            </a:r>
            <a:r>
              <a:rPr lang="en-US" altLang="ja-JP" sz="1600" b="1" dirty="0" err="1">
                <a:solidFill>
                  <a:schemeClr val="tx1"/>
                </a:solidFill>
              </a:rPr>
              <a:t>args</a:t>
            </a:r>
            <a:r>
              <a:rPr lang="en-US" altLang="ja-JP" sz="1600" b="1" dirty="0">
                <a:solidFill>
                  <a:schemeClr val="tx1"/>
                </a:solidFill>
              </a:rPr>
              <a:t>) {</a:t>
            </a:r>
          </a:p>
          <a:p>
            <a:pPr lvl="1"/>
            <a:endParaRPr lang="ja-JP" altLang="en-US" sz="1600" b="1" dirty="0">
              <a:solidFill>
                <a:schemeClr val="tx1"/>
              </a:solidFill>
            </a:endParaRPr>
          </a:p>
          <a:p>
            <a:pPr lvl="1"/>
            <a:r>
              <a:rPr lang="en-US" altLang="ja-JP" sz="1600" b="1" dirty="0" smtClean="0">
                <a:solidFill>
                  <a:srgbClr val="FF0000"/>
                </a:solidFill>
              </a:rPr>
              <a:t>Print</a:t>
            </a:r>
            <a:r>
              <a:rPr lang="en-US" altLang="ja-JP" sz="1600" b="1" dirty="0" smtClean="0">
                <a:solidFill>
                  <a:schemeClr val="tx1"/>
                </a:solidFill>
              </a:rPr>
              <a:t> </a:t>
            </a:r>
            <a:r>
              <a:rPr lang="en-US" altLang="ja-JP" sz="1600" b="1" dirty="0" err="1" smtClean="0">
                <a:solidFill>
                  <a:schemeClr val="tx1"/>
                </a:solidFill>
              </a:rPr>
              <a:t>print</a:t>
            </a:r>
            <a:r>
              <a:rPr lang="en-US" altLang="ja-JP" sz="1600" b="1" dirty="0" smtClean="0">
                <a:solidFill>
                  <a:schemeClr val="tx1"/>
                </a:solidFill>
              </a:rPr>
              <a:t> = </a:t>
            </a:r>
            <a:r>
              <a:rPr lang="en-US" altLang="ja-JP" sz="1600" b="1" dirty="0">
                <a:solidFill>
                  <a:schemeClr val="tx1"/>
                </a:solidFill>
              </a:rPr>
              <a:t>new </a:t>
            </a:r>
            <a:r>
              <a:rPr lang="en-US" altLang="ja-JP" sz="1600" b="1" dirty="0" smtClean="0">
                <a:solidFill>
                  <a:srgbClr val="FF0000"/>
                </a:solidFill>
              </a:rPr>
              <a:t>Print</a:t>
            </a:r>
            <a:r>
              <a:rPr lang="en-US" altLang="ja-JP" sz="1600" b="1" dirty="0">
                <a:solidFill>
                  <a:schemeClr val="tx1"/>
                </a:solidFill>
              </a:rPr>
              <a:t>();</a:t>
            </a:r>
          </a:p>
          <a:p>
            <a:pPr lvl="1"/>
            <a:endParaRPr lang="ja-JP" altLang="en-US" sz="1600" b="1" dirty="0">
              <a:solidFill>
                <a:schemeClr val="tx1"/>
              </a:solidFill>
            </a:endParaRPr>
          </a:p>
          <a:p>
            <a:pPr lvl="1"/>
            <a:r>
              <a:rPr lang="en-US" altLang="ja-JP" sz="1600" b="1" dirty="0">
                <a:solidFill>
                  <a:schemeClr val="tx1"/>
                </a:solidFill>
              </a:rPr>
              <a:t>}</a:t>
            </a:r>
          </a:p>
          <a:p>
            <a:r>
              <a:rPr lang="en-US" altLang="ja-JP" sz="1600" b="1" dirty="0">
                <a:solidFill>
                  <a:schemeClr val="tx1"/>
                </a:solidFill>
              </a:rPr>
              <a:t>}</a:t>
            </a:r>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000" y="3546387"/>
            <a:ext cx="1117600" cy="1117600"/>
          </a:xfrm>
          <a:prstGeom prst="rect">
            <a:avLst/>
          </a:prstGeom>
        </p:spPr>
      </p:pic>
      <p:sp>
        <p:nvSpPr>
          <p:cNvPr id="24" name="正方形/長方形 23"/>
          <p:cNvSpPr/>
          <p:nvPr/>
        </p:nvSpPr>
        <p:spPr>
          <a:xfrm>
            <a:off x="9033823" y="4494710"/>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25" name="下矢印 24"/>
          <p:cNvSpPr/>
          <p:nvPr/>
        </p:nvSpPr>
        <p:spPr>
          <a:xfrm rot="5400000">
            <a:off x="6977362" y="2461181"/>
            <a:ext cx="416560" cy="346967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7" name="正方形/長方形 26"/>
          <p:cNvSpPr/>
          <p:nvPr/>
        </p:nvSpPr>
        <p:spPr>
          <a:xfrm>
            <a:off x="0" y="97896"/>
            <a:ext cx="4928186" cy="954107"/>
          </a:xfrm>
          <a:prstGeom prst="rect">
            <a:avLst/>
          </a:prstGeom>
        </p:spPr>
        <p:txBody>
          <a:bodyPr wrap="square">
            <a:spAutoFit/>
          </a:bodyPr>
          <a:lstStyle/>
          <a:p>
            <a:r>
              <a:rPr lang="en-US" altLang="ja-JP" sz="2800" b="1" dirty="0"/>
              <a:t>i</a:t>
            </a:r>
            <a:r>
              <a:rPr lang="en-US" altLang="ja-JP" sz="2800" b="1" dirty="0" smtClean="0"/>
              <a:t>mport</a:t>
            </a:r>
            <a:r>
              <a:rPr lang="ja-JP" altLang="en-US" sz="2800" b="1" dirty="0" smtClean="0"/>
              <a:t>文を使用することで</a:t>
            </a:r>
            <a:endParaRPr lang="en-US" altLang="ja-JP" sz="2800" b="1" dirty="0" smtClean="0"/>
          </a:p>
          <a:p>
            <a:r>
              <a:rPr lang="ja-JP" altLang="en-US" sz="2800" b="1" dirty="0" smtClean="0"/>
              <a:t>この</a:t>
            </a:r>
            <a:r>
              <a:rPr lang="ja-JP" altLang="en-US" sz="2800" b="1" dirty="0"/>
              <a:t>問題</a:t>
            </a:r>
            <a:r>
              <a:rPr lang="ja-JP" altLang="en-US" sz="2800" b="1" dirty="0" smtClean="0"/>
              <a:t>を解決できる</a:t>
            </a:r>
            <a:endParaRPr lang="en-US" altLang="ja-JP" sz="2800" b="1" dirty="0" smtClean="0"/>
          </a:p>
        </p:txBody>
      </p:sp>
    </p:spTree>
    <p:extLst>
      <p:ext uri="{BB962C8B-B14F-4D97-AF65-F5344CB8AC3E}">
        <p14:creationId xmlns:p14="http://schemas.microsoft.com/office/powerpoint/2010/main" val="1815011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602" y="883893"/>
            <a:ext cx="1117600" cy="1117600"/>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224" y="492989"/>
            <a:ext cx="1021243" cy="844745"/>
          </a:xfrm>
          <a:prstGeom prst="rect">
            <a:avLst/>
          </a:prstGeom>
        </p:spPr>
      </p:pic>
      <p:cxnSp>
        <p:nvCxnSpPr>
          <p:cNvPr id="5" name="カギ線コネクタ 4"/>
          <p:cNvCxnSpPr>
            <a:stCxn id="3" idx="2"/>
            <a:endCxn id="2" idx="1"/>
          </p:cNvCxnSpPr>
          <p:nvPr/>
        </p:nvCxnSpPr>
        <p:spPr>
          <a:xfrm rot="16200000" flipH="1">
            <a:off x="1277745" y="1081835"/>
            <a:ext cx="104959" cy="616756"/>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7" name="カギ線コネクタ 6"/>
          <p:cNvCxnSpPr>
            <a:stCxn id="3" idx="2"/>
            <a:endCxn id="21" idx="1"/>
          </p:cNvCxnSpPr>
          <p:nvPr/>
        </p:nvCxnSpPr>
        <p:spPr>
          <a:xfrm rot="16200000" flipH="1">
            <a:off x="718945" y="1640635"/>
            <a:ext cx="1222559" cy="616756"/>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1800" y="1532467"/>
            <a:ext cx="1117600" cy="111760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558" y="492989"/>
            <a:ext cx="1021243" cy="844745"/>
          </a:xfrm>
          <a:prstGeom prst="rect">
            <a:avLst/>
          </a:prstGeom>
        </p:spPr>
      </p:pic>
      <p:cxnSp>
        <p:nvCxnSpPr>
          <p:cNvPr id="12" name="カギ線コネクタ 11"/>
          <p:cNvCxnSpPr>
            <a:stCxn id="11" idx="2"/>
            <a:endCxn id="10" idx="1"/>
          </p:cNvCxnSpPr>
          <p:nvPr/>
        </p:nvCxnSpPr>
        <p:spPr>
          <a:xfrm rot="16200000" flipH="1">
            <a:off x="4816224"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正方形/長方形 14"/>
          <p:cNvSpPr/>
          <p:nvPr/>
        </p:nvSpPr>
        <p:spPr>
          <a:xfrm>
            <a:off x="1655426" y="1832216"/>
            <a:ext cx="1083951" cy="338554"/>
          </a:xfrm>
          <a:prstGeom prst="rect">
            <a:avLst/>
          </a:prstGeom>
        </p:spPr>
        <p:txBody>
          <a:bodyPr wrap="none">
            <a:spAutoFit/>
          </a:bodyPr>
          <a:lstStyle/>
          <a:p>
            <a:r>
              <a:rPr lang="en-US" altLang="ja-JP" sz="1600" dirty="0" smtClean="0"/>
              <a:t>Print.java</a:t>
            </a:r>
            <a:endParaRPr lang="ja-JP" altLang="en-US" sz="1600" dirty="0"/>
          </a:p>
        </p:txBody>
      </p:sp>
      <p:sp>
        <p:nvSpPr>
          <p:cNvPr id="18" name="正方形/長方形 17"/>
          <p:cNvSpPr/>
          <p:nvPr/>
        </p:nvSpPr>
        <p:spPr>
          <a:xfrm>
            <a:off x="5528623" y="2480790"/>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19" name="正方形/長方形 18"/>
          <p:cNvSpPr/>
          <p:nvPr/>
        </p:nvSpPr>
        <p:spPr>
          <a:xfrm>
            <a:off x="527613" y="245645"/>
            <a:ext cx="813043" cy="338554"/>
          </a:xfrm>
          <a:prstGeom prst="rect">
            <a:avLst/>
          </a:prstGeom>
        </p:spPr>
        <p:txBody>
          <a:bodyPr wrap="none">
            <a:spAutoFit/>
          </a:bodyPr>
          <a:lstStyle/>
          <a:p>
            <a:r>
              <a:rPr lang="en-US" altLang="ja-JP" sz="1600" dirty="0"/>
              <a:t>printer</a:t>
            </a:r>
            <a:endParaRPr lang="ja-JP" altLang="en-US" sz="1600" dirty="0"/>
          </a:p>
        </p:txBody>
      </p:sp>
      <p:sp>
        <p:nvSpPr>
          <p:cNvPr id="20" name="正方形/長方形 19"/>
          <p:cNvSpPr/>
          <p:nvPr/>
        </p:nvSpPr>
        <p:spPr>
          <a:xfrm>
            <a:off x="4296063" y="245645"/>
            <a:ext cx="768159" cy="338554"/>
          </a:xfrm>
          <a:prstGeom prst="rect">
            <a:avLst/>
          </a:prstGeom>
        </p:spPr>
        <p:txBody>
          <a:bodyPr wrap="none">
            <a:spAutoFit/>
          </a:bodyPr>
          <a:lstStyle/>
          <a:p>
            <a:r>
              <a:rPr lang="en-US" altLang="ja-JP" sz="1600" dirty="0"/>
              <a:t>copier</a:t>
            </a:r>
            <a:endParaRPr lang="ja-JP" altLang="en-US" sz="1600" dirty="0"/>
          </a:p>
        </p:txBody>
      </p:sp>
      <p:sp>
        <p:nvSpPr>
          <p:cNvPr id="25" name="正方形/長方形 24"/>
          <p:cNvSpPr/>
          <p:nvPr/>
        </p:nvSpPr>
        <p:spPr>
          <a:xfrm>
            <a:off x="576590" y="4627060"/>
            <a:ext cx="10944850" cy="1815882"/>
          </a:xfrm>
          <a:prstGeom prst="rect">
            <a:avLst/>
          </a:prstGeom>
        </p:spPr>
        <p:txBody>
          <a:bodyPr wrap="square">
            <a:spAutoFit/>
          </a:bodyPr>
          <a:lstStyle/>
          <a:p>
            <a:r>
              <a:rPr lang="en-US" altLang="ja-JP" sz="2800" dirty="0" smtClean="0"/>
              <a:t>import</a:t>
            </a:r>
            <a:r>
              <a:rPr lang="ja-JP" altLang="en-US" sz="2800" dirty="0" smtClean="0"/>
              <a:t>したいクラスが複数ある場合は、</a:t>
            </a:r>
            <a:r>
              <a:rPr lang="en-US" altLang="ja-JP" sz="2800" dirty="0" smtClean="0"/>
              <a:t>import</a:t>
            </a:r>
            <a:r>
              <a:rPr lang="ja-JP" altLang="en-US" sz="2800" dirty="0"/>
              <a:t>文</a:t>
            </a:r>
            <a:r>
              <a:rPr lang="ja-JP" altLang="en-US" sz="2800" dirty="0" smtClean="0"/>
              <a:t>も複数記載。</a:t>
            </a:r>
            <a:endParaRPr lang="en-US" altLang="ja-JP" sz="2800" dirty="0" smtClean="0"/>
          </a:p>
          <a:p>
            <a:endParaRPr lang="en-US" altLang="ja-JP" sz="2800" dirty="0" smtClean="0"/>
          </a:p>
          <a:p>
            <a:r>
              <a:rPr lang="ja-JP" altLang="en-US" sz="2800" dirty="0" smtClean="0"/>
              <a:t>ただし上記のように同じパッケージの複数のクラスをインポートしたい場合は、次ページのように記載することができます。</a:t>
            </a:r>
            <a:endParaRPr lang="en-US" altLang="ja-JP" sz="2800" dirty="0" smtClean="0"/>
          </a:p>
        </p:txBody>
      </p:sp>
      <p:sp>
        <p:nvSpPr>
          <p:cNvPr id="4" name="四角形吹き出し 3"/>
          <p:cNvSpPr/>
          <p:nvPr/>
        </p:nvSpPr>
        <p:spPr>
          <a:xfrm>
            <a:off x="6904713" y="18793"/>
            <a:ext cx="5287287" cy="4035019"/>
          </a:xfrm>
          <a:prstGeom prst="wedgeRectCallout">
            <a:avLst>
              <a:gd name="adj1" fmla="val -58050"/>
              <a:gd name="adj2" fmla="val 49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1" dirty="0">
                <a:solidFill>
                  <a:schemeClr val="tx1"/>
                </a:solidFill>
              </a:rPr>
              <a:t>package copier;</a:t>
            </a:r>
          </a:p>
          <a:p>
            <a:endParaRPr lang="en-US" altLang="ja-JP" sz="1600" b="1" dirty="0">
              <a:solidFill>
                <a:schemeClr val="tx1"/>
              </a:solidFill>
            </a:endParaRPr>
          </a:p>
          <a:p>
            <a:r>
              <a:rPr lang="en-US" altLang="ja-JP" sz="1600" b="1" dirty="0">
                <a:solidFill>
                  <a:srgbClr val="FF0000"/>
                </a:solidFill>
              </a:rPr>
              <a:t>import printer</a:t>
            </a:r>
            <a:r>
              <a:rPr lang="en-US" altLang="ja-JP" sz="1600" b="1" dirty="0" smtClean="0">
                <a:solidFill>
                  <a:srgbClr val="FF0000"/>
                </a:solidFill>
              </a:rPr>
              <a:t>. Print</a:t>
            </a:r>
            <a:r>
              <a:rPr lang="en-US" altLang="ja-JP" sz="1600" b="1" dirty="0">
                <a:solidFill>
                  <a:srgbClr val="FF0000"/>
                </a:solidFill>
              </a:rPr>
              <a:t>;</a:t>
            </a:r>
          </a:p>
          <a:p>
            <a:r>
              <a:rPr lang="en-US" altLang="ja-JP" sz="1600" b="1" dirty="0">
                <a:solidFill>
                  <a:srgbClr val="FF0000"/>
                </a:solidFill>
              </a:rPr>
              <a:t>import printer. </a:t>
            </a:r>
            <a:r>
              <a:rPr lang="en-US" altLang="ja-JP" sz="1600" b="1" dirty="0" err="1" smtClean="0">
                <a:solidFill>
                  <a:srgbClr val="FF0000"/>
                </a:solidFill>
              </a:rPr>
              <a:t>Config</a:t>
            </a:r>
            <a:r>
              <a:rPr lang="en-US" altLang="ja-JP" sz="1600" b="1" dirty="0" smtClean="0">
                <a:solidFill>
                  <a:srgbClr val="FF0000"/>
                </a:solidFill>
              </a:rPr>
              <a:t>;</a:t>
            </a:r>
            <a:endParaRPr lang="en-US" altLang="ja-JP" sz="1600" b="1" dirty="0">
              <a:solidFill>
                <a:srgbClr val="FF0000"/>
              </a:solidFill>
            </a:endParaRPr>
          </a:p>
          <a:p>
            <a:r>
              <a:rPr lang="en-US" altLang="ja-JP" sz="1600" b="1" dirty="0">
                <a:solidFill>
                  <a:srgbClr val="FF0000"/>
                </a:solidFill>
              </a:rPr>
              <a:t>import printer. </a:t>
            </a:r>
            <a:r>
              <a:rPr lang="en-US" altLang="ja-JP" sz="1600" b="1" dirty="0" smtClean="0">
                <a:solidFill>
                  <a:srgbClr val="FF0000"/>
                </a:solidFill>
              </a:rPr>
              <a:t>Size;</a:t>
            </a:r>
            <a:endParaRPr lang="en-US" altLang="ja-JP" sz="1600" b="1" dirty="0">
              <a:solidFill>
                <a:srgbClr val="FF0000"/>
              </a:solidFill>
            </a:endParaRPr>
          </a:p>
          <a:p>
            <a:endParaRPr lang="ja-JP" altLang="en-US" sz="1600" b="1" dirty="0">
              <a:solidFill>
                <a:schemeClr val="tx1"/>
              </a:solidFill>
            </a:endParaRPr>
          </a:p>
          <a:p>
            <a:r>
              <a:rPr lang="en-US" altLang="ja-JP" sz="1600" b="1" dirty="0">
                <a:solidFill>
                  <a:schemeClr val="tx1"/>
                </a:solidFill>
              </a:rPr>
              <a:t>public class Copy {</a:t>
            </a:r>
          </a:p>
          <a:p>
            <a:endParaRPr lang="ja-JP" altLang="en-US" sz="1600" b="1" dirty="0">
              <a:solidFill>
                <a:schemeClr val="tx1"/>
              </a:solidFill>
            </a:endParaRPr>
          </a:p>
          <a:p>
            <a:pPr lvl="1"/>
            <a:r>
              <a:rPr lang="en-US" altLang="ja-JP" sz="1600" b="1" dirty="0">
                <a:solidFill>
                  <a:schemeClr val="tx1"/>
                </a:solidFill>
              </a:rPr>
              <a:t>public static void main(String[] </a:t>
            </a:r>
            <a:r>
              <a:rPr lang="en-US" altLang="ja-JP" sz="1600" b="1" dirty="0" err="1">
                <a:solidFill>
                  <a:schemeClr val="tx1"/>
                </a:solidFill>
              </a:rPr>
              <a:t>args</a:t>
            </a:r>
            <a:r>
              <a:rPr lang="en-US" altLang="ja-JP" sz="1600" b="1" dirty="0">
                <a:solidFill>
                  <a:schemeClr val="tx1"/>
                </a:solidFill>
              </a:rPr>
              <a:t>) {</a:t>
            </a:r>
          </a:p>
          <a:p>
            <a:pPr lvl="1"/>
            <a:endParaRPr lang="ja-JP" altLang="en-US" sz="1600" b="1" dirty="0">
              <a:solidFill>
                <a:schemeClr val="tx1"/>
              </a:solidFill>
            </a:endParaRPr>
          </a:p>
          <a:p>
            <a:pPr lvl="1"/>
            <a:r>
              <a:rPr lang="en-US" altLang="ja-JP" sz="1600" b="1" dirty="0">
                <a:solidFill>
                  <a:srgbClr val="FF0000"/>
                </a:solidFill>
              </a:rPr>
              <a:t>Print</a:t>
            </a:r>
            <a:r>
              <a:rPr lang="en-US" altLang="ja-JP" sz="1600" b="1" dirty="0">
                <a:solidFill>
                  <a:schemeClr val="tx1"/>
                </a:solidFill>
              </a:rPr>
              <a:t> </a:t>
            </a:r>
            <a:r>
              <a:rPr lang="en-US" altLang="ja-JP" sz="1600" b="1" dirty="0" err="1" smtClean="0">
                <a:solidFill>
                  <a:schemeClr val="tx1"/>
                </a:solidFill>
              </a:rPr>
              <a:t>print</a:t>
            </a:r>
            <a:r>
              <a:rPr lang="en-US" altLang="ja-JP" sz="1600" b="1" dirty="0" smtClean="0">
                <a:solidFill>
                  <a:schemeClr val="tx1"/>
                </a:solidFill>
              </a:rPr>
              <a:t> = </a:t>
            </a:r>
            <a:r>
              <a:rPr lang="en-US" altLang="ja-JP" sz="1600" b="1" dirty="0">
                <a:solidFill>
                  <a:schemeClr val="tx1"/>
                </a:solidFill>
              </a:rPr>
              <a:t>new </a:t>
            </a:r>
            <a:r>
              <a:rPr lang="en-US" altLang="ja-JP" sz="1600" b="1" dirty="0">
                <a:solidFill>
                  <a:srgbClr val="FF0000"/>
                </a:solidFill>
              </a:rPr>
              <a:t>Print</a:t>
            </a:r>
            <a:r>
              <a:rPr lang="en-US" altLang="ja-JP" sz="1600" b="1" dirty="0" smtClean="0">
                <a:solidFill>
                  <a:schemeClr val="tx1"/>
                </a:solidFill>
              </a:rPr>
              <a:t>();</a:t>
            </a:r>
          </a:p>
          <a:p>
            <a:pPr lvl="1"/>
            <a:r>
              <a:rPr lang="en-US" altLang="ja-JP" sz="1600" b="1" dirty="0" err="1" smtClean="0">
                <a:solidFill>
                  <a:srgbClr val="FF0000"/>
                </a:solidFill>
              </a:rPr>
              <a:t>Config</a:t>
            </a:r>
            <a:r>
              <a:rPr lang="en-US" altLang="ja-JP" sz="1600" b="1" dirty="0" smtClean="0">
                <a:solidFill>
                  <a:srgbClr val="FF0000"/>
                </a:solidFill>
              </a:rPr>
              <a:t> </a:t>
            </a:r>
            <a:r>
              <a:rPr lang="en-US" altLang="ja-JP" sz="1600" b="1" dirty="0" err="1" smtClean="0">
                <a:solidFill>
                  <a:schemeClr val="tx1"/>
                </a:solidFill>
              </a:rPr>
              <a:t>config</a:t>
            </a:r>
            <a:r>
              <a:rPr lang="en-US" altLang="ja-JP" sz="1600" b="1" dirty="0" smtClean="0">
                <a:solidFill>
                  <a:schemeClr val="tx1"/>
                </a:solidFill>
              </a:rPr>
              <a:t> </a:t>
            </a:r>
            <a:r>
              <a:rPr lang="en-US" altLang="ja-JP" sz="1600" b="1" dirty="0">
                <a:solidFill>
                  <a:schemeClr val="tx1"/>
                </a:solidFill>
              </a:rPr>
              <a:t>= new </a:t>
            </a:r>
            <a:r>
              <a:rPr lang="en-US" altLang="ja-JP" sz="1600" b="1" dirty="0" err="1" smtClean="0">
                <a:solidFill>
                  <a:srgbClr val="FF0000"/>
                </a:solidFill>
              </a:rPr>
              <a:t>Config</a:t>
            </a:r>
            <a:r>
              <a:rPr lang="en-US" altLang="ja-JP" sz="1600" b="1" dirty="0" smtClean="0">
                <a:solidFill>
                  <a:schemeClr val="tx1"/>
                </a:solidFill>
              </a:rPr>
              <a:t>();</a:t>
            </a:r>
            <a:endParaRPr lang="en-US" altLang="ja-JP" sz="1600" b="1" dirty="0">
              <a:solidFill>
                <a:schemeClr val="tx1"/>
              </a:solidFill>
            </a:endParaRPr>
          </a:p>
          <a:p>
            <a:pPr lvl="1"/>
            <a:r>
              <a:rPr lang="en-US" altLang="ja-JP" sz="1600" b="1" dirty="0" smtClean="0">
                <a:solidFill>
                  <a:srgbClr val="FF0000"/>
                </a:solidFill>
              </a:rPr>
              <a:t>Size </a:t>
            </a:r>
            <a:r>
              <a:rPr lang="en-US" altLang="ja-JP" sz="1600" b="1" dirty="0" err="1" smtClean="0">
                <a:solidFill>
                  <a:schemeClr val="tx1"/>
                </a:solidFill>
              </a:rPr>
              <a:t>size</a:t>
            </a:r>
            <a:r>
              <a:rPr lang="en-US" altLang="ja-JP" sz="1600" b="1" dirty="0" smtClean="0">
                <a:solidFill>
                  <a:schemeClr val="tx1"/>
                </a:solidFill>
              </a:rPr>
              <a:t> </a:t>
            </a:r>
            <a:r>
              <a:rPr lang="en-US" altLang="ja-JP" sz="1600" b="1" dirty="0">
                <a:solidFill>
                  <a:schemeClr val="tx1"/>
                </a:solidFill>
              </a:rPr>
              <a:t>= new </a:t>
            </a:r>
            <a:r>
              <a:rPr lang="en-US" altLang="ja-JP" sz="1600" b="1" dirty="0" smtClean="0">
                <a:solidFill>
                  <a:srgbClr val="FF0000"/>
                </a:solidFill>
              </a:rPr>
              <a:t>Size</a:t>
            </a:r>
            <a:r>
              <a:rPr lang="en-US" altLang="ja-JP" sz="1600" b="1" dirty="0" smtClean="0">
                <a:solidFill>
                  <a:schemeClr val="tx1"/>
                </a:solidFill>
              </a:rPr>
              <a:t>();</a:t>
            </a:r>
            <a:endParaRPr lang="en-US" altLang="ja-JP" sz="1600" b="1" dirty="0">
              <a:solidFill>
                <a:schemeClr val="tx1"/>
              </a:solidFill>
            </a:endParaRPr>
          </a:p>
          <a:p>
            <a:pPr lvl="1"/>
            <a:endParaRPr lang="ja-JP" altLang="en-US" sz="1600" b="1" dirty="0">
              <a:solidFill>
                <a:schemeClr val="tx1"/>
              </a:solidFill>
            </a:endParaRPr>
          </a:p>
          <a:p>
            <a:pPr lvl="1"/>
            <a:r>
              <a:rPr lang="en-US" altLang="ja-JP" sz="1600" b="1" dirty="0">
                <a:solidFill>
                  <a:schemeClr val="tx1"/>
                </a:solidFill>
              </a:rPr>
              <a:t>}</a:t>
            </a:r>
          </a:p>
          <a:p>
            <a:r>
              <a:rPr lang="en-US" altLang="ja-JP" sz="1600" b="1" dirty="0">
                <a:solidFill>
                  <a:schemeClr val="tx1"/>
                </a:solidFill>
              </a:rPr>
              <a:t>}</a:t>
            </a:r>
          </a:p>
        </p:txBody>
      </p:sp>
      <p:sp>
        <p:nvSpPr>
          <p:cNvPr id="28" name="下矢印 27"/>
          <p:cNvSpPr/>
          <p:nvPr/>
        </p:nvSpPr>
        <p:spPr>
          <a:xfrm rot="5400000">
            <a:off x="3826490" y="1595213"/>
            <a:ext cx="416560" cy="169314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21" name="図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602" y="2001493"/>
            <a:ext cx="1117600" cy="1117600"/>
          </a:xfrm>
          <a:prstGeom prst="rect">
            <a:avLst/>
          </a:prstGeom>
        </p:spPr>
      </p:pic>
      <p:sp>
        <p:nvSpPr>
          <p:cNvPr id="22" name="正方形/長方形 21"/>
          <p:cNvSpPr/>
          <p:nvPr/>
        </p:nvSpPr>
        <p:spPr>
          <a:xfrm>
            <a:off x="1569667" y="2936213"/>
            <a:ext cx="1237839" cy="338554"/>
          </a:xfrm>
          <a:prstGeom prst="rect">
            <a:avLst/>
          </a:prstGeom>
        </p:spPr>
        <p:txBody>
          <a:bodyPr wrap="none">
            <a:spAutoFit/>
          </a:bodyPr>
          <a:lstStyle/>
          <a:p>
            <a:r>
              <a:rPr lang="en-US" altLang="ja-JP" sz="1600" dirty="0" smtClean="0"/>
              <a:t>Config.java</a:t>
            </a:r>
            <a:endParaRPr lang="ja-JP" altLang="en-US" sz="1600" dirty="0"/>
          </a:p>
        </p:txBody>
      </p:sp>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8283" y="3119093"/>
            <a:ext cx="1117600" cy="1117600"/>
          </a:xfrm>
          <a:prstGeom prst="rect">
            <a:avLst/>
          </a:prstGeom>
        </p:spPr>
      </p:pic>
      <p:sp>
        <p:nvSpPr>
          <p:cNvPr id="24" name="正方形/長方形 23"/>
          <p:cNvSpPr/>
          <p:nvPr/>
        </p:nvSpPr>
        <p:spPr>
          <a:xfrm>
            <a:off x="1599348" y="4053813"/>
            <a:ext cx="1018227" cy="338554"/>
          </a:xfrm>
          <a:prstGeom prst="rect">
            <a:avLst/>
          </a:prstGeom>
        </p:spPr>
        <p:txBody>
          <a:bodyPr wrap="none">
            <a:spAutoFit/>
          </a:bodyPr>
          <a:lstStyle/>
          <a:p>
            <a:r>
              <a:rPr lang="en-US" altLang="ja-JP" sz="1600" dirty="0" smtClean="0"/>
              <a:t>Size.java</a:t>
            </a:r>
            <a:endParaRPr lang="ja-JP" altLang="en-US" sz="1600" dirty="0"/>
          </a:p>
        </p:txBody>
      </p:sp>
      <p:cxnSp>
        <p:nvCxnSpPr>
          <p:cNvPr id="26" name="カギ線コネクタ 25"/>
          <p:cNvCxnSpPr>
            <a:stCxn id="3" idx="2"/>
            <a:endCxn id="23" idx="1"/>
          </p:cNvCxnSpPr>
          <p:nvPr/>
        </p:nvCxnSpPr>
        <p:spPr>
          <a:xfrm rot="16200000" flipH="1">
            <a:off x="174985" y="2184594"/>
            <a:ext cx="2340159" cy="646437"/>
          </a:xfrm>
          <a:prstGeom prst="bentConnector2">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6352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9316" y="701012"/>
            <a:ext cx="1117600" cy="1117600"/>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938" y="310108"/>
            <a:ext cx="1021243" cy="844745"/>
          </a:xfrm>
          <a:prstGeom prst="rect">
            <a:avLst/>
          </a:prstGeom>
        </p:spPr>
      </p:pic>
      <p:cxnSp>
        <p:nvCxnSpPr>
          <p:cNvPr id="5" name="カギ線コネクタ 4"/>
          <p:cNvCxnSpPr>
            <a:stCxn id="3" idx="2"/>
            <a:endCxn id="2" idx="1"/>
          </p:cNvCxnSpPr>
          <p:nvPr/>
        </p:nvCxnSpPr>
        <p:spPr>
          <a:xfrm rot="16200000" flipH="1">
            <a:off x="1248459" y="898954"/>
            <a:ext cx="104959" cy="616756"/>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7" name="カギ線コネクタ 6"/>
          <p:cNvCxnSpPr>
            <a:stCxn id="3" idx="2"/>
            <a:endCxn id="21" idx="1"/>
          </p:cNvCxnSpPr>
          <p:nvPr/>
        </p:nvCxnSpPr>
        <p:spPr>
          <a:xfrm rot="16200000" flipH="1">
            <a:off x="689659" y="1457754"/>
            <a:ext cx="1222559" cy="616756"/>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1800" y="1532467"/>
            <a:ext cx="1117600" cy="111760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558" y="492989"/>
            <a:ext cx="1021243" cy="844745"/>
          </a:xfrm>
          <a:prstGeom prst="rect">
            <a:avLst/>
          </a:prstGeom>
        </p:spPr>
      </p:pic>
      <p:cxnSp>
        <p:nvCxnSpPr>
          <p:cNvPr id="12" name="カギ線コネクタ 11"/>
          <p:cNvCxnSpPr>
            <a:stCxn id="11" idx="2"/>
            <a:endCxn id="10" idx="1"/>
          </p:cNvCxnSpPr>
          <p:nvPr/>
        </p:nvCxnSpPr>
        <p:spPr>
          <a:xfrm rot="16200000" flipH="1">
            <a:off x="4816224"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正方形/長方形 14"/>
          <p:cNvSpPr/>
          <p:nvPr/>
        </p:nvSpPr>
        <p:spPr>
          <a:xfrm>
            <a:off x="1626140" y="1649335"/>
            <a:ext cx="1083951" cy="338554"/>
          </a:xfrm>
          <a:prstGeom prst="rect">
            <a:avLst/>
          </a:prstGeom>
        </p:spPr>
        <p:txBody>
          <a:bodyPr wrap="none">
            <a:spAutoFit/>
          </a:bodyPr>
          <a:lstStyle/>
          <a:p>
            <a:r>
              <a:rPr lang="en-US" altLang="ja-JP" sz="1600" dirty="0" smtClean="0"/>
              <a:t>Print.java</a:t>
            </a:r>
            <a:endParaRPr lang="ja-JP" altLang="en-US" sz="1600" dirty="0"/>
          </a:p>
        </p:txBody>
      </p:sp>
      <p:sp>
        <p:nvSpPr>
          <p:cNvPr id="18" name="正方形/長方形 17"/>
          <p:cNvSpPr/>
          <p:nvPr/>
        </p:nvSpPr>
        <p:spPr>
          <a:xfrm>
            <a:off x="5528623" y="2480790"/>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19" name="正方形/長方形 18"/>
          <p:cNvSpPr/>
          <p:nvPr/>
        </p:nvSpPr>
        <p:spPr>
          <a:xfrm>
            <a:off x="498327" y="62764"/>
            <a:ext cx="813043" cy="338554"/>
          </a:xfrm>
          <a:prstGeom prst="rect">
            <a:avLst/>
          </a:prstGeom>
        </p:spPr>
        <p:txBody>
          <a:bodyPr wrap="none">
            <a:spAutoFit/>
          </a:bodyPr>
          <a:lstStyle/>
          <a:p>
            <a:r>
              <a:rPr lang="en-US" altLang="ja-JP" sz="1600" dirty="0"/>
              <a:t>printer</a:t>
            </a:r>
            <a:endParaRPr lang="ja-JP" altLang="en-US" sz="1600" dirty="0"/>
          </a:p>
        </p:txBody>
      </p:sp>
      <p:sp>
        <p:nvSpPr>
          <p:cNvPr id="20" name="正方形/長方形 19"/>
          <p:cNvSpPr/>
          <p:nvPr/>
        </p:nvSpPr>
        <p:spPr>
          <a:xfrm>
            <a:off x="4296063" y="245645"/>
            <a:ext cx="768159" cy="338554"/>
          </a:xfrm>
          <a:prstGeom prst="rect">
            <a:avLst/>
          </a:prstGeom>
        </p:spPr>
        <p:txBody>
          <a:bodyPr wrap="none">
            <a:spAutoFit/>
          </a:bodyPr>
          <a:lstStyle/>
          <a:p>
            <a:r>
              <a:rPr lang="en-US" altLang="ja-JP" sz="1600" dirty="0"/>
              <a:t>copier</a:t>
            </a:r>
            <a:endParaRPr lang="ja-JP" altLang="en-US" sz="1600" dirty="0"/>
          </a:p>
        </p:txBody>
      </p:sp>
      <p:sp>
        <p:nvSpPr>
          <p:cNvPr id="25" name="正方形/長方形 24"/>
          <p:cNvSpPr/>
          <p:nvPr/>
        </p:nvSpPr>
        <p:spPr>
          <a:xfrm>
            <a:off x="739150" y="4949585"/>
            <a:ext cx="10944850" cy="1384995"/>
          </a:xfrm>
          <a:prstGeom prst="rect">
            <a:avLst/>
          </a:prstGeom>
        </p:spPr>
        <p:txBody>
          <a:bodyPr wrap="square">
            <a:spAutoFit/>
          </a:bodyPr>
          <a:lstStyle/>
          <a:p>
            <a:r>
              <a:rPr lang="en-US" altLang="ja-JP" sz="2800" b="1" dirty="0"/>
              <a:t>import printer. </a:t>
            </a:r>
            <a:r>
              <a:rPr lang="ja-JP" altLang="en-US" sz="2800" b="1" dirty="0"/>
              <a:t>*</a:t>
            </a:r>
            <a:r>
              <a:rPr lang="en-US" altLang="ja-JP" sz="2800" b="1" dirty="0" smtClean="0"/>
              <a:t>;</a:t>
            </a:r>
          </a:p>
          <a:p>
            <a:r>
              <a:rPr lang="ja-JP" altLang="en-US" sz="2800" dirty="0" err="1" smtClean="0"/>
              <a:t>のように</a:t>
            </a:r>
            <a:r>
              <a:rPr lang="ja-JP" altLang="en-US" sz="2800" dirty="0" smtClean="0"/>
              <a:t>クラス名の箇所をアスタリスクとすることで、そのパッケージに所属するすべてのクラスをインポートすることができます。</a:t>
            </a:r>
            <a:endParaRPr lang="en-US" altLang="ja-JP" sz="2800" dirty="0" smtClean="0"/>
          </a:p>
        </p:txBody>
      </p:sp>
      <p:sp>
        <p:nvSpPr>
          <p:cNvPr id="4" name="四角形吹き出し 3"/>
          <p:cNvSpPr/>
          <p:nvPr/>
        </p:nvSpPr>
        <p:spPr>
          <a:xfrm>
            <a:off x="6904713" y="18793"/>
            <a:ext cx="5287287" cy="4035019"/>
          </a:xfrm>
          <a:prstGeom prst="wedgeRectCallout">
            <a:avLst>
              <a:gd name="adj1" fmla="val -58050"/>
              <a:gd name="adj2" fmla="val 49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b="1" dirty="0">
                <a:solidFill>
                  <a:schemeClr val="tx1"/>
                </a:solidFill>
              </a:rPr>
              <a:t>package copier;</a:t>
            </a:r>
          </a:p>
          <a:p>
            <a:endParaRPr lang="en-US" altLang="ja-JP" sz="1600" b="1" dirty="0">
              <a:solidFill>
                <a:schemeClr val="tx1"/>
              </a:solidFill>
            </a:endParaRPr>
          </a:p>
          <a:p>
            <a:r>
              <a:rPr lang="en-US" altLang="ja-JP" sz="1600" b="1" dirty="0">
                <a:solidFill>
                  <a:srgbClr val="FF0000"/>
                </a:solidFill>
              </a:rPr>
              <a:t>import printer</a:t>
            </a:r>
            <a:r>
              <a:rPr lang="en-US" altLang="ja-JP" sz="1600" b="1" dirty="0" smtClean="0">
                <a:solidFill>
                  <a:srgbClr val="FF0000"/>
                </a:solidFill>
              </a:rPr>
              <a:t>. </a:t>
            </a:r>
            <a:r>
              <a:rPr lang="ja-JP" altLang="en-US" sz="1600" b="1" dirty="0" smtClean="0">
                <a:solidFill>
                  <a:srgbClr val="FF0000"/>
                </a:solidFill>
              </a:rPr>
              <a:t>*</a:t>
            </a:r>
            <a:r>
              <a:rPr lang="en-US" altLang="ja-JP" sz="1600" b="1" dirty="0" smtClean="0">
                <a:solidFill>
                  <a:srgbClr val="FF0000"/>
                </a:solidFill>
              </a:rPr>
              <a:t>;</a:t>
            </a:r>
          </a:p>
          <a:p>
            <a:endParaRPr lang="ja-JP" altLang="en-US" sz="1600" b="1" dirty="0">
              <a:solidFill>
                <a:schemeClr val="tx1"/>
              </a:solidFill>
            </a:endParaRPr>
          </a:p>
          <a:p>
            <a:r>
              <a:rPr lang="en-US" altLang="ja-JP" sz="1600" b="1" dirty="0">
                <a:solidFill>
                  <a:schemeClr val="tx1"/>
                </a:solidFill>
              </a:rPr>
              <a:t>public class Copy {</a:t>
            </a:r>
          </a:p>
          <a:p>
            <a:endParaRPr lang="ja-JP" altLang="en-US" sz="1600" b="1" dirty="0">
              <a:solidFill>
                <a:schemeClr val="tx1"/>
              </a:solidFill>
            </a:endParaRPr>
          </a:p>
          <a:p>
            <a:pPr lvl="1"/>
            <a:r>
              <a:rPr lang="en-US" altLang="ja-JP" sz="1600" b="1" dirty="0">
                <a:solidFill>
                  <a:schemeClr val="tx1"/>
                </a:solidFill>
              </a:rPr>
              <a:t>public static void main(String[] </a:t>
            </a:r>
            <a:r>
              <a:rPr lang="en-US" altLang="ja-JP" sz="1600" b="1" dirty="0" err="1">
                <a:solidFill>
                  <a:schemeClr val="tx1"/>
                </a:solidFill>
              </a:rPr>
              <a:t>args</a:t>
            </a:r>
            <a:r>
              <a:rPr lang="en-US" altLang="ja-JP" sz="1600" b="1" dirty="0">
                <a:solidFill>
                  <a:schemeClr val="tx1"/>
                </a:solidFill>
              </a:rPr>
              <a:t>) {</a:t>
            </a:r>
          </a:p>
          <a:p>
            <a:pPr lvl="1"/>
            <a:endParaRPr lang="ja-JP" altLang="en-US" sz="1600" b="1" dirty="0">
              <a:solidFill>
                <a:schemeClr val="tx1"/>
              </a:solidFill>
            </a:endParaRPr>
          </a:p>
          <a:p>
            <a:pPr lvl="1"/>
            <a:r>
              <a:rPr lang="en-US" altLang="ja-JP" sz="1600" b="1" dirty="0">
                <a:solidFill>
                  <a:srgbClr val="FF0000"/>
                </a:solidFill>
              </a:rPr>
              <a:t>Print</a:t>
            </a:r>
            <a:r>
              <a:rPr lang="en-US" altLang="ja-JP" sz="1600" b="1" dirty="0">
                <a:solidFill>
                  <a:schemeClr val="tx1"/>
                </a:solidFill>
              </a:rPr>
              <a:t> </a:t>
            </a:r>
            <a:r>
              <a:rPr lang="en-US" altLang="ja-JP" sz="1600" b="1" dirty="0" err="1" smtClean="0">
                <a:solidFill>
                  <a:schemeClr val="tx1"/>
                </a:solidFill>
              </a:rPr>
              <a:t>print</a:t>
            </a:r>
            <a:r>
              <a:rPr lang="en-US" altLang="ja-JP" sz="1600" b="1" dirty="0" smtClean="0">
                <a:solidFill>
                  <a:schemeClr val="tx1"/>
                </a:solidFill>
              </a:rPr>
              <a:t> = </a:t>
            </a:r>
            <a:r>
              <a:rPr lang="en-US" altLang="ja-JP" sz="1600" b="1" dirty="0">
                <a:solidFill>
                  <a:schemeClr val="tx1"/>
                </a:solidFill>
              </a:rPr>
              <a:t>new </a:t>
            </a:r>
            <a:r>
              <a:rPr lang="en-US" altLang="ja-JP" sz="1600" b="1" dirty="0">
                <a:solidFill>
                  <a:srgbClr val="FF0000"/>
                </a:solidFill>
              </a:rPr>
              <a:t>Print</a:t>
            </a:r>
            <a:r>
              <a:rPr lang="en-US" altLang="ja-JP" sz="1600" b="1" dirty="0" smtClean="0">
                <a:solidFill>
                  <a:schemeClr val="tx1"/>
                </a:solidFill>
              </a:rPr>
              <a:t>();</a:t>
            </a:r>
          </a:p>
          <a:p>
            <a:pPr lvl="1"/>
            <a:r>
              <a:rPr lang="en-US" altLang="ja-JP" sz="1600" b="1" dirty="0" err="1" smtClean="0">
                <a:solidFill>
                  <a:srgbClr val="FF0000"/>
                </a:solidFill>
              </a:rPr>
              <a:t>Config</a:t>
            </a:r>
            <a:r>
              <a:rPr lang="en-US" altLang="ja-JP" sz="1600" b="1" dirty="0" smtClean="0">
                <a:solidFill>
                  <a:srgbClr val="FF0000"/>
                </a:solidFill>
              </a:rPr>
              <a:t> </a:t>
            </a:r>
            <a:r>
              <a:rPr lang="en-US" altLang="ja-JP" sz="1600" b="1" dirty="0" err="1" smtClean="0">
                <a:solidFill>
                  <a:schemeClr val="tx1"/>
                </a:solidFill>
              </a:rPr>
              <a:t>config</a:t>
            </a:r>
            <a:r>
              <a:rPr lang="en-US" altLang="ja-JP" sz="1600" b="1" dirty="0" smtClean="0">
                <a:solidFill>
                  <a:schemeClr val="tx1"/>
                </a:solidFill>
              </a:rPr>
              <a:t> </a:t>
            </a:r>
            <a:r>
              <a:rPr lang="en-US" altLang="ja-JP" sz="1600" b="1" dirty="0">
                <a:solidFill>
                  <a:schemeClr val="tx1"/>
                </a:solidFill>
              </a:rPr>
              <a:t>= new </a:t>
            </a:r>
            <a:r>
              <a:rPr lang="en-US" altLang="ja-JP" sz="1600" b="1" dirty="0" err="1" smtClean="0">
                <a:solidFill>
                  <a:srgbClr val="FF0000"/>
                </a:solidFill>
              </a:rPr>
              <a:t>Config</a:t>
            </a:r>
            <a:r>
              <a:rPr lang="en-US" altLang="ja-JP" sz="1600" b="1" dirty="0" smtClean="0">
                <a:solidFill>
                  <a:schemeClr val="tx1"/>
                </a:solidFill>
              </a:rPr>
              <a:t>();</a:t>
            </a:r>
            <a:endParaRPr lang="en-US" altLang="ja-JP" sz="1600" b="1" dirty="0">
              <a:solidFill>
                <a:schemeClr val="tx1"/>
              </a:solidFill>
            </a:endParaRPr>
          </a:p>
          <a:p>
            <a:pPr lvl="1"/>
            <a:r>
              <a:rPr lang="en-US" altLang="ja-JP" sz="1600" b="1" dirty="0" smtClean="0">
                <a:solidFill>
                  <a:srgbClr val="FF0000"/>
                </a:solidFill>
              </a:rPr>
              <a:t>Size </a:t>
            </a:r>
            <a:r>
              <a:rPr lang="en-US" altLang="ja-JP" sz="1600" b="1" dirty="0" err="1" smtClean="0">
                <a:solidFill>
                  <a:schemeClr val="tx1"/>
                </a:solidFill>
              </a:rPr>
              <a:t>size</a:t>
            </a:r>
            <a:r>
              <a:rPr lang="en-US" altLang="ja-JP" sz="1600" b="1" dirty="0" smtClean="0">
                <a:solidFill>
                  <a:schemeClr val="tx1"/>
                </a:solidFill>
              </a:rPr>
              <a:t> </a:t>
            </a:r>
            <a:r>
              <a:rPr lang="en-US" altLang="ja-JP" sz="1600" b="1" dirty="0">
                <a:solidFill>
                  <a:schemeClr val="tx1"/>
                </a:solidFill>
              </a:rPr>
              <a:t>= new </a:t>
            </a:r>
            <a:r>
              <a:rPr lang="en-US" altLang="ja-JP" sz="1600" b="1" dirty="0" smtClean="0">
                <a:solidFill>
                  <a:srgbClr val="FF0000"/>
                </a:solidFill>
              </a:rPr>
              <a:t>Size</a:t>
            </a:r>
            <a:r>
              <a:rPr lang="en-US" altLang="ja-JP" sz="1600" b="1" dirty="0" smtClean="0">
                <a:solidFill>
                  <a:schemeClr val="tx1"/>
                </a:solidFill>
              </a:rPr>
              <a:t>();</a:t>
            </a:r>
            <a:endParaRPr lang="en-US" altLang="ja-JP" sz="1600" b="1" dirty="0">
              <a:solidFill>
                <a:schemeClr val="tx1"/>
              </a:solidFill>
            </a:endParaRPr>
          </a:p>
          <a:p>
            <a:pPr lvl="1"/>
            <a:endParaRPr lang="ja-JP" altLang="en-US" sz="1600" b="1" dirty="0">
              <a:solidFill>
                <a:schemeClr val="tx1"/>
              </a:solidFill>
            </a:endParaRPr>
          </a:p>
          <a:p>
            <a:pPr lvl="1"/>
            <a:r>
              <a:rPr lang="en-US" altLang="ja-JP" sz="1600" b="1" dirty="0">
                <a:solidFill>
                  <a:schemeClr val="tx1"/>
                </a:solidFill>
              </a:rPr>
              <a:t>}</a:t>
            </a:r>
          </a:p>
          <a:p>
            <a:r>
              <a:rPr lang="en-US" altLang="ja-JP" sz="1600" b="1" dirty="0">
                <a:solidFill>
                  <a:schemeClr val="tx1"/>
                </a:solidFill>
              </a:rPr>
              <a:t>}</a:t>
            </a:r>
          </a:p>
        </p:txBody>
      </p:sp>
      <p:sp>
        <p:nvSpPr>
          <p:cNvPr id="28" name="下矢印 27"/>
          <p:cNvSpPr/>
          <p:nvPr/>
        </p:nvSpPr>
        <p:spPr>
          <a:xfrm rot="5400000">
            <a:off x="3826490" y="1595213"/>
            <a:ext cx="416560" cy="169314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21" name="図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9316" y="1818612"/>
            <a:ext cx="1117600" cy="1117600"/>
          </a:xfrm>
          <a:prstGeom prst="rect">
            <a:avLst/>
          </a:prstGeom>
        </p:spPr>
      </p:pic>
      <p:sp>
        <p:nvSpPr>
          <p:cNvPr id="22" name="正方形/長方形 21"/>
          <p:cNvSpPr/>
          <p:nvPr/>
        </p:nvSpPr>
        <p:spPr>
          <a:xfrm>
            <a:off x="1540381" y="2753332"/>
            <a:ext cx="1237839" cy="338554"/>
          </a:xfrm>
          <a:prstGeom prst="rect">
            <a:avLst/>
          </a:prstGeom>
        </p:spPr>
        <p:txBody>
          <a:bodyPr wrap="none">
            <a:spAutoFit/>
          </a:bodyPr>
          <a:lstStyle/>
          <a:p>
            <a:r>
              <a:rPr lang="en-US" altLang="ja-JP" sz="1600" dirty="0" smtClean="0"/>
              <a:t>Config.java</a:t>
            </a:r>
            <a:endParaRPr lang="ja-JP" altLang="en-US" sz="1600" dirty="0"/>
          </a:p>
        </p:txBody>
      </p:sp>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997" y="2936212"/>
            <a:ext cx="1117600" cy="1117600"/>
          </a:xfrm>
          <a:prstGeom prst="rect">
            <a:avLst/>
          </a:prstGeom>
        </p:spPr>
      </p:pic>
      <p:sp>
        <p:nvSpPr>
          <p:cNvPr id="24" name="正方形/長方形 23"/>
          <p:cNvSpPr/>
          <p:nvPr/>
        </p:nvSpPr>
        <p:spPr>
          <a:xfrm>
            <a:off x="1570062" y="3870932"/>
            <a:ext cx="1018227" cy="338554"/>
          </a:xfrm>
          <a:prstGeom prst="rect">
            <a:avLst/>
          </a:prstGeom>
        </p:spPr>
        <p:txBody>
          <a:bodyPr wrap="none">
            <a:spAutoFit/>
          </a:bodyPr>
          <a:lstStyle/>
          <a:p>
            <a:r>
              <a:rPr lang="en-US" altLang="ja-JP" sz="1600" dirty="0" smtClean="0"/>
              <a:t>Size.java</a:t>
            </a:r>
            <a:endParaRPr lang="ja-JP" altLang="en-US" sz="1600" dirty="0"/>
          </a:p>
        </p:txBody>
      </p:sp>
      <p:cxnSp>
        <p:nvCxnSpPr>
          <p:cNvPr id="26" name="カギ線コネクタ 25"/>
          <p:cNvCxnSpPr>
            <a:stCxn id="3" idx="2"/>
            <a:endCxn id="23" idx="1"/>
          </p:cNvCxnSpPr>
          <p:nvPr/>
        </p:nvCxnSpPr>
        <p:spPr>
          <a:xfrm rot="16200000" flipH="1">
            <a:off x="145699" y="2001713"/>
            <a:ext cx="2340159" cy="646437"/>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27" name="図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2795" y="3870904"/>
            <a:ext cx="1021243" cy="844745"/>
          </a:xfrm>
          <a:prstGeom prst="rect">
            <a:avLst/>
          </a:prstGeom>
        </p:spPr>
      </p:pic>
      <p:cxnSp>
        <p:nvCxnSpPr>
          <p:cNvPr id="29" name="カギ線コネクタ 28"/>
          <p:cNvCxnSpPr>
            <a:stCxn id="3" idx="2"/>
            <a:endCxn id="27" idx="1"/>
          </p:cNvCxnSpPr>
          <p:nvPr/>
        </p:nvCxnSpPr>
        <p:spPr>
          <a:xfrm rot="16200000" flipH="1">
            <a:off x="358465" y="1788947"/>
            <a:ext cx="3138424" cy="1870235"/>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898" y="3870904"/>
            <a:ext cx="1117600" cy="1117600"/>
          </a:xfrm>
          <a:prstGeom prst="rect">
            <a:avLst/>
          </a:prstGeom>
        </p:spPr>
      </p:pic>
      <p:sp>
        <p:nvSpPr>
          <p:cNvPr id="31" name="正方形/長方形 30"/>
          <p:cNvSpPr/>
          <p:nvPr/>
        </p:nvSpPr>
        <p:spPr>
          <a:xfrm>
            <a:off x="4481541" y="4854765"/>
            <a:ext cx="1047082" cy="338554"/>
          </a:xfrm>
          <a:prstGeom prst="rect">
            <a:avLst/>
          </a:prstGeom>
        </p:spPr>
        <p:txBody>
          <a:bodyPr wrap="none">
            <a:spAutoFit/>
          </a:bodyPr>
          <a:lstStyle/>
          <a:p>
            <a:r>
              <a:rPr lang="en-US" altLang="ja-JP" sz="1600" dirty="0" smtClean="0"/>
              <a:t>Test.java</a:t>
            </a:r>
            <a:endParaRPr lang="ja-JP" altLang="en-US" sz="1600" dirty="0"/>
          </a:p>
        </p:txBody>
      </p:sp>
      <p:cxnSp>
        <p:nvCxnSpPr>
          <p:cNvPr id="32" name="カギ線コネクタ 31"/>
          <p:cNvCxnSpPr>
            <a:stCxn id="27" idx="3"/>
            <a:endCxn id="30" idx="1"/>
          </p:cNvCxnSpPr>
          <p:nvPr/>
        </p:nvCxnSpPr>
        <p:spPr>
          <a:xfrm>
            <a:off x="3884038" y="4293277"/>
            <a:ext cx="537860" cy="136427"/>
          </a:xfrm>
          <a:prstGeom prst="bentConnector3">
            <a:avLst>
              <a:gd name="adj1" fmla="val 50000"/>
            </a:avLst>
          </a:prstGeom>
          <a:ln w="12700"/>
        </p:spPr>
        <p:style>
          <a:lnRef idx="1">
            <a:schemeClr val="dk1"/>
          </a:lnRef>
          <a:fillRef idx="0">
            <a:schemeClr val="dk1"/>
          </a:fillRef>
          <a:effectRef idx="0">
            <a:schemeClr val="dk1"/>
          </a:effectRef>
          <a:fontRef idx="minor">
            <a:schemeClr val="tx1"/>
          </a:fontRef>
        </p:style>
      </p:cxnSp>
      <p:sp>
        <p:nvSpPr>
          <p:cNvPr id="33" name="正方形/長方形 32"/>
          <p:cNvSpPr/>
          <p:nvPr/>
        </p:nvSpPr>
        <p:spPr>
          <a:xfrm>
            <a:off x="498326" y="6252168"/>
            <a:ext cx="11541273" cy="523220"/>
          </a:xfrm>
          <a:prstGeom prst="rect">
            <a:avLst/>
          </a:prstGeom>
        </p:spPr>
        <p:txBody>
          <a:bodyPr wrap="square">
            <a:spAutoFit/>
          </a:bodyPr>
          <a:lstStyle/>
          <a:p>
            <a:r>
              <a:rPr lang="en-US" altLang="ja-JP" sz="2800" dirty="0" smtClean="0"/>
              <a:t>※</a:t>
            </a:r>
            <a:r>
              <a:rPr lang="ja-JP" altLang="en-US" sz="2800" dirty="0" smtClean="0"/>
              <a:t>ただし下の階層のクラス</a:t>
            </a:r>
            <a:r>
              <a:rPr lang="en-US" altLang="ja-JP" sz="2800" dirty="0" smtClean="0"/>
              <a:t>(Test</a:t>
            </a:r>
            <a:r>
              <a:rPr lang="ja-JP" altLang="en-US" sz="2800" dirty="0" smtClean="0"/>
              <a:t>クラス</a:t>
            </a:r>
            <a:r>
              <a:rPr lang="en-US" altLang="ja-JP" sz="2800" dirty="0" smtClean="0"/>
              <a:t>)</a:t>
            </a:r>
            <a:r>
              <a:rPr lang="ja-JP" altLang="en-US" sz="2800" dirty="0" smtClean="0"/>
              <a:t>は別途記載する必要があります。</a:t>
            </a:r>
            <a:endParaRPr lang="en-US" altLang="ja-JP" sz="2800" dirty="0"/>
          </a:p>
        </p:txBody>
      </p:sp>
    </p:spTree>
    <p:extLst>
      <p:ext uri="{BB962C8B-B14F-4D97-AF65-F5344CB8AC3E}">
        <p14:creationId xmlns:p14="http://schemas.microsoft.com/office/powerpoint/2010/main" val="319928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120" y="1496445"/>
            <a:ext cx="1117600" cy="1117600"/>
          </a:xfrm>
          <a:prstGeom prst="rect">
            <a:avLst/>
          </a:prstGeom>
        </p:spPr>
      </p:pic>
      <p:cxnSp>
        <p:nvCxnSpPr>
          <p:cNvPr id="12" name="カギ線コネクタ 11"/>
          <p:cNvCxnSpPr>
            <a:stCxn id="26" idx="2"/>
            <a:endCxn id="10" idx="1"/>
          </p:cNvCxnSpPr>
          <p:nvPr/>
        </p:nvCxnSpPr>
        <p:spPr>
          <a:xfrm rot="16200000" flipH="1">
            <a:off x="1060541" y="1393665"/>
            <a:ext cx="742709" cy="58045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8" name="正方形/長方形 17"/>
          <p:cNvSpPr/>
          <p:nvPr/>
        </p:nvSpPr>
        <p:spPr>
          <a:xfrm>
            <a:off x="1738943" y="2444768"/>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21" name="正方形/長方形 20"/>
          <p:cNvSpPr/>
          <p:nvPr/>
        </p:nvSpPr>
        <p:spPr>
          <a:xfrm>
            <a:off x="654547" y="3731645"/>
            <a:ext cx="9888050" cy="2677656"/>
          </a:xfrm>
          <a:prstGeom prst="rect">
            <a:avLst/>
          </a:prstGeom>
        </p:spPr>
        <p:txBody>
          <a:bodyPr wrap="square">
            <a:spAutoFit/>
          </a:bodyPr>
          <a:lstStyle/>
          <a:p>
            <a:r>
              <a:rPr lang="ja-JP" altLang="en-US" sz="2800" dirty="0" smtClean="0"/>
              <a:t>パッケージを指定しなかったクラスは、デフォルトパッケージというパッケージに所属することになります。</a:t>
            </a:r>
            <a:endParaRPr lang="en-US" altLang="ja-JP" sz="2800" dirty="0" smtClean="0"/>
          </a:p>
          <a:p>
            <a:endParaRPr lang="en-US" altLang="ja-JP" sz="2800" dirty="0" smtClean="0"/>
          </a:p>
          <a:p>
            <a:r>
              <a:rPr lang="ja-JP" altLang="en-US" sz="2800" dirty="0" smtClean="0"/>
              <a:t>このデフォルトパッケージはほかのパッケージに所属するクラスから呼び出さすことができなくなってしまうため、使用が非推奨となっています。（必ずパッケージを指定する）</a:t>
            </a:r>
            <a:endParaRPr lang="en-US" altLang="ja-JP" sz="2800" dirty="0" smtClean="0"/>
          </a:p>
        </p:txBody>
      </p:sp>
      <p:sp>
        <p:nvSpPr>
          <p:cNvPr id="22" name="正方形/長方形 21"/>
          <p:cNvSpPr/>
          <p:nvPr/>
        </p:nvSpPr>
        <p:spPr>
          <a:xfrm>
            <a:off x="5370553" y="558012"/>
            <a:ext cx="4079414" cy="2062103"/>
          </a:xfrm>
          <a:prstGeom prst="rect">
            <a:avLst/>
          </a:prstGeom>
          <a:ln>
            <a:solidFill>
              <a:schemeClr val="tx1"/>
            </a:solidFill>
          </a:ln>
        </p:spPr>
        <p:txBody>
          <a:bodyPr wrap="square">
            <a:spAutoFit/>
          </a:bodyPr>
          <a:lstStyle/>
          <a:p>
            <a:endParaRPr lang="ja-JP" altLang="en-US" sz="1600" b="1" dirty="0"/>
          </a:p>
          <a:p>
            <a:r>
              <a:rPr lang="en-US" altLang="ja-JP" sz="1600" b="1" dirty="0"/>
              <a:t>public class Copy {</a:t>
            </a:r>
          </a:p>
          <a:p>
            <a:endParaRPr lang="en-US" altLang="ja-JP" sz="1600" b="1" dirty="0" smtClean="0"/>
          </a:p>
          <a:p>
            <a:r>
              <a:rPr lang="en-US" altLang="ja-JP" sz="1600" b="1" dirty="0"/>
              <a:t>…</a:t>
            </a:r>
          </a:p>
          <a:p>
            <a:endParaRPr lang="ja-JP" altLang="en-US" sz="1600" b="1" dirty="0"/>
          </a:p>
          <a:p>
            <a:r>
              <a:rPr lang="en-US" altLang="ja-JP" sz="1600" b="1" dirty="0" smtClean="0"/>
              <a:t>}</a:t>
            </a:r>
          </a:p>
          <a:p>
            <a:endParaRPr lang="en-US" altLang="ja-JP" sz="1600" dirty="0"/>
          </a:p>
          <a:p>
            <a:endParaRPr lang="en-US" altLang="ja-JP" sz="1600" dirty="0"/>
          </a:p>
        </p:txBody>
      </p:sp>
      <p:cxnSp>
        <p:nvCxnSpPr>
          <p:cNvPr id="24" name="直線矢印コネクタ 23"/>
          <p:cNvCxnSpPr>
            <a:stCxn id="10" idx="3"/>
            <a:endCxn id="22" idx="1"/>
          </p:cNvCxnSpPr>
          <p:nvPr/>
        </p:nvCxnSpPr>
        <p:spPr>
          <a:xfrm flipV="1">
            <a:off x="2839720" y="1589064"/>
            <a:ext cx="2530833" cy="4661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6" name="グラフィックス 25" descr="開いたフォルダー">
            <a:extLst>
              <a:ext uri="{FF2B5EF4-FFF2-40B4-BE49-F238E27FC236}">
                <a16:creationId xmlns="" xmlns:a16="http://schemas.microsoft.com/office/drawing/2014/main" id="{6B6BFF7E-C4F0-4769-8F31-0259A2913C1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572044" y="173285"/>
            <a:ext cx="1139251" cy="1139251"/>
          </a:xfrm>
          <a:prstGeom prst="rect">
            <a:avLst/>
          </a:prstGeom>
        </p:spPr>
      </p:pic>
    </p:spTree>
    <p:extLst>
      <p:ext uri="{BB962C8B-B14F-4D97-AF65-F5344CB8AC3E}">
        <p14:creationId xmlns:p14="http://schemas.microsoft.com/office/powerpoint/2010/main" val="3287433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24" y="492989"/>
            <a:ext cx="1021243" cy="844745"/>
          </a:xfrm>
          <a:prstGeom prst="rect">
            <a:avLst/>
          </a:prstGeom>
        </p:spPr>
      </p:pic>
      <p:cxnSp>
        <p:nvCxnSpPr>
          <p:cNvPr id="5" name="カギ線コネクタ 4"/>
          <p:cNvCxnSpPr>
            <a:stCxn id="3" idx="2"/>
            <a:endCxn id="23" idx="1"/>
          </p:cNvCxnSpPr>
          <p:nvPr/>
        </p:nvCxnSpPr>
        <p:spPr>
          <a:xfrm rot="16200000" flipH="1">
            <a:off x="1188606" y="1170974"/>
            <a:ext cx="323811" cy="65733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839744" y="242240"/>
            <a:ext cx="364202" cy="338554"/>
          </a:xfrm>
          <a:prstGeom prst="rect">
            <a:avLst/>
          </a:prstGeom>
        </p:spPr>
        <p:txBody>
          <a:bodyPr wrap="none">
            <a:spAutoFit/>
          </a:bodyPr>
          <a:lstStyle/>
          <a:p>
            <a:r>
              <a:rPr lang="en-US" altLang="ja-JP" sz="1600" dirty="0" err="1" smtClean="0"/>
              <a:t>jp</a:t>
            </a:r>
            <a:endParaRPr lang="ja-JP" altLang="en-US" sz="1600" dirty="0"/>
          </a:p>
        </p:txBody>
      </p:sp>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176" y="1239172"/>
            <a:ext cx="1021243" cy="844745"/>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9860" y="1826106"/>
            <a:ext cx="1021243" cy="844745"/>
          </a:xfrm>
          <a:prstGeom prst="rect">
            <a:avLst/>
          </a:prstGeom>
        </p:spPr>
      </p:pic>
      <p:cxnSp>
        <p:nvCxnSpPr>
          <p:cNvPr id="30" name="カギ線コネクタ 29"/>
          <p:cNvCxnSpPr>
            <a:stCxn id="23" idx="2"/>
            <a:endCxn id="28" idx="1"/>
          </p:cNvCxnSpPr>
          <p:nvPr/>
        </p:nvCxnSpPr>
        <p:spPr>
          <a:xfrm rot="16200000" flipH="1">
            <a:off x="2507548" y="1766167"/>
            <a:ext cx="164562" cy="800062"/>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40" name="直線コネクタ 39"/>
          <p:cNvCxnSpPr>
            <a:stCxn id="23" idx="2"/>
          </p:cNvCxnSpPr>
          <p:nvPr/>
        </p:nvCxnSpPr>
        <p:spPr>
          <a:xfrm flipH="1">
            <a:off x="2189797" y="2083917"/>
            <a:ext cx="1" cy="12022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986858" y="999179"/>
            <a:ext cx="405880" cy="338554"/>
          </a:xfrm>
          <a:prstGeom prst="rect">
            <a:avLst/>
          </a:prstGeom>
        </p:spPr>
        <p:txBody>
          <a:bodyPr wrap="none">
            <a:spAutoFit/>
          </a:bodyPr>
          <a:lstStyle/>
          <a:p>
            <a:r>
              <a:rPr lang="en-US" altLang="ja-JP" sz="1600" dirty="0" smtClean="0"/>
              <a:t>co</a:t>
            </a:r>
            <a:endParaRPr lang="ja-JP" altLang="en-US" sz="1600" dirty="0"/>
          </a:p>
        </p:txBody>
      </p:sp>
      <p:sp>
        <p:nvSpPr>
          <p:cNvPr id="55" name="正方形/長方形 54"/>
          <p:cNvSpPr/>
          <p:nvPr/>
        </p:nvSpPr>
        <p:spPr>
          <a:xfrm>
            <a:off x="3156568" y="1517628"/>
            <a:ext cx="611065" cy="338554"/>
          </a:xfrm>
          <a:prstGeom prst="rect">
            <a:avLst/>
          </a:prstGeom>
        </p:spPr>
        <p:txBody>
          <a:bodyPr wrap="none">
            <a:spAutoFit/>
          </a:bodyPr>
          <a:lstStyle/>
          <a:p>
            <a:r>
              <a:rPr lang="en-US" altLang="ja-JP" sz="1600" dirty="0" smtClean="0"/>
              <a:t>3sss</a:t>
            </a:r>
            <a:endParaRPr lang="ja-JP" altLang="en-US" sz="1600" dirty="0"/>
          </a:p>
        </p:txBody>
      </p:sp>
      <p:pic>
        <p:nvPicPr>
          <p:cNvPr id="56" name="図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087" y="2370728"/>
            <a:ext cx="1117600" cy="1117600"/>
          </a:xfrm>
          <a:prstGeom prst="rect">
            <a:avLst/>
          </a:prstGeom>
        </p:spPr>
      </p:pic>
      <p:cxnSp>
        <p:nvCxnSpPr>
          <p:cNvPr id="57" name="カギ線コネクタ 56"/>
          <p:cNvCxnSpPr>
            <a:stCxn id="28" idx="2"/>
            <a:endCxn id="56" idx="1"/>
          </p:cNvCxnSpPr>
          <p:nvPr/>
        </p:nvCxnSpPr>
        <p:spPr>
          <a:xfrm rot="16200000" flipH="1">
            <a:off x="3618446" y="2552886"/>
            <a:ext cx="258677" cy="494605"/>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0" name="正方形/長方形 59"/>
          <p:cNvSpPr/>
          <p:nvPr/>
        </p:nvSpPr>
        <p:spPr>
          <a:xfrm>
            <a:off x="4003095" y="3444456"/>
            <a:ext cx="1101584" cy="338554"/>
          </a:xfrm>
          <a:prstGeom prst="rect">
            <a:avLst/>
          </a:prstGeom>
        </p:spPr>
        <p:txBody>
          <a:bodyPr wrap="none">
            <a:spAutoFit/>
          </a:bodyPr>
          <a:lstStyle/>
          <a:p>
            <a:r>
              <a:rPr lang="en-US" altLang="ja-JP" sz="1600" dirty="0"/>
              <a:t>Print.java</a:t>
            </a:r>
            <a:endParaRPr lang="ja-JP" altLang="en-US" sz="1600" dirty="0"/>
          </a:p>
        </p:txBody>
      </p:sp>
      <p:sp>
        <p:nvSpPr>
          <p:cNvPr id="63" name="正方形/長方形 62"/>
          <p:cNvSpPr/>
          <p:nvPr/>
        </p:nvSpPr>
        <p:spPr>
          <a:xfrm>
            <a:off x="6331320" y="272136"/>
            <a:ext cx="4550040" cy="2800767"/>
          </a:xfrm>
          <a:prstGeom prst="rect">
            <a:avLst/>
          </a:prstGeom>
          <a:ln>
            <a:solidFill>
              <a:schemeClr val="tx1"/>
            </a:solidFill>
          </a:ln>
        </p:spPr>
        <p:txBody>
          <a:bodyPr wrap="square">
            <a:spAutoFit/>
          </a:bodyPr>
          <a:lstStyle/>
          <a:p>
            <a:r>
              <a:rPr lang="en-US" altLang="ja-JP" sz="2000" b="1" dirty="0"/>
              <a:t>package </a:t>
            </a:r>
            <a:r>
              <a:rPr lang="en-US" altLang="ja-JP" sz="2000" b="1" dirty="0" smtClean="0"/>
              <a:t>jp.co.3sss;</a:t>
            </a:r>
            <a:endParaRPr lang="en-US" altLang="ja-JP" sz="2000" b="1" dirty="0"/>
          </a:p>
          <a:p>
            <a:endParaRPr lang="ja-JP" altLang="en-US" sz="2000" b="1" dirty="0"/>
          </a:p>
          <a:p>
            <a:r>
              <a:rPr lang="en-US" altLang="ja-JP" sz="2000" b="1" dirty="0"/>
              <a:t>public class Print {</a:t>
            </a:r>
          </a:p>
          <a:p>
            <a:endParaRPr lang="en-US" altLang="ja-JP" sz="2000" b="1" dirty="0" smtClean="0"/>
          </a:p>
          <a:p>
            <a:r>
              <a:rPr lang="en-US" altLang="ja-JP" sz="2000" b="1" dirty="0" smtClean="0"/>
              <a:t>…</a:t>
            </a:r>
          </a:p>
          <a:p>
            <a:endParaRPr lang="ja-JP" altLang="en-US" sz="2000" b="1" dirty="0"/>
          </a:p>
          <a:p>
            <a:r>
              <a:rPr lang="en-US" altLang="ja-JP" sz="2000" b="1" dirty="0" smtClean="0"/>
              <a:t>}</a:t>
            </a:r>
          </a:p>
          <a:p>
            <a:endParaRPr lang="en-US" altLang="ja-JP" sz="2000" dirty="0"/>
          </a:p>
          <a:p>
            <a:endParaRPr lang="en-US" altLang="ja-JP" sz="1600" dirty="0"/>
          </a:p>
        </p:txBody>
      </p:sp>
      <p:cxnSp>
        <p:nvCxnSpPr>
          <p:cNvPr id="64" name="直線矢印コネクタ 63"/>
          <p:cNvCxnSpPr>
            <a:stCxn id="56" idx="3"/>
            <a:endCxn id="63" idx="1"/>
          </p:cNvCxnSpPr>
          <p:nvPr/>
        </p:nvCxnSpPr>
        <p:spPr>
          <a:xfrm flipV="1">
            <a:off x="5112687" y="1672520"/>
            <a:ext cx="1218633" cy="12570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正方形/長方形 23"/>
          <p:cNvSpPr/>
          <p:nvPr/>
        </p:nvSpPr>
        <p:spPr>
          <a:xfrm>
            <a:off x="523590" y="3771111"/>
            <a:ext cx="11455049" cy="3108543"/>
          </a:xfrm>
          <a:prstGeom prst="rect">
            <a:avLst/>
          </a:prstGeom>
        </p:spPr>
        <p:txBody>
          <a:bodyPr wrap="square">
            <a:spAutoFit/>
          </a:bodyPr>
          <a:lstStyle/>
          <a:p>
            <a:r>
              <a:rPr lang="ja-JP" altLang="en-US" sz="2800" dirty="0" smtClean="0"/>
              <a:t>完全修飾名（パッケージ名</a:t>
            </a:r>
            <a:r>
              <a:rPr lang="en-US" altLang="ja-JP" sz="2800" dirty="0" smtClean="0"/>
              <a:t>.</a:t>
            </a:r>
            <a:r>
              <a:rPr lang="ja-JP" altLang="en-US" sz="2800" dirty="0" smtClean="0"/>
              <a:t>クラス名）でクラスを呼び出すことになるので、</a:t>
            </a:r>
            <a:r>
              <a:rPr lang="en-US" altLang="ja-JP" sz="2800" dirty="0" smtClean="0"/>
              <a:t>A</a:t>
            </a:r>
            <a:r>
              <a:rPr lang="ja-JP" altLang="en-US" sz="2800" dirty="0" smtClean="0"/>
              <a:t>社で作成しているクラスと</a:t>
            </a:r>
            <a:r>
              <a:rPr lang="en-US" altLang="ja-JP" sz="2800" dirty="0" smtClean="0"/>
              <a:t>B</a:t>
            </a:r>
            <a:r>
              <a:rPr lang="ja-JP" altLang="en-US" sz="2800" dirty="0" smtClean="0"/>
              <a:t>社で作成しているクラスの</a:t>
            </a:r>
            <a:r>
              <a:rPr lang="ja-JP" altLang="en-US" sz="2800" dirty="0"/>
              <a:t>完全</a:t>
            </a:r>
            <a:r>
              <a:rPr lang="ja-JP" altLang="en-US" sz="2800" dirty="0" smtClean="0"/>
              <a:t>修飾名が重複してしまうと、同時に使用することができません。</a:t>
            </a:r>
            <a:endParaRPr lang="en-US" altLang="ja-JP" sz="2800" dirty="0" smtClean="0"/>
          </a:p>
          <a:p>
            <a:endParaRPr lang="en-US" altLang="ja-JP" sz="2800" dirty="0" smtClean="0"/>
          </a:p>
          <a:p>
            <a:r>
              <a:rPr lang="ja-JP" altLang="en-US" sz="2800" dirty="0" smtClean="0"/>
              <a:t>そのことを</a:t>
            </a:r>
            <a:r>
              <a:rPr lang="ja-JP" altLang="en-US" sz="2800" dirty="0"/>
              <a:t>避</a:t>
            </a:r>
            <a:r>
              <a:rPr lang="ja-JP" altLang="en-US" sz="2800" dirty="0" smtClean="0"/>
              <a:t>けるため、</a:t>
            </a:r>
            <a:r>
              <a:rPr lang="en-US" altLang="ja-JP" sz="2800" dirty="0" smtClean="0"/>
              <a:t>Java</a:t>
            </a:r>
            <a:r>
              <a:rPr lang="ja-JP" altLang="en-US" sz="2800" dirty="0" smtClean="0"/>
              <a:t>では企業のドメイン</a:t>
            </a:r>
            <a:r>
              <a:rPr lang="en-US" altLang="ja-JP" sz="2800" dirty="0" smtClean="0"/>
              <a:t>(</a:t>
            </a:r>
            <a:r>
              <a:rPr lang="ja-JP" altLang="en-US" sz="2800" dirty="0" smtClean="0"/>
              <a:t>○○</a:t>
            </a:r>
            <a:r>
              <a:rPr lang="en-US" altLang="ja-JP" sz="2800" dirty="0" smtClean="0"/>
              <a:t>.co.jp</a:t>
            </a:r>
            <a:r>
              <a:rPr lang="ja-JP" altLang="en-US" sz="2800" dirty="0" smtClean="0"/>
              <a:t>など</a:t>
            </a:r>
            <a:r>
              <a:rPr lang="en-US" altLang="ja-JP" sz="2800" dirty="0" smtClean="0"/>
              <a:t>)</a:t>
            </a:r>
            <a:r>
              <a:rPr lang="ja-JP" altLang="en-US" sz="2800" dirty="0" smtClean="0"/>
              <a:t>を逆からパッケージ名に使用することを推奨しています。</a:t>
            </a:r>
            <a:endParaRPr lang="en-US" altLang="ja-JP" sz="2800" dirty="0" smtClean="0"/>
          </a:p>
          <a:p>
            <a:r>
              <a:rPr lang="en-US" altLang="ja-JP" sz="2800" dirty="0" smtClean="0"/>
              <a:t>※</a:t>
            </a:r>
            <a:r>
              <a:rPr lang="ja-JP" altLang="en-US" sz="2800" dirty="0" smtClean="0"/>
              <a:t>ドメインが重複することはないためです。</a:t>
            </a:r>
            <a:endParaRPr lang="en-US" altLang="ja-JP" sz="2800" dirty="0" smtClean="0"/>
          </a:p>
        </p:txBody>
      </p:sp>
      <p:sp>
        <p:nvSpPr>
          <p:cNvPr id="35" name="正方形/長方形 34"/>
          <p:cNvSpPr/>
          <p:nvPr/>
        </p:nvSpPr>
        <p:spPr>
          <a:xfrm>
            <a:off x="0" y="97896"/>
            <a:ext cx="4928186" cy="523220"/>
          </a:xfrm>
          <a:prstGeom prst="rect">
            <a:avLst/>
          </a:prstGeom>
        </p:spPr>
        <p:txBody>
          <a:bodyPr wrap="square">
            <a:spAutoFit/>
          </a:bodyPr>
          <a:lstStyle/>
          <a:p>
            <a:r>
              <a:rPr lang="ja-JP" altLang="en-US" sz="2800" b="1" dirty="0" smtClean="0"/>
              <a:t>参考</a:t>
            </a:r>
            <a:endParaRPr lang="en-US" altLang="ja-JP" sz="2800" b="1" dirty="0" smtClean="0"/>
          </a:p>
        </p:txBody>
      </p:sp>
      <p:sp>
        <p:nvSpPr>
          <p:cNvPr id="36" name="正方形/長方形 35"/>
          <p:cNvSpPr/>
          <p:nvPr/>
        </p:nvSpPr>
        <p:spPr>
          <a:xfrm>
            <a:off x="2055735" y="486376"/>
            <a:ext cx="4195379" cy="338554"/>
          </a:xfrm>
          <a:prstGeom prst="rect">
            <a:avLst/>
          </a:prstGeom>
        </p:spPr>
        <p:txBody>
          <a:bodyPr wrap="none">
            <a:spAutoFit/>
          </a:bodyPr>
          <a:lstStyle/>
          <a:p>
            <a:r>
              <a:rPr lang="en-US" altLang="ja-JP" sz="1600" dirty="0" smtClean="0"/>
              <a:t>3sss.co.jp</a:t>
            </a:r>
            <a:r>
              <a:rPr lang="ja-JP" altLang="en-US" sz="1600" dirty="0" smtClean="0"/>
              <a:t>　のドメインを持った企業の場合</a:t>
            </a:r>
            <a:endParaRPr lang="ja-JP" altLang="en-US" sz="1600" dirty="0"/>
          </a:p>
        </p:txBody>
      </p:sp>
    </p:spTree>
    <p:extLst>
      <p:ext uri="{BB962C8B-B14F-4D97-AF65-F5344CB8AC3E}">
        <p14:creationId xmlns:p14="http://schemas.microsoft.com/office/powerpoint/2010/main" val="2138796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6332" y="2218265"/>
            <a:ext cx="1811867" cy="1811867"/>
          </a:xfrm>
          <a:prstGeom prst="rect">
            <a:avLst/>
          </a:prstGeom>
        </p:spPr>
      </p:pic>
      <p:sp>
        <p:nvSpPr>
          <p:cNvPr id="21" name="正方形/長方形 20"/>
          <p:cNvSpPr/>
          <p:nvPr/>
        </p:nvSpPr>
        <p:spPr>
          <a:xfrm>
            <a:off x="1705957" y="4030132"/>
            <a:ext cx="1625766" cy="523220"/>
          </a:xfrm>
          <a:prstGeom prst="rect">
            <a:avLst/>
          </a:prstGeom>
        </p:spPr>
        <p:txBody>
          <a:bodyPr wrap="none">
            <a:spAutoFit/>
          </a:bodyPr>
          <a:lstStyle/>
          <a:p>
            <a:r>
              <a:rPr lang="en-US" altLang="ja-JP" sz="2800" dirty="0" smtClean="0"/>
              <a:t>Dog.java</a:t>
            </a:r>
            <a:endParaRPr lang="ja-JP" altLang="en-US" sz="2800" dirty="0"/>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199" y="2234489"/>
            <a:ext cx="1811867" cy="1811867"/>
          </a:xfrm>
          <a:prstGeom prst="rect">
            <a:avLst/>
          </a:prstGeom>
        </p:spPr>
      </p:pic>
      <p:sp>
        <p:nvSpPr>
          <p:cNvPr id="23" name="正方形/長方形 22"/>
          <p:cNvSpPr/>
          <p:nvPr/>
        </p:nvSpPr>
        <p:spPr>
          <a:xfrm>
            <a:off x="4117724" y="4030132"/>
            <a:ext cx="1531188" cy="523220"/>
          </a:xfrm>
          <a:prstGeom prst="rect">
            <a:avLst/>
          </a:prstGeom>
        </p:spPr>
        <p:txBody>
          <a:bodyPr wrap="none">
            <a:spAutoFit/>
          </a:bodyPr>
          <a:lstStyle/>
          <a:p>
            <a:r>
              <a:rPr lang="en-US" altLang="ja-JP" sz="2800" dirty="0" smtClean="0"/>
              <a:t>Cat.java</a:t>
            </a:r>
            <a:endParaRPr lang="ja-JP" altLang="en-US" sz="2800" dirty="0"/>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1175" y="2234489"/>
            <a:ext cx="1811867" cy="1811867"/>
          </a:xfrm>
          <a:prstGeom prst="rect">
            <a:avLst/>
          </a:prstGeom>
        </p:spPr>
      </p:pic>
      <p:sp>
        <p:nvSpPr>
          <p:cNvPr id="25" name="正方形/長方形 24"/>
          <p:cNvSpPr/>
          <p:nvPr/>
        </p:nvSpPr>
        <p:spPr>
          <a:xfrm>
            <a:off x="6371175" y="4030132"/>
            <a:ext cx="2111475" cy="523220"/>
          </a:xfrm>
          <a:prstGeom prst="rect">
            <a:avLst/>
          </a:prstGeom>
        </p:spPr>
        <p:txBody>
          <a:bodyPr wrap="none">
            <a:spAutoFit/>
          </a:bodyPr>
          <a:lstStyle/>
          <a:p>
            <a:r>
              <a:rPr lang="en-US" altLang="ja-JP" sz="2800" dirty="0" smtClean="0"/>
              <a:t>Janken.java</a:t>
            </a:r>
            <a:endParaRPr lang="ja-JP" altLang="en-US" sz="2800" dirty="0"/>
          </a:p>
        </p:txBody>
      </p:sp>
      <p:sp>
        <p:nvSpPr>
          <p:cNvPr id="26" name="正方形/長方形 25"/>
          <p:cNvSpPr/>
          <p:nvPr/>
        </p:nvSpPr>
        <p:spPr>
          <a:xfrm>
            <a:off x="8657090" y="2954866"/>
            <a:ext cx="1364476" cy="523220"/>
          </a:xfrm>
          <a:prstGeom prst="rect">
            <a:avLst/>
          </a:prstGeom>
        </p:spPr>
        <p:txBody>
          <a:bodyPr wrap="none">
            <a:spAutoFit/>
          </a:bodyPr>
          <a:lstStyle/>
          <a:p>
            <a:r>
              <a:rPr lang="ja-JP" altLang="en-US" sz="2800" dirty="0" smtClean="0"/>
              <a:t>・・・</a:t>
            </a:r>
            <a:r>
              <a:rPr lang="en-US" altLang="ja-JP" sz="2800" dirty="0" smtClean="0"/>
              <a:t> </a:t>
            </a:r>
            <a:endParaRPr lang="ja-JP" altLang="en-US" sz="2800" dirty="0"/>
          </a:p>
        </p:txBody>
      </p:sp>
      <p:sp>
        <p:nvSpPr>
          <p:cNvPr id="27" name="正方形/長方形 26"/>
          <p:cNvSpPr/>
          <p:nvPr/>
        </p:nvSpPr>
        <p:spPr>
          <a:xfrm>
            <a:off x="373550" y="666000"/>
            <a:ext cx="9888050" cy="646331"/>
          </a:xfrm>
          <a:prstGeom prst="rect">
            <a:avLst/>
          </a:prstGeom>
        </p:spPr>
        <p:txBody>
          <a:bodyPr wrap="square">
            <a:spAutoFit/>
          </a:bodyPr>
          <a:lstStyle/>
          <a:p>
            <a:r>
              <a:rPr lang="ja-JP" altLang="en-US" sz="3600" dirty="0" smtClean="0"/>
              <a:t>今までたくさんのクラスを作成してきました</a:t>
            </a:r>
            <a:r>
              <a:rPr lang="ja-JP" altLang="en-US" sz="2800" dirty="0" smtClean="0"/>
              <a:t>。</a:t>
            </a:r>
            <a:endParaRPr lang="ja-JP" altLang="en-US" sz="2800" dirty="0"/>
          </a:p>
        </p:txBody>
      </p:sp>
    </p:spTree>
    <p:extLst>
      <p:ext uri="{BB962C8B-B14F-4D97-AF65-F5344CB8AC3E}">
        <p14:creationId xmlns:p14="http://schemas.microsoft.com/office/powerpoint/2010/main" val="298239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6332" y="2218265"/>
            <a:ext cx="1811867" cy="1811867"/>
          </a:xfrm>
          <a:prstGeom prst="rect">
            <a:avLst/>
          </a:prstGeom>
        </p:spPr>
      </p:pic>
      <p:sp>
        <p:nvSpPr>
          <p:cNvPr id="21" name="正方形/長方形 20"/>
          <p:cNvSpPr/>
          <p:nvPr/>
        </p:nvSpPr>
        <p:spPr>
          <a:xfrm>
            <a:off x="1705957" y="4030132"/>
            <a:ext cx="1755609" cy="523220"/>
          </a:xfrm>
          <a:prstGeom prst="rect">
            <a:avLst/>
          </a:prstGeom>
        </p:spPr>
        <p:txBody>
          <a:bodyPr wrap="none">
            <a:spAutoFit/>
          </a:bodyPr>
          <a:lstStyle/>
          <a:p>
            <a:r>
              <a:rPr lang="en-US" altLang="ja-JP" sz="2800" dirty="0" smtClean="0"/>
              <a:t>Print.java</a:t>
            </a:r>
            <a:endParaRPr lang="ja-JP" altLang="en-US" sz="2800" dirty="0"/>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199" y="2234489"/>
            <a:ext cx="1811867" cy="1811867"/>
          </a:xfrm>
          <a:prstGeom prst="rect">
            <a:avLst/>
          </a:prstGeom>
        </p:spPr>
      </p:pic>
      <p:sp>
        <p:nvSpPr>
          <p:cNvPr id="23" name="正方形/長方形 22"/>
          <p:cNvSpPr/>
          <p:nvPr/>
        </p:nvSpPr>
        <p:spPr>
          <a:xfrm>
            <a:off x="4117724" y="4030132"/>
            <a:ext cx="1645002" cy="523220"/>
          </a:xfrm>
          <a:prstGeom prst="rect">
            <a:avLst/>
          </a:prstGeom>
        </p:spPr>
        <p:txBody>
          <a:bodyPr wrap="none">
            <a:spAutoFit/>
          </a:bodyPr>
          <a:lstStyle/>
          <a:p>
            <a:r>
              <a:rPr lang="en-US" altLang="ja-JP" sz="2800" dirty="0" smtClean="0"/>
              <a:t>Size.java</a:t>
            </a:r>
            <a:endParaRPr lang="ja-JP" altLang="en-US" sz="2800" dirty="0"/>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1175" y="2234489"/>
            <a:ext cx="1811867" cy="1811867"/>
          </a:xfrm>
          <a:prstGeom prst="rect">
            <a:avLst/>
          </a:prstGeom>
        </p:spPr>
      </p:pic>
      <p:sp>
        <p:nvSpPr>
          <p:cNvPr id="25" name="正方形/長方形 24"/>
          <p:cNvSpPr/>
          <p:nvPr/>
        </p:nvSpPr>
        <p:spPr>
          <a:xfrm>
            <a:off x="6371175" y="4030132"/>
            <a:ext cx="2029723" cy="523220"/>
          </a:xfrm>
          <a:prstGeom prst="rect">
            <a:avLst/>
          </a:prstGeom>
        </p:spPr>
        <p:txBody>
          <a:bodyPr wrap="none">
            <a:spAutoFit/>
          </a:bodyPr>
          <a:lstStyle/>
          <a:p>
            <a:r>
              <a:rPr lang="en-US" altLang="ja-JP" sz="2800" dirty="0" smtClean="0"/>
              <a:t>Config.java</a:t>
            </a:r>
            <a:endParaRPr lang="ja-JP" altLang="en-US" sz="2800" dirty="0"/>
          </a:p>
        </p:txBody>
      </p:sp>
      <p:sp>
        <p:nvSpPr>
          <p:cNvPr id="26" name="正方形/長方形 25"/>
          <p:cNvSpPr/>
          <p:nvPr/>
        </p:nvSpPr>
        <p:spPr>
          <a:xfrm>
            <a:off x="8657090" y="2954866"/>
            <a:ext cx="1364476" cy="523220"/>
          </a:xfrm>
          <a:prstGeom prst="rect">
            <a:avLst/>
          </a:prstGeom>
        </p:spPr>
        <p:txBody>
          <a:bodyPr wrap="none">
            <a:spAutoFit/>
          </a:bodyPr>
          <a:lstStyle/>
          <a:p>
            <a:r>
              <a:rPr lang="ja-JP" altLang="en-US" sz="2800" dirty="0" smtClean="0"/>
              <a:t>・・・</a:t>
            </a:r>
            <a:r>
              <a:rPr lang="en-US" altLang="ja-JP" sz="2800" dirty="0" smtClean="0"/>
              <a:t> </a:t>
            </a:r>
            <a:endParaRPr lang="ja-JP" altLang="en-US" sz="2800" dirty="0"/>
          </a:p>
        </p:txBody>
      </p:sp>
      <p:sp>
        <p:nvSpPr>
          <p:cNvPr id="27" name="正方形/長方形 26"/>
          <p:cNvSpPr/>
          <p:nvPr/>
        </p:nvSpPr>
        <p:spPr>
          <a:xfrm>
            <a:off x="373550" y="666000"/>
            <a:ext cx="9888050" cy="1200329"/>
          </a:xfrm>
          <a:prstGeom prst="rect">
            <a:avLst/>
          </a:prstGeom>
        </p:spPr>
        <p:txBody>
          <a:bodyPr wrap="square">
            <a:spAutoFit/>
          </a:bodyPr>
          <a:lstStyle/>
          <a:p>
            <a:r>
              <a:rPr lang="ja-JP" altLang="en-US" sz="3600" dirty="0" smtClean="0"/>
              <a:t>しかし、実際の開発現場では複数人でもっとたくさんのクラスが作成されます。</a:t>
            </a:r>
            <a:endParaRPr lang="ja-JP" altLang="en-US" sz="2800" dirty="0"/>
          </a:p>
        </p:txBody>
      </p:sp>
      <p:sp>
        <p:nvSpPr>
          <p:cNvPr id="10" name="正方形/長方形 9"/>
          <p:cNvSpPr/>
          <p:nvPr/>
        </p:nvSpPr>
        <p:spPr>
          <a:xfrm>
            <a:off x="973665" y="4643622"/>
            <a:ext cx="9888050" cy="646331"/>
          </a:xfrm>
          <a:prstGeom prst="rect">
            <a:avLst/>
          </a:prstGeom>
        </p:spPr>
        <p:txBody>
          <a:bodyPr wrap="square">
            <a:spAutoFit/>
          </a:bodyPr>
          <a:lstStyle/>
          <a:p>
            <a:r>
              <a:rPr lang="ja-JP" altLang="en-US" sz="3600" dirty="0" smtClean="0">
                <a:solidFill>
                  <a:srgbClr val="FF0000"/>
                </a:solidFill>
              </a:rPr>
              <a:t>多いところでは</a:t>
            </a:r>
            <a:r>
              <a:rPr lang="en-US" altLang="ja-JP" sz="3600" dirty="0" smtClean="0">
                <a:solidFill>
                  <a:srgbClr val="FF0000"/>
                </a:solidFill>
              </a:rPr>
              <a:t>1000</a:t>
            </a:r>
            <a:r>
              <a:rPr lang="ja-JP" altLang="en-US" sz="3600" dirty="0" smtClean="0">
                <a:solidFill>
                  <a:srgbClr val="FF0000"/>
                </a:solidFill>
              </a:rPr>
              <a:t>クラス以上！</a:t>
            </a:r>
            <a:endParaRPr lang="ja-JP" altLang="en-US" sz="2800" dirty="0">
              <a:solidFill>
                <a:srgbClr val="FF0000"/>
              </a:solidFill>
            </a:endParaRPr>
          </a:p>
        </p:txBody>
      </p:sp>
      <p:sp>
        <p:nvSpPr>
          <p:cNvPr id="11" name="正方形/長方形 10"/>
          <p:cNvSpPr/>
          <p:nvPr/>
        </p:nvSpPr>
        <p:spPr>
          <a:xfrm>
            <a:off x="973665" y="5380223"/>
            <a:ext cx="9888050" cy="1200329"/>
          </a:xfrm>
          <a:prstGeom prst="rect">
            <a:avLst/>
          </a:prstGeom>
        </p:spPr>
        <p:txBody>
          <a:bodyPr wrap="square">
            <a:spAutoFit/>
          </a:bodyPr>
          <a:lstStyle/>
          <a:p>
            <a:r>
              <a:rPr lang="en-US" altLang="ja-JP" sz="3600" dirty="0" smtClean="0"/>
              <a:t>1</a:t>
            </a:r>
            <a:r>
              <a:rPr lang="ja-JP" altLang="en-US" sz="3600" dirty="0" err="1" smtClean="0"/>
              <a:t>つの</a:t>
            </a:r>
            <a:r>
              <a:rPr lang="ja-JP" altLang="en-US" sz="3600" dirty="0"/>
              <a:t>場所</a:t>
            </a:r>
            <a:r>
              <a:rPr lang="ja-JP" altLang="en-US" sz="3600" dirty="0" smtClean="0"/>
              <a:t>に置いておくとクラスの管理が煩雑になってしまいます。</a:t>
            </a:r>
            <a:endParaRPr lang="ja-JP" altLang="en-US" sz="2800"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0898" y="2234489"/>
            <a:ext cx="1811867" cy="1811867"/>
          </a:xfrm>
          <a:prstGeom prst="rect">
            <a:avLst/>
          </a:prstGeom>
        </p:spPr>
      </p:pic>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3298" y="2386889"/>
            <a:ext cx="1811867" cy="1811867"/>
          </a:xfrm>
          <a:prstGeom prst="rect">
            <a:avLst/>
          </a:prstGeom>
        </p:spPr>
      </p:pic>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5698" y="2539289"/>
            <a:ext cx="1811867" cy="1811867"/>
          </a:xfrm>
          <a:prstGeom prst="rect">
            <a:avLst/>
          </a:prstGeom>
        </p:spPr>
      </p:pic>
      <p:pic>
        <p:nvPicPr>
          <p:cNvPr id="17" name="図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098" y="2691689"/>
            <a:ext cx="1811867" cy="1811867"/>
          </a:xfrm>
          <a:prstGeom prst="rect">
            <a:avLst/>
          </a:prstGeom>
        </p:spPr>
      </p:pic>
      <p:pic>
        <p:nvPicPr>
          <p:cNvPr id="18" name="図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0498" y="2844089"/>
            <a:ext cx="1811867" cy="1811867"/>
          </a:xfrm>
          <a:prstGeom prst="rect">
            <a:avLst/>
          </a:prstGeom>
        </p:spPr>
      </p:pic>
      <p:pic>
        <p:nvPicPr>
          <p:cNvPr id="19" name="図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2898" y="2996489"/>
            <a:ext cx="1811867" cy="1811867"/>
          </a:xfrm>
          <a:prstGeom prst="rect">
            <a:avLst/>
          </a:prstGeom>
        </p:spPr>
      </p:pic>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5298" y="3148889"/>
            <a:ext cx="1811867" cy="1811867"/>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7698" y="3301289"/>
            <a:ext cx="1811867" cy="1811867"/>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0098" y="3453689"/>
            <a:ext cx="1811867" cy="1811867"/>
          </a:xfrm>
          <a:prstGeom prst="rect">
            <a:avLst/>
          </a:prstGeom>
        </p:spPr>
      </p:pic>
    </p:spTree>
    <p:extLst>
      <p:ext uri="{BB962C8B-B14F-4D97-AF65-F5344CB8AC3E}">
        <p14:creationId xmlns:p14="http://schemas.microsoft.com/office/powerpoint/2010/main" val="161449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6332" y="2218265"/>
            <a:ext cx="1811867" cy="1811867"/>
          </a:xfrm>
          <a:prstGeom prst="rect">
            <a:avLst/>
          </a:prstGeom>
        </p:spPr>
      </p:pic>
      <p:sp>
        <p:nvSpPr>
          <p:cNvPr id="21" name="正方形/長方形 20"/>
          <p:cNvSpPr/>
          <p:nvPr/>
        </p:nvSpPr>
        <p:spPr>
          <a:xfrm>
            <a:off x="1705957" y="4030132"/>
            <a:ext cx="1625766" cy="523220"/>
          </a:xfrm>
          <a:prstGeom prst="rect">
            <a:avLst/>
          </a:prstGeom>
        </p:spPr>
        <p:txBody>
          <a:bodyPr wrap="none">
            <a:spAutoFit/>
          </a:bodyPr>
          <a:lstStyle/>
          <a:p>
            <a:r>
              <a:rPr lang="en-US" altLang="ja-JP" sz="2800" dirty="0" smtClean="0"/>
              <a:t>Dog.java</a:t>
            </a:r>
            <a:endParaRPr lang="ja-JP" altLang="en-US" sz="2800" dirty="0"/>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199" y="2234489"/>
            <a:ext cx="1811867" cy="1811867"/>
          </a:xfrm>
          <a:prstGeom prst="rect">
            <a:avLst/>
          </a:prstGeom>
        </p:spPr>
      </p:pic>
      <p:sp>
        <p:nvSpPr>
          <p:cNvPr id="23" name="正方形/長方形 22"/>
          <p:cNvSpPr/>
          <p:nvPr/>
        </p:nvSpPr>
        <p:spPr>
          <a:xfrm>
            <a:off x="4117724" y="4030132"/>
            <a:ext cx="1531188" cy="523220"/>
          </a:xfrm>
          <a:prstGeom prst="rect">
            <a:avLst/>
          </a:prstGeom>
        </p:spPr>
        <p:txBody>
          <a:bodyPr wrap="none">
            <a:spAutoFit/>
          </a:bodyPr>
          <a:lstStyle/>
          <a:p>
            <a:r>
              <a:rPr lang="en-US" altLang="ja-JP" sz="2800" dirty="0" smtClean="0"/>
              <a:t>Cat.java</a:t>
            </a:r>
            <a:endParaRPr lang="ja-JP" altLang="en-US" sz="2800" dirty="0"/>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1175" y="2234489"/>
            <a:ext cx="1811867" cy="1811867"/>
          </a:xfrm>
          <a:prstGeom prst="rect">
            <a:avLst/>
          </a:prstGeom>
        </p:spPr>
      </p:pic>
      <p:sp>
        <p:nvSpPr>
          <p:cNvPr id="25" name="正方形/長方形 24"/>
          <p:cNvSpPr/>
          <p:nvPr/>
        </p:nvSpPr>
        <p:spPr>
          <a:xfrm>
            <a:off x="6371175" y="4030132"/>
            <a:ext cx="2111475" cy="523220"/>
          </a:xfrm>
          <a:prstGeom prst="rect">
            <a:avLst/>
          </a:prstGeom>
        </p:spPr>
        <p:txBody>
          <a:bodyPr wrap="none">
            <a:spAutoFit/>
          </a:bodyPr>
          <a:lstStyle/>
          <a:p>
            <a:r>
              <a:rPr lang="en-US" altLang="ja-JP" sz="2800" dirty="0" smtClean="0"/>
              <a:t>Janken.java</a:t>
            </a:r>
            <a:endParaRPr lang="ja-JP" altLang="en-US" sz="2800" dirty="0"/>
          </a:p>
        </p:txBody>
      </p:sp>
      <p:sp>
        <p:nvSpPr>
          <p:cNvPr id="26" name="正方形/長方形 25"/>
          <p:cNvSpPr/>
          <p:nvPr/>
        </p:nvSpPr>
        <p:spPr>
          <a:xfrm>
            <a:off x="8657090" y="2954866"/>
            <a:ext cx="1364476" cy="523220"/>
          </a:xfrm>
          <a:prstGeom prst="rect">
            <a:avLst/>
          </a:prstGeom>
        </p:spPr>
        <p:txBody>
          <a:bodyPr wrap="none">
            <a:spAutoFit/>
          </a:bodyPr>
          <a:lstStyle/>
          <a:p>
            <a:r>
              <a:rPr lang="ja-JP" altLang="en-US" sz="2800" dirty="0" smtClean="0"/>
              <a:t>・・・</a:t>
            </a:r>
            <a:r>
              <a:rPr lang="en-US" altLang="ja-JP" sz="2800" dirty="0" smtClean="0"/>
              <a:t> </a:t>
            </a:r>
            <a:endParaRPr lang="ja-JP" altLang="en-US" sz="2800" dirty="0"/>
          </a:p>
        </p:txBody>
      </p:sp>
      <p:sp>
        <p:nvSpPr>
          <p:cNvPr id="27" name="正方形/長方形 26"/>
          <p:cNvSpPr/>
          <p:nvPr/>
        </p:nvSpPr>
        <p:spPr>
          <a:xfrm>
            <a:off x="373550" y="666000"/>
            <a:ext cx="9888050" cy="646331"/>
          </a:xfrm>
          <a:prstGeom prst="rect">
            <a:avLst/>
          </a:prstGeom>
        </p:spPr>
        <p:txBody>
          <a:bodyPr wrap="square">
            <a:spAutoFit/>
          </a:bodyPr>
          <a:lstStyle/>
          <a:p>
            <a:r>
              <a:rPr lang="ja-JP" altLang="en-US" sz="3600" dirty="0" smtClean="0"/>
              <a:t>そんな時に使用するのがパッケージです。</a:t>
            </a:r>
            <a:endParaRPr lang="ja-JP" altLang="en-US" sz="2800" dirty="0"/>
          </a:p>
        </p:txBody>
      </p:sp>
      <p:sp>
        <p:nvSpPr>
          <p:cNvPr id="3" name="角丸四角形 2"/>
          <p:cNvSpPr/>
          <p:nvPr/>
        </p:nvSpPr>
        <p:spPr>
          <a:xfrm>
            <a:off x="939800" y="1608667"/>
            <a:ext cx="5198533" cy="3403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smtClean="0">
                <a:solidFill>
                  <a:schemeClr val="tx1"/>
                </a:solidFill>
              </a:rPr>
              <a:t>animal</a:t>
            </a:r>
            <a:r>
              <a:rPr lang="ja-JP" altLang="en-US" dirty="0" smtClean="0">
                <a:solidFill>
                  <a:schemeClr val="tx1"/>
                </a:solidFill>
              </a:rPr>
              <a:t>パッケージ</a:t>
            </a:r>
            <a:endParaRPr kumimoji="1" lang="ja-JP" altLang="en-US" dirty="0">
              <a:solidFill>
                <a:schemeClr val="tx1"/>
              </a:solidFill>
            </a:endParaRPr>
          </a:p>
        </p:txBody>
      </p:sp>
      <p:sp>
        <p:nvSpPr>
          <p:cNvPr id="11" name="角丸四角形 10"/>
          <p:cNvSpPr/>
          <p:nvPr/>
        </p:nvSpPr>
        <p:spPr>
          <a:xfrm>
            <a:off x="6277959" y="1608667"/>
            <a:ext cx="2379132" cy="3403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err="1" smtClean="0">
                <a:solidFill>
                  <a:schemeClr val="tx1"/>
                </a:solidFill>
              </a:rPr>
              <a:t>janken</a:t>
            </a:r>
            <a:r>
              <a:rPr lang="ja-JP" altLang="en-US" dirty="0" smtClean="0">
                <a:solidFill>
                  <a:schemeClr val="tx1"/>
                </a:solidFill>
              </a:rPr>
              <a:t>パッケージ</a:t>
            </a:r>
            <a:endParaRPr lang="ja-JP" altLang="en-US" dirty="0">
              <a:solidFill>
                <a:schemeClr val="tx1"/>
              </a:solidFill>
            </a:endParaRPr>
          </a:p>
        </p:txBody>
      </p:sp>
      <p:sp>
        <p:nvSpPr>
          <p:cNvPr id="12" name="正方形/長方形 11"/>
          <p:cNvSpPr/>
          <p:nvPr/>
        </p:nvSpPr>
        <p:spPr>
          <a:xfrm>
            <a:off x="569421" y="5165725"/>
            <a:ext cx="9888050" cy="1384995"/>
          </a:xfrm>
          <a:prstGeom prst="rect">
            <a:avLst/>
          </a:prstGeom>
        </p:spPr>
        <p:txBody>
          <a:bodyPr wrap="square">
            <a:spAutoFit/>
          </a:bodyPr>
          <a:lstStyle/>
          <a:p>
            <a:r>
              <a:rPr lang="ja-JP" altLang="ja-JP" sz="2800" dirty="0"/>
              <a:t>パッケージは、クラスをまとめて、分類するための仕組みです。クラスを機能や役割別に分類することで、クラスを管理しやすくなります</a:t>
            </a:r>
            <a:r>
              <a:rPr lang="ja-JP" altLang="ja-JP" sz="2800" dirty="0" smtClean="0"/>
              <a:t>。</a:t>
            </a:r>
            <a:r>
              <a:rPr lang="ja-JP" altLang="en-US" sz="2800" dirty="0" smtClean="0"/>
              <a:t>（グループ化）</a:t>
            </a:r>
            <a:endParaRPr lang="ja-JP" altLang="en-US" sz="2800" dirty="0"/>
          </a:p>
        </p:txBody>
      </p:sp>
    </p:spTree>
    <p:extLst>
      <p:ext uri="{BB962C8B-B14F-4D97-AF65-F5344CB8AC3E}">
        <p14:creationId xmlns:p14="http://schemas.microsoft.com/office/powerpoint/2010/main" val="100040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507" y="1006145"/>
            <a:ext cx="1811867" cy="1811867"/>
          </a:xfrm>
          <a:prstGeom prst="rect">
            <a:avLst/>
          </a:prstGeom>
        </p:spPr>
      </p:pic>
      <p:sp>
        <p:nvSpPr>
          <p:cNvPr id="21" name="正方形/長方形 20"/>
          <p:cNvSpPr/>
          <p:nvPr/>
        </p:nvSpPr>
        <p:spPr>
          <a:xfrm>
            <a:off x="774608" y="2876859"/>
            <a:ext cx="1755609" cy="523220"/>
          </a:xfrm>
          <a:prstGeom prst="rect">
            <a:avLst/>
          </a:prstGeom>
        </p:spPr>
        <p:txBody>
          <a:bodyPr wrap="none">
            <a:spAutoFit/>
          </a:bodyPr>
          <a:lstStyle/>
          <a:p>
            <a:r>
              <a:rPr lang="en-US" altLang="ja-JP" sz="2800" dirty="0" smtClean="0"/>
              <a:t>Print.java</a:t>
            </a:r>
            <a:endParaRPr lang="ja-JP" altLang="en-US" sz="2800" dirty="0"/>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8440" y="1006145"/>
            <a:ext cx="1811867" cy="1811867"/>
          </a:xfrm>
          <a:prstGeom prst="rect">
            <a:avLst/>
          </a:prstGeom>
        </p:spPr>
      </p:pic>
      <p:sp>
        <p:nvSpPr>
          <p:cNvPr id="23" name="正方形/長方形 22"/>
          <p:cNvSpPr/>
          <p:nvPr/>
        </p:nvSpPr>
        <p:spPr>
          <a:xfrm>
            <a:off x="2951113" y="2876859"/>
            <a:ext cx="2029723" cy="523220"/>
          </a:xfrm>
          <a:prstGeom prst="rect">
            <a:avLst/>
          </a:prstGeom>
        </p:spPr>
        <p:txBody>
          <a:bodyPr wrap="none">
            <a:spAutoFit/>
          </a:bodyPr>
          <a:lstStyle/>
          <a:p>
            <a:r>
              <a:rPr lang="en-US" altLang="ja-JP" sz="2800" u="sng" dirty="0" smtClean="0"/>
              <a:t>Config.java</a:t>
            </a:r>
            <a:endParaRPr lang="ja-JP" altLang="en-US" sz="2800" u="sng" dirty="0"/>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9413" y="1006145"/>
            <a:ext cx="1811867" cy="1811867"/>
          </a:xfrm>
          <a:prstGeom prst="rect">
            <a:avLst/>
          </a:prstGeom>
        </p:spPr>
      </p:pic>
      <p:sp>
        <p:nvSpPr>
          <p:cNvPr id="25" name="正方形/長方形 24"/>
          <p:cNvSpPr/>
          <p:nvPr/>
        </p:nvSpPr>
        <p:spPr>
          <a:xfrm>
            <a:off x="6009608" y="2930850"/>
            <a:ext cx="1790875" cy="523220"/>
          </a:xfrm>
          <a:prstGeom prst="rect">
            <a:avLst/>
          </a:prstGeom>
        </p:spPr>
        <p:txBody>
          <a:bodyPr wrap="none">
            <a:spAutoFit/>
          </a:bodyPr>
          <a:lstStyle/>
          <a:p>
            <a:r>
              <a:rPr lang="en-US" altLang="ja-JP" sz="2800" dirty="0" smtClean="0"/>
              <a:t>Copy.java</a:t>
            </a:r>
            <a:endParaRPr lang="ja-JP" altLang="en-US" sz="2800" dirty="0"/>
          </a:p>
        </p:txBody>
      </p:sp>
      <p:sp>
        <p:nvSpPr>
          <p:cNvPr id="12" name="正方形/長方形 11"/>
          <p:cNvSpPr/>
          <p:nvPr/>
        </p:nvSpPr>
        <p:spPr>
          <a:xfrm>
            <a:off x="876374" y="4392392"/>
            <a:ext cx="9283626" cy="1815882"/>
          </a:xfrm>
          <a:prstGeom prst="rect">
            <a:avLst/>
          </a:prstGeom>
        </p:spPr>
        <p:txBody>
          <a:bodyPr wrap="square">
            <a:spAutoFit/>
          </a:bodyPr>
          <a:lstStyle/>
          <a:p>
            <a:r>
              <a:rPr lang="ja-JP" altLang="en-US" sz="2800" dirty="0" smtClean="0"/>
              <a:t>同じクラス名のクラス（ファイル）を作成することはできません。</a:t>
            </a:r>
            <a:endParaRPr lang="en-US" altLang="ja-JP" sz="2800" dirty="0" smtClean="0"/>
          </a:p>
          <a:p>
            <a:endParaRPr lang="en-US" altLang="ja-JP" sz="2800" dirty="0" smtClean="0"/>
          </a:p>
          <a:p>
            <a:r>
              <a:rPr lang="en-US" altLang="ja-JP" sz="2800" dirty="0" smtClean="0"/>
              <a:t>※</a:t>
            </a:r>
            <a:r>
              <a:rPr lang="ja-JP" altLang="en-US" sz="2800" dirty="0" smtClean="0"/>
              <a:t>同一パッケージの場合</a:t>
            </a:r>
            <a:endParaRPr lang="ja-JP" altLang="en-US" sz="2800"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6606" y="1064992"/>
            <a:ext cx="1811867" cy="1811867"/>
          </a:xfrm>
          <a:prstGeom prst="rect">
            <a:avLst/>
          </a:prstGeom>
        </p:spPr>
      </p:pic>
      <p:sp>
        <p:nvSpPr>
          <p:cNvPr id="14" name="正方形/長方形 13"/>
          <p:cNvSpPr/>
          <p:nvPr/>
        </p:nvSpPr>
        <p:spPr>
          <a:xfrm>
            <a:off x="8429279" y="2935706"/>
            <a:ext cx="2029723" cy="523220"/>
          </a:xfrm>
          <a:prstGeom prst="rect">
            <a:avLst/>
          </a:prstGeom>
        </p:spPr>
        <p:txBody>
          <a:bodyPr wrap="none">
            <a:spAutoFit/>
          </a:bodyPr>
          <a:lstStyle/>
          <a:p>
            <a:r>
              <a:rPr lang="en-US" altLang="ja-JP" sz="2800" u="sng" dirty="0" smtClean="0"/>
              <a:t>Config.java</a:t>
            </a:r>
            <a:endParaRPr lang="ja-JP" altLang="en-US" sz="2800" u="sng" dirty="0"/>
          </a:p>
        </p:txBody>
      </p:sp>
      <p:sp>
        <p:nvSpPr>
          <p:cNvPr id="4" name="禁止 3"/>
          <p:cNvSpPr/>
          <p:nvPr/>
        </p:nvSpPr>
        <p:spPr>
          <a:xfrm>
            <a:off x="8403143" y="892493"/>
            <a:ext cx="1998791" cy="2013790"/>
          </a:xfrm>
          <a:prstGeom prst="noSmoking">
            <a:avLst>
              <a:gd name="adj" fmla="val 945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888093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507" y="1006145"/>
            <a:ext cx="1811867" cy="1811867"/>
          </a:xfrm>
          <a:prstGeom prst="rect">
            <a:avLst/>
          </a:prstGeom>
        </p:spPr>
      </p:pic>
      <p:sp>
        <p:nvSpPr>
          <p:cNvPr id="21" name="正方形/長方形 20"/>
          <p:cNvSpPr/>
          <p:nvPr/>
        </p:nvSpPr>
        <p:spPr>
          <a:xfrm>
            <a:off x="774608" y="2876859"/>
            <a:ext cx="1755609" cy="523220"/>
          </a:xfrm>
          <a:prstGeom prst="rect">
            <a:avLst/>
          </a:prstGeom>
        </p:spPr>
        <p:txBody>
          <a:bodyPr wrap="none">
            <a:spAutoFit/>
          </a:bodyPr>
          <a:lstStyle/>
          <a:p>
            <a:r>
              <a:rPr lang="en-US" altLang="ja-JP" sz="2800" dirty="0" smtClean="0"/>
              <a:t>Print.java</a:t>
            </a:r>
            <a:endParaRPr lang="ja-JP" altLang="en-US" sz="2800" dirty="0"/>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8440" y="1006145"/>
            <a:ext cx="1811867" cy="1811867"/>
          </a:xfrm>
          <a:prstGeom prst="rect">
            <a:avLst/>
          </a:prstGeom>
        </p:spPr>
      </p:pic>
      <p:sp>
        <p:nvSpPr>
          <p:cNvPr id="23" name="正方形/長方形 22"/>
          <p:cNvSpPr/>
          <p:nvPr/>
        </p:nvSpPr>
        <p:spPr>
          <a:xfrm>
            <a:off x="2951113" y="2876859"/>
            <a:ext cx="2029723" cy="523220"/>
          </a:xfrm>
          <a:prstGeom prst="rect">
            <a:avLst/>
          </a:prstGeom>
        </p:spPr>
        <p:txBody>
          <a:bodyPr wrap="none">
            <a:spAutoFit/>
          </a:bodyPr>
          <a:lstStyle/>
          <a:p>
            <a:r>
              <a:rPr lang="en-US" altLang="ja-JP" sz="2800" u="sng" dirty="0" smtClean="0"/>
              <a:t>Config.java</a:t>
            </a:r>
            <a:endParaRPr lang="ja-JP" altLang="en-US" sz="2800" u="sng" dirty="0"/>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9413" y="1006145"/>
            <a:ext cx="1811867" cy="1811867"/>
          </a:xfrm>
          <a:prstGeom prst="rect">
            <a:avLst/>
          </a:prstGeom>
        </p:spPr>
      </p:pic>
      <p:sp>
        <p:nvSpPr>
          <p:cNvPr id="25" name="正方形/長方形 24"/>
          <p:cNvSpPr/>
          <p:nvPr/>
        </p:nvSpPr>
        <p:spPr>
          <a:xfrm>
            <a:off x="6009608" y="2930850"/>
            <a:ext cx="1790875" cy="523220"/>
          </a:xfrm>
          <a:prstGeom prst="rect">
            <a:avLst/>
          </a:prstGeom>
        </p:spPr>
        <p:txBody>
          <a:bodyPr wrap="none">
            <a:spAutoFit/>
          </a:bodyPr>
          <a:lstStyle/>
          <a:p>
            <a:r>
              <a:rPr lang="en-US" altLang="ja-JP" sz="2800" dirty="0" smtClean="0"/>
              <a:t>Copy.java</a:t>
            </a:r>
            <a:endParaRPr lang="ja-JP" altLang="en-US" sz="2800" dirty="0"/>
          </a:p>
        </p:txBody>
      </p:sp>
      <p:sp>
        <p:nvSpPr>
          <p:cNvPr id="3" name="角丸四角形 2"/>
          <p:cNvSpPr/>
          <p:nvPr/>
        </p:nvSpPr>
        <p:spPr>
          <a:xfrm>
            <a:off x="203200" y="320346"/>
            <a:ext cx="5198533" cy="3403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smtClean="0">
                <a:solidFill>
                  <a:schemeClr val="tx1"/>
                </a:solidFill>
              </a:rPr>
              <a:t>printer</a:t>
            </a:r>
            <a:r>
              <a:rPr lang="ja-JP" altLang="en-US" dirty="0" smtClean="0">
                <a:solidFill>
                  <a:schemeClr val="tx1"/>
                </a:solidFill>
              </a:rPr>
              <a:t>パッケージ</a:t>
            </a:r>
            <a:endParaRPr kumimoji="1" lang="ja-JP" altLang="en-US" dirty="0">
              <a:solidFill>
                <a:schemeClr val="tx1"/>
              </a:solidFill>
            </a:endParaRPr>
          </a:p>
        </p:txBody>
      </p:sp>
      <p:sp>
        <p:nvSpPr>
          <p:cNvPr id="11" name="角丸四角形 10"/>
          <p:cNvSpPr/>
          <p:nvPr/>
        </p:nvSpPr>
        <p:spPr>
          <a:xfrm>
            <a:off x="5822629" y="327425"/>
            <a:ext cx="4986952" cy="3403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smtClean="0">
                <a:solidFill>
                  <a:schemeClr val="tx1"/>
                </a:solidFill>
              </a:rPr>
              <a:t>copier</a:t>
            </a:r>
            <a:r>
              <a:rPr lang="ja-JP" altLang="en-US" dirty="0" smtClean="0">
                <a:solidFill>
                  <a:schemeClr val="tx1"/>
                </a:solidFill>
              </a:rPr>
              <a:t>パッケージ</a:t>
            </a:r>
            <a:endParaRPr lang="ja-JP" altLang="en-US" dirty="0">
              <a:solidFill>
                <a:schemeClr val="tx1"/>
              </a:solidFill>
            </a:endParaRPr>
          </a:p>
        </p:txBody>
      </p:sp>
      <p:sp>
        <p:nvSpPr>
          <p:cNvPr id="12" name="正方形/長方形 11"/>
          <p:cNvSpPr/>
          <p:nvPr/>
        </p:nvSpPr>
        <p:spPr>
          <a:xfrm>
            <a:off x="664707" y="4251140"/>
            <a:ext cx="9888050" cy="2246769"/>
          </a:xfrm>
          <a:prstGeom prst="rect">
            <a:avLst/>
          </a:prstGeom>
        </p:spPr>
        <p:txBody>
          <a:bodyPr wrap="square">
            <a:spAutoFit/>
          </a:bodyPr>
          <a:lstStyle/>
          <a:p>
            <a:r>
              <a:rPr lang="ja-JP" altLang="en-US" sz="2800" dirty="0" smtClean="0"/>
              <a:t>しかし、パッケージを分けることで、</a:t>
            </a:r>
            <a:endParaRPr lang="en-US" altLang="ja-JP" sz="2800" dirty="0" smtClean="0"/>
          </a:p>
          <a:p>
            <a:r>
              <a:rPr lang="ja-JP" altLang="en-US" sz="2800" dirty="0" smtClean="0"/>
              <a:t>同一クラス名のクラスを作成することができるようになります。</a:t>
            </a:r>
            <a:endParaRPr lang="en-US" altLang="ja-JP" sz="2800" dirty="0" smtClean="0"/>
          </a:p>
          <a:p>
            <a:r>
              <a:rPr lang="en-US" altLang="ja-JP" sz="2800" dirty="0" smtClean="0"/>
              <a:t>※</a:t>
            </a:r>
            <a:r>
              <a:rPr lang="ja-JP" altLang="en-US" sz="2800" dirty="0" smtClean="0"/>
              <a:t>エクセルのファイルもフォルダを分けると同じ名前のファイルが作成できますね！</a:t>
            </a:r>
            <a:endParaRPr lang="ja-JP" altLang="en-US" sz="2800"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6606" y="1064992"/>
            <a:ext cx="1811867" cy="1811867"/>
          </a:xfrm>
          <a:prstGeom prst="rect">
            <a:avLst/>
          </a:prstGeom>
        </p:spPr>
      </p:pic>
      <p:sp>
        <p:nvSpPr>
          <p:cNvPr id="14" name="正方形/長方形 13"/>
          <p:cNvSpPr/>
          <p:nvPr/>
        </p:nvSpPr>
        <p:spPr>
          <a:xfrm>
            <a:off x="8429279" y="2935706"/>
            <a:ext cx="2029723" cy="523220"/>
          </a:xfrm>
          <a:prstGeom prst="rect">
            <a:avLst/>
          </a:prstGeom>
        </p:spPr>
        <p:txBody>
          <a:bodyPr wrap="none">
            <a:spAutoFit/>
          </a:bodyPr>
          <a:lstStyle/>
          <a:p>
            <a:r>
              <a:rPr lang="en-US" altLang="ja-JP" sz="2800" u="sng" dirty="0" smtClean="0"/>
              <a:t>Config.java</a:t>
            </a:r>
            <a:endParaRPr lang="ja-JP" altLang="en-US" sz="2800" u="sng" dirty="0"/>
          </a:p>
        </p:txBody>
      </p:sp>
    </p:spTree>
    <p:extLst>
      <p:ext uri="{BB962C8B-B14F-4D97-AF65-F5344CB8AC3E}">
        <p14:creationId xmlns:p14="http://schemas.microsoft.com/office/powerpoint/2010/main" val="37855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6" y="1532467"/>
            <a:ext cx="1117600" cy="1117600"/>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224" y="492989"/>
            <a:ext cx="1021243" cy="844745"/>
          </a:xfrm>
          <a:prstGeom prst="rect">
            <a:avLst/>
          </a:prstGeom>
        </p:spPr>
      </p:pic>
      <p:cxnSp>
        <p:nvCxnSpPr>
          <p:cNvPr id="5" name="カギ線コネクタ 4"/>
          <p:cNvCxnSpPr>
            <a:stCxn id="3" idx="2"/>
            <a:endCxn id="2" idx="1"/>
          </p:cNvCxnSpPr>
          <p:nvPr/>
        </p:nvCxnSpPr>
        <p:spPr>
          <a:xfrm rot="16200000" flipH="1">
            <a:off x="963890"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6" y="2844801"/>
            <a:ext cx="1117600" cy="1117600"/>
          </a:xfrm>
          <a:prstGeom prst="rect">
            <a:avLst/>
          </a:prstGeom>
        </p:spPr>
      </p:pic>
      <p:cxnSp>
        <p:nvCxnSpPr>
          <p:cNvPr id="7" name="カギ線コネクタ 6"/>
          <p:cNvCxnSpPr>
            <a:stCxn id="3" idx="2"/>
            <a:endCxn id="6" idx="1"/>
          </p:cNvCxnSpPr>
          <p:nvPr/>
        </p:nvCxnSpPr>
        <p:spPr>
          <a:xfrm rot="16200000" flipH="1">
            <a:off x="307723" y="2051857"/>
            <a:ext cx="2065867" cy="637620"/>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1800" y="1532467"/>
            <a:ext cx="1117600" cy="111760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558" y="492989"/>
            <a:ext cx="1021243" cy="844745"/>
          </a:xfrm>
          <a:prstGeom prst="rect">
            <a:avLst/>
          </a:prstGeom>
        </p:spPr>
      </p:pic>
      <p:cxnSp>
        <p:nvCxnSpPr>
          <p:cNvPr id="12" name="カギ線コネクタ 11"/>
          <p:cNvCxnSpPr>
            <a:stCxn id="11" idx="2"/>
            <a:endCxn id="10" idx="1"/>
          </p:cNvCxnSpPr>
          <p:nvPr/>
        </p:nvCxnSpPr>
        <p:spPr>
          <a:xfrm rot="16200000" flipH="1">
            <a:off x="4816224" y="1395690"/>
            <a:ext cx="753533" cy="637620"/>
          </a:xfrm>
          <a:prstGeom prst="bentConnector2">
            <a:avLst/>
          </a:prstGeom>
          <a:ln w="12700"/>
        </p:spPr>
        <p:style>
          <a:lnRef idx="1">
            <a:schemeClr val="dk1"/>
          </a:lnRef>
          <a:fillRef idx="0">
            <a:schemeClr val="dk1"/>
          </a:fillRef>
          <a:effectRef idx="0">
            <a:schemeClr val="dk1"/>
          </a:effectRef>
          <a:fontRef idx="minor">
            <a:schemeClr val="tx1"/>
          </a:fontRef>
        </p:style>
      </p:cxn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1800" y="2844801"/>
            <a:ext cx="1117600" cy="1117600"/>
          </a:xfrm>
          <a:prstGeom prst="rect">
            <a:avLst/>
          </a:prstGeom>
        </p:spPr>
      </p:pic>
      <p:cxnSp>
        <p:nvCxnSpPr>
          <p:cNvPr id="14" name="カギ線コネクタ 13"/>
          <p:cNvCxnSpPr>
            <a:stCxn id="11" idx="2"/>
            <a:endCxn id="13" idx="1"/>
          </p:cNvCxnSpPr>
          <p:nvPr/>
        </p:nvCxnSpPr>
        <p:spPr>
          <a:xfrm rot="16200000" flipH="1">
            <a:off x="4160057" y="2051857"/>
            <a:ext cx="2065867" cy="63762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正方形/長方形 14"/>
          <p:cNvSpPr/>
          <p:nvPr/>
        </p:nvSpPr>
        <p:spPr>
          <a:xfrm>
            <a:off x="1676290" y="2480790"/>
            <a:ext cx="1083951" cy="338554"/>
          </a:xfrm>
          <a:prstGeom prst="rect">
            <a:avLst/>
          </a:prstGeom>
        </p:spPr>
        <p:txBody>
          <a:bodyPr wrap="none">
            <a:spAutoFit/>
          </a:bodyPr>
          <a:lstStyle/>
          <a:p>
            <a:r>
              <a:rPr lang="en-US" altLang="ja-JP" sz="1600" dirty="0" smtClean="0"/>
              <a:t>Print.java</a:t>
            </a:r>
            <a:endParaRPr lang="ja-JP" altLang="en-US" sz="1600" dirty="0"/>
          </a:p>
        </p:txBody>
      </p:sp>
      <p:sp>
        <p:nvSpPr>
          <p:cNvPr id="16" name="正方形/長方形 15"/>
          <p:cNvSpPr/>
          <p:nvPr/>
        </p:nvSpPr>
        <p:spPr>
          <a:xfrm>
            <a:off x="1599345" y="3818581"/>
            <a:ext cx="1237839" cy="338554"/>
          </a:xfrm>
          <a:prstGeom prst="rect">
            <a:avLst/>
          </a:prstGeom>
        </p:spPr>
        <p:txBody>
          <a:bodyPr wrap="none">
            <a:spAutoFit/>
          </a:bodyPr>
          <a:lstStyle/>
          <a:p>
            <a:r>
              <a:rPr lang="en-US" altLang="ja-JP" sz="1600" dirty="0" smtClean="0"/>
              <a:t>Config.java</a:t>
            </a:r>
            <a:endParaRPr lang="ja-JP" altLang="en-US" sz="1600" dirty="0"/>
          </a:p>
        </p:txBody>
      </p:sp>
      <p:sp>
        <p:nvSpPr>
          <p:cNvPr id="17" name="正方形/長方形 16"/>
          <p:cNvSpPr/>
          <p:nvPr/>
        </p:nvSpPr>
        <p:spPr>
          <a:xfrm>
            <a:off x="5451680" y="3818581"/>
            <a:ext cx="1237839" cy="338554"/>
          </a:xfrm>
          <a:prstGeom prst="rect">
            <a:avLst/>
          </a:prstGeom>
        </p:spPr>
        <p:txBody>
          <a:bodyPr wrap="none">
            <a:spAutoFit/>
          </a:bodyPr>
          <a:lstStyle/>
          <a:p>
            <a:r>
              <a:rPr lang="en-US" altLang="ja-JP" sz="1600" dirty="0" smtClean="0"/>
              <a:t>Config.java</a:t>
            </a:r>
            <a:endParaRPr lang="ja-JP" altLang="en-US" sz="1600" dirty="0"/>
          </a:p>
        </p:txBody>
      </p:sp>
      <p:sp>
        <p:nvSpPr>
          <p:cNvPr id="18" name="正方形/長方形 17"/>
          <p:cNvSpPr/>
          <p:nvPr/>
        </p:nvSpPr>
        <p:spPr>
          <a:xfrm>
            <a:off x="5528623" y="2480790"/>
            <a:ext cx="1101584" cy="338554"/>
          </a:xfrm>
          <a:prstGeom prst="rect">
            <a:avLst/>
          </a:prstGeom>
        </p:spPr>
        <p:txBody>
          <a:bodyPr wrap="none">
            <a:spAutoFit/>
          </a:bodyPr>
          <a:lstStyle/>
          <a:p>
            <a:r>
              <a:rPr lang="en-US" altLang="ja-JP" sz="1600" dirty="0" smtClean="0"/>
              <a:t>Copy.java</a:t>
            </a:r>
            <a:endParaRPr lang="ja-JP" altLang="en-US" sz="1600" dirty="0"/>
          </a:p>
        </p:txBody>
      </p:sp>
      <p:sp>
        <p:nvSpPr>
          <p:cNvPr id="19" name="正方形/長方形 18"/>
          <p:cNvSpPr/>
          <p:nvPr/>
        </p:nvSpPr>
        <p:spPr>
          <a:xfrm>
            <a:off x="527613" y="245645"/>
            <a:ext cx="813043" cy="338554"/>
          </a:xfrm>
          <a:prstGeom prst="rect">
            <a:avLst/>
          </a:prstGeom>
        </p:spPr>
        <p:txBody>
          <a:bodyPr wrap="none">
            <a:spAutoFit/>
          </a:bodyPr>
          <a:lstStyle/>
          <a:p>
            <a:r>
              <a:rPr lang="en-US" altLang="ja-JP" sz="1600" dirty="0"/>
              <a:t>printer</a:t>
            </a:r>
            <a:endParaRPr lang="ja-JP" altLang="en-US" sz="1600" dirty="0"/>
          </a:p>
        </p:txBody>
      </p:sp>
      <p:sp>
        <p:nvSpPr>
          <p:cNvPr id="20" name="正方形/長方形 19"/>
          <p:cNvSpPr/>
          <p:nvPr/>
        </p:nvSpPr>
        <p:spPr>
          <a:xfrm>
            <a:off x="4296063" y="245645"/>
            <a:ext cx="768159" cy="338554"/>
          </a:xfrm>
          <a:prstGeom prst="rect">
            <a:avLst/>
          </a:prstGeom>
        </p:spPr>
        <p:txBody>
          <a:bodyPr wrap="none">
            <a:spAutoFit/>
          </a:bodyPr>
          <a:lstStyle/>
          <a:p>
            <a:r>
              <a:rPr lang="en-US" altLang="ja-JP" sz="1600" dirty="0"/>
              <a:t>copier</a:t>
            </a:r>
            <a:endParaRPr lang="ja-JP" altLang="en-US" sz="1600" dirty="0"/>
          </a:p>
        </p:txBody>
      </p:sp>
      <p:sp>
        <p:nvSpPr>
          <p:cNvPr id="21" name="正方形/長方形 20"/>
          <p:cNvSpPr/>
          <p:nvPr/>
        </p:nvSpPr>
        <p:spPr>
          <a:xfrm>
            <a:off x="664707" y="4251140"/>
            <a:ext cx="9888050" cy="1384995"/>
          </a:xfrm>
          <a:prstGeom prst="rect">
            <a:avLst/>
          </a:prstGeom>
        </p:spPr>
        <p:txBody>
          <a:bodyPr wrap="square">
            <a:spAutoFit/>
          </a:bodyPr>
          <a:lstStyle/>
          <a:p>
            <a:r>
              <a:rPr lang="en-US" altLang="ja-JP" sz="2800" dirty="0" smtClean="0"/>
              <a:t>Java</a:t>
            </a:r>
            <a:r>
              <a:rPr lang="ja-JP" altLang="en-US" sz="2800" dirty="0" smtClean="0"/>
              <a:t>では上記のようなフォルダ形式でパッケージ管理を行います。よって対象のファルダの中にソースファイルを作成する必要があります。</a:t>
            </a:r>
            <a:endParaRPr lang="en-US" altLang="ja-JP" sz="2800" dirty="0" smtClean="0"/>
          </a:p>
        </p:txBody>
      </p:sp>
      <p:sp>
        <p:nvSpPr>
          <p:cNvPr id="22" name="正方形/長方形 21"/>
          <p:cNvSpPr/>
          <p:nvPr/>
        </p:nvSpPr>
        <p:spPr>
          <a:xfrm>
            <a:off x="7768313" y="434551"/>
            <a:ext cx="4079414" cy="2308324"/>
          </a:xfrm>
          <a:prstGeom prst="rect">
            <a:avLst/>
          </a:prstGeom>
          <a:ln>
            <a:solidFill>
              <a:schemeClr val="tx1"/>
            </a:solidFill>
          </a:ln>
        </p:spPr>
        <p:txBody>
          <a:bodyPr wrap="square">
            <a:spAutoFit/>
          </a:bodyPr>
          <a:lstStyle/>
          <a:p>
            <a:r>
              <a:rPr lang="en-US" altLang="ja-JP" sz="1600" b="1" dirty="0"/>
              <a:t>package copier;</a:t>
            </a:r>
          </a:p>
          <a:p>
            <a:endParaRPr lang="ja-JP" altLang="en-US" sz="1600" b="1" dirty="0"/>
          </a:p>
          <a:p>
            <a:r>
              <a:rPr lang="en-US" altLang="ja-JP" sz="1600" b="1" dirty="0"/>
              <a:t>public class Copy {</a:t>
            </a:r>
          </a:p>
          <a:p>
            <a:endParaRPr lang="en-US" altLang="ja-JP" sz="1600" b="1" dirty="0" smtClean="0"/>
          </a:p>
          <a:p>
            <a:r>
              <a:rPr lang="en-US" altLang="ja-JP" sz="1600" b="1" dirty="0"/>
              <a:t>…</a:t>
            </a:r>
          </a:p>
          <a:p>
            <a:endParaRPr lang="ja-JP" altLang="en-US" sz="1600" b="1" dirty="0"/>
          </a:p>
          <a:p>
            <a:r>
              <a:rPr lang="en-US" altLang="ja-JP" sz="1600" b="1" dirty="0" smtClean="0"/>
              <a:t>}</a:t>
            </a:r>
          </a:p>
          <a:p>
            <a:endParaRPr lang="en-US" altLang="ja-JP" sz="1600" dirty="0"/>
          </a:p>
          <a:p>
            <a:endParaRPr lang="en-US" altLang="ja-JP" sz="1600" dirty="0"/>
          </a:p>
        </p:txBody>
      </p:sp>
      <p:cxnSp>
        <p:nvCxnSpPr>
          <p:cNvPr id="24" name="直線矢印コネクタ 23"/>
          <p:cNvCxnSpPr>
            <a:stCxn id="10" idx="3"/>
            <a:endCxn id="22" idx="1"/>
          </p:cNvCxnSpPr>
          <p:nvPr/>
        </p:nvCxnSpPr>
        <p:spPr>
          <a:xfrm flipV="1">
            <a:off x="6629400" y="1588713"/>
            <a:ext cx="1138913" cy="5025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正方形/長方形 24"/>
          <p:cNvSpPr/>
          <p:nvPr/>
        </p:nvSpPr>
        <p:spPr>
          <a:xfrm>
            <a:off x="664707" y="5563473"/>
            <a:ext cx="9888050" cy="954107"/>
          </a:xfrm>
          <a:prstGeom prst="rect">
            <a:avLst/>
          </a:prstGeom>
        </p:spPr>
        <p:txBody>
          <a:bodyPr wrap="square">
            <a:spAutoFit/>
          </a:bodyPr>
          <a:lstStyle/>
          <a:p>
            <a:r>
              <a:rPr lang="ja-JP" altLang="en-US" sz="2800" dirty="0" smtClean="0"/>
              <a:t>また、ソースコードの</a:t>
            </a:r>
            <a:r>
              <a:rPr lang="ja-JP" altLang="en-US" sz="2800" b="1" dirty="0" smtClean="0"/>
              <a:t>先頭</a:t>
            </a:r>
            <a:r>
              <a:rPr lang="ja-JP" altLang="en-US" sz="2800" dirty="0" smtClean="0"/>
              <a:t>に図のような</a:t>
            </a:r>
            <a:r>
              <a:rPr lang="en-US" altLang="ja-JP" sz="2800" dirty="0" smtClean="0"/>
              <a:t>package</a:t>
            </a:r>
            <a:r>
              <a:rPr lang="ja-JP" altLang="en-US" sz="2800" dirty="0" smtClean="0"/>
              <a:t>文を記載する必要があります。</a:t>
            </a:r>
            <a:endParaRPr lang="en-US" altLang="ja-JP" sz="2800" dirty="0" smtClean="0"/>
          </a:p>
        </p:txBody>
      </p:sp>
    </p:spTree>
    <p:extLst>
      <p:ext uri="{BB962C8B-B14F-4D97-AF65-F5344CB8AC3E}">
        <p14:creationId xmlns:p14="http://schemas.microsoft.com/office/powerpoint/2010/main" val="420419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24" y="492989"/>
            <a:ext cx="1021243" cy="844745"/>
          </a:xfrm>
          <a:prstGeom prst="rect">
            <a:avLst/>
          </a:prstGeom>
        </p:spPr>
      </p:pic>
      <p:cxnSp>
        <p:nvCxnSpPr>
          <p:cNvPr id="5" name="カギ線コネクタ 4"/>
          <p:cNvCxnSpPr>
            <a:endCxn id="23" idx="1"/>
          </p:cNvCxnSpPr>
          <p:nvPr/>
        </p:nvCxnSpPr>
        <p:spPr>
          <a:xfrm rot="16200000" flipH="1">
            <a:off x="997277" y="1362304"/>
            <a:ext cx="686761" cy="637619"/>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7" name="カギ線コネクタ 6"/>
          <p:cNvCxnSpPr>
            <a:stCxn id="3" idx="2"/>
            <a:endCxn id="26" idx="1"/>
          </p:cNvCxnSpPr>
          <p:nvPr/>
        </p:nvCxnSpPr>
        <p:spPr>
          <a:xfrm rot="16200000" flipH="1">
            <a:off x="-343053" y="2702632"/>
            <a:ext cx="3367419" cy="63762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527613" y="245645"/>
            <a:ext cx="813043" cy="338554"/>
          </a:xfrm>
          <a:prstGeom prst="rect">
            <a:avLst/>
          </a:prstGeom>
        </p:spPr>
        <p:txBody>
          <a:bodyPr wrap="none">
            <a:spAutoFit/>
          </a:bodyPr>
          <a:lstStyle/>
          <a:p>
            <a:r>
              <a:rPr lang="en-US" altLang="ja-JP" sz="1600" dirty="0"/>
              <a:t>printer</a:t>
            </a:r>
            <a:endParaRPr lang="ja-JP" altLang="en-US" sz="1600" dirty="0"/>
          </a:p>
        </p:txBody>
      </p:sp>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7" y="1602122"/>
            <a:ext cx="1021243" cy="844745"/>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9467" y="4282780"/>
            <a:ext cx="1021243" cy="844745"/>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196" y="2653143"/>
            <a:ext cx="1021243" cy="844745"/>
          </a:xfrm>
          <a:prstGeom prst="rect">
            <a:avLst/>
          </a:prstGeom>
        </p:spPr>
      </p:pic>
      <p:cxnSp>
        <p:nvCxnSpPr>
          <p:cNvPr id="30" name="カギ線コネクタ 29"/>
          <p:cNvCxnSpPr>
            <a:stCxn id="23" idx="2"/>
            <a:endCxn id="28" idx="1"/>
          </p:cNvCxnSpPr>
          <p:nvPr/>
        </p:nvCxnSpPr>
        <p:spPr>
          <a:xfrm rot="16200000" flipH="1">
            <a:off x="2256318" y="2360637"/>
            <a:ext cx="628649" cy="801107"/>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39" name="直線コネクタ 38"/>
          <p:cNvCxnSpPr>
            <a:stCxn id="3" idx="2"/>
          </p:cNvCxnSpPr>
          <p:nvPr/>
        </p:nvCxnSpPr>
        <p:spPr>
          <a:xfrm flipH="1">
            <a:off x="1021845" y="1337734"/>
            <a:ext cx="1" cy="40809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3" idx="2"/>
          </p:cNvCxnSpPr>
          <p:nvPr/>
        </p:nvCxnSpPr>
        <p:spPr>
          <a:xfrm flipH="1">
            <a:off x="2170088" y="2446867"/>
            <a:ext cx="1" cy="12022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702296" y="1239600"/>
            <a:ext cx="976549" cy="338554"/>
          </a:xfrm>
          <a:prstGeom prst="rect">
            <a:avLst/>
          </a:prstGeom>
        </p:spPr>
        <p:txBody>
          <a:bodyPr wrap="none">
            <a:spAutoFit/>
          </a:bodyPr>
          <a:lstStyle/>
          <a:p>
            <a:r>
              <a:rPr lang="en-US" altLang="ja-JP" sz="1600" dirty="0" smtClean="0"/>
              <a:t>example</a:t>
            </a:r>
            <a:endParaRPr lang="ja-JP" altLang="en-US" sz="1600" dirty="0"/>
          </a:p>
        </p:txBody>
      </p:sp>
      <p:sp>
        <p:nvSpPr>
          <p:cNvPr id="55" name="正方形/長方形 54"/>
          <p:cNvSpPr/>
          <p:nvPr/>
        </p:nvSpPr>
        <p:spPr>
          <a:xfrm>
            <a:off x="3191330" y="2314589"/>
            <a:ext cx="546945" cy="338554"/>
          </a:xfrm>
          <a:prstGeom prst="rect">
            <a:avLst/>
          </a:prstGeom>
        </p:spPr>
        <p:txBody>
          <a:bodyPr wrap="none">
            <a:spAutoFit/>
          </a:bodyPr>
          <a:lstStyle/>
          <a:p>
            <a:r>
              <a:rPr lang="en-US" altLang="ja-JP" sz="1600" dirty="0" smtClean="0"/>
              <a:t>test</a:t>
            </a:r>
            <a:endParaRPr lang="ja-JP" altLang="en-US" sz="1600" dirty="0"/>
          </a:p>
        </p:txBody>
      </p:sp>
      <p:pic>
        <p:nvPicPr>
          <p:cNvPr id="56" name="図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439" y="3649133"/>
            <a:ext cx="1117600" cy="1117600"/>
          </a:xfrm>
          <a:prstGeom prst="rect">
            <a:avLst/>
          </a:prstGeom>
        </p:spPr>
      </p:pic>
      <p:cxnSp>
        <p:nvCxnSpPr>
          <p:cNvPr id="57" name="カギ線コネクタ 56"/>
          <p:cNvCxnSpPr>
            <a:stCxn id="28" idx="2"/>
            <a:endCxn id="56" idx="1"/>
          </p:cNvCxnSpPr>
          <p:nvPr/>
        </p:nvCxnSpPr>
        <p:spPr>
          <a:xfrm rot="16200000" flipH="1">
            <a:off x="3382106" y="3597599"/>
            <a:ext cx="710045" cy="51062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0" name="正方形/長方形 59"/>
          <p:cNvSpPr/>
          <p:nvPr/>
        </p:nvSpPr>
        <p:spPr>
          <a:xfrm>
            <a:off x="4008455" y="4705152"/>
            <a:ext cx="1101584" cy="338554"/>
          </a:xfrm>
          <a:prstGeom prst="rect">
            <a:avLst/>
          </a:prstGeom>
        </p:spPr>
        <p:txBody>
          <a:bodyPr wrap="none">
            <a:spAutoFit/>
          </a:bodyPr>
          <a:lstStyle/>
          <a:p>
            <a:r>
              <a:rPr lang="en-US" altLang="ja-JP" sz="1600" dirty="0"/>
              <a:t>Print.java</a:t>
            </a:r>
            <a:endParaRPr lang="ja-JP" altLang="en-US" sz="1600" dirty="0"/>
          </a:p>
        </p:txBody>
      </p:sp>
      <p:sp>
        <p:nvSpPr>
          <p:cNvPr id="61" name="正方形/長方形 60"/>
          <p:cNvSpPr/>
          <p:nvPr/>
        </p:nvSpPr>
        <p:spPr>
          <a:xfrm>
            <a:off x="832534" y="5389197"/>
            <a:ext cx="9888050" cy="523220"/>
          </a:xfrm>
          <a:prstGeom prst="rect">
            <a:avLst/>
          </a:prstGeom>
        </p:spPr>
        <p:txBody>
          <a:bodyPr wrap="square">
            <a:spAutoFit/>
          </a:bodyPr>
          <a:lstStyle/>
          <a:p>
            <a:r>
              <a:rPr lang="ja-JP" altLang="en-US" sz="2800" dirty="0" smtClean="0"/>
              <a:t>パッケージは複数階層とすることもできま</a:t>
            </a:r>
            <a:r>
              <a:rPr lang="ja-JP" altLang="en-US" sz="2800" dirty="0"/>
              <a:t>す</a:t>
            </a:r>
            <a:r>
              <a:rPr lang="ja-JP" altLang="en-US" sz="2800" dirty="0" smtClean="0"/>
              <a:t>。</a:t>
            </a:r>
            <a:endParaRPr lang="en-US" altLang="ja-JP" sz="2800" dirty="0" smtClean="0"/>
          </a:p>
        </p:txBody>
      </p:sp>
      <p:sp>
        <p:nvSpPr>
          <p:cNvPr id="62" name="正方形/長方形 61"/>
          <p:cNvSpPr/>
          <p:nvPr/>
        </p:nvSpPr>
        <p:spPr>
          <a:xfrm>
            <a:off x="832534" y="5873506"/>
            <a:ext cx="9888050" cy="954107"/>
          </a:xfrm>
          <a:prstGeom prst="rect">
            <a:avLst/>
          </a:prstGeom>
        </p:spPr>
        <p:txBody>
          <a:bodyPr wrap="square">
            <a:spAutoFit/>
          </a:bodyPr>
          <a:lstStyle/>
          <a:p>
            <a:r>
              <a:rPr lang="ja-JP" altLang="en-US" sz="2800" dirty="0" smtClean="0"/>
              <a:t>その場合ソースコード上では、</a:t>
            </a:r>
            <a:endParaRPr lang="en-US" altLang="ja-JP" sz="2800" dirty="0" smtClean="0"/>
          </a:p>
          <a:p>
            <a:r>
              <a:rPr lang="ja-JP" altLang="en-US" sz="2800" dirty="0" smtClean="0"/>
              <a:t>図のように　</a:t>
            </a:r>
            <a:r>
              <a:rPr lang="en-US" altLang="ja-JP" sz="2800" dirty="0" smtClean="0"/>
              <a:t>.</a:t>
            </a:r>
            <a:r>
              <a:rPr lang="ja-JP" altLang="en-US" sz="2800" dirty="0" smtClean="0"/>
              <a:t>（ドット）でパッケージを区切ります。</a:t>
            </a:r>
            <a:endParaRPr lang="en-US" altLang="ja-JP" sz="2800" dirty="0" smtClean="0"/>
          </a:p>
        </p:txBody>
      </p:sp>
      <p:sp>
        <p:nvSpPr>
          <p:cNvPr id="63" name="正方形/長方形 62"/>
          <p:cNvSpPr/>
          <p:nvPr/>
        </p:nvSpPr>
        <p:spPr>
          <a:xfrm>
            <a:off x="6443080" y="1602122"/>
            <a:ext cx="4550040" cy="2800767"/>
          </a:xfrm>
          <a:prstGeom prst="rect">
            <a:avLst/>
          </a:prstGeom>
          <a:ln>
            <a:solidFill>
              <a:schemeClr val="tx1"/>
            </a:solidFill>
          </a:ln>
        </p:spPr>
        <p:txBody>
          <a:bodyPr wrap="square">
            <a:spAutoFit/>
          </a:bodyPr>
          <a:lstStyle/>
          <a:p>
            <a:r>
              <a:rPr lang="en-US" altLang="ja-JP" sz="2000" b="1" dirty="0"/>
              <a:t>package </a:t>
            </a:r>
            <a:r>
              <a:rPr lang="en-US" altLang="ja-JP" sz="2000" b="1" dirty="0" err="1"/>
              <a:t>printer.example.test</a:t>
            </a:r>
            <a:r>
              <a:rPr lang="en-US" altLang="ja-JP" sz="2000" b="1" dirty="0"/>
              <a:t>;</a:t>
            </a:r>
          </a:p>
          <a:p>
            <a:endParaRPr lang="ja-JP" altLang="en-US" sz="2000" b="1" dirty="0"/>
          </a:p>
          <a:p>
            <a:r>
              <a:rPr lang="en-US" altLang="ja-JP" sz="2000" b="1" dirty="0"/>
              <a:t>public class Print {</a:t>
            </a:r>
          </a:p>
          <a:p>
            <a:endParaRPr lang="en-US" altLang="ja-JP" sz="2000" b="1" dirty="0" smtClean="0"/>
          </a:p>
          <a:p>
            <a:r>
              <a:rPr lang="en-US" altLang="ja-JP" sz="2000" b="1" dirty="0" smtClean="0"/>
              <a:t>…</a:t>
            </a:r>
          </a:p>
          <a:p>
            <a:endParaRPr lang="ja-JP" altLang="en-US" sz="2000" b="1" dirty="0"/>
          </a:p>
          <a:p>
            <a:r>
              <a:rPr lang="en-US" altLang="ja-JP" sz="2000" b="1" dirty="0" smtClean="0"/>
              <a:t>}</a:t>
            </a:r>
          </a:p>
          <a:p>
            <a:endParaRPr lang="en-US" altLang="ja-JP" sz="2000" dirty="0"/>
          </a:p>
          <a:p>
            <a:endParaRPr lang="en-US" altLang="ja-JP" sz="1600" dirty="0"/>
          </a:p>
        </p:txBody>
      </p:sp>
      <p:cxnSp>
        <p:nvCxnSpPr>
          <p:cNvPr id="64" name="直線矢印コネクタ 63"/>
          <p:cNvCxnSpPr>
            <a:stCxn id="56" idx="3"/>
            <a:endCxn id="63" idx="1"/>
          </p:cNvCxnSpPr>
          <p:nvPr/>
        </p:nvCxnSpPr>
        <p:spPr>
          <a:xfrm flipV="1">
            <a:off x="5110039" y="3002506"/>
            <a:ext cx="1333041" cy="12054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0343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056550" y="2833467"/>
            <a:ext cx="4240783" cy="1015663"/>
          </a:xfrm>
          <a:prstGeom prst="rect">
            <a:avLst/>
          </a:prstGeom>
        </p:spPr>
        <p:txBody>
          <a:bodyPr wrap="square">
            <a:spAutoFit/>
          </a:bodyPr>
          <a:lstStyle/>
          <a:p>
            <a:r>
              <a:rPr lang="ja-JP" altLang="en-US" sz="6000" dirty="0" smtClean="0"/>
              <a:t>インポート</a:t>
            </a:r>
            <a:endParaRPr lang="ja-JP" altLang="en-US" sz="6000" dirty="0"/>
          </a:p>
        </p:txBody>
      </p:sp>
    </p:spTree>
    <p:extLst>
      <p:ext uri="{BB962C8B-B14F-4D97-AF65-F5344CB8AC3E}">
        <p14:creationId xmlns:p14="http://schemas.microsoft.com/office/powerpoint/2010/main" val="350654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885</Words>
  <Application>Microsoft Office PowerPoint</Application>
  <PresentationFormat>ワイド画面</PresentationFormat>
  <Paragraphs>215</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dc:title>
  <dc:creator>KN-PC00190</dc:creator>
  <cp:lastModifiedBy>user</cp:lastModifiedBy>
  <cp:revision>97</cp:revision>
  <dcterms:created xsi:type="dcterms:W3CDTF">2019-04-22T10:04:49Z</dcterms:created>
  <dcterms:modified xsi:type="dcterms:W3CDTF">2020-05-01T01:02:45Z</dcterms:modified>
</cp:coreProperties>
</file>