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349" r:id="rId3"/>
    <p:sldId id="350" r:id="rId4"/>
    <p:sldId id="352" r:id="rId5"/>
    <p:sldId id="353" r:id="rId6"/>
    <p:sldId id="354" r:id="rId7"/>
    <p:sldId id="355" r:id="rId8"/>
    <p:sldId id="357" r:id="rId9"/>
    <p:sldId id="358" r:id="rId10"/>
    <p:sldId id="360" r:id="rId11"/>
    <p:sldId id="359" r:id="rId12"/>
    <p:sldId id="361" r:id="rId13"/>
    <p:sldId id="362" r:id="rId14"/>
    <p:sldId id="363" r:id="rId15"/>
    <p:sldId id="364"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35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7C1DBFA6-027E-44D2-A2C8-C3FE41AB2AF5}" type="datetimeFigureOut">
              <a:rPr kumimoji="1" lang="ja-JP" altLang="en-US" smtClean="0"/>
              <a:t>2020/5/6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3672282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C1DBFA6-027E-44D2-A2C8-C3FE41AB2AF5}" type="datetimeFigureOut">
              <a:rPr kumimoji="1" lang="ja-JP" altLang="en-US" smtClean="0"/>
              <a:t>2020/5/6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123550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C1DBFA6-027E-44D2-A2C8-C3FE41AB2AF5}" type="datetimeFigureOut">
              <a:rPr kumimoji="1" lang="ja-JP" altLang="en-US" smtClean="0"/>
              <a:t>2020/5/6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1210691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C1DBFA6-027E-44D2-A2C8-C3FE41AB2AF5}" type="datetimeFigureOut">
              <a:rPr kumimoji="1" lang="ja-JP" altLang="en-US" smtClean="0"/>
              <a:t>2020/5/6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4198276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7C1DBFA6-027E-44D2-A2C8-C3FE41AB2AF5}" type="datetimeFigureOut">
              <a:rPr kumimoji="1" lang="ja-JP" altLang="en-US" smtClean="0"/>
              <a:t>2020/5/6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887254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7C1DBFA6-027E-44D2-A2C8-C3FE41AB2AF5}" type="datetimeFigureOut">
              <a:rPr kumimoji="1" lang="ja-JP" altLang="en-US" smtClean="0"/>
              <a:t>2020/5/6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918922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7C1DBFA6-027E-44D2-A2C8-C3FE41AB2AF5}" type="datetimeFigureOut">
              <a:rPr kumimoji="1" lang="ja-JP" altLang="en-US" smtClean="0"/>
              <a:t>2020/5/6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1907223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7C1DBFA6-027E-44D2-A2C8-C3FE41AB2AF5}" type="datetimeFigureOut">
              <a:rPr kumimoji="1" lang="ja-JP" altLang="en-US" smtClean="0"/>
              <a:t>2020/5/6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392563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C1DBFA6-027E-44D2-A2C8-C3FE41AB2AF5}" type="datetimeFigureOut">
              <a:rPr kumimoji="1" lang="ja-JP" altLang="en-US" smtClean="0"/>
              <a:t>2020/5/6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3883045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7C1DBFA6-027E-44D2-A2C8-C3FE41AB2AF5}" type="datetimeFigureOut">
              <a:rPr kumimoji="1" lang="ja-JP" altLang="en-US" smtClean="0"/>
              <a:t>2020/5/6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3637362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7C1DBFA6-027E-44D2-A2C8-C3FE41AB2AF5}" type="datetimeFigureOut">
              <a:rPr kumimoji="1" lang="ja-JP" altLang="en-US" smtClean="0"/>
              <a:t>2020/5/6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1433876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1DBFA6-027E-44D2-A2C8-C3FE41AB2AF5}" type="datetimeFigureOut">
              <a:rPr kumimoji="1" lang="ja-JP" altLang="en-US" smtClean="0"/>
              <a:t>2020/5/6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3566894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p:cNvSpPr/>
          <p:nvPr/>
        </p:nvSpPr>
        <p:spPr>
          <a:xfrm>
            <a:off x="2768600" y="2455503"/>
            <a:ext cx="6705600" cy="1938992"/>
          </a:xfrm>
          <a:prstGeom prst="rect">
            <a:avLst/>
          </a:prstGeom>
        </p:spPr>
        <p:txBody>
          <a:bodyPr wrap="square">
            <a:spAutoFit/>
          </a:bodyPr>
          <a:lstStyle/>
          <a:p>
            <a:r>
              <a:rPr lang="ja-JP" altLang="en-US" sz="6000" dirty="0" smtClean="0"/>
              <a:t>ポリモーフィズム</a:t>
            </a:r>
            <a:endParaRPr lang="en-US" altLang="ja-JP" sz="6000" dirty="0" smtClean="0"/>
          </a:p>
          <a:p>
            <a:pPr algn="ctr"/>
            <a:r>
              <a:rPr lang="ja-JP" altLang="en-US" sz="6000" dirty="0" smtClean="0"/>
              <a:t>（多態性）</a:t>
            </a:r>
            <a:endParaRPr lang="ja-JP" altLang="en-US" sz="6000" dirty="0"/>
          </a:p>
        </p:txBody>
      </p:sp>
    </p:spTree>
    <p:extLst>
      <p:ext uri="{BB962C8B-B14F-4D97-AF65-F5344CB8AC3E}">
        <p14:creationId xmlns:p14="http://schemas.microsoft.com/office/powerpoint/2010/main" val="30704127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499532" y="131514"/>
            <a:ext cx="11438467" cy="954107"/>
          </a:xfrm>
          <a:prstGeom prst="rect">
            <a:avLst/>
          </a:prstGeom>
        </p:spPr>
        <p:txBody>
          <a:bodyPr wrap="square">
            <a:spAutoFit/>
          </a:bodyPr>
          <a:lstStyle/>
          <a:p>
            <a:r>
              <a:rPr lang="ja-JP" altLang="en-US" sz="2800" dirty="0" smtClean="0"/>
              <a:t>ただし、実行できるメソッドは型（左辺）が知っているメソッドのみとなります。</a:t>
            </a:r>
            <a:endParaRPr lang="ja-JP" altLang="en-US" sz="2800" dirty="0"/>
          </a:p>
        </p:txBody>
      </p:sp>
      <p:sp>
        <p:nvSpPr>
          <p:cNvPr id="11"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3353985" y="1284178"/>
            <a:ext cx="4842682" cy="3216787"/>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2000" b="1" dirty="0" smtClean="0">
                <a:solidFill>
                  <a:schemeClr val="tx1"/>
                </a:solidFill>
              </a:rPr>
              <a:t>メインメソッド</a:t>
            </a:r>
            <a:endParaRPr lang="en-US" altLang="ja-JP" sz="2000" b="1" dirty="0" smtClean="0">
              <a:solidFill>
                <a:schemeClr val="tx1"/>
              </a:solidFill>
            </a:endParaRPr>
          </a:p>
          <a:p>
            <a:endParaRPr lang="en-US" altLang="ja-JP" sz="2000" b="1" dirty="0">
              <a:solidFill>
                <a:schemeClr val="tx1"/>
              </a:solidFill>
            </a:endParaRPr>
          </a:p>
          <a:p>
            <a:r>
              <a:rPr lang="en-US" altLang="ja-JP" sz="2000" b="1" dirty="0">
                <a:solidFill>
                  <a:srgbClr val="FF0000"/>
                </a:solidFill>
              </a:rPr>
              <a:t>Mammal</a:t>
            </a:r>
            <a:r>
              <a:rPr lang="en-US" altLang="ja-JP" sz="2000" b="1" dirty="0">
                <a:solidFill>
                  <a:schemeClr val="tx1"/>
                </a:solidFill>
              </a:rPr>
              <a:t> </a:t>
            </a:r>
            <a:r>
              <a:rPr lang="en-US" altLang="ja-JP" sz="2000" b="1" dirty="0" smtClean="0">
                <a:solidFill>
                  <a:schemeClr val="tx1"/>
                </a:solidFill>
              </a:rPr>
              <a:t>dog = new </a:t>
            </a:r>
            <a:r>
              <a:rPr lang="en-US" altLang="ja-JP" sz="2000" b="1" dirty="0" smtClean="0">
                <a:solidFill>
                  <a:srgbClr val="FF0000"/>
                </a:solidFill>
              </a:rPr>
              <a:t>Dog</a:t>
            </a:r>
            <a:r>
              <a:rPr lang="en-US" altLang="ja-JP" sz="2000" b="1" dirty="0" smtClean="0">
                <a:solidFill>
                  <a:schemeClr val="tx1"/>
                </a:solidFill>
              </a:rPr>
              <a:t>();</a:t>
            </a:r>
          </a:p>
          <a:p>
            <a:r>
              <a:rPr lang="en-US" altLang="ja-JP" sz="2000" b="1" dirty="0">
                <a:solidFill>
                  <a:srgbClr val="FF0000"/>
                </a:solidFill>
              </a:rPr>
              <a:t>Mammal</a:t>
            </a:r>
            <a:r>
              <a:rPr lang="en-US" altLang="ja-JP" sz="2000" b="1" dirty="0">
                <a:solidFill>
                  <a:schemeClr val="tx1"/>
                </a:solidFill>
              </a:rPr>
              <a:t> </a:t>
            </a:r>
            <a:r>
              <a:rPr lang="en-US" altLang="ja-JP" sz="2000" b="1" dirty="0" smtClean="0">
                <a:solidFill>
                  <a:schemeClr val="tx1"/>
                </a:solidFill>
              </a:rPr>
              <a:t>cat = new </a:t>
            </a:r>
            <a:r>
              <a:rPr lang="en-US" altLang="ja-JP" sz="2000" b="1" dirty="0" smtClean="0">
                <a:solidFill>
                  <a:srgbClr val="FF0000"/>
                </a:solidFill>
              </a:rPr>
              <a:t>Cat</a:t>
            </a:r>
            <a:r>
              <a:rPr lang="en-US" altLang="ja-JP" sz="2000" b="1" dirty="0" smtClean="0">
                <a:solidFill>
                  <a:schemeClr val="tx1"/>
                </a:solidFill>
              </a:rPr>
              <a:t>();</a:t>
            </a:r>
          </a:p>
          <a:p>
            <a:endParaRPr lang="en-US" altLang="ja-JP" sz="2000" b="1" dirty="0" smtClean="0">
              <a:solidFill>
                <a:schemeClr val="tx1"/>
              </a:solidFill>
            </a:endParaRPr>
          </a:p>
          <a:p>
            <a:r>
              <a:rPr lang="en-US" altLang="ja-JP" sz="2000" b="1" dirty="0" err="1" smtClean="0">
                <a:solidFill>
                  <a:schemeClr val="tx1"/>
                </a:solidFill>
              </a:rPr>
              <a:t>dog.bark</a:t>
            </a:r>
            <a:r>
              <a:rPr lang="en-US" altLang="ja-JP" sz="2000" b="1" dirty="0" smtClean="0">
                <a:solidFill>
                  <a:schemeClr val="tx1"/>
                </a:solidFill>
              </a:rPr>
              <a:t>();  //</a:t>
            </a:r>
            <a:r>
              <a:rPr lang="ja-JP" altLang="en-US" sz="2000" b="1" dirty="0" smtClean="0">
                <a:solidFill>
                  <a:schemeClr val="tx1"/>
                </a:solidFill>
              </a:rPr>
              <a:t>わんわんと出力</a:t>
            </a:r>
            <a:endParaRPr lang="en-US" altLang="ja-JP" sz="2000" b="1" dirty="0" smtClean="0">
              <a:solidFill>
                <a:schemeClr val="tx1"/>
              </a:solidFill>
            </a:endParaRPr>
          </a:p>
          <a:p>
            <a:r>
              <a:rPr lang="en-US" altLang="ja-JP" sz="2000" b="1" dirty="0" err="1" smtClean="0">
                <a:solidFill>
                  <a:schemeClr val="tx1"/>
                </a:solidFill>
              </a:rPr>
              <a:t>cat.bark</a:t>
            </a:r>
            <a:r>
              <a:rPr lang="en-US" altLang="ja-JP" sz="2000" b="1" dirty="0" smtClean="0">
                <a:solidFill>
                  <a:schemeClr val="tx1"/>
                </a:solidFill>
              </a:rPr>
              <a:t>();  //</a:t>
            </a:r>
            <a:r>
              <a:rPr lang="ja-JP" altLang="en-US" sz="2000" b="1" dirty="0" smtClean="0">
                <a:solidFill>
                  <a:schemeClr val="tx1"/>
                </a:solidFill>
              </a:rPr>
              <a:t>ニャーと出力</a:t>
            </a:r>
            <a:endParaRPr lang="en-US" altLang="ja-JP" sz="2000" b="1" dirty="0" smtClean="0">
              <a:solidFill>
                <a:schemeClr val="tx1"/>
              </a:solidFill>
            </a:endParaRPr>
          </a:p>
          <a:p>
            <a:endParaRPr lang="en-US" altLang="ja-JP" sz="2000" b="1" dirty="0" smtClean="0">
              <a:solidFill>
                <a:schemeClr val="tx1"/>
              </a:solidFill>
            </a:endParaRPr>
          </a:p>
          <a:p>
            <a:r>
              <a:rPr lang="en-US" altLang="ja-JP" sz="2000" b="1" dirty="0" err="1" smtClean="0">
                <a:solidFill>
                  <a:schemeClr val="tx1"/>
                </a:solidFill>
              </a:rPr>
              <a:t>dog.bite</a:t>
            </a:r>
            <a:r>
              <a:rPr lang="en-US" altLang="ja-JP" sz="2000" b="1" dirty="0" smtClean="0">
                <a:solidFill>
                  <a:schemeClr val="tx1"/>
                </a:solidFill>
              </a:rPr>
              <a:t>();  //</a:t>
            </a:r>
            <a:r>
              <a:rPr lang="ja-JP" altLang="en-US" sz="2000" b="1" dirty="0" smtClean="0">
                <a:solidFill>
                  <a:schemeClr val="tx1"/>
                </a:solidFill>
              </a:rPr>
              <a:t>コンパイルエラー</a:t>
            </a:r>
            <a:endParaRPr lang="en-US" altLang="ja-JP" sz="2000" b="1" dirty="0" smtClean="0">
              <a:solidFill>
                <a:schemeClr val="tx1"/>
              </a:solidFill>
            </a:endParaRPr>
          </a:p>
          <a:p>
            <a:r>
              <a:rPr lang="en-US" altLang="ja-JP" sz="2000" b="1" dirty="0" err="1" smtClean="0">
                <a:solidFill>
                  <a:schemeClr val="tx1"/>
                </a:solidFill>
              </a:rPr>
              <a:t>cat.scratch</a:t>
            </a:r>
            <a:r>
              <a:rPr lang="en-US" altLang="ja-JP" sz="2000" b="1" dirty="0" smtClean="0">
                <a:solidFill>
                  <a:schemeClr val="tx1"/>
                </a:solidFill>
              </a:rPr>
              <a:t>();  //</a:t>
            </a:r>
            <a:r>
              <a:rPr lang="ja-JP" altLang="en-US" sz="2000" b="1" dirty="0" smtClean="0">
                <a:solidFill>
                  <a:schemeClr val="tx1"/>
                </a:solidFill>
              </a:rPr>
              <a:t>コンパイルエラー</a:t>
            </a:r>
            <a:endParaRPr lang="en-US" altLang="ja-JP" sz="2000" b="1" dirty="0">
              <a:solidFill>
                <a:schemeClr val="tx1"/>
              </a:solidFill>
            </a:endParaRPr>
          </a:p>
          <a:p>
            <a:endParaRPr lang="en-US" altLang="ja-JP" sz="2000" b="1" dirty="0">
              <a:solidFill>
                <a:schemeClr val="tx1"/>
              </a:solidFill>
            </a:endParaRPr>
          </a:p>
          <a:p>
            <a:endParaRPr lang="en-US" altLang="ja-JP" sz="1400" b="1" dirty="0">
              <a:solidFill>
                <a:schemeClr val="tx1"/>
              </a:solidFill>
            </a:endParaRPr>
          </a:p>
        </p:txBody>
      </p:sp>
      <p:sp>
        <p:nvSpPr>
          <p:cNvPr id="6" name="正方形/長方形 5"/>
          <p:cNvSpPr/>
          <p:nvPr/>
        </p:nvSpPr>
        <p:spPr>
          <a:xfrm>
            <a:off x="613832" y="4699522"/>
            <a:ext cx="10922000" cy="1754326"/>
          </a:xfrm>
          <a:prstGeom prst="rect">
            <a:avLst/>
          </a:prstGeom>
        </p:spPr>
        <p:txBody>
          <a:bodyPr wrap="square">
            <a:spAutoFit/>
          </a:bodyPr>
          <a:lstStyle/>
          <a:p>
            <a:r>
              <a:rPr lang="en-US" altLang="ja-JP" sz="2800" dirty="0"/>
              <a:t>Mammal</a:t>
            </a:r>
            <a:r>
              <a:rPr lang="ja-JP" altLang="en-US" sz="2800" dirty="0" smtClean="0"/>
              <a:t>の箱に入っているのが</a:t>
            </a:r>
            <a:r>
              <a:rPr lang="en-US" altLang="ja-JP" sz="2800" dirty="0" smtClean="0"/>
              <a:t>Dog</a:t>
            </a:r>
            <a:r>
              <a:rPr lang="ja-JP" altLang="en-US" sz="2800" dirty="0" smtClean="0"/>
              <a:t>なのか、</a:t>
            </a:r>
            <a:r>
              <a:rPr lang="en-US" altLang="ja-JP" sz="2800" dirty="0" smtClean="0"/>
              <a:t>Cat</a:t>
            </a:r>
            <a:r>
              <a:rPr lang="ja-JP" altLang="en-US" sz="2800" dirty="0" err="1" smtClean="0"/>
              <a:t>なのか</a:t>
            </a:r>
            <a:r>
              <a:rPr lang="ja-JP" altLang="en-US" sz="2800" dirty="0" smtClean="0"/>
              <a:t>わからないので</a:t>
            </a:r>
            <a:r>
              <a:rPr lang="en-US" altLang="ja-JP" sz="2800" dirty="0" smtClean="0"/>
              <a:t>Mammal</a:t>
            </a:r>
            <a:r>
              <a:rPr lang="ja-JP" altLang="en-US" sz="2800" dirty="0" smtClean="0"/>
              <a:t>の箱に入れたまま</a:t>
            </a:r>
            <a:r>
              <a:rPr lang="en-US" altLang="ja-JP" sz="2800" dirty="0"/>
              <a:t>bite</a:t>
            </a:r>
            <a:r>
              <a:rPr lang="ja-JP" altLang="en-US" sz="2800" dirty="0"/>
              <a:t>や</a:t>
            </a:r>
            <a:r>
              <a:rPr lang="en-US" altLang="ja-JP" sz="2800" dirty="0" smtClean="0"/>
              <a:t>scratch</a:t>
            </a:r>
            <a:r>
              <a:rPr lang="ja-JP" altLang="en-US" sz="2800" dirty="0" smtClean="0"/>
              <a:t>のメソッドは実行できません。</a:t>
            </a:r>
            <a:endParaRPr lang="en-US" altLang="ja-JP" sz="2800" dirty="0" smtClean="0"/>
          </a:p>
          <a:p>
            <a:r>
              <a:rPr lang="en-US" altLang="ja-JP" sz="2400" dirty="0" smtClean="0"/>
              <a:t>※</a:t>
            </a:r>
            <a:r>
              <a:rPr lang="ja-JP" altLang="en-US" sz="2400" dirty="0" smtClean="0"/>
              <a:t>キャストを仕様して型を変換すれば実行できますが、ここでは触れません。</a:t>
            </a:r>
            <a:endParaRPr lang="ja-JP" altLang="en-US" sz="2400" dirty="0"/>
          </a:p>
        </p:txBody>
      </p:sp>
      <p:sp>
        <p:nvSpPr>
          <p:cNvPr id="2" name="角丸四角形吹き出し 1"/>
          <p:cNvSpPr/>
          <p:nvPr/>
        </p:nvSpPr>
        <p:spPr>
          <a:xfrm>
            <a:off x="8475136" y="2042877"/>
            <a:ext cx="3234264" cy="2458447"/>
          </a:xfrm>
          <a:prstGeom prst="wedgeRoundRectCallout">
            <a:avLst>
              <a:gd name="adj1" fmla="val -75753"/>
              <a:gd name="adj2" fmla="val 30242"/>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altLang="ja-JP" dirty="0" smtClean="0"/>
              <a:t>bite</a:t>
            </a:r>
            <a:r>
              <a:rPr lang="ja-JP" altLang="en-US" dirty="0" smtClean="0"/>
              <a:t>や</a:t>
            </a:r>
            <a:r>
              <a:rPr lang="en-US" altLang="ja-JP" dirty="0" smtClean="0"/>
              <a:t>scratch</a:t>
            </a:r>
            <a:r>
              <a:rPr lang="ja-JP" altLang="en-US" dirty="0" smtClean="0"/>
              <a:t>メソッドは</a:t>
            </a:r>
            <a:endParaRPr lang="en-US" altLang="ja-JP" dirty="0" smtClean="0"/>
          </a:p>
          <a:p>
            <a:r>
              <a:rPr lang="en-US" altLang="ja-JP" dirty="0"/>
              <a:t>Mammal</a:t>
            </a:r>
            <a:r>
              <a:rPr lang="ja-JP" altLang="en-US" dirty="0" smtClean="0"/>
              <a:t>サブクラスである</a:t>
            </a:r>
            <a:r>
              <a:rPr lang="en-US" altLang="ja-JP" dirty="0" smtClean="0"/>
              <a:t>Dog</a:t>
            </a:r>
            <a:r>
              <a:rPr lang="ja-JP" altLang="en-US" dirty="0" smtClean="0"/>
              <a:t>や</a:t>
            </a:r>
            <a:r>
              <a:rPr lang="en-US" altLang="ja-JP" dirty="0" smtClean="0"/>
              <a:t>Cat</a:t>
            </a:r>
            <a:r>
              <a:rPr lang="ja-JP" altLang="en-US" dirty="0" smtClean="0"/>
              <a:t>に個別に定義されているメソッドなので実行できない。</a:t>
            </a:r>
            <a:endParaRPr lang="ja-JP" altLang="en-US" dirty="0"/>
          </a:p>
        </p:txBody>
      </p:sp>
      <p:sp>
        <p:nvSpPr>
          <p:cNvPr id="7" name="角丸四角形吹き出し 6"/>
          <p:cNvSpPr/>
          <p:nvPr/>
        </p:nvSpPr>
        <p:spPr>
          <a:xfrm>
            <a:off x="230717" y="1831606"/>
            <a:ext cx="2751667" cy="1910660"/>
          </a:xfrm>
          <a:prstGeom prst="wedgeRoundRectCallout">
            <a:avLst>
              <a:gd name="adj1" fmla="val 59932"/>
              <a:gd name="adj2" fmla="val 23787"/>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kumimoji="1" lang="en-US" altLang="ja-JP" dirty="0" smtClean="0"/>
              <a:t>Bark</a:t>
            </a:r>
            <a:r>
              <a:rPr kumimoji="1" lang="ja-JP" altLang="en-US" dirty="0" smtClean="0"/>
              <a:t>メソッドは</a:t>
            </a:r>
            <a:r>
              <a:rPr lang="en-US" altLang="ja-JP" dirty="0"/>
              <a:t>Mammal </a:t>
            </a:r>
            <a:r>
              <a:rPr lang="ja-JP" altLang="en-US" dirty="0" smtClean="0"/>
              <a:t>クラスに定義しているので使用できる（知っている）</a:t>
            </a:r>
            <a:endParaRPr kumimoji="1" lang="ja-JP" altLang="en-US" dirty="0"/>
          </a:p>
        </p:txBody>
      </p:sp>
    </p:spTree>
    <p:extLst>
      <p:ext uri="{BB962C8B-B14F-4D97-AF65-F5344CB8AC3E}">
        <p14:creationId xmlns:p14="http://schemas.microsoft.com/office/powerpoint/2010/main" val="1471787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507999" y="851180"/>
            <a:ext cx="11438467" cy="1815882"/>
          </a:xfrm>
          <a:prstGeom prst="rect">
            <a:avLst/>
          </a:prstGeom>
        </p:spPr>
        <p:txBody>
          <a:bodyPr wrap="square">
            <a:spAutoFit/>
          </a:bodyPr>
          <a:lstStyle/>
          <a:p>
            <a:r>
              <a:rPr lang="ja-JP" altLang="en-US" sz="2800" dirty="0" smtClean="0"/>
              <a:t>補足</a:t>
            </a:r>
            <a:endParaRPr lang="en-US" altLang="ja-JP" sz="2800" dirty="0" smtClean="0"/>
          </a:p>
          <a:p>
            <a:endParaRPr lang="en-US" altLang="ja-JP" sz="2800" dirty="0" smtClean="0"/>
          </a:p>
          <a:p>
            <a:r>
              <a:rPr lang="en-US" altLang="ja-JP" sz="2800" dirty="0" smtClean="0"/>
              <a:t>Object</a:t>
            </a:r>
            <a:r>
              <a:rPr lang="ja-JP" altLang="en-US" sz="2800" dirty="0"/>
              <a:t>クラス</a:t>
            </a:r>
            <a:r>
              <a:rPr lang="ja-JP" altLang="en-US" sz="2800" dirty="0" smtClean="0"/>
              <a:t>はすべての親クラスであると学びましたね。</a:t>
            </a:r>
            <a:endParaRPr lang="en-US" altLang="ja-JP" sz="2800" dirty="0" smtClean="0"/>
          </a:p>
          <a:p>
            <a:r>
              <a:rPr lang="ja-JP" altLang="en-US" sz="2800" dirty="0" err="1" smtClean="0"/>
              <a:t>なので</a:t>
            </a:r>
            <a:r>
              <a:rPr lang="ja-JP" altLang="en-US" sz="2800" dirty="0" smtClean="0"/>
              <a:t>下記もできます。</a:t>
            </a:r>
            <a:endParaRPr lang="ja-JP" altLang="en-US" sz="2800" dirty="0"/>
          </a:p>
        </p:txBody>
      </p:sp>
      <p:sp>
        <p:nvSpPr>
          <p:cNvPr id="11"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3412320" y="3366197"/>
            <a:ext cx="4842682" cy="1468270"/>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2000" b="1" dirty="0" smtClean="0">
                <a:solidFill>
                  <a:schemeClr val="tx1"/>
                </a:solidFill>
              </a:rPr>
              <a:t>メインメソッド</a:t>
            </a:r>
            <a:endParaRPr lang="en-US" altLang="ja-JP" sz="2000" b="1" dirty="0" smtClean="0">
              <a:solidFill>
                <a:schemeClr val="tx1"/>
              </a:solidFill>
            </a:endParaRPr>
          </a:p>
          <a:p>
            <a:endParaRPr lang="en-US" altLang="ja-JP" sz="2000" b="1" dirty="0">
              <a:solidFill>
                <a:schemeClr val="tx1"/>
              </a:solidFill>
            </a:endParaRPr>
          </a:p>
          <a:p>
            <a:r>
              <a:rPr lang="en-US" altLang="ja-JP" sz="2000" b="1" dirty="0" smtClean="0">
                <a:solidFill>
                  <a:srgbClr val="FF0000"/>
                </a:solidFill>
              </a:rPr>
              <a:t>Object </a:t>
            </a:r>
            <a:r>
              <a:rPr lang="en-US" altLang="ja-JP" sz="2000" b="1" dirty="0" smtClean="0">
                <a:solidFill>
                  <a:schemeClr val="tx1"/>
                </a:solidFill>
              </a:rPr>
              <a:t>dog = new </a:t>
            </a:r>
            <a:r>
              <a:rPr lang="en-US" altLang="ja-JP" sz="2000" b="1" dirty="0" smtClean="0">
                <a:solidFill>
                  <a:srgbClr val="FF0000"/>
                </a:solidFill>
              </a:rPr>
              <a:t>Dog</a:t>
            </a:r>
            <a:r>
              <a:rPr lang="en-US" altLang="ja-JP" sz="2000" b="1" dirty="0" smtClean="0">
                <a:solidFill>
                  <a:schemeClr val="tx1"/>
                </a:solidFill>
              </a:rPr>
              <a:t>();</a:t>
            </a:r>
          </a:p>
          <a:p>
            <a:r>
              <a:rPr lang="en-US" altLang="ja-JP" sz="2000" b="1" dirty="0">
                <a:solidFill>
                  <a:srgbClr val="FF0000"/>
                </a:solidFill>
              </a:rPr>
              <a:t>Object </a:t>
            </a:r>
            <a:r>
              <a:rPr lang="en-US" altLang="ja-JP" sz="2000" b="1" dirty="0" smtClean="0">
                <a:solidFill>
                  <a:schemeClr val="tx1"/>
                </a:solidFill>
              </a:rPr>
              <a:t>cat = new </a:t>
            </a:r>
            <a:r>
              <a:rPr lang="en-US" altLang="ja-JP" sz="2000" b="1" dirty="0" smtClean="0">
                <a:solidFill>
                  <a:srgbClr val="FF0000"/>
                </a:solidFill>
              </a:rPr>
              <a:t>Cat</a:t>
            </a:r>
            <a:r>
              <a:rPr lang="en-US" altLang="ja-JP" sz="2000" b="1" dirty="0" smtClean="0">
                <a:solidFill>
                  <a:schemeClr val="tx1"/>
                </a:solidFill>
              </a:rPr>
              <a:t>();</a:t>
            </a:r>
          </a:p>
          <a:p>
            <a:endParaRPr lang="en-US" altLang="ja-JP" sz="1400" b="1" dirty="0">
              <a:solidFill>
                <a:schemeClr val="tx1"/>
              </a:solidFill>
            </a:endParaRPr>
          </a:p>
        </p:txBody>
      </p:sp>
    </p:spTree>
    <p:extLst>
      <p:ext uri="{BB962C8B-B14F-4D97-AF65-F5344CB8AC3E}">
        <p14:creationId xmlns:p14="http://schemas.microsoft.com/office/powerpoint/2010/main" val="29036777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491064" y="106169"/>
            <a:ext cx="11438467" cy="1384995"/>
          </a:xfrm>
          <a:prstGeom prst="rect">
            <a:avLst/>
          </a:prstGeom>
        </p:spPr>
        <p:txBody>
          <a:bodyPr wrap="square">
            <a:spAutoFit/>
          </a:bodyPr>
          <a:lstStyle/>
          <a:p>
            <a:r>
              <a:rPr lang="ja-JP" altLang="en-US" sz="2800" dirty="0" smtClean="0"/>
              <a:t>親の箱に子供のインスタンスを格納できるということは、</a:t>
            </a:r>
            <a:endParaRPr lang="en-US" altLang="ja-JP" sz="2800" dirty="0" smtClean="0"/>
          </a:p>
          <a:p>
            <a:r>
              <a:rPr lang="ja-JP" altLang="en-US" sz="2800" dirty="0" smtClean="0"/>
              <a:t>他のメソッドやクラスを組み合わせることで大きなメリットを受けられます。</a:t>
            </a:r>
            <a:endParaRPr lang="ja-JP" altLang="en-US" sz="2800" dirty="0"/>
          </a:p>
        </p:txBody>
      </p:sp>
      <p:sp>
        <p:nvSpPr>
          <p:cNvPr id="11"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6613652" y="2672711"/>
            <a:ext cx="4536949" cy="1255821"/>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sv-SE" altLang="ja-JP" sz="2000" b="1" dirty="0">
                <a:solidFill>
                  <a:schemeClr val="tx1"/>
                </a:solidFill>
              </a:rPr>
              <a:t>void method (Mammal mammal){</a:t>
            </a:r>
          </a:p>
          <a:p>
            <a:r>
              <a:rPr lang="sv-SE" altLang="ja-JP" sz="2000" b="1" dirty="0">
                <a:solidFill>
                  <a:schemeClr val="tx1"/>
                </a:solidFill>
              </a:rPr>
              <a:t>    mammal.bark();</a:t>
            </a:r>
          </a:p>
          <a:p>
            <a:r>
              <a:rPr lang="sv-SE" altLang="ja-JP" sz="2000" b="1" dirty="0">
                <a:solidFill>
                  <a:schemeClr val="tx1"/>
                </a:solidFill>
              </a:rPr>
              <a:t>}</a:t>
            </a:r>
            <a:endParaRPr lang="en-US" altLang="ja-JP" sz="2000" b="1" dirty="0">
              <a:solidFill>
                <a:schemeClr val="tx1"/>
              </a:solidFill>
            </a:endParaRPr>
          </a:p>
        </p:txBody>
      </p:sp>
      <p:sp>
        <p:nvSpPr>
          <p:cNvPr id="8"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668866" y="2672711"/>
            <a:ext cx="3920066" cy="3177182"/>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sv-SE" altLang="ja-JP" sz="2000" b="1" dirty="0">
                <a:solidFill>
                  <a:schemeClr val="tx1"/>
                </a:solidFill>
              </a:rPr>
              <a:t>void method </a:t>
            </a:r>
            <a:r>
              <a:rPr lang="sv-SE" altLang="ja-JP" sz="2000" b="1" dirty="0" smtClean="0">
                <a:solidFill>
                  <a:schemeClr val="tx1"/>
                </a:solidFill>
              </a:rPr>
              <a:t>(</a:t>
            </a:r>
            <a:r>
              <a:rPr lang="en-US" altLang="ja-JP" sz="2000" b="1" dirty="0" smtClean="0">
                <a:solidFill>
                  <a:schemeClr val="tx1"/>
                </a:solidFill>
              </a:rPr>
              <a:t>Dog </a:t>
            </a:r>
            <a:r>
              <a:rPr lang="sv-SE" altLang="ja-JP" sz="2000" b="1" dirty="0" smtClean="0">
                <a:solidFill>
                  <a:schemeClr val="tx1"/>
                </a:solidFill>
              </a:rPr>
              <a:t>dog){</a:t>
            </a:r>
            <a:endParaRPr lang="sv-SE" altLang="ja-JP" sz="2000" b="1" dirty="0">
              <a:solidFill>
                <a:schemeClr val="tx1"/>
              </a:solidFill>
            </a:endParaRPr>
          </a:p>
          <a:p>
            <a:r>
              <a:rPr lang="sv-SE" altLang="ja-JP" sz="2000" b="1" dirty="0">
                <a:solidFill>
                  <a:schemeClr val="tx1"/>
                </a:solidFill>
              </a:rPr>
              <a:t>    </a:t>
            </a:r>
            <a:r>
              <a:rPr lang="sv-SE" altLang="ja-JP" sz="2000" b="1" dirty="0" smtClean="0">
                <a:solidFill>
                  <a:schemeClr val="tx1"/>
                </a:solidFill>
              </a:rPr>
              <a:t>dog.bark</a:t>
            </a:r>
            <a:r>
              <a:rPr lang="sv-SE" altLang="ja-JP" sz="2000" b="1" dirty="0">
                <a:solidFill>
                  <a:schemeClr val="tx1"/>
                </a:solidFill>
              </a:rPr>
              <a:t>();</a:t>
            </a:r>
          </a:p>
          <a:p>
            <a:r>
              <a:rPr lang="sv-SE" altLang="ja-JP" sz="2000" b="1" dirty="0" smtClean="0">
                <a:solidFill>
                  <a:schemeClr val="tx1"/>
                </a:solidFill>
              </a:rPr>
              <a:t>}</a:t>
            </a:r>
          </a:p>
          <a:p>
            <a:endParaRPr lang="sv-SE" altLang="ja-JP" sz="2000" b="1" dirty="0">
              <a:solidFill>
                <a:schemeClr val="tx1"/>
              </a:solidFill>
            </a:endParaRPr>
          </a:p>
          <a:p>
            <a:r>
              <a:rPr lang="sv-SE" altLang="ja-JP" sz="2000" b="1" dirty="0">
                <a:solidFill>
                  <a:schemeClr val="tx1"/>
                </a:solidFill>
              </a:rPr>
              <a:t>void method </a:t>
            </a:r>
            <a:r>
              <a:rPr lang="sv-SE" altLang="ja-JP" sz="2000" b="1" dirty="0" smtClean="0">
                <a:solidFill>
                  <a:schemeClr val="tx1"/>
                </a:solidFill>
              </a:rPr>
              <a:t>(Cat cat){</a:t>
            </a:r>
            <a:endParaRPr lang="sv-SE" altLang="ja-JP" sz="2000" b="1" dirty="0">
              <a:solidFill>
                <a:schemeClr val="tx1"/>
              </a:solidFill>
            </a:endParaRPr>
          </a:p>
          <a:p>
            <a:r>
              <a:rPr lang="sv-SE" altLang="ja-JP" sz="2000" b="1" dirty="0" smtClean="0">
                <a:solidFill>
                  <a:schemeClr val="tx1"/>
                </a:solidFill>
              </a:rPr>
              <a:t>    cat.bark();</a:t>
            </a:r>
            <a:endParaRPr lang="sv-SE" altLang="ja-JP" sz="2000" b="1" dirty="0">
              <a:solidFill>
                <a:schemeClr val="tx1"/>
              </a:solidFill>
            </a:endParaRPr>
          </a:p>
          <a:p>
            <a:r>
              <a:rPr lang="sv-SE" altLang="ja-JP" sz="2000" b="1" dirty="0" smtClean="0">
                <a:solidFill>
                  <a:schemeClr val="tx1"/>
                </a:solidFill>
              </a:rPr>
              <a:t>}</a:t>
            </a:r>
          </a:p>
          <a:p>
            <a:r>
              <a:rPr lang="sv-SE" altLang="ja-JP" sz="2000" b="1" dirty="0">
                <a:solidFill>
                  <a:schemeClr val="tx1"/>
                </a:solidFill>
              </a:rPr>
              <a:t>void method </a:t>
            </a:r>
            <a:r>
              <a:rPr lang="sv-SE" altLang="ja-JP" sz="2000" b="1" dirty="0" smtClean="0">
                <a:solidFill>
                  <a:schemeClr val="tx1"/>
                </a:solidFill>
              </a:rPr>
              <a:t>(</a:t>
            </a:r>
            <a:r>
              <a:rPr lang="en-US" altLang="ja-JP" sz="2000" b="1" dirty="0" smtClean="0">
                <a:solidFill>
                  <a:schemeClr val="tx1"/>
                </a:solidFill>
              </a:rPr>
              <a:t>Rabbit </a:t>
            </a:r>
            <a:r>
              <a:rPr lang="sv-SE" altLang="ja-JP" sz="2000" b="1" dirty="0" smtClean="0">
                <a:solidFill>
                  <a:schemeClr val="tx1"/>
                </a:solidFill>
              </a:rPr>
              <a:t>rabbit){</a:t>
            </a:r>
            <a:endParaRPr lang="sv-SE" altLang="ja-JP" sz="2000" b="1" dirty="0">
              <a:solidFill>
                <a:schemeClr val="tx1"/>
              </a:solidFill>
            </a:endParaRPr>
          </a:p>
          <a:p>
            <a:r>
              <a:rPr lang="sv-SE" altLang="ja-JP" sz="2000" b="1" dirty="0">
                <a:solidFill>
                  <a:schemeClr val="tx1"/>
                </a:solidFill>
              </a:rPr>
              <a:t>    </a:t>
            </a:r>
            <a:r>
              <a:rPr lang="sv-SE" altLang="ja-JP" sz="2000" b="1" dirty="0" smtClean="0">
                <a:solidFill>
                  <a:schemeClr val="tx1"/>
                </a:solidFill>
              </a:rPr>
              <a:t>rabbit.bark</a:t>
            </a:r>
            <a:r>
              <a:rPr lang="sv-SE" altLang="ja-JP" sz="2000" b="1" dirty="0">
                <a:solidFill>
                  <a:schemeClr val="tx1"/>
                </a:solidFill>
              </a:rPr>
              <a:t>();</a:t>
            </a:r>
          </a:p>
          <a:p>
            <a:r>
              <a:rPr lang="sv-SE" altLang="ja-JP" sz="2000" b="1" dirty="0">
                <a:solidFill>
                  <a:schemeClr val="tx1"/>
                </a:solidFill>
              </a:rPr>
              <a:t>}</a:t>
            </a:r>
            <a:endParaRPr lang="en-US" altLang="ja-JP" sz="2000" b="1" dirty="0">
              <a:solidFill>
                <a:schemeClr val="tx1"/>
              </a:solidFill>
            </a:endParaRPr>
          </a:p>
          <a:p>
            <a:endParaRPr lang="en-US" altLang="ja-JP" sz="2000" b="1" dirty="0">
              <a:solidFill>
                <a:schemeClr val="tx1"/>
              </a:solidFill>
            </a:endParaRPr>
          </a:p>
          <a:p>
            <a:endParaRPr lang="en-US" altLang="ja-JP" sz="2000" b="1" dirty="0">
              <a:solidFill>
                <a:schemeClr val="tx1"/>
              </a:solidFill>
            </a:endParaRPr>
          </a:p>
        </p:txBody>
      </p:sp>
      <p:sp>
        <p:nvSpPr>
          <p:cNvPr id="3" name="右矢印 2"/>
          <p:cNvSpPr/>
          <p:nvPr/>
        </p:nvSpPr>
        <p:spPr>
          <a:xfrm>
            <a:off x="4792133" y="3300621"/>
            <a:ext cx="1684867" cy="64346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9" name="正方形/長方形 8"/>
          <p:cNvSpPr/>
          <p:nvPr/>
        </p:nvSpPr>
        <p:spPr>
          <a:xfrm>
            <a:off x="491064" y="1558717"/>
            <a:ext cx="11438467" cy="954107"/>
          </a:xfrm>
          <a:prstGeom prst="rect">
            <a:avLst/>
          </a:prstGeom>
        </p:spPr>
        <p:txBody>
          <a:bodyPr wrap="square">
            <a:spAutoFit/>
          </a:bodyPr>
          <a:lstStyle/>
          <a:p>
            <a:r>
              <a:rPr lang="ja-JP" altLang="en-US" sz="2800" dirty="0" smtClean="0"/>
              <a:t>例えばメソッドの引数に親クラスの型を指定することで、</a:t>
            </a:r>
            <a:endParaRPr lang="en-US" altLang="ja-JP" sz="2800" dirty="0" smtClean="0"/>
          </a:p>
          <a:p>
            <a:r>
              <a:rPr lang="ja-JP" altLang="en-US" sz="2800" dirty="0"/>
              <a:t>子</a:t>
            </a:r>
            <a:r>
              <a:rPr lang="ja-JP" altLang="en-US" sz="2800" dirty="0" smtClean="0"/>
              <a:t>のインスタンスを渡すことができます。</a:t>
            </a:r>
            <a:endParaRPr lang="ja-JP" altLang="en-US" sz="2800" dirty="0"/>
          </a:p>
        </p:txBody>
      </p:sp>
      <p:sp>
        <p:nvSpPr>
          <p:cNvPr id="10"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7086849" y="4572001"/>
            <a:ext cx="4842682" cy="2099734"/>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2000" b="1" dirty="0" smtClean="0">
                <a:solidFill>
                  <a:schemeClr val="tx1"/>
                </a:solidFill>
              </a:rPr>
              <a:t>メインメソッド</a:t>
            </a:r>
            <a:endParaRPr lang="en-US" altLang="ja-JP" sz="2000" b="1" dirty="0" smtClean="0">
              <a:solidFill>
                <a:schemeClr val="tx1"/>
              </a:solidFill>
            </a:endParaRPr>
          </a:p>
          <a:p>
            <a:endParaRPr lang="en-US" altLang="ja-JP" sz="2000" b="1" dirty="0">
              <a:solidFill>
                <a:schemeClr val="tx1"/>
              </a:solidFill>
            </a:endParaRPr>
          </a:p>
          <a:p>
            <a:r>
              <a:rPr lang="sv-SE" altLang="ja-JP" sz="2000" b="1" dirty="0">
                <a:solidFill>
                  <a:schemeClr val="tx1"/>
                </a:solidFill>
              </a:rPr>
              <a:t>Mammal </a:t>
            </a:r>
            <a:r>
              <a:rPr lang="en-US" altLang="ja-JP" sz="2000" b="1" dirty="0" smtClean="0">
                <a:solidFill>
                  <a:schemeClr val="tx1"/>
                </a:solidFill>
              </a:rPr>
              <a:t>dog = new Dog();</a:t>
            </a:r>
          </a:p>
          <a:p>
            <a:r>
              <a:rPr lang="en-US" altLang="ja-JP" sz="2000" b="1" dirty="0">
                <a:solidFill>
                  <a:schemeClr val="tx1"/>
                </a:solidFill>
              </a:rPr>
              <a:t>m</a:t>
            </a:r>
            <a:r>
              <a:rPr lang="sv-SE" altLang="ja-JP" sz="2000" b="1" dirty="0" smtClean="0">
                <a:solidFill>
                  <a:schemeClr val="tx1"/>
                </a:solidFill>
              </a:rPr>
              <a:t>ethod(</a:t>
            </a:r>
            <a:r>
              <a:rPr lang="en-US" altLang="ja-JP" sz="2000" b="1" dirty="0" smtClean="0">
                <a:solidFill>
                  <a:schemeClr val="tx1"/>
                </a:solidFill>
              </a:rPr>
              <a:t>dog); //</a:t>
            </a:r>
            <a:r>
              <a:rPr lang="ja-JP" altLang="en-US" sz="2000" b="1" dirty="0" smtClean="0">
                <a:solidFill>
                  <a:schemeClr val="tx1"/>
                </a:solidFill>
              </a:rPr>
              <a:t>わんわんと出力</a:t>
            </a:r>
            <a:endParaRPr lang="en-US" altLang="ja-JP" sz="2000" b="1" dirty="0" smtClean="0">
              <a:solidFill>
                <a:schemeClr val="tx1"/>
              </a:solidFill>
            </a:endParaRPr>
          </a:p>
          <a:p>
            <a:r>
              <a:rPr lang="sv-SE" altLang="ja-JP" sz="2000" b="1" dirty="0">
                <a:solidFill>
                  <a:schemeClr val="tx1"/>
                </a:solidFill>
              </a:rPr>
              <a:t>Mammal </a:t>
            </a:r>
            <a:r>
              <a:rPr lang="en-US" altLang="ja-JP" sz="2000" b="1" dirty="0" smtClean="0">
                <a:solidFill>
                  <a:schemeClr val="tx1"/>
                </a:solidFill>
              </a:rPr>
              <a:t>cat= </a:t>
            </a:r>
            <a:r>
              <a:rPr lang="en-US" altLang="ja-JP" sz="2000" b="1" dirty="0">
                <a:solidFill>
                  <a:schemeClr val="tx1"/>
                </a:solidFill>
              </a:rPr>
              <a:t>new </a:t>
            </a:r>
            <a:r>
              <a:rPr lang="en-US" altLang="ja-JP" sz="2000" b="1" dirty="0" smtClean="0">
                <a:solidFill>
                  <a:schemeClr val="tx1"/>
                </a:solidFill>
              </a:rPr>
              <a:t>Cat();</a:t>
            </a:r>
            <a:endParaRPr lang="en-US" altLang="ja-JP" sz="2000" b="1" dirty="0">
              <a:solidFill>
                <a:schemeClr val="tx1"/>
              </a:solidFill>
            </a:endParaRPr>
          </a:p>
          <a:p>
            <a:r>
              <a:rPr lang="en-US" altLang="ja-JP" sz="2000" b="1" dirty="0">
                <a:solidFill>
                  <a:schemeClr val="tx1"/>
                </a:solidFill>
              </a:rPr>
              <a:t>m</a:t>
            </a:r>
            <a:r>
              <a:rPr lang="sv-SE" altLang="ja-JP" sz="2000" b="1" dirty="0" smtClean="0">
                <a:solidFill>
                  <a:schemeClr val="tx1"/>
                </a:solidFill>
              </a:rPr>
              <a:t>ethod(</a:t>
            </a:r>
            <a:r>
              <a:rPr lang="en-US" altLang="ja-JP" sz="2000" b="1" dirty="0">
                <a:solidFill>
                  <a:schemeClr val="tx1"/>
                </a:solidFill>
              </a:rPr>
              <a:t>cat</a:t>
            </a:r>
            <a:r>
              <a:rPr lang="en-US" altLang="ja-JP" sz="2000" b="1" dirty="0" smtClean="0">
                <a:solidFill>
                  <a:schemeClr val="tx1"/>
                </a:solidFill>
              </a:rPr>
              <a:t>); //</a:t>
            </a:r>
            <a:r>
              <a:rPr lang="ja-JP" altLang="en-US" sz="2000" b="1" dirty="0" smtClean="0">
                <a:solidFill>
                  <a:schemeClr val="tx1"/>
                </a:solidFill>
              </a:rPr>
              <a:t>ニャーと出力</a:t>
            </a:r>
            <a:endParaRPr lang="en-US" altLang="ja-JP" sz="2000" b="1" dirty="0">
              <a:solidFill>
                <a:schemeClr val="tx1"/>
              </a:solidFill>
            </a:endParaRPr>
          </a:p>
          <a:p>
            <a:endParaRPr lang="en-US" altLang="ja-JP" sz="1400" b="1" dirty="0">
              <a:solidFill>
                <a:schemeClr val="tx1"/>
              </a:solidFill>
            </a:endParaRPr>
          </a:p>
        </p:txBody>
      </p:sp>
      <p:sp>
        <p:nvSpPr>
          <p:cNvPr id="12" name="正方形/長方形 11"/>
          <p:cNvSpPr/>
          <p:nvPr/>
        </p:nvSpPr>
        <p:spPr>
          <a:xfrm>
            <a:off x="5068483" y="3880935"/>
            <a:ext cx="1126067" cy="369332"/>
          </a:xfrm>
          <a:prstGeom prst="rect">
            <a:avLst/>
          </a:prstGeom>
        </p:spPr>
        <p:txBody>
          <a:bodyPr wrap="square">
            <a:spAutoFit/>
          </a:bodyPr>
          <a:lstStyle/>
          <a:p>
            <a:r>
              <a:rPr lang="ja-JP" altLang="en-US" b="1" dirty="0"/>
              <a:t>書き換</a:t>
            </a:r>
            <a:r>
              <a:rPr lang="ja-JP" altLang="en-US" b="1" dirty="0" smtClean="0"/>
              <a:t>え</a:t>
            </a:r>
            <a:endParaRPr lang="ja-JP" altLang="en-US" b="1" dirty="0"/>
          </a:p>
        </p:txBody>
      </p:sp>
      <p:sp>
        <p:nvSpPr>
          <p:cNvPr id="13" name="右矢印 12"/>
          <p:cNvSpPr/>
          <p:nvPr/>
        </p:nvSpPr>
        <p:spPr>
          <a:xfrm rot="16200000">
            <a:off x="8866903" y="4030197"/>
            <a:ext cx="842434" cy="440141"/>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4" name="正方形/長方形 13"/>
          <p:cNvSpPr/>
          <p:nvPr/>
        </p:nvSpPr>
        <p:spPr>
          <a:xfrm>
            <a:off x="9508190" y="4088419"/>
            <a:ext cx="1126067" cy="369332"/>
          </a:xfrm>
          <a:prstGeom prst="rect">
            <a:avLst/>
          </a:prstGeom>
        </p:spPr>
        <p:txBody>
          <a:bodyPr wrap="square">
            <a:spAutoFit/>
          </a:bodyPr>
          <a:lstStyle/>
          <a:p>
            <a:r>
              <a:rPr lang="ja-JP" altLang="en-US" b="1" dirty="0" smtClean="0"/>
              <a:t>呼び出し</a:t>
            </a:r>
            <a:endParaRPr lang="ja-JP" altLang="en-US" b="1" dirty="0"/>
          </a:p>
        </p:txBody>
      </p:sp>
      <p:sp>
        <p:nvSpPr>
          <p:cNvPr id="15" name="正方形/長方形 14"/>
          <p:cNvSpPr/>
          <p:nvPr/>
        </p:nvSpPr>
        <p:spPr>
          <a:xfrm>
            <a:off x="596899" y="5849893"/>
            <a:ext cx="5880101" cy="707886"/>
          </a:xfrm>
          <a:prstGeom prst="rect">
            <a:avLst/>
          </a:prstGeom>
        </p:spPr>
        <p:txBody>
          <a:bodyPr wrap="square">
            <a:spAutoFit/>
          </a:bodyPr>
          <a:lstStyle/>
          <a:p>
            <a:r>
              <a:rPr lang="ja-JP" altLang="en-US" sz="2000" dirty="0" smtClean="0"/>
              <a:t>これによりサブクラス毎の引数のメソッドを複数用意しなくてよくなります。</a:t>
            </a:r>
            <a:endParaRPr lang="ja-JP" altLang="en-US" sz="2000" dirty="0"/>
          </a:p>
        </p:txBody>
      </p:sp>
    </p:spTree>
    <p:extLst>
      <p:ext uri="{BB962C8B-B14F-4D97-AF65-F5344CB8AC3E}">
        <p14:creationId xmlns:p14="http://schemas.microsoft.com/office/powerpoint/2010/main" val="1325699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animBg="1"/>
      <p:bldP spid="3" grpId="0" animBg="1"/>
      <p:bldP spid="9" grpId="0"/>
      <p:bldP spid="10" grpId="0" animBg="1"/>
      <p:bldP spid="12" grpId="0"/>
      <p:bldP spid="13" grpId="0" animBg="1"/>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372531" y="580302"/>
            <a:ext cx="11438467" cy="523220"/>
          </a:xfrm>
          <a:prstGeom prst="rect">
            <a:avLst/>
          </a:prstGeom>
        </p:spPr>
        <p:txBody>
          <a:bodyPr wrap="square">
            <a:spAutoFit/>
          </a:bodyPr>
          <a:lstStyle/>
          <a:p>
            <a:r>
              <a:rPr lang="ja-JP" altLang="en-US" sz="2800" dirty="0" smtClean="0"/>
              <a:t>他にも一つの配列にまとめて格納するといった使い方もできます。</a:t>
            </a:r>
            <a:endParaRPr lang="en-US" altLang="ja-JP" sz="2800" dirty="0" smtClean="0"/>
          </a:p>
        </p:txBody>
      </p:sp>
      <p:sp>
        <p:nvSpPr>
          <p:cNvPr id="10"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1189817" y="1758261"/>
            <a:ext cx="6320116" cy="3827624"/>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2000" b="1" dirty="0" smtClean="0">
                <a:solidFill>
                  <a:schemeClr val="tx1"/>
                </a:solidFill>
              </a:rPr>
              <a:t>メインメソッド</a:t>
            </a:r>
            <a:endParaRPr lang="en-US" altLang="ja-JP" sz="2000" b="1" dirty="0" smtClean="0">
              <a:solidFill>
                <a:schemeClr val="tx1"/>
              </a:solidFill>
            </a:endParaRPr>
          </a:p>
          <a:p>
            <a:endParaRPr lang="en-US" altLang="ja-JP" sz="2000" b="1" dirty="0">
              <a:solidFill>
                <a:schemeClr val="tx1"/>
              </a:solidFill>
            </a:endParaRPr>
          </a:p>
          <a:p>
            <a:r>
              <a:rPr lang="sv-SE" altLang="ja-JP" sz="2000" b="1" dirty="0" smtClean="0">
                <a:solidFill>
                  <a:schemeClr val="tx1"/>
                </a:solidFill>
              </a:rPr>
              <a:t>Mammal</a:t>
            </a:r>
            <a:r>
              <a:rPr lang="en-US" altLang="ja-JP" sz="2000" b="1" dirty="0" smtClean="0">
                <a:solidFill>
                  <a:schemeClr val="tx1"/>
                </a:solidFill>
              </a:rPr>
              <a:t>[]</a:t>
            </a:r>
            <a:r>
              <a:rPr lang="sv-SE" altLang="ja-JP" sz="2000" b="1" dirty="0" smtClean="0">
                <a:solidFill>
                  <a:schemeClr val="tx1"/>
                </a:solidFill>
              </a:rPr>
              <a:t> </a:t>
            </a:r>
            <a:r>
              <a:rPr lang="en-US" altLang="ja-JP" sz="2000" b="1" dirty="0" smtClean="0">
                <a:solidFill>
                  <a:schemeClr val="tx1"/>
                </a:solidFill>
              </a:rPr>
              <a:t>array= new </a:t>
            </a:r>
            <a:r>
              <a:rPr lang="sv-SE" altLang="ja-JP" sz="2000" b="1" dirty="0">
                <a:solidFill>
                  <a:schemeClr val="tx1"/>
                </a:solidFill>
              </a:rPr>
              <a:t>Mammal</a:t>
            </a:r>
            <a:r>
              <a:rPr lang="en-US" altLang="ja-JP" sz="2000" b="1" dirty="0" smtClean="0">
                <a:solidFill>
                  <a:schemeClr val="tx1"/>
                </a:solidFill>
              </a:rPr>
              <a:t>[5];</a:t>
            </a:r>
          </a:p>
          <a:p>
            <a:r>
              <a:rPr lang="en-US" altLang="ja-JP" sz="2000" b="1" dirty="0" smtClean="0">
                <a:solidFill>
                  <a:schemeClr val="tx1"/>
                </a:solidFill>
              </a:rPr>
              <a:t>array[0] = new Dog();</a:t>
            </a:r>
          </a:p>
          <a:p>
            <a:r>
              <a:rPr lang="en-US" altLang="ja-JP" sz="2000" b="1" dirty="0" smtClean="0">
                <a:solidFill>
                  <a:schemeClr val="tx1"/>
                </a:solidFill>
              </a:rPr>
              <a:t>array[1] </a:t>
            </a:r>
            <a:r>
              <a:rPr lang="en-US" altLang="ja-JP" sz="2000" b="1" dirty="0">
                <a:solidFill>
                  <a:schemeClr val="tx1"/>
                </a:solidFill>
              </a:rPr>
              <a:t>= new </a:t>
            </a:r>
            <a:r>
              <a:rPr lang="en-US" altLang="ja-JP" sz="2000" b="1" dirty="0" smtClean="0">
                <a:solidFill>
                  <a:schemeClr val="tx1"/>
                </a:solidFill>
              </a:rPr>
              <a:t>Cat();</a:t>
            </a:r>
          </a:p>
          <a:p>
            <a:r>
              <a:rPr lang="en-US" altLang="ja-JP" sz="2000" b="1" dirty="0" smtClean="0">
                <a:solidFill>
                  <a:schemeClr val="tx1"/>
                </a:solidFill>
              </a:rPr>
              <a:t>array[2] </a:t>
            </a:r>
            <a:r>
              <a:rPr lang="en-US" altLang="ja-JP" sz="2000" b="1" dirty="0">
                <a:solidFill>
                  <a:schemeClr val="tx1"/>
                </a:solidFill>
              </a:rPr>
              <a:t>= new </a:t>
            </a:r>
            <a:r>
              <a:rPr lang="en-US" altLang="ja-JP" sz="2000" b="1" dirty="0" smtClean="0">
                <a:solidFill>
                  <a:schemeClr val="tx1"/>
                </a:solidFill>
              </a:rPr>
              <a:t>Rabbit();</a:t>
            </a:r>
            <a:endParaRPr lang="en-US" altLang="ja-JP" sz="1400" b="1" dirty="0">
              <a:solidFill>
                <a:schemeClr val="tx1"/>
              </a:solidFill>
            </a:endParaRPr>
          </a:p>
          <a:p>
            <a:r>
              <a:rPr lang="en-US" altLang="ja-JP" sz="2000" b="1" dirty="0" smtClean="0">
                <a:solidFill>
                  <a:schemeClr val="tx1"/>
                </a:solidFill>
              </a:rPr>
              <a:t>array[3] </a:t>
            </a:r>
            <a:r>
              <a:rPr lang="en-US" altLang="ja-JP" sz="2000" b="1" dirty="0">
                <a:solidFill>
                  <a:schemeClr val="tx1"/>
                </a:solidFill>
              </a:rPr>
              <a:t>= new </a:t>
            </a:r>
            <a:r>
              <a:rPr lang="en-US" altLang="ja-JP" sz="2000" b="1" dirty="0" smtClean="0">
                <a:solidFill>
                  <a:schemeClr val="tx1"/>
                </a:solidFill>
              </a:rPr>
              <a:t>Cow();</a:t>
            </a:r>
            <a:endParaRPr lang="en-US" altLang="ja-JP" sz="1400" b="1" dirty="0">
              <a:solidFill>
                <a:schemeClr val="tx1"/>
              </a:solidFill>
            </a:endParaRPr>
          </a:p>
          <a:p>
            <a:r>
              <a:rPr lang="en-US" altLang="ja-JP" sz="2000" b="1" dirty="0" smtClean="0">
                <a:solidFill>
                  <a:schemeClr val="tx1"/>
                </a:solidFill>
              </a:rPr>
              <a:t>array[4] </a:t>
            </a:r>
            <a:r>
              <a:rPr lang="en-US" altLang="ja-JP" sz="2000" b="1" dirty="0">
                <a:solidFill>
                  <a:schemeClr val="tx1"/>
                </a:solidFill>
              </a:rPr>
              <a:t>= new </a:t>
            </a:r>
            <a:r>
              <a:rPr lang="en-US" altLang="ja-JP" sz="2000" b="1" dirty="0" smtClean="0">
                <a:solidFill>
                  <a:schemeClr val="tx1"/>
                </a:solidFill>
              </a:rPr>
              <a:t>Monkey();</a:t>
            </a:r>
            <a:endParaRPr lang="en-US" altLang="ja-JP" sz="1400" b="1" dirty="0">
              <a:solidFill>
                <a:schemeClr val="tx1"/>
              </a:solidFill>
            </a:endParaRPr>
          </a:p>
          <a:p>
            <a:endParaRPr lang="en-US" altLang="ja-JP" sz="2000" b="1" dirty="0" smtClean="0">
              <a:solidFill>
                <a:schemeClr val="tx1"/>
              </a:solidFill>
            </a:endParaRPr>
          </a:p>
          <a:p>
            <a:r>
              <a:rPr lang="en-US" altLang="ja-JP" sz="2000" b="1" dirty="0" smtClean="0">
                <a:solidFill>
                  <a:schemeClr val="tx1"/>
                </a:solidFill>
              </a:rPr>
              <a:t>for(Mammal </a:t>
            </a:r>
            <a:r>
              <a:rPr lang="en-US" altLang="ja-JP" sz="2000" b="1" dirty="0" err="1">
                <a:solidFill>
                  <a:schemeClr val="tx1"/>
                </a:solidFill>
              </a:rPr>
              <a:t>mammal:array</a:t>
            </a:r>
            <a:r>
              <a:rPr lang="en-US" altLang="ja-JP" sz="2000" b="1" dirty="0">
                <a:solidFill>
                  <a:schemeClr val="tx1"/>
                </a:solidFill>
              </a:rPr>
              <a:t>){</a:t>
            </a:r>
          </a:p>
          <a:p>
            <a:r>
              <a:rPr lang="en-US" altLang="ja-JP" sz="2000" b="1" dirty="0" smtClean="0">
                <a:solidFill>
                  <a:schemeClr val="tx1"/>
                </a:solidFill>
              </a:rPr>
              <a:t>    </a:t>
            </a:r>
            <a:r>
              <a:rPr lang="en-US" altLang="ja-JP" sz="2000" b="1" dirty="0" err="1" smtClean="0">
                <a:solidFill>
                  <a:schemeClr val="tx1"/>
                </a:solidFill>
              </a:rPr>
              <a:t>mammal.bark</a:t>
            </a:r>
            <a:r>
              <a:rPr lang="en-US" altLang="ja-JP" sz="2000" b="1" dirty="0">
                <a:solidFill>
                  <a:schemeClr val="tx1"/>
                </a:solidFill>
              </a:rPr>
              <a:t>();</a:t>
            </a:r>
          </a:p>
          <a:p>
            <a:r>
              <a:rPr lang="en-US" altLang="ja-JP" sz="2000" b="1" dirty="0" smtClean="0">
                <a:solidFill>
                  <a:schemeClr val="tx1"/>
                </a:solidFill>
              </a:rPr>
              <a:t>}</a:t>
            </a:r>
            <a:endParaRPr lang="en-US" altLang="ja-JP" sz="2000" b="1" dirty="0">
              <a:solidFill>
                <a:schemeClr val="tx1"/>
              </a:solidFill>
            </a:endParaRPr>
          </a:p>
          <a:p>
            <a:endParaRPr lang="en-US" altLang="ja-JP" sz="2000" b="1" dirty="0">
              <a:solidFill>
                <a:schemeClr val="tx1"/>
              </a:solidFill>
            </a:endParaRPr>
          </a:p>
        </p:txBody>
      </p:sp>
      <p:sp>
        <p:nvSpPr>
          <p:cNvPr id="15" name="角丸四角形吹き出し 14"/>
          <p:cNvSpPr/>
          <p:nvPr/>
        </p:nvSpPr>
        <p:spPr>
          <a:xfrm>
            <a:off x="6688669" y="1758261"/>
            <a:ext cx="3234264" cy="1004591"/>
          </a:xfrm>
          <a:prstGeom prst="wedgeRoundRectCallout">
            <a:avLst>
              <a:gd name="adj1" fmla="val -75753"/>
              <a:gd name="adj2" fmla="val 30242"/>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altLang="ja-JP" smtClean="0"/>
              <a:t>Mammal</a:t>
            </a:r>
            <a:r>
              <a:rPr lang="ja-JP" altLang="en-US" dirty="0" smtClean="0"/>
              <a:t>型の配列を作成</a:t>
            </a:r>
            <a:endParaRPr lang="ja-JP" altLang="en-US" dirty="0"/>
          </a:p>
        </p:txBody>
      </p:sp>
      <p:sp>
        <p:nvSpPr>
          <p:cNvPr id="16" name="角丸四角形吹き出し 15"/>
          <p:cNvSpPr/>
          <p:nvPr/>
        </p:nvSpPr>
        <p:spPr>
          <a:xfrm>
            <a:off x="6688669" y="3169777"/>
            <a:ext cx="3234264" cy="1004591"/>
          </a:xfrm>
          <a:prstGeom prst="wedgeRoundRectCallout">
            <a:avLst>
              <a:gd name="adj1" fmla="val -91721"/>
              <a:gd name="adj2" fmla="val -11055"/>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altLang="ja-JP" dirty="0" smtClean="0"/>
              <a:t>Mammal</a:t>
            </a:r>
            <a:r>
              <a:rPr lang="ja-JP" altLang="en-US" dirty="0" smtClean="0"/>
              <a:t>型の箱には</a:t>
            </a:r>
            <a:endParaRPr lang="en-US" altLang="ja-JP" dirty="0" smtClean="0"/>
          </a:p>
          <a:p>
            <a:r>
              <a:rPr lang="ja-JP" altLang="en-US" dirty="0" smtClean="0"/>
              <a:t>子クラスであれば代入することができる。</a:t>
            </a:r>
            <a:endParaRPr lang="ja-JP" altLang="en-US" dirty="0"/>
          </a:p>
        </p:txBody>
      </p:sp>
      <p:sp>
        <p:nvSpPr>
          <p:cNvPr id="17" name="角丸四角形吹き出し 16"/>
          <p:cNvSpPr/>
          <p:nvPr/>
        </p:nvSpPr>
        <p:spPr>
          <a:xfrm>
            <a:off x="6316136" y="4784756"/>
            <a:ext cx="3234264" cy="1004591"/>
          </a:xfrm>
          <a:prstGeom prst="wedgeRoundRectCallout">
            <a:avLst>
              <a:gd name="adj1" fmla="val -85700"/>
              <a:gd name="adj2" fmla="val -22011"/>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ja-JP" altLang="en-US" dirty="0" smtClean="0"/>
              <a:t>拡張</a:t>
            </a:r>
            <a:r>
              <a:rPr lang="en-US" altLang="ja-JP" dirty="0" smtClean="0"/>
              <a:t>for</a:t>
            </a:r>
            <a:r>
              <a:rPr lang="ja-JP" altLang="en-US" dirty="0" smtClean="0"/>
              <a:t>文で繰り返し</a:t>
            </a:r>
            <a:endParaRPr lang="en-US" altLang="ja-JP" dirty="0" smtClean="0"/>
          </a:p>
          <a:p>
            <a:r>
              <a:rPr lang="ja-JP" altLang="en-US" dirty="0" smtClean="0"/>
              <a:t>各動物の鳴き声を出力</a:t>
            </a:r>
            <a:endParaRPr lang="ja-JP" altLang="en-US" dirty="0"/>
          </a:p>
        </p:txBody>
      </p:sp>
    </p:spTree>
    <p:extLst>
      <p:ext uri="{BB962C8B-B14F-4D97-AF65-F5344CB8AC3E}">
        <p14:creationId xmlns:p14="http://schemas.microsoft.com/office/powerpoint/2010/main" val="3924980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p:cNvSpPr/>
          <p:nvPr/>
        </p:nvSpPr>
        <p:spPr>
          <a:xfrm>
            <a:off x="575733" y="923035"/>
            <a:ext cx="11353799" cy="2308324"/>
          </a:xfrm>
          <a:prstGeom prst="rect">
            <a:avLst/>
          </a:prstGeom>
        </p:spPr>
        <p:txBody>
          <a:bodyPr wrap="square">
            <a:spAutoFit/>
          </a:bodyPr>
          <a:lstStyle/>
          <a:p>
            <a:r>
              <a:rPr lang="ja-JP" altLang="en-US" sz="3600" dirty="0"/>
              <a:t>このように</a:t>
            </a:r>
            <a:r>
              <a:rPr lang="ja-JP" altLang="en-US" sz="3600" dirty="0" smtClean="0"/>
              <a:t>、</a:t>
            </a:r>
            <a:endParaRPr lang="en-US" altLang="ja-JP" sz="3600" dirty="0" smtClean="0"/>
          </a:p>
          <a:p>
            <a:r>
              <a:rPr lang="ja-JP" altLang="en-US" sz="3600" dirty="0" smtClean="0"/>
              <a:t>同じ</a:t>
            </a:r>
            <a:r>
              <a:rPr lang="ja-JP" altLang="en-US" sz="3600" dirty="0"/>
              <a:t>名前のメソッドでも、オブジェクトに</a:t>
            </a:r>
            <a:r>
              <a:rPr lang="ja-JP" altLang="en-US" sz="3600" dirty="0" smtClean="0"/>
              <a:t>応じてそれぞれ異なる</a:t>
            </a:r>
            <a:r>
              <a:rPr lang="ja-JP" altLang="en-US" sz="3600" dirty="0"/>
              <a:t>振る舞いを持たせることができる仕組みの</a:t>
            </a:r>
            <a:r>
              <a:rPr lang="ja-JP" altLang="en-US" sz="3600" dirty="0" smtClean="0"/>
              <a:t>ことを「</a:t>
            </a:r>
            <a:r>
              <a:rPr lang="ja-JP" altLang="en-US" sz="3600" b="1" dirty="0" smtClean="0"/>
              <a:t>ポリモーフィズム</a:t>
            </a:r>
            <a:r>
              <a:rPr lang="ja-JP" altLang="en-US" sz="3600" dirty="0" smtClean="0"/>
              <a:t>」と呼びます。</a:t>
            </a:r>
            <a:endParaRPr lang="en-US" altLang="ja-JP" sz="3600" dirty="0" smtClean="0"/>
          </a:p>
        </p:txBody>
      </p:sp>
      <p:sp>
        <p:nvSpPr>
          <p:cNvPr id="6" name="正方形/長方形 5"/>
          <p:cNvSpPr/>
          <p:nvPr/>
        </p:nvSpPr>
        <p:spPr>
          <a:xfrm>
            <a:off x="575733" y="4162692"/>
            <a:ext cx="11353799" cy="1754326"/>
          </a:xfrm>
          <a:prstGeom prst="rect">
            <a:avLst/>
          </a:prstGeom>
        </p:spPr>
        <p:txBody>
          <a:bodyPr wrap="square">
            <a:spAutoFit/>
          </a:bodyPr>
          <a:lstStyle/>
          <a:p>
            <a:r>
              <a:rPr lang="ja-JP" altLang="en-US" sz="3600" dirty="0" smtClean="0"/>
              <a:t>物事をざっくりとしたあいまいなものとして捉えることで、細かい箇所は知らなくても使うことができるようになるというメリットがありました。</a:t>
            </a:r>
            <a:endParaRPr lang="en-US" altLang="ja-JP" sz="3600" dirty="0" smtClean="0"/>
          </a:p>
        </p:txBody>
      </p:sp>
    </p:spTree>
    <p:extLst>
      <p:ext uri="{BB962C8B-B14F-4D97-AF65-F5344CB8AC3E}">
        <p14:creationId xmlns:p14="http://schemas.microsoft.com/office/powerpoint/2010/main" val="33396167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2249463" y="2161289"/>
            <a:ext cx="7645792" cy="2308324"/>
          </a:xfrm>
          <a:prstGeom prst="rect">
            <a:avLst/>
          </a:prstGeom>
        </p:spPr>
        <p:txBody>
          <a:bodyPr wrap="square">
            <a:spAutoFit/>
          </a:bodyPr>
          <a:lstStyle/>
          <a:p>
            <a:r>
              <a:rPr lang="ja-JP" altLang="en-US" sz="3600" dirty="0" smtClean="0"/>
              <a:t>では</a:t>
            </a:r>
            <a:r>
              <a:rPr lang="ja-JP" altLang="en-US" sz="3600" dirty="0" smtClean="0"/>
              <a:t>、ポリモーフィズムを利用したソースコードを記載してみましょう。</a:t>
            </a:r>
            <a:endParaRPr lang="en-US" altLang="ja-JP" sz="3600" dirty="0" smtClean="0"/>
          </a:p>
          <a:p>
            <a:endParaRPr lang="en-US" altLang="ja-JP" sz="3600" b="1" dirty="0"/>
          </a:p>
          <a:p>
            <a:r>
              <a:rPr lang="ja-JP" altLang="en-US" sz="3600" b="1" dirty="0" smtClean="0"/>
              <a:t>→教科書へ</a:t>
            </a:r>
            <a:endParaRPr lang="en-US" altLang="ja-JP" sz="3600" b="1" dirty="0" smtClean="0"/>
          </a:p>
        </p:txBody>
      </p:sp>
    </p:spTree>
    <p:extLst>
      <p:ext uri="{BB962C8B-B14F-4D97-AF65-F5344CB8AC3E}">
        <p14:creationId xmlns:p14="http://schemas.microsoft.com/office/powerpoint/2010/main" val="1349985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767796" y="243588"/>
            <a:ext cx="10302917" cy="1200329"/>
          </a:xfrm>
          <a:prstGeom prst="rect">
            <a:avLst/>
          </a:prstGeom>
        </p:spPr>
        <p:txBody>
          <a:bodyPr wrap="square">
            <a:spAutoFit/>
          </a:bodyPr>
          <a:lstStyle/>
          <a:p>
            <a:r>
              <a:rPr lang="ja-JP" altLang="en-US" sz="3600" dirty="0" smtClean="0"/>
              <a:t>継承では各サブクラスの処理を共通化できることを学びました。（同じ機能は共通化する。）</a:t>
            </a:r>
            <a:endParaRPr lang="ja-JP" altLang="en-US" sz="2800" dirty="0"/>
          </a:p>
        </p:txBody>
      </p:sp>
      <p:sp>
        <p:nvSpPr>
          <p:cNvPr id="15" name="四角形: メモ 27">
            <a:extLst>
              <a:ext uri="{FF2B5EF4-FFF2-40B4-BE49-F238E27FC236}">
                <a16:creationId xmlns:lc="http://schemas.openxmlformats.org/drawingml/2006/lockedCanvas" xmlns:a16="http://schemas.microsoft.com/office/drawing/2014/main" xmlns="" id="{576FA5A4-7E12-4F38-B8BD-5DF42FD64CEC}"/>
              </a:ext>
            </a:extLst>
          </p:cNvPr>
          <p:cNvSpPr/>
          <p:nvPr/>
        </p:nvSpPr>
        <p:spPr>
          <a:xfrm>
            <a:off x="679662" y="5317072"/>
            <a:ext cx="2419136" cy="1402511"/>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勇者クラス</a:t>
            </a:r>
            <a:endParaRPr lang="en-US" altLang="ja-JP" sz="1400" b="1" dirty="0" smtClean="0">
              <a:solidFill>
                <a:schemeClr val="tx1"/>
              </a:solidFill>
            </a:endParaRPr>
          </a:p>
          <a:p>
            <a:endParaRPr kumimoji="1" lang="en-US" altLang="ja-JP" sz="1400" b="1" dirty="0" smtClean="0">
              <a:solidFill>
                <a:schemeClr val="tx1"/>
              </a:solidFill>
            </a:endParaRPr>
          </a:p>
          <a:p>
            <a:r>
              <a:rPr lang="ja-JP" altLang="en-US" sz="1400" b="1" dirty="0" smtClean="0">
                <a:solidFill>
                  <a:schemeClr val="tx1"/>
                </a:solidFill>
              </a:rPr>
              <a:t>必殺技残り</a:t>
            </a:r>
            <a:r>
              <a:rPr lang="ja-JP" altLang="en-US" sz="1400" b="1" dirty="0">
                <a:solidFill>
                  <a:schemeClr val="tx1"/>
                </a:solidFill>
              </a:rPr>
              <a:t>使用数</a:t>
            </a:r>
            <a:endParaRPr lang="en-US" altLang="ja-JP" sz="1400" b="1" dirty="0">
              <a:solidFill>
                <a:schemeClr val="tx1"/>
              </a:solidFill>
            </a:endParaRPr>
          </a:p>
          <a:p>
            <a:endParaRPr kumimoji="1" lang="en-US" altLang="ja-JP" sz="1400" b="1" dirty="0" smtClean="0">
              <a:solidFill>
                <a:schemeClr val="tx1"/>
              </a:solidFill>
            </a:endParaRPr>
          </a:p>
          <a:p>
            <a:r>
              <a:rPr lang="ja-JP" altLang="en-US" sz="1400" b="1" dirty="0" smtClean="0">
                <a:solidFill>
                  <a:schemeClr val="tx1"/>
                </a:solidFill>
              </a:rPr>
              <a:t>・伝説の必殺技で攻撃する</a:t>
            </a:r>
            <a:endParaRPr lang="en-US" altLang="ja-JP" sz="1400" b="1" dirty="0" smtClean="0">
              <a:solidFill>
                <a:schemeClr val="tx1"/>
              </a:solidFill>
            </a:endParaRPr>
          </a:p>
          <a:p>
            <a:endParaRPr kumimoji="1" lang="ja-JP" altLang="en-US" sz="1400" b="1" dirty="0">
              <a:solidFill>
                <a:srgbClr val="FF0000"/>
              </a:solidFill>
            </a:endParaRPr>
          </a:p>
        </p:txBody>
      </p:sp>
      <p:sp>
        <p:nvSpPr>
          <p:cNvPr id="20" name="四角形: メモ 27">
            <a:extLst>
              <a:ext uri="{FF2B5EF4-FFF2-40B4-BE49-F238E27FC236}">
                <a16:creationId xmlns:lc="http://schemas.openxmlformats.org/drawingml/2006/lockedCanvas" xmlns:a16="http://schemas.microsoft.com/office/drawing/2014/main" xmlns="" id="{576FA5A4-7E12-4F38-B8BD-5DF42FD64CEC}"/>
              </a:ext>
            </a:extLst>
          </p:cNvPr>
          <p:cNvSpPr/>
          <p:nvPr/>
        </p:nvSpPr>
        <p:spPr>
          <a:xfrm>
            <a:off x="4030690" y="5317072"/>
            <a:ext cx="2808603" cy="1402511"/>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魔法使いクラス</a:t>
            </a:r>
            <a:endParaRPr lang="en-US" altLang="ja-JP" sz="1400" b="1" dirty="0" smtClean="0">
              <a:solidFill>
                <a:schemeClr val="tx1"/>
              </a:solidFill>
            </a:endParaRPr>
          </a:p>
          <a:p>
            <a:endParaRPr kumimoji="1" lang="en-US" altLang="ja-JP" sz="1400" b="1" dirty="0" smtClean="0">
              <a:solidFill>
                <a:schemeClr val="tx1"/>
              </a:solidFill>
            </a:endParaRPr>
          </a:p>
          <a:p>
            <a:r>
              <a:rPr lang="en-US" altLang="ja-JP" sz="1400" b="1" dirty="0" smtClean="0">
                <a:solidFill>
                  <a:schemeClr val="tx1"/>
                </a:solidFill>
              </a:rPr>
              <a:t>MP</a:t>
            </a:r>
          </a:p>
          <a:p>
            <a:endParaRPr lang="en-US" altLang="ja-JP" sz="1400" b="1" dirty="0">
              <a:solidFill>
                <a:schemeClr val="tx1"/>
              </a:solidFill>
            </a:endParaRPr>
          </a:p>
          <a:p>
            <a:r>
              <a:rPr kumimoji="1" lang="ja-JP" altLang="en-US" sz="1400" b="1" dirty="0" smtClean="0">
                <a:solidFill>
                  <a:schemeClr val="tx1"/>
                </a:solidFill>
              </a:rPr>
              <a:t>・魔法攻撃を行う</a:t>
            </a:r>
            <a:endParaRPr kumimoji="1" lang="ja-JP" altLang="en-US" sz="1400" b="1" dirty="0">
              <a:solidFill>
                <a:schemeClr val="tx1"/>
              </a:solidFill>
            </a:endParaRPr>
          </a:p>
        </p:txBody>
      </p:sp>
      <p:sp>
        <p:nvSpPr>
          <p:cNvPr id="21" name="四角形: メモ 27">
            <a:extLst>
              <a:ext uri="{FF2B5EF4-FFF2-40B4-BE49-F238E27FC236}">
                <a16:creationId xmlns:lc="http://schemas.openxmlformats.org/drawingml/2006/lockedCanvas" xmlns:a16="http://schemas.microsoft.com/office/drawing/2014/main" xmlns="" id="{576FA5A4-7E12-4F38-B8BD-5DF42FD64CEC}"/>
              </a:ext>
            </a:extLst>
          </p:cNvPr>
          <p:cNvSpPr/>
          <p:nvPr/>
        </p:nvSpPr>
        <p:spPr>
          <a:xfrm>
            <a:off x="7620859" y="5317072"/>
            <a:ext cx="2808603" cy="1402511"/>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盗賊クラス</a:t>
            </a:r>
            <a:endParaRPr lang="en-US" altLang="ja-JP" sz="1400" b="1" dirty="0" smtClean="0">
              <a:solidFill>
                <a:schemeClr val="tx1"/>
              </a:solidFill>
            </a:endParaRPr>
          </a:p>
          <a:p>
            <a:endParaRPr kumimoji="1" lang="en-US" altLang="ja-JP" sz="1400" b="1" dirty="0" smtClean="0">
              <a:solidFill>
                <a:schemeClr val="tx1"/>
              </a:solidFill>
            </a:endParaRPr>
          </a:p>
          <a:p>
            <a:r>
              <a:rPr kumimoji="1" lang="ja-JP" altLang="en-US" sz="1400" b="1" dirty="0" smtClean="0">
                <a:solidFill>
                  <a:schemeClr val="tx1"/>
                </a:solidFill>
              </a:rPr>
              <a:t>盗む確率</a:t>
            </a:r>
            <a:endParaRPr kumimoji="1" lang="en-US" altLang="ja-JP" sz="1400" b="1" dirty="0" smtClean="0">
              <a:solidFill>
                <a:schemeClr val="tx1"/>
              </a:solidFill>
            </a:endParaRPr>
          </a:p>
          <a:p>
            <a:endParaRPr kumimoji="1" lang="en-US" altLang="ja-JP" sz="1400" b="1" dirty="0" smtClean="0">
              <a:solidFill>
                <a:schemeClr val="tx1"/>
              </a:solidFill>
            </a:endParaRPr>
          </a:p>
          <a:p>
            <a:r>
              <a:rPr lang="ja-JP" altLang="en-US" sz="1400" b="1" dirty="0" smtClean="0">
                <a:solidFill>
                  <a:schemeClr val="tx1"/>
                </a:solidFill>
              </a:rPr>
              <a:t>・敵からアイテムを盗む</a:t>
            </a:r>
            <a:endParaRPr lang="en-US" altLang="ja-JP" sz="1400" b="1" dirty="0">
              <a:solidFill>
                <a:schemeClr val="tx1"/>
              </a:solidFill>
            </a:endParaRPr>
          </a:p>
        </p:txBody>
      </p:sp>
      <p:pic>
        <p:nvPicPr>
          <p:cNvPr id="2" name="Picture 2" descr="勇者のイラスト"/>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39073" y="5163190"/>
            <a:ext cx="1266825" cy="164760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山賊のい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30619" y="5164298"/>
            <a:ext cx="1094921" cy="164649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魔法使いのイラスト（女性）"/>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91456" y="5163190"/>
            <a:ext cx="1233325" cy="1581186"/>
          </a:xfrm>
          <a:prstGeom prst="rect">
            <a:avLst/>
          </a:prstGeom>
          <a:noFill/>
          <a:extLst>
            <a:ext uri="{909E8E84-426E-40DD-AFC4-6F175D3DCCD1}">
              <a14:hiddenFill xmlns:a14="http://schemas.microsoft.com/office/drawing/2010/main">
                <a:solidFill>
                  <a:srgbClr val="FFFFFF"/>
                </a:solidFill>
              </a14:hiddenFill>
            </a:ext>
          </a:extLst>
        </p:spPr>
      </p:pic>
      <p:sp>
        <p:nvSpPr>
          <p:cNvPr id="9" name="四角形: メモ 27">
            <a:extLst>
              <a:ext uri="{FF2B5EF4-FFF2-40B4-BE49-F238E27FC236}">
                <a16:creationId xmlns:lc="http://schemas.openxmlformats.org/drawingml/2006/lockedCanvas" xmlns:a16="http://schemas.microsoft.com/office/drawing/2014/main" xmlns="" id="{576FA5A4-7E12-4F38-B8BD-5DF42FD64CEC}"/>
              </a:ext>
            </a:extLst>
          </p:cNvPr>
          <p:cNvSpPr/>
          <p:nvPr/>
        </p:nvSpPr>
        <p:spPr>
          <a:xfrm>
            <a:off x="3869268" y="2031999"/>
            <a:ext cx="3132666" cy="1938869"/>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キャラクタークラス</a:t>
            </a:r>
            <a:endParaRPr lang="en-US" altLang="ja-JP" sz="1400" b="1" dirty="0" smtClean="0">
              <a:solidFill>
                <a:schemeClr val="tx1"/>
              </a:solidFill>
            </a:endParaRPr>
          </a:p>
          <a:p>
            <a:endParaRPr kumimoji="1" lang="en-US" altLang="ja-JP" sz="1400" b="1" dirty="0" smtClean="0">
              <a:solidFill>
                <a:schemeClr val="tx1"/>
              </a:solidFill>
            </a:endParaRPr>
          </a:p>
          <a:p>
            <a:r>
              <a:rPr lang="ja-JP" altLang="en-US" sz="1400" b="1" dirty="0" smtClean="0">
                <a:solidFill>
                  <a:schemeClr val="tx1"/>
                </a:solidFill>
              </a:rPr>
              <a:t>名前</a:t>
            </a:r>
            <a:endParaRPr kumimoji="1" lang="en-US" altLang="ja-JP" sz="1400" b="1" dirty="0" smtClean="0">
              <a:solidFill>
                <a:schemeClr val="tx1"/>
              </a:solidFill>
            </a:endParaRPr>
          </a:p>
          <a:p>
            <a:r>
              <a:rPr lang="en-US" altLang="ja-JP" sz="1400" b="1" dirty="0" smtClean="0">
                <a:solidFill>
                  <a:schemeClr val="tx1"/>
                </a:solidFill>
              </a:rPr>
              <a:t>HP</a:t>
            </a:r>
          </a:p>
          <a:p>
            <a:endParaRPr kumimoji="1" lang="en-US" altLang="ja-JP" sz="1400" b="1" dirty="0">
              <a:solidFill>
                <a:srgbClr val="FF0000"/>
              </a:solidFill>
            </a:endParaRPr>
          </a:p>
          <a:p>
            <a:r>
              <a:rPr lang="ja-JP" altLang="en-US" sz="1400" b="1" dirty="0" smtClean="0">
                <a:solidFill>
                  <a:srgbClr val="FF0000"/>
                </a:solidFill>
              </a:rPr>
              <a:t>・通常攻撃を</a:t>
            </a:r>
            <a:r>
              <a:rPr lang="ja-JP" altLang="en-US" sz="1400" b="1" dirty="0" smtClean="0">
                <a:solidFill>
                  <a:srgbClr val="FF0000"/>
                </a:solidFill>
              </a:rPr>
              <a:t>行う</a:t>
            </a:r>
            <a:r>
              <a:rPr lang="en-US" altLang="ja-JP" sz="1400" b="1" dirty="0" smtClean="0">
                <a:solidFill>
                  <a:srgbClr val="FF0000"/>
                </a:solidFill>
              </a:rPr>
              <a:t>{</a:t>
            </a:r>
          </a:p>
          <a:p>
            <a:r>
              <a:rPr lang="ja-JP" altLang="en-US" sz="1400" b="1" dirty="0" smtClean="0">
                <a:solidFill>
                  <a:srgbClr val="FF0000"/>
                </a:solidFill>
              </a:rPr>
              <a:t>　　○○のダメージを与える</a:t>
            </a:r>
            <a:endParaRPr lang="en-US" altLang="ja-JP" sz="1400" b="1" dirty="0">
              <a:solidFill>
                <a:srgbClr val="FF0000"/>
              </a:solidFill>
            </a:endParaRPr>
          </a:p>
          <a:p>
            <a:r>
              <a:rPr lang="en-US" altLang="ja-JP" sz="1400" b="1" dirty="0" smtClean="0">
                <a:solidFill>
                  <a:srgbClr val="FF0000"/>
                </a:solidFill>
              </a:rPr>
              <a:t>}</a:t>
            </a:r>
            <a:endParaRPr lang="en-US" altLang="ja-JP" sz="1400" b="1" dirty="0" smtClean="0">
              <a:solidFill>
                <a:srgbClr val="FF0000"/>
              </a:solidFill>
            </a:endParaRPr>
          </a:p>
          <a:p>
            <a:endParaRPr kumimoji="1" lang="ja-JP" altLang="en-US" sz="1400" b="1" dirty="0">
              <a:solidFill>
                <a:srgbClr val="FF0000"/>
              </a:solidFill>
            </a:endParaRPr>
          </a:p>
        </p:txBody>
      </p:sp>
      <p:cxnSp>
        <p:nvCxnSpPr>
          <p:cNvPr id="5" name="直線矢印コネクタ 4"/>
          <p:cNvCxnSpPr>
            <a:stCxn id="15" idx="0"/>
            <a:endCxn id="9" idx="2"/>
          </p:cNvCxnSpPr>
          <p:nvPr/>
        </p:nvCxnSpPr>
        <p:spPr>
          <a:xfrm flipV="1">
            <a:off x="1889230" y="3970868"/>
            <a:ext cx="3546371" cy="1346204"/>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2" name="直線矢印コネクタ 11"/>
          <p:cNvCxnSpPr>
            <a:stCxn id="20" idx="0"/>
            <a:endCxn id="9" idx="2"/>
          </p:cNvCxnSpPr>
          <p:nvPr/>
        </p:nvCxnSpPr>
        <p:spPr>
          <a:xfrm flipV="1">
            <a:off x="5434992" y="3970868"/>
            <a:ext cx="609" cy="1346204"/>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6" name="直線矢印コネクタ 15"/>
          <p:cNvCxnSpPr>
            <a:stCxn id="21" idx="0"/>
            <a:endCxn id="9" idx="2"/>
          </p:cNvCxnSpPr>
          <p:nvPr/>
        </p:nvCxnSpPr>
        <p:spPr>
          <a:xfrm flipH="1" flipV="1">
            <a:off x="5435601" y="3970868"/>
            <a:ext cx="3589560" cy="1346204"/>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pic>
        <p:nvPicPr>
          <p:cNvPr id="2050" name="Picture 2" descr="立っている人のイラスト（棒人間）"/>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67359" y="2235636"/>
            <a:ext cx="918633" cy="1307663"/>
          </a:xfrm>
          <a:prstGeom prst="rect">
            <a:avLst/>
          </a:prstGeom>
          <a:noFill/>
          <a:extLst>
            <a:ext uri="{909E8E84-426E-40DD-AFC4-6F175D3DCCD1}">
              <a14:hiddenFill xmlns:a14="http://schemas.microsoft.com/office/drawing/2010/main">
                <a:solidFill>
                  <a:srgbClr val="FFFFFF"/>
                </a:solidFill>
              </a14:hiddenFill>
            </a:ext>
          </a:extLst>
        </p:spPr>
      </p:pic>
      <p:sp>
        <p:nvSpPr>
          <p:cNvPr id="23" name="正方形/長方形 22"/>
          <p:cNvSpPr/>
          <p:nvPr/>
        </p:nvSpPr>
        <p:spPr>
          <a:xfrm>
            <a:off x="5112131" y="4580074"/>
            <a:ext cx="646331" cy="369332"/>
          </a:xfrm>
          <a:prstGeom prst="rect">
            <a:avLst/>
          </a:prstGeom>
        </p:spPr>
        <p:txBody>
          <a:bodyPr wrap="none">
            <a:spAutoFit/>
          </a:bodyPr>
          <a:lstStyle/>
          <a:p>
            <a:r>
              <a:rPr lang="ja-JP" altLang="en-US" dirty="0" smtClean="0"/>
              <a:t>継承</a:t>
            </a:r>
            <a:endParaRPr lang="ja-JP" altLang="en-US" dirty="0"/>
          </a:p>
        </p:txBody>
      </p:sp>
      <p:sp>
        <p:nvSpPr>
          <p:cNvPr id="29" name="正方形/長方形 28"/>
          <p:cNvSpPr/>
          <p:nvPr/>
        </p:nvSpPr>
        <p:spPr>
          <a:xfrm>
            <a:off x="7575542" y="1443917"/>
            <a:ext cx="4278338" cy="3170099"/>
          </a:xfrm>
          <a:prstGeom prst="rect">
            <a:avLst/>
          </a:prstGeom>
        </p:spPr>
        <p:txBody>
          <a:bodyPr wrap="square">
            <a:spAutoFit/>
          </a:bodyPr>
          <a:lstStyle/>
          <a:p>
            <a:r>
              <a:rPr lang="ja-JP" altLang="en-US" sz="2000" dirty="0" smtClean="0"/>
              <a:t>例えば勇者クラスのインスタンスを作成して、「通常攻撃を行う」メソッドを呼び出すと親クラスである</a:t>
            </a:r>
            <a:r>
              <a:rPr lang="ja-JP" altLang="en-US" sz="2000" dirty="0"/>
              <a:t>キャラクタークラスの「通常攻撃を行う</a:t>
            </a:r>
            <a:r>
              <a:rPr lang="ja-JP" altLang="en-US" sz="2000" dirty="0" smtClean="0"/>
              <a:t>」メソッドが呼び出されます。</a:t>
            </a:r>
            <a:endParaRPr lang="en-US" altLang="ja-JP" sz="2000" dirty="0" smtClean="0"/>
          </a:p>
          <a:p>
            <a:endParaRPr lang="en-US" altLang="ja-JP" sz="2000" dirty="0"/>
          </a:p>
          <a:p>
            <a:r>
              <a:rPr lang="ja-JP" altLang="en-US" sz="2000" dirty="0" smtClean="0"/>
              <a:t>魔法使いクラスでも盗賊クラスでも同様に呼び出せるため、コピペなしで共通的な処理を記載することができました。</a:t>
            </a:r>
            <a:endParaRPr lang="ja-JP" altLang="en-US" sz="2000" dirty="0"/>
          </a:p>
        </p:txBody>
      </p:sp>
    </p:spTree>
    <p:extLst>
      <p:ext uri="{BB962C8B-B14F-4D97-AF65-F5344CB8AC3E}">
        <p14:creationId xmlns:p14="http://schemas.microsoft.com/office/powerpoint/2010/main" val="31177138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253999" y="293813"/>
            <a:ext cx="11438467" cy="954107"/>
          </a:xfrm>
          <a:prstGeom prst="rect">
            <a:avLst/>
          </a:prstGeom>
        </p:spPr>
        <p:txBody>
          <a:bodyPr wrap="square">
            <a:spAutoFit/>
          </a:bodyPr>
          <a:lstStyle/>
          <a:p>
            <a:r>
              <a:rPr lang="ja-JP" altLang="en-US" sz="2800" dirty="0" smtClean="0"/>
              <a:t>逆に同じ機能をそのままではなく、同じメソッドでもそれぞれのクラスよって処理が変えることもできました。</a:t>
            </a:r>
            <a:endParaRPr lang="ja-JP" altLang="en-US" sz="2800" dirty="0"/>
          </a:p>
        </p:txBody>
      </p:sp>
      <p:sp>
        <p:nvSpPr>
          <p:cNvPr id="15"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942130" y="3935140"/>
            <a:ext cx="2419136" cy="1770232"/>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犬クラス</a:t>
            </a:r>
            <a:endParaRPr lang="en-US" altLang="ja-JP" sz="1400" b="1" dirty="0" smtClean="0">
              <a:solidFill>
                <a:schemeClr val="tx1"/>
              </a:solidFill>
            </a:endParaRPr>
          </a:p>
          <a:p>
            <a:endParaRPr kumimoji="1" lang="en-US" altLang="ja-JP" sz="1400" b="1" dirty="0" smtClean="0">
              <a:solidFill>
                <a:schemeClr val="tx1"/>
              </a:solidFill>
            </a:endParaRPr>
          </a:p>
          <a:p>
            <a:r>
              <a:rPr lang="ja-JP" altLang="en-US" sz="1400" b="1" dirty="0" smtClean="0">
                <a:solidFill>
                  <a:schemeClr val="tx1"/>
                </a:solidFill>
              </a:rPr>
              <a:t>・鳴く</a:t>
            </a:r>
            <a:r>
              <a:rPr lang="en-US" altLang="ja-JP" sz="1400" b="1" dirty="0" smtClean="0">
                <a:solidFill>
                  <a:schemeClr val="tx1"/>
                </a:solidFill>
              </a:rPr>
              <a:t>{</a:t>
            </a:r>
          </a:p>
          <a:p>
            <a:r>
              <a:rPr lang="ja-JP" altLang="en-US" sz="1400" b="1" dirty="0" smtClean="0">
                <a:solidFill>
                  <a:schemeClr val="tx1"/>
                </a:solidFill>
              </a:rPr>
              <a:t>　　わんわんと鳴く</a:t>
            </a:r>
            <a:endParaRPr kumimoji="1" lang="en-US" altLang="ja-JP" sz="1400" b="1" dirty="0" smtClean="0">
              <a:solidFill>
                <a:schemeClr val="tx1"/>
              </a:solidFill>
            </a:endParaRPr>
          </a:p>
          <a:p>
            <a:r>
              <a:rPr kumimoji="1" lang="en-US" altLang="ja-JP" sz="1400" b="1" dirty="0" smtClean="0">
                <a:solidFill>
                  <a:schemeClr val="tx1"/>
                </a:solidFill>
              </a:rPr>
              <a:t>}</a:t>
            </a:r>
          </a:p>
          <a:p>
            <a:r>
              <a:rPr lang="ja-JP" altLang="en-US" sz="1400" b="1" dirty="0" smtClean="0">
                <a:solidFill>
                  <a:schemeClr val="tx1"/>
                </a:solidFill>
              </a:rPr>
              <a:t>・逃げる</a:t>
            </a:r>
            <a:r>
              <a:rPr lang="en-US" altLang="ja-JP" sz="1400" b="1" dirty="0" smtClean="0">
                <a:solidFill>
                  <a:schemeClr val="tx1"/>
                </a:solidFill>
              </a:rPr>
              <a:t>{</a:t>
            </a:r>
            <a:endParaRPr lang="en-US" altLang="ja-JP" sz="1400" b="1" dirty="0">
              <a:solidFill>
                <a:schemeClr val="tx1"/>
              </a:solidFill>
            </a:endParaRPr>
          </a:p>
          <a:p>
            <a:r>
              <a:rPr lang="ja-JP" altLang="en-US" sz="1400" b="1" dirty="0">
                <a:solidFill>
                  <a:schemeClr val="tx1"/>
                </a:solidFill>
              </a:rPr>
              <a:t>　　</a:t>
            </a:r>
            <a:r>
              <a:rPr lang="ja-JP" altLang="en-US" sz="1400" b="1" dirty="0" smtClean="0">
                <a:solidFill>
                  <a:schemeClr val="tx1"/>
                </a:solidFill>
              </a:rPr>
              <a:t>走って逃げる</a:t>
            </a:r>
            <a:endParaRPr lang="en-US" altLang="ja-JP" sz="1400" b="1" dirty="0">
              <a:solidFill>
                <a:schemeClr val="tx1"/>
              </a:solidFill>
            </a:endParaRPr>
          </a:p>
          <a:p>
            <a:r>
              <a:rPr lang="en-US" altLang="ja-JP" sz="1400" b="1" dirty="0" smtClean="0">
                <a:solidFill>
                  <a:schemeClr val="tx1"/>
                </a:solidFill>
              </a:rPr>
              <a:t>}</a:t>
            </a:r>
            <a:endParaRPr lang="ja-JP" altLang="en-US" sz="1400" b="1" dirty="0">
              <a:solidFill>
                <a:srgbClr val="FF0000"/>
              </a:solidFill>
            </a:endParaRPr>
          </a:p>
        </p:txBody>
      </p:sp>
      <p:sp>
        <p:nvSpPr>
          <p:cNvPr id="20"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4030690" y="3935140"/>
            <a:ext cx="2808603" cy="1770231"/>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猫クラス</a:t>
            </a:r>
            <a:endParaRPr lang="en-US" altLang="ja-JP" sz="1400" b="1" dirty="0" smtClean="0">
              <a:solidFill>
                <a:schemeClr val="tx1"/>
              </a:solidFill>
            </a:endParaRPr>
          </a:p>
          <a:p>
            <a:endParaRPr lang="en-US" altLang="ja-JP" sz="1400" b="1" dirty="0" smtClean="0">
              <a:solidFill>
                <a:schemeClr val="tx1"/>
              </a:solidFill>
            </a:endParaRPr>
          </a:p>
          <a:p>
            <a:r>
              <a:rPr lang="ja-JP" altLang="en-US" sz="1400" b="1" dirty="0" smtClean="0">
                <a:solidFill>
                  <a:schemeClr val="tx1"/>
                </a:solidFill>
              </a:rPr>
              <a:t>・</a:t>
            </a:r>
            <a:r>
              <a:rPr lang="ja-JP" altLang="en-US" sz="1400" b="1" dirty="0">
                <a:solidFill>
                  <a:schemeClr val="tx1"/>
                </a:solidFill>
              </a:rPr>
              <a:t>鳴く</a:t>
            </a:r>
            <a:r>
              <a:rPr lang="en-US" altLang="ja-JP" sz="1400" b="1" dirty="0">
                <a:solidFill>
                  <a:schemeClr val="tx1"/>
                </a:solidFill>
              </a:rPr>
              <a:t>{</a:t>
            </a:r>
          </a:p>
          <a:p>
            <a:r>
              <a:rPr lang="ja-JP" altLang="en-US" sz="1400" b="1" dirty="0">
                <a:solidFill>
                  <a:schemeClr val="tx1"/>
                </a:solidFill>
              </a:rPr>
              <a:t>　　</a:t>
            </a:r>
            <a:r>
              <a:rPr lang="ja-JP" altLang="en-US" sz="1400" b="1" dirty="0" smtClean="0">
                <a:solidFill>
                  <a:schemeClr val="tx1"/>
                </a:solidFill>
              </a:rPr>
              <a:t>ニャーと鳴く</a:t>
            </a:r>
            <a:endParaRPr lang="en-US" altLang="ja-JP" sz="1400" b="1" dirty="0">
              <a:solidFill>
                <a:schemeClr val="tx1"/>
              </a:solidFill>
            </a:endParaRPr>
          </a:p>
          <a:p>
            <a:r>
              <a:rPr lang="en-US" altLang="ja-JP" sz="1400" b="1" dirty="0" smtClean="0">
                <a:solidFill>
                  <a:schemeClr val="tx1"/>
                </a:solidFill>
              </a:rPr>
              <a:t>}</a:t>
            </a:r>
          </a:p>
          <a:p>
            <a:r>
              <a:rPr lang="ja-JP" altLang="en-US" sz="1400" b="1" dirty="0">
                <a:solidFill>
                  <a:schemeClr val="tx1"/>
                </a:solidFill>
              </a:rPr>
              <a:t>・逃げる</a:t>
            </a:r>
            <a:r>
              <a:rPr lang="en-US" altLang="ja-JP" sz="1400" b="1" dirty="0">
                <a:solidFill>
                  <a:schemeClr val="tx1"/>
                </a:solidFill>
              </a:rPr>
              <a:t>{</a:t>
            </a:r>
          </a:p>
          <a:p>
            <a:r>
              <a:rPr lang="ja-JP" altLang="en-US" sz="1400" b="1" dirty="0">
                <a:solidFill>
                  <a:schemeClr val="tx1"/>
                </a:solidFill>
              </a:rPr>
              <a:t>　　</a:t>
            </a:r>
            <a:r>
              <a:rPr lang="ja-JP" altLang="en-US" sz="1400" b="1" dirty="0" smtClean="0">
                <a:solidFill>
                  <a:schemeClr val="tx1"/>
                </a:solidFill>
              </a:rPr>
              <a:t>高いところに登って逃げる</a:t>
            </a:r>
            <a:endParaRPr lang="en-US" altLang="ja-JP" sz="1400" b="1" dirty="0">
              <a:solidFill>
                <a:schemeClr val="tx1"/>
              </a:solidFill>
            </a:endParaRPr>
          </a:p>
          <a:p>
            <a:r>
              <a:rPr lang="en-US" altLang="ja-JP" sz="1400" b="1" dirty="0" smtClean="0">
                <a:solidFill>
                  <a:schemeClr val="tx1"/>
                </a:solidFill>
              </a:rPr>
              <a:t>}</a:t>
            </a:r>
            <a:endParaRPr lang="ja-JP" altLang="en-US" sz="1400" b="1" dirty="0">
              <a:solidFill>
                <a:srgbClr val="FF0000"/>
              </a:solidFill>
            </a:endParaRPr>
          </a:p>
        </p:txBody>
      </p:sp>
      <p:sp>
        <p:nvSpPr>
          <p:cNvPr id="21"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7584065" y="3928534"/>
            <a:ext cx="2808603" cy="1776837"/>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うさぎクラス</a:t>
            </a:r>
            <a:endParaRPr lang="en-US" altLang="ja-JP" sz="1400" b="1" dirty="0" smtClean="0">
              <a:solidFill>
                <a:schemeClr val="tx1"/>
              </a:solidFill>
            </a:endParaRPr>
          </a:p>
          <a:p>
            <a:endParaRPr kumimoji="1" lang="en-US" altLang="ja-JP" sz="1400" b="1" dirty="0" smtClean="0">
              <a:solidFill>
                <a:schemeClr val="tx1"/>
              </a:solidFill>
            </a:endParaRPr>
          </a:p>
          <a:p>
            <a:r>
              <a:rPr lang="ja-JP" altLang="en-US" sz="1400" b="1" dirty="0">
                <a:solidFill>
                  <a:schemeClr val="tx1"/>
                </a:solidFill>
              </a:rPr>
              <a:t>・鳴く</a:t>
            </a:r>
            <a:r>
              <a:rPr lang="en-US" altLang="ja-JP" sz="1400" b="1" dirty="0">
                <a:solidFill>
                  <a:schemeClr val="tx1"/>
                </a:solidFill>
              </a:rPr>
              <a:t>{</a:t>
            </a:r>
          </a:p>
          <a:p>
            <a:r>
              <a:rPr lang="ja-JP" altLang="en-US" sz="1400" b="1" dirty="0">
                <a:solidFill>
                  <a:schemeClr val="tx1"/>
                </a:solidFill>
              </a:rPr>
              <a:t>　　</a:t>
            </a:r>
            <a:r>
              <a:rPr lang="ja-JP" altLang="en-US" sz="1400" b="1" dirty="0" smtClean="0">
                <a:solidFill>
                  <a:schemeClr val="tx1"/>
                </a:solidFill>
              </a:rPr>
              <a:t>クークーと</a:t>
            </a:r>
            <a:r>
              <a:rPr lang="ja-JP" altLang="en-US" sz="1400" b="1" dirty="0">
                <a:solidFill>
                  <a:schemeClr val="tx1"/>
                </a:solidFill>
              </a:rPr>
              <a:t>鳴く</a:t>
            </a:r>
            <a:endParaRPr lang="en-US" altLang="ja-JP" sz="1400" b="1" dirty="0">
              <a:solidFill>
                <a:schemeClr val="tx1"/>
              </a:solidFill>
            </a:endParaRPr>
          </a:p>
          <a:p>
            <a:r>
              <a:rPr lang="en-US" altLang="ja-JP" sz="1400" b="1" dirty="0" smtClean="0">
                <a:solidFill>
                  <a:schemeClr val="tx1"/>
                </a:solidFill>
              </a:rPr>
              <a:t>}</a:t>
            </a:r>
          </a:p>
          <a:p>
            <a:r>
              <a:rPr lang="ja-JP" altLang="en-US" sz="1400" b="1" dirty="0">
                <a:solidFill>
                  <a:schemeClr val="tx1"/>
                </a:solidFill>
              </a:rPr>
              <a:t>・逃げる</a:t>
            </a:r>
            <a:r>
              <a:rPr lang="en-US" altLang="ja-JP" sz="1400" b="1" dirty="0">
                <a:solidFill>
                  <a:schemeClr val="tx1"/>
                </a:solidFill>
              </a:rPr>
              <a:t>{</a:t>
            </a:r>
          </a:p>
          <a:p>
            <a:r>
              <a:rPr lang="ja-JP" altLang="en-US" sz="1400" b="1" dirty="0">
                <a:solidFill>
                  <a:schemeClr val="tx1"/>
                </a:solidFill>
              </a:rPr>
              <a:t>　　</a:t>
            </a:r>
            <a:r>
              <a:rPr lang="ja-JP" altLang="en-US" sz="1400" b="1" dirty="0" smtClean="0">
                <a:solidFill>
                  <a:schemeClr val="tx1"/>
                </a:solidFill>
              </a:rPr>
              <a:t>ぴょんぴょんはねて逃げる</a:t>
            </a:r>
            <a:endParaRPr lang="en-US" altLang="ja-JP" sz="1400" b="1" dirty="0">
              <a:solidFill>
                <a:schemeClr val="tx1"/>
              </a:solidFill>
            </a:endParaRPr>
          </a:p>
          <a:p>
            <a:r>
              <a:rPr lang="en-US" altLang="ja-JP" sz="1400" b="1" dirty="0" smtClean="0">
                <a:solidFill>
                  <a:schemeClr val="tx1"/>
                </a:solidFill>
              </a:rPr>
              <a:t>}</a:t>
            </a:r>
            <a:endParaRPr lang="ja-JP" altLang="en-US" sz="1400" b="1" dirty="0">
              <a:solidFill>
                <a:srgbClr val="FF0000"/>
              </a:solidFill>
            </a:endParaRPr>
          </a:p>
        </p:txBody>
      </p:sp>
      <p:sp>
        <p:nvSpPr>
          <p:cNvPr id="9"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4030689" y="1600201"/>
            <a:ext cx="2808603" cy="1718733"/>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哺乳類クラス（抽象クラス）</a:t>
            </a:r>
            <a:endParaRPr lang="en-US" altLang="ja-JP" sz="1400" b="1" dirty="0" smtClean="0">
              <a:solidFill>
                <a:schemeClr val="tx1"/>
              </a:solidFill>
            </a:endParaRPr>
          </a:p>
          <a:p>
            <a:endParaRPr kumimoji="1" lang="en-US" altLang="ja-JP" sz="1400" b="1" dirty="0" smtClean="0">
              <a:solidFill>
                <a:schemeClr val="tx1"/>
              </a:solidFill>
            </a:endParaRPr>
          </a:p>
          <a:p>
            <a:r>
              <a:rPr lang="ja-JP" altLang="en-US" sz="1400" b="1" dirty="0">
                <a:solidFill>
                  <a:schemeClr val="tx1"/>
                </a:solidFill>
              </a:rPr>
              <a:t>名前</a:t>
            </a:r>
            <a:endParaRPr kumimoji="1" lang="en-US" altLang="ja-JP" sz="1400" b="1" dirty="0" smtClean="0">
              <a:solidFill>
                <a:schemeClr val="tx1"/>
              </a:solidFill>
            </a:endParaRPr>
          </a:p>
          <a:p>
            <a:endParaRPr kumimoji="1" lang="en-US" altLang="ja-JP" sz="1400" b="1" dirty="0">
              <a:solidFill>
                <a:srgbClr val="FF0000"/>
              </a:solidFill>
            </a:endParaRPr>
          </a:p>
          <a:p>
            <a:r>
              <a:rPr lang="ja-JP" altLang="en-US" sz="1400" b="1" dirty="0">
                <a:solidFill>
                  <a:srgbClr val="FF0000"/>
                </a:solidFill>
              </a:rPr>
              <a:t>・</a:t>
            </a:r>
            <a:r>
              <a:rPr lang="ja-JP" altLang="en-US" sz="1400" b="1" dirty="0" smtClean="0">
                <a:solidFill>
                  <a:srgbClr val="FF0000"/>
                </a:solidFill>
              </a:rPr>
              <a:t>鳴く</a:t>
            </a:r>
            <a:r>
              <a:rPr lang="ja-JP" altLang="en-US" sz="1400" b="1" dirty="0">
                <a:solidFill>
                  <a:srgbClr val="FF0000"/>
                </a:solidFill>
              </a:rPr>
              <a:t>（</a:t>
            </a:r>
            <a:r>
              <a:rPr lang="ja-JP" altLang="en-US" sz="1400" b="1" dirty="0" smtClean="0">
                <a:solidFill>
                  <a:srgbClr val="FF0000"/>
                </a:solidFill>
              </a:rPr>
              <a:t>抽象メソッド）</a:t>
            </a:r>
            <a:endParaRPr lang="en-US" altLang="ja-JP" sz="1400" b="1" dirty="0" smtClean="0">
              <a:solidFill>
                <a:srgbClr val="FF0000"/>
              </a:solidFill>
            </a:endParaRPr>
          </a:p>
          <a:p>
            <a:endParaRPr lang="en-US" altLang="ja-JP" sz="1400" b="1" dirty="0">
              <a:solidFill>
                <a:schemeClr val="tx1"/>
              </a:solidFill>
            </a:endParaRPr>
          </a:p>
          <a:p>
            <a:r>
              <a:rPr lang="ja-JP" altLang="en-US" sz="1400" b="1" dirty="0" smtClean="0">
                <a:solidFill>
                  <a:srgbClr val="FF0000"/>
                </a:solidFill>
              </a:rPr>
              <a:t>・逃げる</a:t>
            </a:r>
            <a:r>
              <a:rPr lang="ja-JP" altLang="en-US" sz="1400" b="1" dirty="0">
                <a:solidFill>
                  <a:srgbClr val="FF0000"/>
                </a:solidFill>
              </a:rPr>
              <a:t>（</a:t>
            </a:r>
            <a:r>
              <a:rPr lang="ja-JP" altLang="en-US" sz="1400" b="1" dirty="0" smtClean="0">
                <a:solidFill>
                  <a:srgbClr val="FF0000"/>
                </a:solidFill>
              </a:rPr>
              <a:t>抽象メソッド）</a:t>
            </a:r>
            <a:endParaRPr lang="en-US" altLang="ja-JP" sz="1400" b="1" dirty="0">
              <a:solidFill>
                <a:srgbClr val="FF0000"/>
              </a:solidFill>
            </a:endParaRPr>
          </a:p>
        </p:txBody>
      </p:sp>
      <p:cxnSp>
        <p:nvCxnSpPr>
          <p:cNvPr id="5" name="直線矢印コネクタ 4"/>
          <p:cNvCxnSpPr>
            <a:stCxn id="15" idx="0"/>
            <a:endCxn id="9" idx="2"/>
          </p:cNvCxnSpPr>
          <p:nvPr/>
        </p:nvCxnSpPr>
        <p:spPr>
          <a:xfrm flipV="1">
            <a:off x="2151698" y="3318934"/>
            <a:ext cx="3283293" cy="616206"/>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2" name="直線矢印コネクタ 11"/>
          <p:cNvCxnSpPr>
            <a:stCxn id="20" idx="0"/>
            <a:endCxn id="9" idx="2"/>
          </p:cNvCxnSpPr>
          <p:nvPr/>
        </p:nvCxnSpPr>
        <p:spPr>
          <a:xfrm flipH="1" flipV="1">
            <a:off x="5434991" y="3318934"/>
            <a:ext cx="1" cy="616206"/>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6" name="直線矢印コネクタ 15"/>
          <p:cNvCxnSpPr>
            <a:stCxn id="21" idx="0"/>
            <a:endCxn id="9" idx="2"/>
          </p:cNvCxnSpPr>
          <p:nvPr/>
        </p:nvCxnSpPr>
        <p:spPr>
          <a:xfrm flipH="1" flipV="1">
            <a:off x="5434991" y="3318934"/>
            <a:ext cx="3553376" cy="60960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3" name="正方形/長方形 22"/>
          <p:cNvSpPr/>
          <p:nvPr/>
        </p:nvSpPr>
        <p:spPr>
          <a:xfrm>
            <a:off x="5094892" y="3518072"/>
            <a:ext cx="646331" cy="369332"/>
          </a:xfrm>
          <a:prstGeom prst="rect">
            <a:avLst/>
          </a:prstGeom>
        </p:spPr>
        <p:txBody>
          <a:bodyPr wrap="none">
            <a:spAutoFit/>
          </a:bodyPr>
          <a:lstStyle/>
          <a:p>
            <a:r>
              <a:rPr lang="ja-JP" altLang="en-US" b="1" dirty="0" smtClean="0"/>
              <a:t>継承</a:t>
            </a:r>
            <a:endParaRPr lang="ja-JP" altLang="en-US" b="1" dirty="0"/>
          </a:p>
        </p:txBody>
      </p:sp>
      <p:pic>
        <p:nvPicPr>
          <p:cNvPr id="17" name="Picture 2" descr="犬のイラスト・戌年"/>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4596" y="5705372"/>
            <a:ext cx="1314203" cy="108421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座る猫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2752" y="5711324"/>
            <a:ext cx="1083685" cy="107826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野うさぎ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50458" y="5587204"/>
            <a:ext cx="1192999" cy="1192999"/>
          </a:xfrm>
          <a:prstGeom prst="rect">
            <a:avLst/>
          </a:prstGeom>
          <a:noFill/>
          <a:extLst>
            <a:ext uri="{909E8E84-426E-40DD-AFC4-6F175D3DCCD1}">
              <a14:hiddenFill xmlns:a14="http://schemas.microsoft.com/office/drawing/2010/main">
                <a:solidFill>
                  <a:srgbClr val="FFFFFF"/>
                </a:solidFill>
              </a14:hiddenFill>
            </a:ext>
          </a:extLst>
        </p:spPr>
      </p:pic>
      <p:sp>
        <p:nvSpPr>
          <p:cNvPr id="14" name="正方形/長方形 13"/>
          <p:cNvSpPr/>
          <p:nvPr/>
        </p:nvSpPr>
        <p:spPr>
          <a:xfrm>
            <a:off x="7112000" y="1443917"/>
            <a:ext cx="4902200" cy="2246769"/>
          </a:xfrm>
          <a:prstGeom prst="rect">
            <a:avLst/>
          </a:prstGeom>
        </p:spPr>
        <p:txBody>
          <a:bodyPr wrap="square">
            <a:spAutoFit/>
          </a:bodyPr>
          <a:lstStyle/>
          <a:p>
            <a:r>
              <a:rPr lang="ja-JP" altLang="en-US" sz="2000" dirty="0" smtClean="0"/>
              <a:t>逃げるメソッドを実行したとき、</a:t>
            </a:r>
            <a:endParaRPr lang="en-US" altLang="ja-JP" sz="2000" dirty="0" smtClean="0"/>
          </a:p>
          <a:p>
            <a:r>
              <a:rPr lang="ja-JP" altLang="en-US" sz="2000" dirty="0"/>
              <a:t>犬</a:t>
            </a:r>
            <a:r>
              <a:rPr lang="ja-JP" altLang="en-US" sz="2000" dirty="0" smtClean="0"/>
              <a:t>のインスタンスであれば「わんわん」と鳴くし、</a:t>
            </a:r>
            <a:endParaRPr lang="en-US" altLang="ja-JP" sz="2000" dirty="0" smtClean="0"/>
          </a:p>
          <a:p>
            <a:r>
              <a:rPr lang="ja-JP" altLang="en-US" sz="2000" dirty="0" smtClean="0"/>
              <a:t>猫の</a:t>
            </a:r>
            <a:r>
              <a:rPr lang="ja-JP" altLang="en-US" sz="2000" dirty="0"/>
              <a:t>インスタンスであれば</a:t>
            </a:r>
            <a:r>
              <a:rPr lang="ja-JP" altLang="en-US" sz="2000" dirty="0" smtClean="0"/>
              <a:t>「ニャー」</a:t>
            </a:r>
            <a:r>
              <a:rPr lang="ja-JP" altLang="en-US" sz="2000" dirty="0"/>
              <a:t>と鳴く</a:t>
            </a:r>
            <a:r>
              <a:rPr lang="ja-JP" altLang="en-US" sz="2000" dirty="0" smtClean="0"/>
              <a:t>し、</a:t>
            </a:r>
            <a:endParaRPr lang="en-US" altLang="ja-JP" sz="2000" dirty="0" smtClean="0"/>
          </a:p>
          <a:p>
            <a:r>
              <a:rPr lang="ja-JP" altLang="en-US" sz="2000" dirty="0" smtClean="0"/>
              <a:t>うさぎのインスタンスであれば「クークー」と鳴く。</a:t>
            </a:r>
            <a:endParaRPr lang="ja-JP" altLang="en-US" sz="2000" dirty="0"/>
          </a:p>
        </p:txBody>
      </p:sp>
    </p:spTree>
    <p:extLst>
      <p:ext uri="{BB962C8B-B14F-4D97-AF65-F5344CB8AC3E}">
        <p14:creationId xmlns:p14="http://schemas.microsoft.com/office/powerpoint/2010/main" val="11230947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253999" y="293813"/>
            <a:ext cx="11438467" cy="954107"/>
          </a:xfrm>
          <a:prstGeom prst="rect">
            <a:avLst/>
          </a:prstGeom>
        </p:spPr>
        <p:txBody>
          <a:bodyPr wrap="square">
            <a:spAutoFit/>
          </a:bodyPr>
          <a:lstStyle/>
          <a:p>
            <a:r>
              <a:rPr lang="ja-JP" altLang="en-US" sz="2800" dirty="0" smtClean="0"/>
              <a:t>いったんクラスを作る立場から、</a:t>
            </a:r>
            <a:endParaRPr lang="en-US" altLang="ja-JP" sz="2800" dirty="0" smtClean="0"/>
          </a:p>
          <a:p>
            <a:r>
              <a:rPr lang="ja-JP" altLang="en-US" sz="2800" dirty="0"/>
              <a:t>誰</a:t>
            </a:r>
            <a:r>
              <a:rPr lang="ja-JP" altLang="en-US" sz="2800" dirty="0" smtClean="0"/>
              <a:t>かが作成したクラスを利用する立場になってみてください。</a:t>
            </a:r>
            <a:endParaRPr lang="en-US" altLang="ja-JP" sz="2800" dirty="0" smtClean="0"/>
          </a:p>
        </p:txBody>
      </p:sp>
      <p:sp>
        <p:nvSpPr>
          <p:cNvPr id="19"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2240580" y="3246053"/>
            <a:ext cx="2419136" cy="1191375"/>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スマホクラス</a:t>
            </a:r>
            <a:endParaRPr lang="en-US" altLang="ja-JP" sz="1400" b="1" dirty="0" smtClean="0">
              <a:solidFill>
                <a:schemeClr val="tx1"/>
              </a:solidFill>
            </a:endParaRPr>
          </a:p>
          <a:p>
            <a:endParaRPr kumimoji="1" lang="en-US" altLang="ja-JP" sz="1400" b="1" dirty="0" smtClean="0">
              <a:solidFill>
                <a:schemeClr val="tx1"/>
              </a:solidFill>
            </a:endParaRPr>
          </a:p>
          <a:p>
            <a:r>
              <a:rPr lang="ja-JP" altLang="en-US" sz="1400" b="1" dirty="0" smtClean="0">
                <a:solidFill>
                  <a:schemeClr val="tx1"/>
                </a:solidFill>
              </a:rPr>
              <a:t>・</a:t>
            </a:r>
            <a:r>
              <a:rPr lang="ja-JP" altLang="en-US" sz="1400" b="1" dirty="0">
                <a:solidFill>
                  <a:schemeClr val="tx1"/>
                </a:solidFill>
              </a:rPr>
              <a:t>電話を</a:t>
            </a:r>
            <a:r>
              <a:rPr lang="ja-JP" altLang="en-US" sz="1400" b="1" dirty="0" smtClean="0">
                <a:solidFill>
                  <a:schemeClr val="tx1"/>
                </a:solidFill>
              </a:rPr>
              <a:t>かける</a:t>
            </a:r>
            <a:r>
              <a:rPr lang="en-US" altLang="ja-JP" sz="1400" b="1" dirty="0" smtClean="0">
                <a:solidFill>
                  <a:schemeClr val="tx1"/>
                </a:solidFill>
              </a:rPr>
              <a:t>{</a:t>
            </a:r>
          </a:p>
          <a:p>
            <a:r>
              <a:rPr lang="ja-JP" altLang="en-US" sz="1400" b="1" dirty="0" smtClean="0">
                <a:solidFill>
                  <a:schemeClr val="tx1"/>
                </a:solidFill>
              </a:rPr>
              <a:t>　</a:t>
            </a:r>
            <a:r>
              <a:rPr lang="ja-JP" altLang="en-US" sz="1400" b="1" dirty="0">
                <a:solidFill>
                  <a:schemeClr val="tx1"/>
                </a:solidFill>
              </a:rPr>
              <a:t>　</a:t>
            </a:r>
            <a:r>
              <a:rPr lang="en-US" altLang="ja-JP" sz="1400" b="1" dirty="0">
                <a:solidFill>
                  <a:srgbClr val="FF0000"/>
                </a:solidFill>
              </a:rPr>
              <a:t>…</a:t>
            </a:r>
          </a:p>
          <a:p>
            <a:r>
              <a:rPr kumimoji="1" lang="en-US" altLang="ja-JP" sz="1400" b="1" dirty="0" smtClean="0">
                <a:solidFill>
                  <a:schemeClr val="tx1"/>
                </a:solidFill>
              </a:rPr>
              <a:t>}</a:t>
            </a:r>
            <a:endParaRPr lang="ja-JP" altLang="en-US" sz="1400" b="1" dirty="0">
              <a:solidFill>
                <a:srgbClr val="FF0000"/>
              </a:solidFill>
            </a:endParaRPr>
          </a:p>
        </p:txBody>
      </p:sp>
      <p:sp>
        <p:nvSpPr>
          <p:cNvPr id="22"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4276223" y="1532466"/>
            <a:ext cx="2419136" cy="855133"/>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電話インターフェース</a:t>
            </a:r>
            <a:endParaRPr kumimoji="1" lang="en-US" altLang="ja-JP" sz="1400" b="1" dirty="0" smtClean="0">
              <a:solidFill>
                <a:schemeClr val="tx1"/>
              </a:solidFill>
            </a:endParaRPr>
          </a:p>
          <a:p>
            <a:endParaRPr kumimoji="1" lang="en-US" altLang="ja-JP" sz="1400" b="1" dirty="0">
              <a:solidFill>
                <a:srgbClr val="FF0000"/>
              </a:solidFill>
            </a:endParaRPr>
          </a:p>
          <a:p>
            <a:r>
              <a:rPr lang="ja-JP" altLang="en-US" sz="1400" b="1" dirty="0" smtClean="0">
                <a:solidFill>
                  <a:schemeClr val="tx1"/>
                </a:solidFill>
              </a:rPr>
              <a:t>・電話をかける</a:t>
            </a:r>
            <a:endParaRPr lang="en-US" altLang="ja-JP" sz="1400" b="1" dirty="0" smtClean="0">
              <a:solidFill>
                <a:schemeClr val="tx1"/>
              </a:solidFill>
            </a:endParaRPr>
          </a:p>
          <a:p>
            <a:endParaRPr lang="en-US" altLang="ja-JP" sz="1400" b="1" dirty="0">
              <a:solidFill>
                <a:schemeClr val="tx1"/>
              </a:solidFill>
            </a:endParaRPr>
          </a:p>
        </p:txBody>
      </p:sp>
      <p:cxnSp>
        <p:nvCxnSpPr>
          <p:cNvPr id="25" name="直線矢印コネクタ 24"/>
          <p:cNvCxnSpPr>
            <a:stCxn id="19" idx="0"/>
            <a:endCxn id="22" idx="2"/>
          </p:cNvCxnSpPr>
          <p:nvPr/>
        </p:nvCxnSpPr>
        <p:spPr>
          <a:xfrm flipV="1">
            <a:off x="3450148" y="2387599"/>
            <a:ext cx="2035643" cy="858454"/>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6" name="直線矢印コネクタ 25"/>
          <p:cNvCxnSpPr>
            <a:stCxn id="29" idx="0"/>
            <a:endCxn id="22" idx="2"/>
          </p:cNvCxnSpPr>
          <p:nvPr/>
        </p:nvCxnSpPr>
        <p:spPr>
          <a:xfrm flipH="1" flipV="1">
            <a:off x="5485791" y="2387599"/>
            <a:ext cx="2150239" cy="858454"/>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pic>
        <p:nvPicPr>
          <p:cNvPr id="28" name="Picture 10" descr="スマートフォン・スマホのイラスト"/>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529" y="3028691"/>
            <a:ext cx="1299560" cy="1408737"/>
          </a:xfrm>
          <a:prstGeom prst="rect">
            <a:avLst/>
          </a:prstGeom>
          <a:noFill/>
          <a:extLst>
            <a:ext uri="{909E8E84-426E-40DD-AFC4-6F175D3DCCD1}">
              <a14:hiddenFill xmlns:a14="http://schemas.microsoft.com/office/drawing/2010/main">
                <a:solidFill>
                  <a:srgbClr val="FFFFFF"/>
                </a:solidFill>
              </a14:hiddenFill>
            </a:ext>
          </a:extLst>
        </p:spPr>
      </p:pic>
      <p:sp>
        <p:nvSpPr>
          <p:cNvPr id="29"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6426462" y="3246053"/>
            <a:ext cx="2419136" cy="1191375"/>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黒電話クラス</a:t>
            </a:r>
            <a:endParaRPr lang="en-US" altLang="ja-JP" sz="1400" b="1" dirty="0" smtClean="0">
              <a:solidFill>
                <a:schemeClr val="tx1"/>
              </a:solidFill>
            </a:endParaRPr>
          </a:p>
          <a:p>
            <a:endParaRPr kumimoji="1" lang="en-US" altLang="ja-JP" sz="1400" b="1" dirty="0" smtClean="0">
              <a:solidFill>
                <a:schemeClr val="tx1"/>
              </a:solidFill>
            </a:endParaRPr>
          </a:p>
          <a:p>
            <a:r>
              <a:rPr lang="ja-JP" altLang="en-US" sz="1400" b="1" dirty="0" smtClean="0">
                <a:solidFill>
                  <a:schemeClr val="tx1"/>
                </a:solidFill>
              </a:rPr>
              <a:t>・</a:t>
            </a:r>
            <a:r>
              <a:rPr lang="ja-JP" altLang="en-US" sz="1400" b="1" dirty="0">
                <a:solidFill>
                  <a:schemeClr val="tx1"/>
                </a:solidFill>
              </a:rPr>
              <a:t>電話を</a:t>
            </a:r>
            <a:r>
              <a:rPr lang="ja-JP" altLang="en-US" sz="1400" b="1" dirty="0" smtClean="0">
                <a:solidFill>
                  <a:schemeClr val="tx1"/>
                </a:solidFill>
              </a:rPr>
              <a:t>かける</a:t>
            </a:r>
            <a:r>
              <a:rPr lang="en-US" altLang="ja-JP" sz="1400" b="1" dirty="0" smtClean="0">
                <a:solidFill>
                  <a:schemeClr val="tx1"/>
                </a:solidFill>
              </a:rPr>
              <a:t>{</a:t>
            </a:r>
          </a:p>
          <a:p>
            <a:r>
              <a:rPr lang="ja-JP" altLang="en-US" sz="1400" b="1" dirty="0" smtClean="0">
                <a:solidFill>
                  <a:schemeClr val="tx1"/>
                </a:solidFill>
              </a:rPr>
              <a:t>　</a:t>
            </a:r>
            <a:r>
              <a:rPr lang="ja-JP" altLang="en-US" sz="1400" b="1" dirty="0" smtClean="0">
                <a:solidFill>
                  <a:srgbClr val="FF0000"/>
                </a:solidFill>
              </a:rPr>
              <a:t>　</a:t>
            </a:r>
            <a:r>
              <a:rPr lang="en-US" altLang="ja-JP" sz="1400" b="1" dirty="0" smtClean="0">
                <a:solidFill>
                  <a:srgbClr val="FF0000"/>
                </a:solidFill>
              </a:rPr>
              <a:t>…</a:t>
            </a:r>
          </a:p>
          <a:p>
            <a:r>
              <a:rPr kumimoji="1" lang="en-US" altLang="ja-JP" sz="1400" b="1" dirty="0" smtClean="0">
                <a:solidFill>
                  <a:schemeClr val="tx1"/>
                </a:solidFill>
              </a:rPr>
              <a:t>}</a:t>
            </a:r>
            <a:endParaRPr kumimoji="1" lang="en-US" altLang="ja-JP" sz="1400" b="1" dirty="0" smtClean="0">
              <a:solidFill>
                <a:schemeClr val="tx1"/>
              </a:solidFill>
            </a:endParaRPr>
          </a:p>
          <a:p>
            <a:endParaRPr lang="ja-JP" altLang="en-US" sz="1400" b="1" dirty="0">
              <a:solidFill>
                <a:srgbClr val="FF0000"/>
              </a:solidFill>
            </a:endParaRPr>
          </a:p>
        </p:txBody>
      </p:sp>
      <p:pic>
        <p:nvPicPr>
          <p:cNvPr id="30" name="Picture 6" descr="黒電話のイラス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4559" y="2976647"/>
            <a:ext cx="1786887" cy="1460781"/>
          </a:xfrm>
          <a:prstGeom prst="rect">
            <a:avLst/>
          </a:prstGeom>
          <a:noFill/>
          <a:extLst>
            <a:ext uri="{909E8E84-426E-40DD-AFC4-6F175D3DCCD1}">
              <a14:hiddenFill xmlns:a14="http://schemas.microsoft.com/office/drawing/2010/main">
                <a:solidFill>
                  <a:srgbClr val="FFFFFF"/>
                </a:solidFill>
              </a14:hiddenFill>
            </a:ext>
          </a:extLst>
        </p:spPr>
      </p:pic>
      <p:sp>
        <p:nvSpPr>
          <p:cNvPr id="31" name="正方形/長方形 30"/>
          <p:cNvSpPr/>
          <p:nvPr/>
        </p:nvSpPr>
        <p:spPr>
          <a:xfrm>
            <a:off x="5162625" y="2776153"/>
            <a:ext cx="646331" cy="369332"/>
          </a:xfrm>
          <a:prstGeom prst="rect">
            <a:avLst/>
          </a:prstGeom>
        </p:spPr>
        <p:txBody>
          <a:bodyPr wrap="none">
            <a:spAutoFit/>
          </a:bodyPr>
          <a:lstStyle/>
          <a:p>
            <a:r>
              <a:rPr lang="ja-JP" altLang="en-US" b="1" dirty="0" smtClean="0"/>
              <a:t>実装</a:t>
            </a:r>
            <a:endParaRPr lang="ja-JP" altLang="en-US" b="1" dirty="0"/>
          </a:p>
        </p:txBody>
      </p:sp>
      <p:sp>
        <p:nvSpPr>
          <p:cNvPr id="32" name="正方形/長方形 31"/>
          <p:cNvSpPr/>
          <p:nvPr/>
        </p:nvSpPr>
        <p:spPr>
          <a:xfrm>
            <a:off x="253999" y="4589478"/>
            <a:ext cx="11438467" cy="1815882"/>
          </a:xfrm>
          <a:prstGeom prst="rect">
            <a:avLst/>
          </a:prstGeom>
        </p:spPr>
        <p:txBody>
          <a:bodyPr wrap="square">
            <a:spAutoFit/>
          </a:bodyPr>
          <a:lstStyle/>
          <a:p>
            <a:r>
              <a:rPr lang="ja-JP" altLang="en-US" sz="2800" dirty="0" smtClean="0"/>
              <a:t>上記のようなクラス（インターフェース）が既に作成されています。</a:t>
            </a:r>
            <a:endParaRPr lang="en-US" altLang="ja-JP" sz="2800" dirty="0" smtClean="0"/>
          </a:p>
          <a:p>
            <a:r>
              <a:rPr lang="ja-JP" altLang="en-US" sz="2800" dirty="0" smtClean="0"/>
              <a:t>あなたが電話をかける処理を行いたいと思ったとき、</a:t>
            </a:r>
            <a:endParaRPr lang="en-US" altLang="ja-JP" sz="2800" dirty="0" smtClean="0"/>
          </a:p>
          <a:p>
            <a:r>
              <a:rPr lang="ja-JP" altLang="en-US" sz="2800" dirty="0" smtClean="0"/>
              <a:t>スマホであれ黒電話であれ、中の処理を気にせず電話をかけるメソッドを呼べば電話がかけられるほうがよいでしょう</a:t>
            </a:r>
            <a:r>
              <a:rPr lang="ja-JP" altLang="en-US" sz="2800" dirty="0"/>
              <a:t>。</a:t>
            </a:r>
            <a:endParaRPr lang="en-US" altLang="ja-JP" sz="2800" dirty="0" smtClean="0"/>
          </a:p>
        </p:txBody>
      </p:sp>
    </p:spTree>
    <p:extLst>
      <p:ext uri="{BB962C8B-B14F-4D97-AF65-F5344CB8AC3E}">
        <p14:creationId xmlns:p14="http://schemas.microsoft.com/office/powerpoint/2010/main" val="34685476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p:cNvSpPr/>
          <p:nvPr/>
        </p:nvSpPr>
        <p:spPr>
          <a:xfrm>
            <a:off x="465666" y="228769"/>
            <a:ext cx="11353799" cy="2308324"/>
          </a:xfrm>
          <a:prstGeom prst="rect">
            <a:avLst/>
          </a:prstGeom>
        </p:spPr>
        <p:txBody>
          <a:bodyPr wrap="square">
            <a:spAutoFit/>
          </a:bodyPr>
          <a:lstStyle/>
          <a:p>
            <a:r>
              <a:rPr lang="ja-JP" altLang="en-US" sz="3600" dirty="0"/>
              <a:t>このように</a:t>
            </a:r>
            <a:r>
              <a:rPr lang="ja-JP" altLang="en-US" sz="3600" dirty="0" smtClean="0"/>
              <a:t>、</a:t>
            </a:r>
            <a:endParaRPr lang="en-US" altLang="ja-JP" sz="3600" dirty="0" smtClean="0"/>
          </a:p>
          <a:p>
            <a:r>
              <a:rPr lang="ja-JP" altLang="en-US" sz="3600" dirty="0" smtClean="0"/>
              <a:t>同じ</a:t>
            </a:r>
            <a:r>
              <a:rPr lang="ja-JP" altLang="en-US" sz="3600" dirty="0"/>
              <a:t>名前のメソッドでも、オブジェクトに</a:t>
            </a:r>
            <a:r>
              <a:rPr lang="ja-JP" altLang="en-US" sz="3600" dirty="0" smtClean="0"/>
              <a:t>応じてそれぞれ異なる</a:t>
            </a:r>
            <a:r>
              <a:rPr lang="ja-JP" altLang="en-US" sz="3600" dirty="0"/>
              <a:t>振る舞いを持たせることができる仕組みの</a:t>
            </a:r>
            <a:r>
              <a:rPr lang="ja-JP" altLang="en-US" sz="3600" dirty="0" smtClean="0"/>
              <a:t>ことを「</a:t>
            </a:r>
            <a:r>
              <a:rPr lang="ja-JP" altLang="en-US" sz="3600" b="1" dirty="0" smtClean="0"/>
              <a:t>ポリモーフィズム</a:t>
            </a:r>
            <a:r>
              <a:rPr lang="ja-JP" altLang="en-US" sz="3600" dirty="0" smtClean="0"/>
              <a:t>」と呼びます。</a:t>
            </a:r>
            <a:endParaRPr lang="en-US" altLang="ja-JP" sz="3600" dirty="0" smtClean="0"/>
          </a:p>
        </p:txBody>
      </p:sp>
      <p:sp>
        <p:nvSpPr>
          <p:cNvPr id="4" name="正方形/長方形 3"/>
          <p:cNvSpPr/>
          <p:nvPr/>
        </p:nvSpPr>
        <p:spPr>
          <a:xfrm>
            <a:off x="465666" y="5115010"/>
            <a:ext cx="11353799" cy="1200329"/>
          </a:xfrm>
          <a:prstGeom prst="rect">
            <a:avLst/>
          </a:prstGeom>
        </p:spPr>
        <p:txBody>
          <a:bodyPr wrap="square">
            <a:spAutoFit/>
          </a:bodyPr>
          <a:lstStyle/>
          <a:p>
            <a:r>
              <a:rPr lang="ja-JP" altLang="en-US" sz="3600" dirty="0" smtClean="0"/>
              <a:t>ちなみにポリモーフィズムは概念なので、</a:t>
            </a:r>
            <a:endParaRPr lang="en-US" altLang="ja-JP" sz="3600" dirty="0" smtClean="0"/>
          </a:p>
          <a:p>
            <a:r>
              <a:rPr lang="ja-JP" altLang="en-US" sz="3600" dirty="0" smtClean="0"/>
              <a:t>具体的な文法などはありません。</a:t>
            </a:r>
            <a:endParaRPr lang="en-US" altLang="ja-JP" sz="3600" dirty="0" smtClean="0"/>
          </a:p>
        </p:txBody>
      </p:sp>
      <p:sp>
        <p:nvSpPr>
          <p:cNvPr id="6" name="正方形/長方形 5"/>
          <p:cNvSpPr/>
          <p:nvPr/>
        </p:nvSpPr>
        <p:spPr>
          <a:xfrm>
            <a:off x="465666" y="2870287"/>
            <a:ext cx="11353799" cy="1754326"/>
          </a:xfrm>
          <a:prstGeom prst="rect">
            <a:avLst/>
          </a:prstGeom>
        </p:spPr>
        <p:txBody>
          <a:bodyPr wrap="square">
            <a:spAutoFit/>
          </a:bodyPr>
          <a:lstStyle/>
          <a:p>
            <a:r>
              <a:rPr lang="ja-JP" altLang="en-US" sz="3600" dirty="0" smtClean="0"/>
              <a:t>物事をざっくりとしたあいまいなものとして捉えることで、細かい箇所は知らなくても使うことができるようになるというメリットがあります。</a:t>
            </a:r>
            <a:endParaRPr lang="en-US" altLang="ja-JP" sz="3600" dirty="0" smtClean="0"/>
          </a:p>
        </p:txBody>
      </p:sp>
    </p:spTree>
    <p:extLst>
      <p:ext uri="{BB962C8B-B14F-4D97-AF65-F5344CB8AC3E}">
        <p14:creationId xmlns:p14="http://schemas.microsoft.com/office/powerpoint/2010/main" val="29593996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482600" y="168386"/>
            <a:ext cx="11438467" cy="954107"/>
          </a:xfrm>
          <a:prstGeom prst="rect">
            <a:avLst/>
          </a:prstGeom>
        </p:spPr>
        <p:txBody>
          <a:bodyPr wrap="square">
            <a:spAutoFit/>
          </a:bodyPr>
          <a:lstStyle/>
          <a:p>
            <a:r>
              <a:rPr lang="ja-JP" altLang="en-US" sz="2800" dirty="0" smtClean="0"/>
              <a:t>先ほどのクラスを</a:t>
            </a:r>
            <a:r>
              <a:rPr lang="en-US" altLang="ja-JP" sz="2800" dirty="0" smtClean="0"/>
              <a:t>Java</a:t>
            </a:r>
            <a:r>
              <a:rPr lang="ja-JP" altLang="en-US" sz="2800" dirty="0" smtClean="0"/>
              <a:t>で記載してみると下記のようになります。</a:t>
            </a:r>
            <a:endParaRPr lang="en-US" altLang="ja-JP" sz="2800" dirty="0" smtClean="0"/>
          </a:p>
          <a:p>
            <a:r>
              <a:rPr lang="en-US" altLang="ja-JP" sz="2800" dirty="0" smtClean="0"/>
              <a:t>※</a:t>
            </a:r>
            <a:r>
              <a:rPr lang="ja-JP" altLang="en-US" sz="2800" dirty="0" smtClean="0"/>
              <a:t>一部変更</a:t>
            </a:r>
            <a:endParaRPr lang="ja-JP" altLang="en-US" sz="2800" dirty="0"/>
          </a:p>
        </p:txBody>
      </p:sp>
      <p:sp>
        <p:nvSpPr>
          <p:cNvPr id="15"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1405466" y="3287869"/>
            <a:ext cx="3860800" cy="3356930"/>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altLang="ja-JP" sz="1400" b="1" dirty="0">
                <a:solidFill>
                  <a:schemeClr val="tx1"/>
                </a:solidFill>
              </a:rPr>
              <a:t>/** </a:t>
            </a:r>
            <a:r>
              <a:rPr lang="ja-JP" altLang="en-US" sz="1400" b="1" dirty="0" smtClean="0">
                <a:solidFill>
                  <a:schemeClr val="tx1"/>
                </a:solidFill>
              </a:rPr>
              <a:t>犬クラス</a:t>
            </a:r>
            <a:r>
              <a:rPr lang="ja-JP" altLang="en-US" sz="1400" b="1" dirty="0">
                <a:solidFill>
                  <a:schemeClr val="tx1"/>
                </a:solidFill>
              </a:rPr>
              <a:t>*</a:t>
            </a:r>
            <a:r>
              <a:rPr lang="en-US" altLang="ja-JP" sz="1400" b="1" dirty="0" smtClean="0">
                <a:solidFill>
                  <a:schemeClr val="tx1"/>
                </a:solidFill>
              </a:rPr>
              <a:t>/</a:t>
            </a:r>
          </a:p>
          <a:p>
            <a:r>
              <a:rPr lang="en-US" altLang="ja-JP" sz="1400" b="1" dirty="0" smtClean="0">
                <a:solidFill>
                  <a:schemeClr val="tx1"/>
                </a:solidFill>
              </a:rPr>
              <a:t>public </a:t>
            </a:r>
            <a:r>
              <a:rPr lang="en-US" altLang="ja-JP" sz="1400" b="1" dirty="0">
                <a:solidFill>
                  <a:schemeClr val="tx1"/>
                </a:solidFill>
              </a:rPr>
              <a:t>class Dog extends Mammal {</a:t>
            </a:r>
          </a:p>
          <a:p>
            <a:endParaRPr lang="en-US" altLang="ja-JP" sz="1400" b="1" dirty="0">
              <a:solidFill>
                <a:schemeClr val="tx1"/>
              </a:solidFill>
            </a:endParaRPr>
          </a:p>
          <a:p>
            <a:r>
              <a:rPr lang="ja-JP" altLang="en-US" sz="1400" b="1" dirty="0">
                <a:solidFill>
                  <a:schemeClr val="tx1"/>
                </a:solidFill>
              </a:rPr>
              <a:t> </a:t>
            </a:r>
            <a:r>
              <a:rPr lang="ja-JP" altLang="en-US" sz="1400" b="1" dirty="0" smtClean="0">
                <a:solidFill>
                  <a:schemeClr val="tx1"/>
                </a:solidFill>
              </a:rPr>
              <a:t>   </a:t>
            </a:r>
            <a:r>
              <a:rPr lang="en-US" altLang="ja-JP" sz="1400" b="1" dirty="0" smtClean="0">
                <a:solidFill>
                  <a:schemeClr val="tx1"/>
                </a:solidFill>
              </a:rPr>
              <a:t>@</a:t>
            </a:r>
            <a:r>
              <a:rPr lang="en-US" altLang="ja-JP" sz="1400" b="1" dirty="0">
                <a:solidFill>
                  <a:schemeClr val="tx1"/>
                </a:solidFill>
              </a:rPr>
              <a:t>Override</a:t>
            </a:r>
          </a:p>
          <a:p>
            <a:r>
              <a:rPr lang="en-US" altLang="ja-JP" sz="1400" b="1" dirty="0" smtClean="0">
                <a:solidFill>
                  <a:schemeClr val="tx1"/>
                </a:solidFill>
              </a:rPr>
              <a:t>    void </a:t>
            </a:r>
            <a:r>
              <a:rPr lang="en-US" altLang="ja-JP" sz="1400" b="1" dirty="0">
                <a:solidFill>
                  <a:schemeClr val="tx1"/>
                </a:solidFill>
              </a:rPr>
              <a:t>bark() {</a:t>
            </a:r>
          </a:p>
          <a:p>
            <a:r>
              <a:rPr lang="en-US" altLang="ja-JP" sz="1400" b="1" dirty="0" smtClean="0">
                <a:solidFill>
                  <a:schemeClr val="tx1"/>
                </a:solidFill>
              </a:rPr>
              <a:t>        </a:t>
            </a:r>
            <a:r>
              <a:rPr lang="en-US" altLang="ja-JP" sz="1400" b="1" dirty="0" err="1" smtClean="0">
                <a:solidFill>
                  <a:schemeClr val="tx1"/>
                </a:solidFill>
              </a:rPr>
              <a:t>System.out.println</a:t>
            </a:r>
            <a:r>
              <a:rPr lang="en-US" altLang="ja-JP" sz="1400" b="1" dirty="0">
                <a:solidFill>
                  <a:schemeClr val="tx1"/>
                </a:solidFill>
              </a:rPr>
              <a:t>("</a:t>
            </a:r>
            <a:r>
              <a:rPr lang="ja-JP" altLang="en-US" sz="1400" b="1" dirty="0">
                <a:solidFill>
                  <a:schemeClr val="tx1"/>
                </a:solidFill>
              </a:rPr>
              <a:t>わんわん</a:t>
            </a:r>
            <a:r>
              <a:rPr lang="en-US" altLang="ja-JP" sz="1400" b="1" dirty="0">
                <a:solidFill>
                  <a:schemeClr val="tx1"/>
                </a:solidFill>
              </a:rPr>
              <a:t>");</a:t>
            </a:r>
          </a:p>
          <a:p>
            <a:r>
              <a:rPr lang="en-US" altLang="ja-JP" sz="1400" b="1" dirty="0" smtClean="0">
                <a:solidFill>
                  <a:schemeClr val="tx1"/>
                </a:solidFill>
              </a:rPr>
              <a:t>    }</a:t>
            </a:r>
          </a:p>
          <a:p>
            <a:endParaRPr lang="en-US" altLang="ja-JP" sz="1400" b="1" dirty="0" smtClean="0">
              <a:solidFill>
                <a:schemeClr val="tx1"/>
              </a:solidFill>
            </a:endParaRPr>
          </a:p>
          <a:p>
            <a:r>
              <a:rPr lang="en-US" altLang="ja-JP" sz="1400" b="1" dirty="0" smtClean="0">
                <a:solidFill>
                  <a:schemeClr val="tx1"/>
                </a:solidFill>
              </a:rPr>
              <a:t>    </a:t>
            </a:r>
            <a:r>
              <a:rPr lang="en-US" altLang="ja-JP" sz="1400" b="1" dirty="0">
                <a:solidFill>
                  <a:schemeClr val="tx1"/>
                </a:solidFill>
              </a:rPr>
              <a:t>/** </a:t>
            </a:r>
            <a:r>
              <a:rPr lang="ja-JP" altLang="en-US" sz="1400" b="1" dirty="0">
                <a:solidFill>
                  <a:schemeClr val="tx1"/>
                </a:solidFill>
              </a:rPr>
              <a:t>噛</a:t>
            </a:r>
            <a:r>
              <a:rPr lang="ja-JP" altLang="en-US" sz="1400" b="1" dirty="0" smtClean="0">
                <a:solidFill>
                  <a:schemeClr val="tx1"/>
                </a:solidFill>
              </a:rPr>
              <a:t>みつくメソッド </a:t>
            </a:r>
            <a:r>
              <a:rPr lang="ja-JP" altLang="en-US" sz="1400" b="1" dirty="0">
                <a:solidFill>
                  <a:schemeClr val="tx1"/>
                </a:solidFill>
              </a:rPr>
              <a:t>*</a:t>
            </a:r>
            <a:r>
              <a:rPr lang="en-US" altLang="ja-JP" sz="1400" b="1" dirty="0" smtClean="0">
                <a:solidFill>
                  <a:schemeClr val="tx1"/>
                </a:solidFill>
              </a:rPr>
              <a:t>/</a:t>
            </a:r>
            <a:endParaRPr lang="en-US" altLang="ja-JP" sz="1400" b="1" dirty="0">
              <a:solidFill>
                <a:schemeClr val="tx1"/>
              </a:solidFill>
            </a:endParaRPr>
          </a:p>
          <a:p>
            <a:r>
              <a:rPr lang="en-US" altLang="ja-JP" sz="1400" b="1" dirty="0" smtClean="0">
                <a:solidFill>
                  <a:schemeClr val="tx1"/>
                </a:solidFill>
              </a:rPr>
              <a:t>    void bite(){</a:t>
            </a:r>
          </a:p>
          <a:p>
            <a:r>
              <a:rPr lang="en-US" altLang="ja-JP" sz="1400" b="1" dirty="0">
                <a:solidFill>
                  <a:schemeClr val="tx1"/>
                </a:solidFill>
              </a:rPr>
              <a:t> </a:t>
            </a:r>
            <a:r>
              <a:rPr lang="en-US" altLang="ja-JP" sz="1400" b="1" dirty="0" smtClean="0">
                <a:solidFill>
                  <a:schemeClr val="tx1"/>
                </a:solidFill>
              </a:rPr>
              <a:t>       …</a:t>
            </a:r>
          </a:p>
          <a:p>
            <a:r>
              <a:rPr lang="en-US" altLang="ja-JP" sz="1400" b="1" dirty="0" smtClean="0">
                <a:solidFill>
                  <a:schemeClr val="tx1"/>
                </a:solidFill>
              </a:rPr>
              <a:t>    }</a:t>
            </a:r>
            <a:endParaRPr lang="en-US" altLang="ja-JP" sz="1400" b="1" dirty="0">
              <a:solidFill>
                <a:schemeClr val="tx1"/>
              </a:solidFill>
            </a:endParaRPr>
          </a:p>
          <a:p>
            <a:r>
              <a:rPr lang="en-US" altLang="ja-JP" sz="1400" b="1" dirty="0">
                <a:solidFill>
                  <a:schemeClr val="tx1"/>
                </a:solidFill>
              </a:rPr>
              <a:t>}</a:t>
            </a:r>
          </a:p>
        </p:txBody>
      </p:sp>
      <p:sp>
        <p:nvSpPr>
          <p:cNvPr id="20"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6367489" y="3287869"/>
            <a:ext cx="3648578" cy="3356929"/>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altLang="ja-JP" sz="1400" b="1" dirty="0">
                <a:solidFill>
                  <a:schemeClr val="tx1"/>
                </a:solidFill>
              </a:rPr>
              <a:t>/** </a:t>
            </a:r>
            <a:r>
              <a:rPr lang="ja-JP" altLang="en-US" sz="1400" b="1" dirty="0" smtClean="0">
                <a:solidFill>
                  <a:schemeClr val="tx1"/>
                </a:solidFill>
              </a:rPr>
              <a:t>猫クラス</a:t>
            </a:r>
            <a:r>
              <a:rPr lang="ja-JP" altLang="en-US" sz="1400" b="1" dirty="0">
                <a:solidFill>
                  <a:schemeClr val="tx1"/>
                </a:solidFill>
              </a:rPr>
              <a:t>*</a:t>
            </a:r>
            <a:r>
              <a:rPr lang="en-US" altLang="ja-JP" sz="1400" b="1" dirty="0" smtClean="0">
                <a:solidFill>
                  <a:schemeClr val="tx1"/>
                </a:solidFill>
              </a:rPr>
              <a:t>/</a:t>
            </a:r>
          </a:p>
          <a:p>
            <a:r>
              <a:rPr lang="en-US" altLang="ja-JP" sz="1400" b="1" dirty="0" smtClean="0">
                <a:solidFill>
                  <a:schemeClr val="tx1"/>
                </a:solidFill>
              </a:rPr>
              <a:t>public </a:t>
            </a:r>
            <a:r>
              <a:rPr lang="en-US" altLang="ja-JP" sz="1400" b="1" dirty="0">
                <a:solidFill>
                  <a:schemeClr val="tx1"/>
                </a:solidFill>
              </a:rPr>
              <a:t>class </a:t>
            </a:r>
            <a:r>
              <a:rPr lang="en-US" altLang="ja-JP" sz="1400" b="1" dirty="0" smtClean="0">
                <a:solidFill>
                  <a:schemeClr val="tx1"/>
                </a:solidFill>
              </a:rPr>
              <a:t>Cat extends </a:t>
            </a:r>
            <a:r>
              <a:rPr lang="en-US" altLang="ja-JP" sz="1400" b="1" dirty="0">
                <a:solidFill>
                  <a:schemeClr val="tx1"/>
                </a:solidFill>
              </a:rPr>
              <a:t>Mammal {</a:t>
            </a:r>
          </a:p>
          <a:p>
            <a:endParaRPr lang="en-US" altLang="ja-JP" sz="1400" b="1" dirty="0">
              <a:solidFill>
                <a:schemeClr val="tx1"/>
              </a:solidFill>
            </a:endParaRPr>
          </a:p>
          <a:p>
            <a:r>
              <a:rPr lang="ja-JP" altLang="en-US" sz="1400" b="1" dirty="0">
                <a:solidFill>
                  <a:schemeClr val="tx1"/>
                </a:solidFill>
              </a:rPr>
              <a:t>    </a:t>
            </a:r>
            <a:r>
              <a:rPr lang="en-US" altLang="ja-JP" sz="1400" b="1" dirty="0">
                <a:solidFill>
                  <a:schemeClr val="tx1"/>
                </a:solidFill>
              </a:rPr>
              <a:t>@Override</a:t>
            </a:r>
          </a:p>
          <a:p>
            <a:r>
              <a:rPr lang="en-US" altLang="ja-JP" sz="1400" b="1" dirty="0">
                <a:solidFill>
                  <a:schemeClr val="tx1"/>
                </a:solidFill>
              </a:rPr>
              <a:t>    void bark() {</a:t>
            </a:r>
          </a:p>
          <a:p>
            <a:r>
              <a:rPr lang="en-US" altLang="ja-JP" sz="1400" b="1" dirty="0">
                <a:solidFill>
                  <a:schemeClr val="tx1"/>
                </a:solidFill>
              </a:rPr>
              <a:t>        </a:t>
            </a:r>
            <a:r>
              <a:rPr lang="en-US" altLang="ja-JP" sz="1400" b="1" dirty="0" err="1">
                <a:solidFill>
                  <a:schemeClr val="tx1"/>
                </a:solidFill>
              </a:rPr>
              <a:t>System.out.println</a:t>
            </a:r>
            <a:r>
              <a:rPr lang="en-US" altLang="ja-JP" sz="1400" b="1" dirty="0" smtClean="0">
                <a:solidFill>
                  <a:schemeClr val="tx1"/>
                </a:solidFill>
              </a:rPr>
              <a:t>(“</a:t>
            </a:r>
            <a:r>
              <a:rPr lang="ja-JP" altLang="en-US" sz="1400" b="1" dirty="0" smtClean="0">
                <a:solidFill>
                  <a:schemeClr val="tx1"/>
                </a:solidFill>
              </a:rPr>
              <a:t>ニャー</a:t>
            </a:r>
            <a:r>
              <a:rPr lang="en-US" altLang="ja-JP" sz="1400" b="1" dirty="0" smtClean="0">
                <a:solidFill>
                  <a:schemeClr val="tx1"/>
                </a:solidFill>
              </a:rPr>
              <a:t>");</a:t>
            </a:r>
            <a:endParaRPr lang="en-US" altLang="ja-JP" sz="1400" b="1" dirty="0">
              <a:solidFill>
                <a:schemeClr val="tx1"/>
              </a:solidFill>
            </a:endParaRPr>
          </a:p>
          <a:p>
            <a:r>
              <a:rPr lang="en-US" altLang="ja-JP" sz="1400" b="1" dirty="0">
                <a:solidFill>
                  <a:schemeClr val="tx1"/>
                </a:solidFill>
              </a:rPr>
              <a:t>    </a:t>
            </a:r>
            <a:r>
              <a:rPr lang="en-US" altLang="ja-JP" sz="1400" b="1" dirty="0" smtClean="0">
                <a:solidFill>
                  <a:schemeClr val="tx1"/>
                </a:solidFill>
              </a:rPr>
              <a:t>}</a:t>
            </a:r>
          </a:p>
          <a:p>
            <a:endParaRPr lang="en-US" altLang="ja-JP" sz="1400" b="1" dirty="0">
              <a:solidFill>
                <a:schemeClr val="tx1"/>
              </a:solidFill>
            </a:endParaRPr>
          </a:p>
          <a:p>
            <a:r>
              <a:rPr lang="ja-JP" altLang="en-US" sz="1400" b="1" dirty="0">
                <a:solidFill>
                  <a:schemeClr val="tx1"/>
                </a:solidFill>
              </a:rPr>
              <a:t> </a:t>
            </a:r>
            <a:r>
              <a:rPr lang="ja-JP" altLang="en-US" sz="1400" b="1" dirty="0" smtClean="0">
                <a:solidFill>
                  <a:schemeClr val="tx1"/>
                </a:solidFill>
              </a:rPr>
              <a:t>  </a:t>
            </a:r>
            <a:r>
              <a:rPr lang="en-US" altLang="ja-JP" sz="1400" b="1" dirty="0" smtClean="0">
                <a:solidFill>
                  <a:schemeClr val="tx1"/>
                </a:solidFill>
              </a:rPr>
              <a:t> </a:t>
            </a:r>
            <a:r>
              <a:rPr lang="en-US" altLang="ja-JP" sz="1400" b="1" dirty="0">
                <a:solidFill>
                  <a:schemeClr val="tx1"/>
                </a:solidFill>
              </a:rPr>
              <a:t>/** </a:t>
            </a:r>
            <a:r>
              <a:rPr lang="ja-JP" altLang="en-US" sz="1400" b="1" dirty="0" smtClean="0">
                <a:solidFill>
                  <a:schemeClr val="tx1"/>
                </a:solidFill>
              </a:rPr>
              <a:t>ひっかくメソッド </a:t>
            </a:r>
            <a:r>
              <a:rPr lang="ja-JP" altLang="en-US" sz="1400" b="1" dirty="0">
                <a:solidFill>
                  <a:schemeClr val="tx1"/>
                </a:solidFill>
              </a:rPr>
              <a:t>*</a:t>
            </a:r>
            <a:r>
              <a:rPr lang="en-US" altLang="ja-JP" sz="1400" b="1" dirty="0">
                <a:solidFill>
                  <a:schemeClr val="tx1"/>
                </a:solidFill>
              </a:rPr>
              <a:t>/</a:t>
            </a:r>
          </a:p>
          <a:p>
            <a:r>
              <a:rPr lang="en-US" altLang="ja-JP" sz="1400" b="1" dirty="0">
                <a:solidFill>
                  <a:schemeClr val="tx1"/>
                </a:solidFill>
              </a:rPr>
              <a:t>    void </a:t>
            </a:r>
            <a:r>
              <a:rPr lang="en-US" altLang="ja-JP" sz="1400" b="1" dirty="0" smtClean="0">
                <a:solidFill>
                  <a:schemeClr val="tx1"/>
                </a:solidFill>
              </a:rPr>
              <a:t>scratch(){</a:t>
            </a:r>
            <a:endParaRPr lang="en-US" altLang="ja-JP" sz="1400" b="1" dirty="0">
              <a:solidFill>
                <a:schemeClr val="tx1"/>
              </a:solidFill>
            </a:endParaRPr>
          </a:p>
          <a:p>
            <a:r>
              <a:rPr lang="en-US" altLang="ja-JP" sz="1400" b="1" dirty="0">
                <a:solidFill>
                  <a:schemeClr val="tx1"/>
                </a:solidFill>
              </a:rPr>
              <a:t>        …</a:t>
            </a:r>
          </a:p>
          <a:p>
            <a:r>
              <a:rPr lang="en-US" altLang="ja-JP" sz="1400" b="1" dirty="0">
                <a:solidFill>
                  <a:schemeClr val="tx1"/>
                </a:solidFill>
              </a:rPr>
              <a:t>    }</a:t>
            </a:r>
          </a:p>
          <a:p>
            <a:r>
              <a:rPr lang="en-US" altLang="ja-JP" sz="1400" b="1" dirty="0">
                <a:solidFill>
                  <a:schemeClr val="tx1"/>
                </a:solidFill>
              </a:rPr>
              <a:t>}</a:t>
            </a:r>
            <a:endParaRPr lang="en-US" altLang="ja-JP" sz="1400" b="1" dirty="0">
              <a:solidFill>
                <a:schemeClr val="tx1"/>
              </a:solidFill>
            </a:endParaRPr>
          </a:p>
        </p:txBody>
      </p:sp>
      <p:sp>
        <p:nvSpPr>
          <p:cNvPr id="9"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3886199" y="1397000"/>
            <a:ext cx="3632201" cy="1382156"/>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altLang="ja-JP" sz="1400" b="1" dirty="0">
                <a:solidFill>
                  <a:schemeClr val="tx1"/>
                </a:solidFill>
              </a:rPr>
              <a:t>/** </a:t>
            </a:r>
            <a:r>
              <a:rPr lang="ja-JP" altLang="en-US" sz="1400" b="1" dirty="0" smtClean="0">
                <a:solidFill>
                  <a:schemeClr val="tx1"/>
                </a:solidFill>
              </a:rPr>
              <a:t>哺乳類クラス*</a:t>
            </a:r>
            <a:r>
              <a:rPr lang="en-US" altLang="ja-JP" sz="1400" b="1" dirty="0">
                <a:solidFill>
                  <a:schemeClr val="tx1"/>
                </a:solidFill>
              </a:rPr>
              <a:t>/</a:t>
            </a:r>
            <a:endParaRPr lang="en-US" altLang="ja-JP" sz="1400" b="1" dirty="0" smtClean="0">
              <a:solidFill>
                <a:schemeClr val="tx1"/>
              </a:solidFill>
            </a:endParaRPr>
          </a:p>
          <a:p>
            <a:r>
              <a:rPr lang="en-US" altLang="ja-JP" sz="1400" b="1" dirty="0" smtClean="0">
                <a:solidFill>
                  <a:schemeClr val="tx1"/>
                </a:solidFill>
              </a:rPr>
              <a:t>public </a:t>
            </a:r>
            <a:r>
              <a:rPr lang="en-US" altLang="ja-JP" sz="1400" b="1" dirty="0">
                <a:solidFill>
                  <a:schemeClr val="tx1"/>
                </a:solidFill>
              </a:rPr>
              <a:t>abstract class Mammal {</a:t>
            </a:r>
          </a:p>
          <a:p>
            <a:endParaRPr lang="en-US" altLang="ja-JP" sz="1400" b="1" dirty="0">
              <a:solidFill>
                <a:schemeClr val="tx1"/>
              </a:solidFill>
            </a:endParaRPr>
          </a:p>
          <a:p>
            <a:r>
              <a:rPr lang="en-US" altLang="ja-JP" sz="1400" b="1" dirty="0" smtClean="0">
                <a:solidFill>
                  <a:schemeClr val="tx1"/>
                </a:solidFill>
              </a:rPr>
              <a:t>    /** </a:t>
            </a:r>
            <a:r>
              <a:rPr lang="ja-JP" altLang="en-US" sz="1400" b="1" dirty="0">
                <a:solidFill>
                  <a:schemeClr val="tx1"/>
                </a:solidFill>
              </a:rPr>
              <a:t>鳴くメソッド（抽象メソッド） *</a:t>
            </a:r>
            <a:r>
              <a:rPr lang="en-US" altLang="ja-JP" sz="1400" b="1" dirty="0">
                <a:solidFill>
                  <a:schemeClr val="tx1"/>
                </a:solidFill>
              </a:rPr>
              <a:t>/</a:t>
            </a:r>
          </a:p>
          <a:p>
            <a:r>
              <a:rPr lang="en-US" altLang="ja-JP" sz="1400" b="1" dirty="0" smtClean="0">
                <a:solidFill>
                  <a:schemeClr val="tx1"/>
                </a:solidFill>
              </a:rPr>
              <a:t>    abstract </a:t>
            </a:r>
            <a:r>
              <a:rPr lang="en-US" altLang="ja-JP" sz="1400" b="1" dirty="0">
                <a:solidFill>
                  <a:schemeClr val="tx1"/>
                </a:solidFill>
              </a:rPr>
              <a:t>void bark();</a:t>
            </a:r>
          </a:p>
          <a:p>
            <a:r>
              <a:rPr lang="en-US" altLang="ja-JP" sz="1400" b="1" dirty="0" smtClean="0">
                <a:solidFill>
                  <a:schemeClr val="tx1"/>
                </a:solidFill>
              </a:rPr>
              <a:t>}</a:t>
            </a:r>
            <a:endParaRPr lang="en-US" altLang="ja-JP" sz="1400" b="1" dirty="0">
              <a:solidFill>
                <a:srgbClr val="FF0000"/>
              </a:solidFill>
            </a:endParaRPr>
          </a:p>
        </p:txBody>
      </p:sp>
      <p:cxnSp>
        <p:nvCxnSpPr>
          <p:cNvPr id="5" name="直線矢印コネクタ 4"/>
          <p:cNvCxnSpPr>
            <a:stCxn id="15" idx="0"/>
            <a:endCxn id="9" idx="2"/>
          </p:cNvCxnSpPr>
          <p:nvPr/>
        </p:nvCxnSpPr>
        <p:spPr>
          <a:xfrm flipV="1">
            <a:off x="3335866" y="2779156"/>
            <a:ext cx="2366434" cy="508713"/>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2" name="直線矢印コネクタ 11"/>
          <p:cNvCxnSpPr>
            <a:stCxn id="20" idx="0"/>
            <a:endCxn id="9" idx="2"/>
          </p:cNvCxnSpPr>
          <p:nvPr/>
        </p:nvCxnSpPr>
        <p:spPr>
          <a:xfrm flipH="1" flipV="1">
            <a:off x="5702300" y="2779156"/>
            <a:ext cx="2489478" cy="508713"/>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3" name="正方形/長方形 22"/>
          <p:cNvSpPr/>
          <p:nvPr/>
        </p:nvSpPr>
        <p:spPr>
          <a:xfrm>
            <a:off x="5379133" y="3200055"/>
            <a:ext cx="646331" cy="369332"/>
          </a:xfrm>
          <a:prstGeom prst="rect">
            <a:avLst/>
          </a:prstGeom>
        </p:spPr>
        <p:txBody>
          <a:bodyPr wrap="none">
            <a:spAutoFit/>
          </a:bodyPr>
          <a:lstStyle/>
          <a:p>
            <a:r>
              <a:rPr lang="ja-JP" altLang="en-US" b="1" dirty="0" smtClean="0"/>
              <a:t>継承</a:t>
            </a:r>
            <a:endParaRPr lang="ja-JP" altLang="en-US" b="1" dirty="0"/>
          </a:p>
        </p:txBody>
      </p:sp>
      <p:pic>
        <p:nvPicPr>
          <p:cNvPr id="17" name="Picture 2" descr="犬のイラスト・戌年"/>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04929" y="5560580"/>
            <a:ext cx="1314203" cy="108421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座る猫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0900" y="5533864"/>
            <a:ext cx="1083685" cy="1078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0615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482600" y="168386"/>
            <a:ext cx="11438467" cy="954107"/>
          </a:xfrm>
          <a:prstGeom prst="rect">
            <a:avLst/>
          </a:prstGeom>
        </p:spPr>
        <p:txBody>
          <a:bodyPr wrap="square">
            <a:spAutoFit/>
          </a:bodyPr>
          <a:lstStyle/>
          <a:p>
            <a:r>
              <a:rPr lang="ja-JP" altLang="en-US" sz="2800" dirty="0" smtClean="0"/>
              <a:t>メインメソッドから各クラスのインスタンスを生成し、</a:t>
            </a:r>
            <a:endParaRPr lang="en-US" altLang="ja-JP" sz="2800" dirty="0" smtClean="0"/>
          </a:p>
          <a:p>
            <a:r>
              <a:rPr lang="en-US" altLang="ja-JP" sz="2800" dirty="0" smtClean="0"/>
              <a:t>bark</a:t>
            </a:r>
            <a:r>
              <a:rPr lang="ja-JP" altLang="en-US" sz="2800" dirty="0" smtClean="0"/>
              <a:t>メソッドを実行します。</a:t>
            </a:r>
            <a:endParaRPr lang="ja-JP" altLang="en-US" sz="2800" dirty="0"/>
          </a:p>
        </p:txBody>
      </p:sp>
      <p:sp>
        <p:nvSpPr>
          <p:cNvPr id="15"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101598" y="3622989"/>
            <a:ext cx="3860800" cy="3074628"/>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altLang="ja-JP" sz="1400" b="1" dirty="0">
                <a:solidFill>
                  <a:schemeClr val="tx1"/>
                </a:solidFill>
              </a:rPr>
              <a:t>/** </a:t>
            </a:r>
            <a:r>
              <a:rPr lang="ja-JP" altLang="en-US" sz="1400" b="1" dirty="0" smtClean="0">
                <a:solidFill>
                  <a:schemeClr val="tx1"/>
                </a:solidFill>
              </a:rPr>
              <a:t>犬クラス</a:t>
            </a:r>
            <a:r>
              <a:rPr lang="ja-JP" altLang="en-US" sz="1400" b="1" dirty="0">
                <a:solidFill>
                  <a:schemeClr val="tx1"/>
                </a:solidFill>
              </a:rPr>
              <a:t>*</a:t>
            </a:r>
            <a:r>
              <a:rPr lang="en-US" altLang="ja-JP" sz="1400" b="1" dirty="0" smtClean="0">
                <a:solidFill>
                  <a:schemeClr val="tx1"/>
                </a:solidFill>
              </a:rPr>
              <a:t>/</a:t>
            </a:r>
          </a:p>
          <a:p>
            <a:r>
              <a:rPr lang="en-US" altLang="ja-JP" sz="1400" b="1" dirty="0" smtClean="0">
                <a:solidFill>
                  <a:schemeClr val="tx1"/>
                </a:solidFill>
              </a:rPr>
              <a:t>public </a:t>
            </a:r>
            <a:r>
              <a:rPr lang="en-US" altLang="ja-JP" sz="1400" b="1" dirty="0">
                <a:solidFill>
                  <a:schemeClr val="tx1"/>
                </a:solidFill>
              </a:rPr>
              <a:t>class Dog extends Mammal {</a:t>
            </a:r>
          </a:p>
          <a:p>
            <a:endParaRPr lang="en-US" altLang="ja-JP" sz="1400" b="1" dirty="0">
              <a:solidFill>
                <a:schemeClr val="tx1"/>
              </a:solidFill>
            </a:endParaRPr>
          </a:p>
          <a:p>
            <a:r>
              <a:rPr lang="ja-JP" altLang="en-US" sz="1400" b="1" dirty="0">
                <a:solidFill>
                  <a:schemeClr val="tx1"/>
                </a:solidFill>
              </a:rPr>
              <a:t> </a:t>
            </a:r>
            <a:r>
              <a:rPr lang="ja-JP" altLang="en-US" sz="1400" b="1" dirty="0" smtClean="0">
                <a:solidFill>
                  <a:schemeClr val="tx1"/>
                </a:solidFill>
              </a:rPr>
              <a:t>   </a:t>
            </a:r>
            <a:r>
              <a:rPr lang="en-US" altLang="ja-JP" sz="1400" b="1" dirty="0" smtClean="0">
                <a:solidFill>
                  <a:schemeClr val="tx1"/>
                </a:solidFill>
              </a:rPr>
              <a:t>@</a:t>
            </a:r>
            <a:r>
              <a:rPr lang="en-US" altLang="ja-JP" sz="1400" b="1" dirty="0">
                <a:solidFill>
                  <a:schemeClr val="tx1"/>
                </a:solidFill>
              </a:rPr>
              <a:t>Override</a:t>
            </a:r>
          </a:p>
          <a:p>
            <a:r>
              <a:rPr lang="en-US" altLang="ja-JP" sz="1400" b="1" dirty="0" smtClean="0">
                <a:solidFill>
                  <a:schemeClr val="tx1"/>
                </a:solidFill>
              </a:rPr>
              <a:t>    void </a:t>
            </a:r>
            <a:r>
              <a:rPr lang="en-US" altLang="ja-JP" sz="1400" b="1" dirty="0">
                <a:solidFill>
                  <a:schemeClr val="tx1"/>
                </a:solidFill>
              </a:rPr>
              <a:t>bark() {</a:t>
            </a:r>
          </a:p>
          <a:p>
            <a:r>
              <a:rPr lang="en-US" altLang="ja-JP" sz="1400" b="1" dirty="0" smtClean="0">
                <a:solidFill>
                  <a:schemeClr val="tx1"/>
                </a:solidFill>
              </a:rPr>
              <a:t>        </a:t>
            </a:r>
            <a:r>
              <a:rPr lang="en-US" altLang="ja-JP" sz="1400" b="1" dirty="0" err="1" smtClean="0">
                <a:solidFill>
                  <a:schemeClr val="tx1"/>
                </a:solidFill>
              </a:rPr>
              <a:t>System.out.println</a:t>
            </a:r>
            <a:r>
              <a:rPr lang="en-US" altLang="ja-JP" sz="1400" b="1" dirty="0">
                <a:solidFill>
                  <a:schemeClr val="tx1"/>
                </a:solidFill>
              </a:rPr>
              <a:t>("</a:t>
            </a:r>
            <a:r>
              <a:rPr lang="ja-JP" altLang="en-US" sz="1400" b="1" dirty="0">
                <a:solidFill>
                  <a:schemeClr val="tx1"/>
                </a:solidFill>
              </a:rPr>
              <a:t>わんわん</a:t>
            </a:r>
            <a:r>
              <a:rPr lang="en-US" altLang="ja-JP" sz="1400" b="1" dirty="0">
                <a:solidFill>
                  <a:schemeClr val="tx1"/>
                </a:solidFill>
              </a:rPr>
              <a:t>");</a:t>
            </a:r>
          </a:p>
          <a:p>
            <a:r>
              <a:rPr lang="en-US" altLang="ja-JP" sz="1400" b="1" dirty="0" smtClean="0">
                <a:solidFill>
                  <a:schemeClr val="tx1"/>
                </a:solidFill>
              </a:rPr>
              <a:t>    }</a:t>
            </a:r>
          </a:p>
          <a:p>
            <a:endParaRPr lang="en-US" altLang="ja-JP" sz="1400" b="1" dirty="0">
              <a:solidFill>
                <a:schemeClr val="tx1"/>
              </a:solidFill>
            </a:endParaRPr>
          </a:p>
          <a:p>
            <a:r>
              <a:rPr lang="en-US" altLang="ja-JP" sz="1400" b="1" dirty="0">
                <a:solidFill>
                  <a:schemeClr val="tx1"/>
                </a:solidFill>
              </a:rPr>
              <a:t>    /** </a:t>
            </a:r>
            <a:r>
              <a:rPr lang="ja-JP" altLang="en-US" sz="1400" b="1" dirty="0">
                <a:solidFill>
                  <a:schemeClr val="tx1"/>
                </a:solidFill>
              </a:rPr>
              <a:t>噛みつくメソッド *</a:t>
            </a:r>
            <a:r>
              <a:rPr lang="en-US" altLang="ja-JP" sz="1400" b="1" dirty="0">
                <a:solidFill>
                  <a:schemeClr val="tx1"/>
                </a:solidFill>
              </a:rPr>
              <a:t>/</a:t>
            </a:r>
          </a:p>
          <a:p>
            <a:r>
              <a:rPr lang="en-US" altLang="ja-JP" sz="1400" b="1" dirty="0">
                <a:solidFill>
                  <a:schemeClr val="tx1"/>
                </a:solidFill>
              </a:rPr>
              <a:t>    void bite(){</a:t>
            </a:r>
          </a:p>
          <a:p>
            <a:r>
              <a:rPr lang="en-US" altLang="ja-JP" sz="1400" b="1" dirty="0">
                <a:solidFill>
                  <a:schemeClr val="tx1"/>
                </a:solidFill>
              </a:rPr>
              <a:t>        …</a:t>
            </a:r>
          </a:p>
          <a:p>
            <a:r>
              <a:rPr lang="en-US" altLang="ja-JP" sz="1400" b="1" dirty="0">
                <a:solidFill>
                  <a:schemeClr val="tx1"/>
                </a:solidFill>
              </a:rPr>
              <a:t>    </a:t>
            </a:r>
            <a:r>
              <a:rPr lang="en-US" altLang="ja-JP" sz="1400" b="1" dirty="0" smtClean="0">
                <a:solidFill>
                  <a:schemeClr val="tx1"/>
                </a:solidFill>
              </a:rPr>
              <a:t>}</a:t>
            </a:r>
            <a:endParaRPr lang="en-US" altLang="ja-JP" sz="1400" b="1" dirty="0">
              <a:solidFill>
                <a:schemeClr val="tx1"/>
              </a:solidFill>
            </a:endParaRPr>
          </a:p>
          <a:p>
            <a:r>
              <a:rPr lang="en-US" altLang="ja-JP" sz="1400" b="1" dirty="0">
                <a:solidFill>
                  <a:schemeClr val="tx1"/>
                </a:solidFill>
              </a:rPr>
              <a:t>}</a:t>
            </a:r>
          </a:p>
        </p:txBody>
      </p:sp>
      <p:sp>
        <p:nvSpPr>
          <p:cNvPr id="20"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5028749" y="3622989"/>
            <a:ext cx="3648578" cy="3074628"/>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altLang="ja-JP" sz="1400" b="1" dirty="0">
                <a:solidFill>
                  <a:schemeClr val="tx1"/>
                </a:solidFill>
              </a:rPr>
              <a:t>/** </a:t>
            </a:r>
            <a:r>
              <a:rPr lang="ja-JP" altLang="en-US" sz="1400" b="1" dirty="0" smtClean="0">
                <a:solidFill>
                  <a:schemeClr val="tx1"/>
                </a:solidFill>
              </a:rPr>
              <a:t>猫クラス</a:t>
            </a:r>
            <a:r>
              <a:rPr lang="ja-JP" altLang="en-US" sz="1400" b="1" dirty="0">
                <a:solidFill>
                  <a:schemeClr val="tx1"/>
                </a:solidFill>
              </a:rPr>
              <a:t>*</a:t>
            </a:r>
            <a:r>
              <a:rPr lang="en-US" altLang="ja-JP" sz="1400" b="1" dirty="0" smtClean="0">
                <a:solidFill>
                  <a:schemeClr val="tx1"/>
                </a:solidFill>
              </a:rPr>
              <a:t>/</a:t>
            </a:r>
          </a:p>
          <a:p>
            <a:r>
              <a:rPr lang="en-US" altLang="ja-JP" sz="1400" b="1" dirty="0" smtClean="0">
                <a:solidFill>
                  <a:schemeClr val="tx1"/>
                </a:solidFill>
              </a:rPr>
              <a:t>public </a:t>
            </a:r>
            <a:r>
              <a:rPr lang="en-US" altLang="ja-JP" sz="1400" b="1" dirty="0">
                <a:solidFill>
                  <a:schemeClr val="tx1"/>
                </a:solidFill>
              </a:rPr>
              <a:t>class </a:t>
            </a:r>
            <a:r>
              <a:rPr lang="en-US" altLang="ja-JP" sz="1400" b="1" dirty="0" smtClean="0">
                <a:solidFill>
                  <a:schemeClr val="tx1"/>
                </a:solidFill>
              </a:rPr>
              <a:t>Cat extends </a:t>
            </a:r>
            <a:r>
              <a:rPr lang="en-US" altLang="ja-JP" sz="1400" b="1" dirty="0">
                <a:solidFill>
                  <a:schemeClr val="tx1"/>
                </a:solidFill>
              </a:rPr>
              <a:t>Mammal {</a:t>
            </a:r>
          </a:p>
          <a:p>
            <a:endParaRPr lang="en-US" altLang="ja-JP" sz="1400" b="1" dirty="0">
              <a:solidFill>
                <a:schemeClr val="tx1"/>
              </a:solidFill>
            </a:endParaRPr>
          </a:p>
          <a:p>
            <a:r>
              <a:rPr lang="ja-JP" altLang="en-US" sz="1400" b="1" dirty="0">
                <a:solidFill>
                  <a:schemeClr val="tx1"/>
                </a:solidFill>
              </a:rPr>
              <a:t>    </a:t>
            </a:r>
            <a:r>
              <a:rPr lang="en-US" altLang="ja-JP" sz="1400" b="1" dirty="0">
                <a:solidFill>
                  <a:schemeClr val="tx1"/>
                </a:solidFill>
              </a:rPr>
              <a:t>@Override</a:t>
            </a:r>
          </a:p>
          <a:p>
            <a:r>
              <a:rPr lang="en-US" altLang="ja-JP" sz="1400" b="1" dirty="0">
                <a:solidFill>
                  <a:schemeClr val="tx1"/>
                </a:solidFill>
              </a:rPr>
              <a:t>    void bark() {</a:t>
            </a:r>
          </a:p>
          <a:p>
            <a:r>
              <a:rPr lang="en-US" altLang="ja-JP" sz="1400" b="1" dirty="0">
                <a:solidFill>
                  <a:schemeClr val="tx1"/>
                </a:solidFill>
              </a:rPr>
              <a:t>        </a:t>
            </a:r>
            <a:r>
              <a:rPr lang="en-US" altLang="ja-JP" sz="1400" b="1" dirty="0" err="1">
                <a:solidFill>
                  <a:schemeClr val="tx1"/>
                </a:solidFill>
              </a:rPr>
              <a:t>System.out.println</a:t>
            </a:r>
            <a:r>
              <a:rPr lang="en-US" altLang="ja-JP" sz="1400" b="1" dirty="0" smtClean="0">
                <a:solidFill>
                  <a:schemeClr val="tx1"/>
                </a:solidFill>
              </a:rPr>
              <a:t>(“</a:t>
            </a:r>
            <a:r>
              <a:rPr lang="ja-JP" altLang="en-US" sz="1400" b="1" dirty="0" smtClean="0">
                <a:solidFill>
                  <a:schemeClr val="tx1"/>
                </a:solidFill>
              </a:rPr>
              <a:t>ニャー</a:t>
            </a:r>
            <a:r>
              <a:rPr lang="en-US" altLang="ja-JP" sz="1400" b="1" dirty="0" smtClean="0">
                <a:solidFill>
                  <a:schemeClr val="tx1"/>
                </a:solidFill>
              </a:rPr>
              <a:t>");</a:t>
            </a:r>
            <a:endParaRPr lang="en-US" altLang="ja-JP" sz="1400" b="1" dirty="0">
              <a:solidFill>
                <a:schemeClr val="tx1"/>
              </a:solidFill>
            </a:endParaRPr>
          </a:p>
          <a:p>
            <a:r>
              <a:rPr lang="en-US" altLang="ja-JP" sz="1400" b="1" dirty="0">
                <a:solidFill>
                  <a:schemeClr val="tx1"/>
                </a:solidFill>
              </a:rPr>
              <a:t>    </a:t>
            </a:r>
            <a:r>
              <a:rPr lang="en-US" altLang="ja-JP" sz="1400" b="1" dirty="0" smtClean="0">
                <a:solidFill>
                  <a:schemeClr val="tx1"/>
                </a:solidFill>
              </a:rPr>
              <a:t>}</a:t>
            </a:r>
          </a:p>
          <a:p>
            <a:endParaRPr lang="en-US" altLang="ja-JP" sz="1400" b="1" dirty="0">
              <a:solidFill>
                <a:schemeClr val="tx1"/>
              </a:solidFill>
            </a:endParaRPr>
          </a:p>
          <a:p>
            <a:r>
              <a:rPr lang="en-US" altLang="ja-JP" sz="1400" b="1" dirty="0" smtClean="0">
                <a:solidFill>
                  <a:schemeClr val="tx1"/>
                </a:solidFill>
              </a:rPr>
              <a:t>    </a:t>
            </a:r>
            <a:r>
              <a:rPr lang="en-US" altLang="ja-JP" sz="1400" b="1" dirty="0">
                <a:solidFill>
                  <a:schemeClr val="tx1"/>
                </a:solidFill>
              </a:rPr>
              <a:t>/** </a:t>
            </a:r>
            <a:r>
              <a:rPr lang="ja-JP" altLang="en-US" sz="1400" b="1" dirty="0">
                <a:solidFill>
                  <a:schemeClr val="tx1"/>
                </a:solidFill>
              </a:rPr>
              <a:t>ひっかくメソッド *</a:t>
            </a:r>
            <a:r>
              <a:rPr lang="en-US" altLang="ja-JP" sz="1400" b="1" dirty="0">
                <a:solidFill>
                  <a:schemeClr val="tx1"/>
                </a:solidFill>
              </a:rPr>
              <a:t>/</a:t>
            </a:r>
          </a:p>
          <a:p>
            <a:r>
              <a:rPr lang="en-US" altLang="ja-JP" sz="1400" b="1" dirty="0">
                <a:solidFill>
                  <a:schemeClr val="tx1"/>
                </a:solidFill>
              </a:rPr>
              <a:t>    void scratch(){</a:t>
            </a:r>
          </a:p>
          <a:p>
            <a:r>
              <a:rPr lang="en-US" altLang="ja-JP" sz="1400" b="1" dirty="0">
                <a:solidFill>
                  <a:schemeClr val="tx1"/>
                </a:solidFill>
              </a:rPr>
              <a:t>        …</a:t>
            </a:r>
          </a:p>
          <a:p>
            <a:r>
              <a:rPr lang="en-US" altLang="ja-JP" sz="1400" b="1" dirty="0">
                <a:solidFill>
                  <a:schemeClr val="tx1"/>
                </a:solidFill>
              </a:rPr>
              <a:t>    }</a:t>
            </a:r>
          </a:p>
          <a:p>
            <a:r>
              <a:rPr lang="en-US" altLang="ja-JP" sz="1400" b="1" dirty="0">
                <a:solidFill>
                  <a:schemeClr val="tx1"/>
                </a:solidFill>
              </a:rPr>
              <a:t>}</a:t>
            </a:r>
            <a:endParaRPr lang="en-US" altLang="ja-JP" sz="1400" b="1" dirty="0">
              <a:solidFill>
                <a:schemeClr val="tx1"/>
              </a:solidFill>
            </a:endParaRPr>
          </a:p>
        </p:txBody>
      </p:sp>
      <p:sp>
        <p:nvSpPr>
          <p:cNvPr id="9"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2582332" y="1456266"/>
            <a:ext cx="3632201" cy="1382156"/>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altLang="ja-JP" sz="1400" b="1" dirty="0">
                <a:solidFill>
                  <a:schemeClr val="tx1"/>
                </a:solidFill>
              </a:rPr>
              <a:t>/** </a:t>
            </a:r>
            <a:r>
              <a:rPr lang="ja-JP" altLang="en-US" sz="1400" b="1" dirty="0" smtClean="0">
                <a:solidFill>
                  <a:schemeClr val="tx1"/>
                </a:solidFill>
              </a:rPr>
              <a:t>哺乳類クラス*</a:t>
            </a:r>
            <a:r>
              <a:rPr lang="en-US" altLang="ja-JP" sz="1400" b="1" dirty="0">
                <a:solidFill>
                  <a:schemeClr val="tx1"/>
                </a:solidFill>
              </a:rPr>
              <a:t>/</a:t>
            </a:r>
            <a:endParaRPr lang="en-US" altLang="ja-JP" sz="1400" b="1" dirty="0" smtClean="0">
              <a:solidFill>
                <a:schemeClr val="tx1"/>
              </a:solidFill>
            </a:endParaRPr>
          </a:p>
          <a:p>
            <a:r>
              <a:rPr lang="en-US" altLang="ja-JP" sz="1400" b="1" dirty="0" smtClean="0">
                <a:solidFill>
                  <a:schemeClr val="tx1"/>
                </a:solidFill>
              </a:rPr>
              <a:t>public </a:t>
            </a:r>
            <a:r>
              <a:rPr lang="en-US" altLang="ja-JP" sz="1400" b="1" dirty="0">
                <a:solidFill>
                  <a:schemeClr val="tx1"/>
                </a:solidFill>
              </a:rPr>
              <a:t>abstract class Mammal {</a:t>
            </a:r>
          </a:p>
          <a:p>
            <a:endParaRPr lang="en-US" altLang="ja-JP" sz="1400" b="1" dirty="0">
              <a:solidFill>
                <a:schemeClr val="tx1"/>
              </a:solidFill>
            </a:endParaRPr>
          </a:p>
          <a:p>
            <a:r>
              <a:rPr lang="en-US" altLang="ja-JP" sz="1400" b="1" dirty="0" smtClean="0">
                <a:solidFill>
                  <a:schemeClr val="tx1"/>
                </a:solidFill>
              </a:rPr>
              <a:t>    /** </a:t>
            </a:r>
            <a:r>
              <a:rPr lang="ja-JP" altLang="en-US" sz="1400" b="1" dirty="0">
                <a:solidFill>
                  <a:schemeClr val="tx1"/>
                </a:solidFill>
              </a:rPr>
              <a:t>鳴くメソッド（抽象メソッド） *</a:t>
            </a:r>
            <a:r>
              <a:rPr lang="en-US" altLang="ja-JP" sz="1400" b="1" dirty="0">
                <a:solidFill>
                  <a:schemeClr val="tx1"/>
                </a:solidFill>
              </a:rPr>
              <a:t>/</a:t>
            </a:r>
          </a:p>
          <a:p>
            <a:r>
              <a:rPr lang="en-US" altLang="ja-JP" sz="1400" b="1" dirty="0" smtClean="0">
                <a:solidFill>
                  <a:schemeClr val="tx1"/>
                </a:solidFill>
              </a:rPr>
              <a:t>    abstract </a:t>
            </a:r>
            <a:r>
              <a:rPr lang="en-US" altLang="ja-JP" sz="1400" b="1" dirty="0">
                <a:solidFill>
                  <a:schemeClr val="tx1"/>
                </a:solidFill>
              </a:rPr>
              <a:t>void bark();</a:t>
            </a:r>
          </a:p>
          <a:p>
            <a:r>
              <a:rPr lang="en-US" altLang="ja-JP" sz="1400" b="1" dirty="0" smtClean="0">
                <a:solidFill>
                  <a:schemeClr val="tx1"/>
                </a:solidFill>
              </a:rPr>
              <a:t>}</a:t>
            </a:r>
            <a:endParaRPr lang="en-US" altLang="ja-JP" sz="1400" b="1" dirty="0">
              <a:solidFill>
                <a:srgbClr val="FF0000"/>
              </a:solidFill>
            </a:endParaRPr>
          </a:p>
        </p:txBody>
      </p:sp>
      <p:cxnSp>
        <p:nvCxnSpPr>
          <p:cNvPr id="5" name="直線矢印コネクタ 4"/>
          <p:cNvCxnSpPr>
            <a:stCxn id="15" idx="0"/>
            <a:endCxn id="9" idx="2"/>
          </p:cNvCxnSpPr>
          <p:nvPr/>
        </p:nvCxnSpPr>
        <p:spPr>
          <a:xfrm flipV="1">
            <a:off x="2031998" y="2838422"/>
            <a:ext cx="2366435" cy="78456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2" name="直線矢印コネクタ 11"/>
          <p:cNvCxnSpPr>
            <a:stCxn id="20" idx="0"/>
            <a:endCxn id="9" idx="2"/>
          </p:cNvCxnSpPr>
          <p:nvPr/>
        </p:nvCxnSpPr>
        <p:spPr>
          <a:xfrm flipH="1" flipV="1">
            <a:off x="4398433" y="2838422"/>
            <a:ext cx="2454605" cy="78456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3" name="正方形/長方形 22"/>
          <p:cNvSpPr/>
          <p:nvPr/>
        </p:nvSpPr>
        <p:spPr>
          <a:xfrm>
            <a:off x="4075266" y="3259321"/>
            <a:ext cx="646331" cy="369332"/>
          </a:xfrm>
          <a:prstGeom prst="rect">
            <a:avLst/>
          </a:prstGeom>
        </p:spPr>
        <p:txBody>
          <a:bodyPr wrap="none">
            <a:spAutoFit/>
          </a:bodyPr>
          <a:lstStyle/>
          <a:p>
            <a:r>
              <a:rPr lang="ja-JP" altLang="en-US" b="1" dirty="0" smtClean="0"/>
              <a:t>継承</a:t>
            </a:r>
            <a:endParaRPr lang="ja-JP" altLang="en-US" b="1" dirty="0"/>
          </a:p>
        </p:txBody>
      </p:sp>
      <p:pic>
        <p:nvPicPr>
          <p:cNvPr id="17" name="Picture 2" descr="犬のイラスト・戌年"/>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1697" y="5625799"/>
            <a:ext cx="1314203" cy="108421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座る猫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64676" y="5619351"/>
            <a:ext cx="1083685" cy="1078266"/>
          </a:xfrm>
          <a:prstGeom prst="rect">
            <a:avLst/>
          </a:prstGeom>
          <a:noFill/>
          <a:extLst>
            <a:ext uri="{909E8E84-426E-40DD-AFC4-6F175D3DCCD1}">
              <a14:hiddenFill xmlns:a14="http://schemas.microsoft.com/office/drawing/2010/main">
                <a:solidFill>
                  <a:srgbClr val="FFFFFF"/>
                </a:solidFill>
              </a14:hiddenFill>
            </a:ext>
          </a:extLst>
        </p:spPr>
      </p:pic>
      <p:sp>
        <p:nvSpPr>
          <p:cNvPr id="11"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7806519" y="1169209"/>
            <a:ext cx="3648578" cy="1775196"/>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メインメソッド</a:t>
            </a:r>
            <a:endParaRPr lang="en-US" altLang="ja-JP" sz="1400" b="1" dirty="0" smtClean="0">
              <a:solidFill>
                <a:schemeClr val="tx1"/>
              </a:solidFill>
            </a:endParaRPr>
          </a:p>
          <a:p>
            <a:endParaRPr lang="en-US" altLang="ja-JP" sz="1400" b="1" dirty="0">
              <a:solidFill>
                <a:schemeClr val="tx1"/>
              </a:solidFill>
            </a:endParaRPr>
          </a:p>
          <a:p>
            <a:r>
              <a:rPr lang="en-US" altLang="ja-JP" sz="1400" b="1" dirty="0" smtClean="0">
                <a:solidFill>
                  <a:schemeClr val="tx1"/>
                </a:solidFill>
              </a:rPr>
              <a:t>Dog </a:t>
            </a:r>
            <a:r>
              <a:rPr lang="en-US" altLang="ja-JP" sz="1400" b="1" dirty="0" err="1" smtClean="0">
                <a:solidFill>
                  <a:schemeClr val="tx1"/>
                </a:solidFill>
              </a:rPr>
              <a:t>dog</a:t>
            </a:r>
            <a:r>
              <a:rPr lang="en-US" altLang="ja-JP" sz="1400" b="1" dirty="0" smtClean="0">
                <a:solidFill>
                  <a:schemeClr val="tx1"/>
                </a:solidFill>
              </a:rPr>
              <a:t> = new Dog();</a:t>
            </a:r>
          </a:p>
          <a:p>
            <a:r>
              <a:rPr lang="en-US" altLang="ja-JP" sz="1400" b="1" dirty="0" smtClean="0">
                <a:solidFill>
                  <a:schemeClr val="tx1"/>
                </a:solidFill>
              </a:rPr>
              <a:t>Cat </a:t>
            </a:r>
            <a:r>
              <a:rPr lang="en-US" altLang="ja-JP" sz="1400" b="1" dirty="0" err="1" smtClean="0">
                <a:solidFill>
                  <a:schemeClr val="tx1"/>
                </a:solidFill>
              </a:rPr>
              <a:t>cat</a:t>
            </a:r>
            <a:r>
              <a:rPr lang="en-US" altLang="ja-JP" sz="1400" b="1" dirty="0" smtClean="0">
                <a:solidFill>
                  <a:schemeClr val="tx1"/>
                </a:solidFill>
              </a:rPr>
              <a:t> = new Cat();</a:t>
            </a:r>
          </a:p>
          <a:p>
            <a:endParaRPr lang="en-US" altLang="ja-JP" sz="1400" b="1" dirty="0" smtClean="0">
              <a:solidFill>
                <a:schemeClr val="tx1"/>
              </a:solidFill>
            </a:endParaRPr>
          </a:p>
          <a:p>
            <a:r>
              <a:rPr lang="en-US" altLang="ja-JP" sz="1400" b="1" dirty="0" err="1" smtClean="0">
                <a:solidFill>
                  <a:schemeClr val="tx1"/>
                </a:solidFill>
              </a:rPr>
              <a:t>dog.bark</a:t>
            </a:r>
            <a:r>
              <a:rPr lang="en-US" altLang="ja-JP" sz="1400" b="1" dirty="0" smtClean="0">
                <a:solidFill>
                  <a:schemeClr val="tx1"/>
                </a:solidFill>
              </a:rPr>
              <a:t>();  //</a:t>
            </a:r>
            <a:r>
              <a:rPr lang="ja-JP" altLang="en-US" sz="1400" b="1" dirty="0" smtClean="0">
                <a:solidFill>
                  <a:schemeClr val="tx1"/>
                </a:solidFill>
              </a:rPr>
              <a:t>わんわんと出力</a:t>
            </a:r>
            <a:endParaRPr lang="en-US" altLang="ja-JP" sz="1400" b="1" dirty="0" smtClean="0">
              <a:solidFill>
                <a:schemeClr val="tx1"/>
              </a:solidFill>
            </a:endParaRPr>
          </a:p>
          <a:p>
            <a:r>
              <a:rPr lang="en-US" altLang="ja-JP" sz="1400" b="1" dirty="0" err="1" smtClean="0">
                <a:solidFill>
                  <a:schemeClr val="tx1"/>
                </a:solidFill>
              </a:rPr>
              <a:t>cat.bark</a:t>
            </a:r>
            <a:r>
              <a:rPr lang="en-US" altLang="ja-JP" sz="1400" b="1" dirty="0" smtClean="0">
                <a:solidFill>
                  <a:schemeClr val="tx1"/>
                </a:solidFill>
              </a:rPr>
              <a:t>();  //</a:t>
            </a:r>
            <a:r>
              <a:rPr lang="ja-JP" altLang="en-US" sz="1400" b="1" dirty="0" smtClean="0">
                <a:solidFill>
                  <a:schemeClr val="tx1"/>
                </a:solidFill>
              </a:rPr>
              <a:t>ニャーと出力</a:t>
            </a:r>
            <a:endParaRPr lang="en-US" altLang="ja-JP" sz="1400" b="1" dirty="0">
              <a:solidFill>
                <a:schemeClr val="tx1"/>
              </a:solidFill>
            </a:endParaRPr>
          </a:p>
          <a:p>
            <a:endParaRPr lang="en-US" altLang="ja-JP" sz="1400" b="1" dirty="0">
              <a:solidFill>
                <a:schemeClr val="tx1"/>
              </a:solidFill>
            </a:endParaRPr>
          </a:p>
        </p:txBody>
      </p:sp>
      <p:sp>
        <p:nvSpPr>
          <p:cNvPr id="2" name="上矢印 1"/>
          <p:cNvSpPr/>
          <p:nvPr/>
        </p:nvSpPr>
        <p:spPr>
          <a:xfrm>
            <a:off x="9630808" y="3118536"/>
            <a:ext cx="982134" cy="1439334"/>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3" name="正方形/長方形 12"/>
          <p:cNvSpPr/>
          <p:nvPr/>
        </p:nvSpPr>
        <p:spPr>
          <a:xfrm>
            <a:off x="8962107" y="4557870"/>
            <a:ext cx="2492990" cy="646331"/>
          </a:xfrm>
          <a:prstGeom prst="rect">
            <a:avLst/>
          </a:prstGeom>
        </p:spPr>
        <p:txBody>
          <a:bodyPr wrap="none">
            <a:spAutoFit/>
          </a:bodyPr>
          <a:lstStyle/>
          <a:p>
            <a:pPr algn="ctr"/>
            <a:r>
              <a:rPr lang="ja-JP" altLang="en-US" b="1" dirty="0" smtClean="0"/>
              <a:t>この書き方に</a:t>
            </a:r>
            <a:endParaRPr lang="en-US" altLang="ja-JP" b="1" dirty="0"/>
          </a:p>
          <a:p>
            <a:pPr algn="ctr"/>
            <a:r>
              <a:rPr lang="ja-JP" altLang="en-US" b="1" dirty="0" smtClean="0"/>
              <a:t>注目してみましょう</a:t>
            </a:r>
            <a:r>
              <a:rPr lang="ja-JP" altLang="en-US" b="1" dirty="0"/>
              <a:t>！</a:t>
            </a:r>
            <a:endParaRPr lang="ja-JP" altLang="en-US" b="1" dirty="0"/>
          </a:p>
        </p:txBody>
      </p:sp>
    </p:spTree>
    <p:extLst>
      <p:ext uri="{BB962C8B-B14F-4D97-AF65-F5344CB8AC3E}">
        <p14:creationId xmlns:p14="http://schemas.microsoft.com/office/powerpoint/2010/main" val="415625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499533" y="681847"/>
            <a:ext cx="11438467" cy="954107"/>
          </a:xfrm>
          <a:prstGeom prst="rect">
            <a:avLst/>
          </a:prstGeom>
        </p:spPr>
        <p:txBody>
          <a:bodyPr wrap="square">
            <a:spAutoFit/>
          </a:bodyPr>
          <a:lstStyle/>
          <a:p>
            <a:r>
              <a:rPr lang="ja-JP" altLang="en-US" sz="2800" dirty="0" smtClean="0"/>
              <a:t>いままでは＝を挟んで左辺と右辺の型を合わせる必要があると教わってきました。</a:t>
            </a:r>
            <a:endParaRPr lang="ja-JP" altLang="en-US" sz="2800" dirty="0"/>
          </a:p>
        </p:txBody>
      </p:sp>
      <p:sp>
        <p:nvSpPr>
          <p:cNvPr id="11"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3192186" y="1962656"/>
            <a:ext cx="4842682" cy="2319059"/>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2000" b="1" dirty="0" smtClean="0">
                <a:solidFill>
                  <a:schemeClr val="tx1"/>
                </a:solidFill>
              </a:rPr>
              <a:t>メインメソッド</a:t>
            </a:r>
            <a:endParaRPr lang="en-US" altLang="ja-JP" sz="2000" b="1" dirty="0" smtClean="0">
              <a:solidFill>
                <a:schemeClr val="tx1"/>
              </a:solidFill>
            </a:endParaRPr>
          </a:p>
          <a:p>
            <a:endParaRPr lang="en-US" altLang="ja-JP" sz="2000" b="1" dirty="0">
              <a:solidFill>
                <a:schemeClr val="tx1"/>
              </a:solidFill>
            </a:endParaRPr>
          </a:p>
          <a:p>
            <a:r>
              <a:rPr lang="en-US" altLang="ja-JP" sz="2000" b="1" dirty="0" smtClean="0">
                <a:solidFill>
                  <a:srgbClr val="FF0000"/>
                </a:solidFill>
              </a:rPr>
              <a:t>Dog</a:t>
            </a:r>
            <a:r>
              <a:rPr lang="en-US" altLang="ja-JP" sz="2000" b="1" dirty="0" smtClean="0">
                <a:solidFill>
                  <a:schemeClr val="tx1"/>
                </a:solidFill>
              </a:rPr>
              <a:t> </a:t>
            </a:r>
            <a:r>
              <a:rPr lang="en-US" altLang="ja-JP" sz="2000" b="1" dirty="0" err="1" smtClean="0">
                <a:solidFill>
                  <a:schemeClr val="tx1"/>
                </a:solidFill>
              </a:rPr>
              <a:t>dog</a:t>
            </a:r>
            <a:r>
              <a:rPr lang="en-US" altLang="ja-JP" sz="2000" b="1" dirty="0" smtClean="0">
                <a:solidFill>
                  <a:schemeClr val="tx1"/>
                </a:solidFill>
              </a:rPr>
              <a:t> = new </a:t>
            </a:r>
            <a:r>
              <a:rPr lang="en-US" altLang="ja-JP" sz="2000" b="1" dirty="0" smtClean="0">
                <a:solidFill>
                  <a:srgbClr val="FF0000"/>
                </a:solidFill>
              </a:rPr>
              <a:t>Dog</a:t>
            </a:r>
            <a:r>
              <a:rPr lang="en-US" altLang="ja-JP" sz="2000" b="1" dirty="0" smtClean="0">
                <a:solidFill>
                  <a:schemeClr val="tx1"/>
                </a:solidFill>
              </a:rPr>
              <a:t>();</a:t>
            </a:r>
          </a:p>
          <a:p>
            <a:r>
              <a:rPr lang="en-US" altLang="ja-JP" sz="2000" b="1" dirty="0" smtClean="0">
                <a:solidFill>
                  <a:srgbClr val="FF0000"/>
                </a:solidFill>
              </a:rPr>
              <a:t>Cat</a:t>
            </a:r>
            <a:r>
              <a:rPr lang="en-US" altLang="ja-JP" sz="2000" b="1" dirty="0" smtClean="0">
                <a:solidFill>
                  <a:schemeClr val="tx1"/>
                </a:solidFill>
              </a:rPr>
              <a:t> </a:t>
            </a:r>
            <a:r>
              <a:rPr lang="en-US" altLang="ja-JP" sz="2000" b="1" dirty="0" err="1" smtClean="0">
                <a:solidFill>
                  <a:schemeClr val="tx1"/>
                </a:solidFill>
              </a:rPr>
              <a:t>cat</a:t>
            </a:r>
            <a:r>
              <a:rPr lang="en-US" altLang="ja-JP" sz="2000" b="1" dirty="0" smtClean="0">
                <a:solidFill>
                  <a:schemeClr val="tx1"/>
                </a:solidFill>
              </a:rPr>
              <a:t> = new </a:t>
            </a:r>
            <a:r>
              <a:rPr lang="en-US" altLang="ja-JP" sz="2000" b="1" dirty="0" smtClean="0">
                <a:solidFill>
                  <a:srgbClr val="FF0000"/>
                </a:solidFill>
              </a:rPr>
              <a:t>Cat</a:t>
            </a:r>
            <a:r>
              <a:rPr lang="en-US" altLang="ja-JP" sz="2000" b="1" dirty="0" smtClean="0">
                <a:solidFill>
                  <a:schemeClr val="tx1"/>
                </a:solidFill>
              </a:rPr>
              <a:t>();</a:t>
            </a:r>
          </a:p>
          <a:p>
            <a:endParaRPr lang="en-US" altLang="ja-JP" sz="2000" b="1" dirty="0" smtClean="0">
              <a:solidFill>
                <a:schemeClr val="tx1"/>
              </a:solidFill>
            </a:endParaRPr>
          </a:p>
          <a:p>
            <a:r>
              <a:rPr lang="en-US" altLang="ja-JP" sz="2000" b="1" dirty="0" err="1" smtClean="0">
                <a:solidFill>
                  <a:schemeClr val="tx1"/>
                </a:solidFill>
              </a:rPr>
              <a:t>dog.bark</a:t>
            </a:r>
            <a:r>
              <a:rPr lang="en-US" altLang="ja-JP" sz="2000" b="1" dirty="0" smtClean="0">
                <a:solidFill>
                  <a:schemeClr val="tx1"/>
                </a:solidFill>
              </a:rPr>
              <a:t>();  //</a:t>
            </a:r>
            <a:r>
              <a:rPr lang="ja-JP" altLang="en-US" sz="2000" b="1" dirty="0" smtClean="0">
                <a:solidFill>
                  <a:schemeClr val="tx1"/>
                </a:solidFill>
              </a:rPr>
              <a:t>わんわんと出力</a:t>
            </a:r>
            <a:endParaRPr lang="en-US" altLang="ja-JP" sz="2000" b="1" dirty="0" smtClean="0">
              <a:solidFill>
                <a:schemeClr val="tx1"/>
              </a:solidFill>
            </a:endParaRPr>
          </a:p>
          <a:p>
            <a:r>
              <a:rPr lang="en-US" altLang="ja-JP" sz="2000" b="1" dirty="0" err="1" smtClean="0">
                <a:solidFill>
                  <a:schemeClr val="tx1"/>
                </a:solidFill>
              </a:rPr>
              <a:t>cat.bark</a:t>
            </a:r>
            <a:r>
              <a:rPr lang="en-US" altLang="ja-JP" sz="2000" b="1" dirty="0" smtClean="0">
                <a:solidFill>
                  <a:schemeClr val="tx1"/>
                </a:solidFill>
              </a:rPr>
              <a:t>();  //</a:t>
            </a:r>
            <a:r>
              <a:rPr lang="ja-JP" altLang="en-US" sz="2000" b="1" dirty="0" smtClean="0">
                <a:solidFill>
                  <a:schemeClr val="tx1"/>
                </a:solidFill>
              </a:rPr>
              <a:t>ニャーと出力</a:t>
            </a:r>
            <a:endParaRPr lang="en-US" altLang="ja-JP" sz="2000" b="1" dirty="0">
              <a:solidFill>
                <a:schemeClr val="tx1"/>
              </a:solidFill>
            </a:endParaRPr>
          </a:p>
          <a:p>
            <a:endParaRPr lang="en-US" altLang="ja-JP" sz="1400" b="1" dirty="0">
              <a:solidFill>
                <a:schemeClr val="tx1"/>
              </a:solidFill>
            </a:endParaRPr>
          </a:p>
        </p:txBody>
      </p:sp>
      <p:sp>
        <p:nvSpPr>
          <p:cNvPr id="6" name="正方形/長方形 5"/>
          <p:cNvSpPr/>
          <p:nvPr/>
        </p:nvSpPr>
        <p:spPr>
          <a:xfrm>
            <a:off x="757766" y="4985918"/>
            <a:ext cx="10922000" cy="954107"/>
          </a:xfrm>
          <a:prstGeom prst="rect">
            <a:avLst/>
          </a:prstGeom>
        </p:spPr>
        <p:txBody>
          <a:bodyPr wrap="square">
            <a:spAutoFit/>
          </a:bodyPr>
          <a:lstStyle/>
          <a:p>
            <a:r>
              <a:rPr lang="en-US" altLang="ja-JP" sz="2800" dirty="0" smtClean="0"/>
              <a:t>Dog</a:t>
            </a:r>
            <a:r>
              <a:rPr lang="ja-JP" altLang="en-US" sz="2800" dirty="0" smtClean="0"/>
              <a:t>の箱に</a:t>
            </a:r>
            <a:r>
              <a:rPr lang="en-US" altLang="ja-JP" sz="2800" dirty="0" smtClean="0"/>
              <a:t>Dog</a:t>
            </a:r>
            <a:r>
              <a:rPr lang="ja-JP" altLang="en-US" sz="2800" dirty="0" smtClean="0"/>
              <a:t>のインスタンスを、</a:t>
            </a:r>
            <a:r>
              <a:rPr lang="en-US" altLang="ja-JP" sz="2800" dirty="0" smtClean="0"/>
              <a:t>Cat</a:t>
            </a:r>
            <a:r>
              <a:rPr lang="ja-JP" altLang="en-US" sz="2800" dirty="0" smtClean="0"/>
              <a:t>の</a:t>
            </a:r>
            <a:r>
              <a:rPr lang="ja-JP" altLang="en-US" sz="2800" dirty="0"/>
              <a:t>箱</a:t>
            </a:r>
            <a:r>
              <a:rPr lang="ja-JP" altLang="en-US" sz="2800" dirty="0" smtClean="0"/>
              <a:t>に</a:t>
            </a:r>
            <a:r>
              <a:rPr lang="en-US" altLang="ja-JP" sz="2800" dirty="0" smtClean="0"/>
              <a:t>Cat</a:t>
            </a:r>
            <a:r>
              <a:rPr lang="ja-JP" altLang="en-US" sz="2800" dirty="0" smtClean="0"/>
              <a:t>の</a:t>
            </a:r>
            <a:r>
              <a:rPr lang="ja-JP" altLang="en-US" sz="2800" dirty="0"/>
              <a:t>インスタンスを、</a:t>
            </a:r>
            <a:endParaRPr lang="en-US" altLang="ja-JP" sz="2800" dirty="0"/>
          </a:p>
          <a:p>
            <a:r>
              <a:rPr lang="ja-JP" altLang="en-US" sz="2800" dirty="0" smtClean="0"/>
              <a:t>格納しているイメージです。</a:t>
            </a:r>
            <a:endParaRPr lang="ja-JP" altLang="en-US" sz="2800" dirty="0"/>
          </a:p>
        </p:txBody>
      </p:sp>
    </p:spTree>
    <p:extLst>
      <p:ext uri="{BB962C8B-B14F-4D97-AF65-F5344CB8AC3E}">
        <p14:creationId xmlns:p14="http://schemas.microsoft.com/office/powerpoint/2010/main" val="10851346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499532" y="131514"/>
            <a:ext cx="11438467" cy="1815882"/>
          </a:xfrm>
          <a:prstGeom prst="rect">
            <a:avLst/>
          </a:prstGeom>
        </p:spPr>
        <p:txBody>
          <a:bodyPr wrap="square">
            <a:spAutoFit/>
          </a:bodyPr>
          <a:lstStyle/>
          <a:p>
            <a:r>
              <a:rPr lang="ja-JP" altLang="en-US" sz="2800" dirty="0"/>
              <a:t>実は左辺と右辺の型を変えることも可能です</a:t>
            </a:r>
            <a:r>
              <a:rPr lang="ja-JP" altLang="en-US" sz="2800" dirty="0" smtClean="0"/>
              <a:t>。</a:t>
            </a:r>
            <a:endParaRPr lang="en-US" altLang="ja-JP" sz="2800" dirty="0" smtClean="0"/>
          </a:p>
          <a:p>
            <a:r>
              <a:rPr lang="ja-JP" altLang="en-US" sz="2800" dirty="0"/>
              <a:t>左辺</a:t>
            </a:r>
            <a:r>
              <a:rPr lang="ja-JP" altLang="en-US" sz="2800" dirty="0" smtClean="0"/>
              <a:t>が右辺の親クラスもしくは実装しているインターフェースであった場合は、下記のように書くことが可能です。</a:t>
            </a:r>
            <a:endParaRPr lang="en-US" altLang="ja-JP" sz="2800" dirty="0" smtClean="0"/>
          </a:p>
          <a:p>
            <a:r>
              <a:rPr lang="en-US" altLang="ja-JP" sz="2800" dirty="0" smtClean="0"/>
              <a:t>※</a:t>
            </a:r>
            <a:r>
              <a:rPr lang="ja-JP" altLang="en-US" sz="2800" dirty="0" smtClean="0"/>
              <a:t>出力結果は先ほどと同じです。</a:t>
            </a:r>
            <a:endParaRPr lang="ja-JP" altLang="en-US" sz="2800" dirty="0"/>
          </a:p>
        </p:txBody>
      </p:sp>
      <p:sp>
        <p:nvSpPr>
          <p:cNvPr id="11"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3310720" y="2163929"/>
            <a:ext cx="4842682" cy="2319059"/>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2000" b="1" dirty="0" smtClean="0">
                <a:solidFill>
                  <a:schemeClr val="tx1"/>
                </a:solidFill>
              </a:rPr>
              <a:t>メインメソッド</a:t>
            </a:r>
            <a:endParaRPr lang="en-US" altLang="ja-JP" sz="2000" b="1" dirty="0" smtClean="0">
              <a:solidFill>
                <a:schemeClr val="tx1"/>
              </a:solidFill>
            </a:endParaRPr>
          </a:p>
          <a:p>
            <a:endParaRPr lang="en-US" altLang="ja-JP" sz="2000" b="1" dirty="0">
              <a:solidFill>
                <a:schemeClr val="tx1"/>
              </a:solidFill>
            </a:endParaRPr>
          </a:p>
          <a:p>
            <a:r>
              <a:rPr lang="en-US" altLang="ja-JP" sz="2000" b="1" dirty="0">
                <a:solidFill>
                  <a:srgbClr val="FF0000"/>
                </a:solidFill>
              </a:rPr>
              <a:t>Mammal</a:t>
            </a:r>
            <a:r>
              <a:rPr lang="en-US" altLang="ja-JP" sz="2000" b="1" dirty="0">
                <a:solidFill>
                  <a:schemeClr val="tx1"/>
                </a:solidFill>
              </a:rPr>
              <a:t> </a:t>
            </a:r>
            <a:r>
              <a:rPr lang="en-US" altLang="ja-JP" sz="2000" b="1" dirty="0" smtClean="0">
                <a:solidFill>
                  <a:schemeClr val="tx1"/>
                </a:solidFill>
              </a:rPr>
              <a:t>dog = new </a:t>
            </a:r>
            <a:r>
              <a:rPr lang="en-US" altLang="ja-JP" sz="2000" b="1" dirty="0" smtClean="0">
                <a:solidFill>
                  <a:srgbClr val="FF0000"/>
                </a:solidFill>
              </a:rPr>
              <a:t>Dog</a:t>
            </a:r>
            <a:r>
              <a:rPr lang="en-US" altLang="ja-JP" sz="2000" b="1" dirty="0" smtClean="0">
                <a:solidFill>
                  <a:schemeClr val="tx1"/>
                </a:solidFill>
              </a:rPr>
              <a:t>();</a:t>
            </a:r>
          </a:p>
          <a:p>
            <a:r>
              <a:rPr lang="en-US" altLang="ja-JP" sz="2000" b="1" dirty="0">
                <a:solidFill>
                  <a:srgbClr val="FF0000"/>
                </a:solidFill>
              </a:rPr>
              <a:t>Mammal</a:t>
            </a:r>
            <a:r>
              <a:rPr lang="en-US" altLang="ja-JP" sz="2000" b="1" dirty="0">
                <a:solidFill>
                  <a:schemeClr val="tx1"/>
                </a:solidFill>
              </a:rPr>
              <a:t> </a:t>
            </a:r>
            <a:r>
              <a:rPr lang="en-US" altLang="ja-JP" sz="2000" b="1" dirty="0" smtClean="0">
                <a:solidFill>
                  <a:schemeClr val="tx1"/>
                </a:solidFill>
              </a:rPr>
              <a:t>cat = new </a:t>
            </a:r>
            <a:r>
              <a:rPr lang="en-US" altLang="ja-JP" sz="2000" b="1" dirty="0" smtClean="0">
                <a:solidFill>
                  <a:srgbClr val="FF0000"/>
                </a:solidFill>
              </a:rPr>
              <a:t>Cat</a:t>
            </a:r>
            <a:r>
              <a:rPr lang="en-US" altLang="ja-JP" sz="2000" b="1" dirty="0" smtClean="0">
                <a:solidFill>
                  <a:schemeClr val="tx1"/>
                </a:solidFill>
              </a:rPr>
              <a:t>();</a:t>
            </a:r>
          </a:p>
          <a:p>
            <a:endParaRPr lang="en-US" altLang="ja-JP" sz="2000" b="1" dirty="0" smtClean="0">
              <a:solidFill>
                <a:schemeClr val="tx1"/>
              </a:solidFill>
            </a:endParaRPr>
          </a:p>
          <a:p>
            <a:r>
              <a:rPr lang="en-US" altLang="ja-JP" sz="2000" b="1" dirty="0" err="1" smtClean="0">
                <a:solidFill>
                  <a:schemeClr val="tx1"/>
                </a:solidFill>
              </a:rPr>
              <a:t>dog.bark</a:t>
            </a:r>
            <a:r>
              <a:rPr lang="en-US" altLang="ja-JP" sz="2000" b="1" dirty="0" smtClean="0">
                <a:solidFill>
                  <a:schemeClr val="tx1"/>
                </a:solidFill>
              </a:rPr>
              <a:t>();  //</a:t>
            </a:r>
            <a:r>
              <a:rPr lang="ja-JP" altLang="en-US" sz="2000" b="1" dirty="0" smtClean="0">
                <a:solidFill>
                  <a:schemeClr val="tx1"/>
                </a:solidFill>
              </a:rPr>
              <a:t>わんわんと出力</a:t>
            </a:r>
            <a:endParaRPr lang="en-US" altLang="ja-JP" sz="2000" b="1" dirty="0" smtClean="0">
              <a:solidFill>
                <a:schemeClr val="tx1"/>
              </a:solidFill>
            </a:endParaRPr>
          </a:p>
          <a:p>
            <a:r>
              <a:rPr lang="en-US" altLang="ja-JP" sz="2000" b="1" dirty="0" err="1" smtClean="0">
                <a:solidFill>
                  <a:schemeClr val="tx1"/>
                </a:solidFill>
              </a:rPr>
              <a:t>cat.bark</a:t>
            </a:r>
            <a:r>
              <a:rPr lang="en-US" altLang="ja-JP" sz="2000" b="1" dirty="0" smtClean="0">
                <a:solidFill>
                  <a:schemeClr val="tx1"/>
                </a:solidFill>
              </a:rPr>
              <a:t>();  //</a:t>
            </a:r>
            <a:r>
              <a:rPr lang="ja-JP" altLang="en-US" sz="2000" b="1" dirty="0" smtClean="0">
                <a:solidFill>
                  <a:schemeClr val="tx1"/>
                </a:solidFill>
              </a:rPr>
              <a:t>ニャーと出力</a:t>
            </a:r>
            <a:endParaRPr lang="en-US" altLang="ja-JP" sz="2000" b="1" dirty="0">
              <a:solidFill>
                <a:schemeClr val="tx1"/>
              </a:solidFill>
            </a:endParaRPr>
          </a:p>
          <a:p>
            <a:endParaRPr lang="en-US" altLang="ja-JP" sz="1400" b="1" dirty="0">
              <a:solidFill>
                <a:schemeClr val="tx1"/>
              </a:solidFill>
            </a:endParaRPr>
          </a:p>
        </p:txBody>
      </p:sp>
      <p:sp>
        <p:nvSpPr>
          <p:cNvPr id="6" name="正方形/長方形 5"/>
          <p:cNvSpPr/>
          <p:nvPr/>
        </p:nvSpPr>
        <p:spPr>
          <a:xfrm>
            <a:off x="613832" y="4699522"/>
            <a:ext cx="10922000" cy="1815882"/>
          </a:xfrm>
          <a:prstGeom prst="rect">
            <a:avLst/>
          </a:prstGeom>
        </p:spPr>
        <p:txBody>
          <a:bodyPr wrap="square">
            <a:spAutoFit/>
          </a:bodyPr>
          <a:lstStyle/>
          <a:p>
            <a:r>
              <a:rPr lang="en-US" altLang="ja-JP" sz="2800" b="1" dirty="0"/>
              <a:t>Mammal</a:t>
            </a:r>
            <a:r>
              <a:rPr lang="ja-JP" altLang="en-US" sz="2800" dirty="0" smtClean="0"/>
              <a:t>の箱に</a:t>
            </a:r>
            <a:r>
              <a:rPr lang="en-US" altLang="ja-JP" sz="2800" b="1" dirty="0" smtClean="0"/>
              <a:t>Dog</a:t>
            </a:r>
            <a:r>
              <a:rPr lang="ja-JP" altLang="en-US" sz="2800" dirty="0" smtClean="0"/>
              <a:t>のインスタンスを、</a:t>
            </a:r>
            <a:endParaRPr lang="en-US" altLang="ja-JP" sz="2800" dirty="0" smtClean="0"/>
          </a:p>
          <a:p>
            <a:r>
              <a:rPr lang="en-US" altLang="ja-JP" sz="2800" b="1" dirty="0"/>
              <a:t>Mammal</a:t>
            </a:r>
            <a:r>
              <a:rPr lang="ja-JP" altLang="en-US" sz="2800" dirty="0" smtClean="0"/>
              <a:t>の</a:t>
            </a:r>
            <a:r>
              <a:rPr lang="ja-JP" altLang="en-US" sz="2800" dirty="0"/>
              <a:t>箱</a:t>
            </a:r>
            <a:r>
              <a:rPr lang="ja-JP" altLang="en-US" sz="2800" dirty="0" smtClean="0"/>
              <a:t>に</a:t>
            </a:r>
            <a:r>
              <a:rPr lang="en-US" altLang="ja-JP" sz="2800" b="1" dirty="0" smtClean="0"/>
              <a:t>Cat</a:t>
            </a:r>
            <a:r>
              <a:rPr lang="ja-JP" altLang="en-US" sz="2800" dirty="0" smtClean="0"/>
              <a:t>の</a:t>
            </a:r>
            <a:r>
              <a:rPr lang="ja-JP" altLang="en-US" sz="2800" dirty="0"/>
              <a:t>インスタンスを、</a:t>
            </a:r>
            <a:endParaRPr lang="en-US" altLang="ja-JP" sz="2800" dirty="0"/>
          </a:p>
          <a:p>
            <a:r>
              <a:rPr lang="ja-JP" altLang="en-US" sz="2800" dirty="0" smtClean="0"/>
              <a:t>格納しているイメージです。</a:t>
            </a:r>
            <a:endParaRPr lang="en-US" altLang="ja-JP" sz="2800" dirty="0" smtClean="0"/>
          </a:p>
          <a:p>
            <a:r>
              <a:rPr lang="ja-JP" altLang="en-US" sz="2800" dirty="0" smtClean="0"/>
              <a:t>（親の箱であれば入れることができるイメージ）</a:t>
            </a:r>
            <a:endParaRPr lang="ja-JP" altLang="en-US" sz="2800" dirty="0"/>
          </a:p>
        </p:txBody>
      </p:sp>
      <p:sp>
        <p:nvSpPr>
          <p:cNvPr id="2" name="角丸四角形吹き出し 1"/>
          <p:cNvSpPr/>
          <p:nvPr/>
        </p:nvSpPr>
        <p:spPr>
          <a:xfrm>
            <a:off x="7543798" y="2127940"/>
            <a:ext cx="2175934" cy="1714388"/>
          </a:xfrm>
          <a:prstGeom prst="wedgeRoundRectCallout">
            <a:avLst>
              <a:gd name="adj1" fmla="val -83868"/>
              <a:gd name="adj2" fmla="val 15089"/>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kumimoji="1" lang="ja-JP" altLang="en-US" dirty="0" smtClean="0"/>
              <a:t>右辺</a:t>
            </a:r>
            <a:endParaRPr kumimoji="1" lang="en-US" altLang="ja-JP" dirty="0" smtClean="0"/>
          </a:p>
          <a:p>
            <a:endParaRPr lang="en-US" altLang="ja-JP" dirty="0"/>
          </a:p>
          <a:p>
            <a:r>
              <a:rPr kumimoji="1" lang="ja-JP" altLang="en-US" dirty="0" smtClean="0"/>
              <a:t>実際に生成したいインスタンスを指定</a:t>
            </a:r>
            <a:endParaRPr kumimoji="1" lang="ja-JP" altLang="en-US" dirty="0"/>
          </a:p>
        </p:txBody>
      </p:sp>
      <p:sp>
        <p:nvSpPr>
          <p:cNvPr id="7" name="角丸四角形吹き出し 6"/>
          <p:cNvSpPr/>
          <p:nvPr/>
        </p:nvSpPr>
        <p:spPr>
          <a:xfrm>
            <a:off x="245533" y="2127940"/>
            <a:ext cx="2751667" cy="1910660"/>
          </a:xfrm>
          <a:prstGeom prst="wedgeRoundRectCallout">
            <a:avLst>
              <a:gd name="adj1" fmla="val 63009"/>
              <a:gd name="adj2" fmla="val 9164"/>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kumimoji="1" lang="ja-JP" altLang="en-US" dirty="0" smtClean="0"/>
              <a:t>左辺</a:t>
            </a:r>
            <a:endParaRPr kumimoji="1" lang="en-US" altLang="ja-JP" dirty="0" smtClean="0"/>
          </a:p>
          <a:p>
            <a:endParaRPr lang="en-US" altLang="ja-JP" dirty="0"/>
          </a:p>
          <a:p>
            <a:r>
              <a:rPr kumimoji="1" lang="ja-JP" altLang="en-US" dirty="0" smtClean="0"/>
              <a:t>・右辺と同じ型</a:t>
            </a:r>
            <a:endParaRPr kumimoji="1" lang="en-US" altLang="ja-JP" dirty="0" smtClean="0"/>
          </a:p>
          <a:p>
            <a:r>
              <a:rPr lang="ja-JP" altLang="en-US" dirty="0" smtClean="0"/>
              <a:t>・右辺の型の親クラス</a:t>
            </a:r>
            <a:endParaRPr lang="en-US" altLang="ja-JP" dirty="0" smtClean="0"/>
          </a:p>
          <a:p>
            <a:r>
              <a:rPr lang="ja-JP" altLang="en-US" dirty="0"/>
              <a:t>・右辺の型</a:t>
            </a:r>
            <a:r>
              <a:rPr lang="ja-JP" altLang="en-US" dirty="0" smtClean="0"/>
              <a:t>の実装しているインターフェース</a:t>
            </a:r>
            <a:endParaRPr kumimoji="1" lang="ja-JP" altLang="en-US" dirty="0"/>
          </a:p>
        </p:txBody>
      </p:sp>
    </p:spTree>
    <p:extLst>
      <p:ext uri="{BB962C8B-B14F-4D97-AF65-F5344CB8AC3E}">
        <p14:creationId xmlns:p14="http://schemas.microsoft.com/office/powerpoint/2010/main" val="23175891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1989</TotalTime>
  <Words>1376</Words>
  <Application>Microsoft Office PowerPoint</Application>
  <PresentationFormat>ワイド画面</PresentationFormat>
  <Paragraphs>276</Paragraphs>
  <Slides>15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15</vt:i4>
      </vt:variant>
    </vt:vector>
  </HeadingPairs>
  <TitlesOfParts>
    <vt:vector size="19"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dc:title>
  <dc:creator>KN-PC00190</dc:creator>
  <cp:lastModifiedBy>user</cp:lastModifiedBy>
  <cp:revision>186</cp:revision>
  <dcterms:created xsi:type="dcterms:W3CDTF">2019-04-22T10:04:49Z</dcterms:created>
  <dcterms:modified xsi:type="dcterms:W3CDTF">2020-05-06T14:01:47Z</dcterms:modified>
</cp:coreProperties>
</file>