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9" r:id="rId2"/>
    <p:sldId id="306" r:id="rId3"/>
    <p:sldId id="330" r:id="rId4"/>
    <p:sldId id="331" r:id="rId5"/>
    <p:sldId id="332" r:id="rId6"/>
    <p:sldId id="307" r:id="rId7"/>
    <p:sldId id="334" r:id="rId8"/>
    <p:sldId id="335" r:id="rId9"/>
    <p:sldId id="336" r:id="rId10"/>
    <p:sldId id="337" r:id="rId11"/>
    <p:sldId id="338" r:id="rId12"/>
    <p:sldId id="339" r:id="rId13"/>
    <p:sldId id="308" r:id="rId14"/>
    <p:sldId id="340" r:id="rId15"/>
    <p:sldId id="341" r:id="rId16"/>
    <p:sldId id="342" r:id="rId17"/>
    <p:sldId id="343" r:id="rId18"/>
    <p:sldId id="346" r:id="rId19"/>
    <p:sldId id="347" r:id="rId20"/>
    <p:sldId id="32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355"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7BD57-2456-4CB0-B00E-D6BC7E97CB4A}" type="datetimeFigureOut">
              <a:rPr kumimoji="1" lang="ja-JP" altLang="en-US" smtClean="0"/>
              <a:t>2020/5/10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D347C-DAF1-4889-B5DB-279D6546991A}" type="slidenum">
              <a:rPr kumimoji="1" lang="ja-JP" altLang="en-US" smtClean="0"/>
              <a:t>‹#›</a:t>
            </a:fld>
            <a:endParaRPr kumimoji="1" lang="ja-JP" altLang="en-US"/>
          </a:p>
        </p:txBody>
      </p:sp>
    </p:spTree>
    <p:extLst>
      <p:ext uri="{BB962C8B-B14F-4D97-AF65-F5344CB8AC3E}">
        <p14:creationId xmlns:p14="http://schemas.microsoft.com/office/powerpoint/2010/main" val="10999000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7228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355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1069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419827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88725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91892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90722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9256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88304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3736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43387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DBFA6-027E-44D2-A2C8-C3FE41AB2AF5}" type="datetimeFigureOut">
              <a:rPr kumimoji="1" lang="ja-JP" altLang="en-US" smtClean="0"/>
              <a:t>2020/5/10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56689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5164668" y="2921170"/>
            <a:ext cx="2209800" cy="1015663"/>
          </a:xfrm>
          <a:prstGeom prst="rect">
            <a:avLst/>
          </a:prstGeom>
        </p:spPr>
        <p:txBody>
          <a:bodyPr wrap="square">
            <a:spAutoFit/>
          </a:bodyPr>
          <a:lstStyle/>
          <a:p>
            <a:r>
              <a:rPr lang="ja-JP" altLang="en-US" sz="6000" dirty="0" smtClean="0"/>
              <a:t>例外</a:t>
            </a:r>
            <a:endParaRPr lang="ja-JP" altLang="en-US" sz="6000" dirty="0"/>
          </a:p>
        </p:txBody>
      </p:sp>
    </p:spTree>
    <p:extLst>
      <p:ext uri="{BB962C8B-B14F-4D97-AF65-F5344CB8AC3E}">
        <p14:creationId xmlns:p14="http://schemas.microsoft.com/office/powerpoint/2010/main" val="3070412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982132" y="177792"/>
            <a:ext cx="11099801" cy="1200329"/>
          </a:xfrm>
          <a:prstGeom prst="rect">
            <a:avLst/>
          </a:prstGeom>
        </p:spPr>
        <p:txBody>
          <a:bodyPr wrap="square">
            <a:spAutoFit/>
          </a:bodyPr>
          <a:lstStyle/>
          <a:p>
            <a:r>
              <a:rPr lang="ja-JP" altLang="en-US" sz="3600" dirty="0" smtClean="0"/>
              <a:t>実行時エラーはプログラムの実行時に何ら</a:t>
            </a:r>
            <a:r>
              <a:rPr lang="ja-JP" altLang="en-US" sz="3600" dirty="0" smtClean="0"/>
              <a:t>かの異常事態が発生したものです。</a:t>
            </a:r>
            <a:endParaRPr lang="en-US" altLang="ja-JP" sz="3600" dirty="0" smtClean="0"/>
          </a:p>
        </p:txBody>
      </p:sp>
      <p:sp>
        <p:nvSpPr>
          <p:cNvPr id="5" name="正方形/長方形 4"/>
          <p:cNvSpPr/>
          <p:nvPr/>
        </p:nvSpPr>
        <p:spPr>
          <a:xfrm>
            <a:off x="982132" y="1378121"/>
            <a:ext cx="9571059" cy="2308324"/>
          </a:xfrm>
          <a:prstGeom prst="rect">
            <a:avLst/>
          </a:prstGeom>
        </p:spPr>
        <p:txBody>
          <a:bodyPr wrap="square">
            <a:spAutoFit/>
          </a:bodyPr>
          <a:lstStyle/>
          <a:p>
            <a:r>
              <a:rPr lang="ja-JP" altLang="en-US" sz="2400" dirty="0" smtClean="0"/>
              <a:t>年齢を入れる箇所で標準入力から数字以外を入力したり、</a:t>
            </a:r>
            <a:endParaRPr lang="en-US" altLang="ja-JP" sz="2400" dirty="0" smtClean="0"/>
          </a:p>
          <a:p>
            <a:r>
              <a:rPr lang="ja-JP" altLang="en-US" sz="2400" dirty="0" smtClean="0"/>
              <a:t>ファイルを開く処理でファイルが見つからなかったり、</a:t>
            </a:r>
            <a:endParaRPr lang="en-US" altLang="ja-JP" sz="2400" dirty="0" smtClean="0"/>
          </a:p>
          <a:p>
            <a:r>
              <a:rPr lang="en-US" altLang="ja-JP" sz="2400" dirty="0" smtClean="0"/>
              <a:t>null</a:t>
            </a:r>
            <a:r>
              <a:rPr lang="ja-JP" altLang="en-US" sz="2400" dirty="0" smtClean="0"/>
              <a:t>が入っている変数を利用したり、</a:t>
            </a:r>
            <a:endParaRPr lang="en-US" altLang="ja-JP" sz="2400" dirty="0" smtClean="0"/>
          </a:p>
          <a:p>
            <a:endParaRPr lang="en-US" altLang="ja-JP" sz="2400" dirty="0"/>
          </a:p>
          <a:p>
            <a:r>
              <a:rPr lang="ja-JP" altLang="en-US" sz="2400" dirty="0" smtClean="0"/>
              <a:t>などプログラムの実行中に何らかの異常事態が発生し、処理が継続できなくなってしまうエラーのことです。</a:t>
            </a:r>
            <a:endParaRPr lang="en-US" altLang="ja-JP" sz="2400" dirty="0"/>
          </a:p>
        </p:txBody>
      </p:sp>
      <p:sp>
        <p:nvSpPr>
          <p:cNvPr id="7" name="正方形/長方形 6"/>
          <p:cNvSpPr/>
          <p:nvPr/>
        </p:nvSpPr>
        <p:spPr>
          <a:xfrm>
            <a:off x="982132" y="3645279"/>
            <a:ext cx="10587059" cy="1200329"/>
          </a:xfrm>
          <a:prstGeom prst="rect">
            <a:avLst/>
          </a:prstGeom>
        </p:spPr>
        <p:txBody>
          <a:bodyPr wrap="square">
            <a:spAutoFit/>
          </a:bodyPr>
          <a:lstStyle/>
          <a:p>
            <a:r>
              <a:rPr lang="ja-JP" altLang="en-US" sz="3600" dirty="0" smtClean="0"/>
              <a:t>このようなエラーに対してはどのようにすればよいのでしょうか？</a:t>
            </a:r>
            <a:endParaRPr lang="en-US" altLang="ja-JP" sz="3600" dirty="0" smtClean="0"/>
          </a:p>
        </p:txBody>
      </p:sp>
      <p:sp>
        <p:nvSpPr>
          <p:cNvPr id="12" name="正方形/長方形 11"/>
          <p:cNvSpPr/>
          <p:nvPr/>
        </p:nvSpPr>
        <p:spPr>
          <a:xfrm>
            <a:off x="982132" y="5009691"/>
            <a:ext cx="10587059" cy="1200329"/>
          </a:xfrm>
          <a:prstGeom prst="rect">
            <a:avLst/>
          </a:prstGeom>
        </p:spPr>
        <p:txBody>
          <a:bodyPr wrap="square">
            <a:spAutoFit/>
          </a:bodyPr>
          <a:lstStyle/>
          <a:p>
            <a:r>
              <a:rPr lang="ja-JP" altLang="en-US" sz="3600" dirty="0" smtClean="0"/>
              <a:t>プログラムを修正してエラーを発生させなくするということができますか？</a:t>
            </a:r>
            <a:endParaRPr lang="en-US" altLang="ja-JP" sz="3600" dirty="0" smtClean="0"/>
          </a:p>
        </p:txBody>
      </p:sp>
    </p:spTree>
    <p:extLst>
      <p:ext uri="{BB962C8B-B14F-4D97-AF65-F5344CB8AC3E}">
        <p14:creationId xmlns:p14="http://schemas.microsoft.com/office/powerpoint/2010/main" val="125781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778927" y="388319"/>
            <a:ext cx="11099801" cy="1200329"/>
          </a:xfrm>
          <a:prstGeom prst="rect">
            <a:avLst/>
          </a:prstGeom>
        </p:spPr>
        <p:txBody>
          <a:bodyPr wrap="square">
            <a:spAutoFit/>
          </a:bodyPr>
          <a:lstStyle/>
          <a:p>
            <a:r>
              <a:rPr lang="ja-JP" altLang="en-US" sz="3600" dirty="0" smtClean="0"/>
              <a:t>実行中</a:t>
            </a:r>
            <a:r>
              <a:rPr lang="ja-JP" altLang="en-US" sz="3600" dirty="0"/>
              <a:t>に何らかの異常事態が</a:t>
            </a:r>
            <a:r>
              <a:rPr lang="ja-JP" altLang="en-US" sz="3600" dirty="0" smtClean="0"/>
              <a:t>発生することをプログラムで防ぐこと（予防）は困難です。</a:t>
            </a:r>
            <a:endParaRPr lang="en-US" altLang="ja-JP" sz="3600" dirty="0" smtClean="0"/>
          </a:p>
        </p:txBody>
      </p:sp>
      <p:sp>
        <p:nvSpPr>
          <p:cNvPr id="6" name="正方形/長方形 5"/>
          <p:cNvSpPr/>
          <p:nvPr/>
        </p:nvSpPr>
        <p:spPr>
          <a:xfrm>
            <a:off x="778927" y="2396058"/>
            <a:ext cx="11099801" cy="1200329"/>
          </a:xfrm>
          <a:prstGeom prst="rect">
            <a:avLst/>
          </a:prstGeom>
        </p:spPr>
        <p:txBody>
          <a:bodyPr wrap="square">
            <a:spAutoFit/>
          </a:bodyPr>
          <a:lstStyle/>
          <a:p>
            <a:r>
              <a:rPr lang="ja-JP" altLang="en-US" sz="3600" dirty="0" smtClean="0"/>
              <a:t>そこで、「もし発生した場合にどのような対処を行うか」という対策を用意しておくことが可能です。</a:t>
            </a:r>
            <a:endParaRPr lang="en-US" altLang="ja-JP" sz="3600" dirty="0" smtClean="0"/>
          </a:p>
        </p:txBody>
      </p:sp>
      <p:sp>
        <p:nvSpPr>
          <p:cNvPr id="8" name="正方形/長方形 7"/>
          <p:cNvSpPr/>
          <p:nvPr/>
        </p:nvSpPr>
        <p:spPr>
          <a:xfrm>
            <a:off x="778927" y="4233325"/>
            <a:ext cx="11099801" cy="2308324"/>
          </a:xfrm>
          <a:prstGeom prst="rect">
            <a:avLst/>
          </a:prstGeom>
        </p:spPr>
        <p:txBody>
          <a:bodyPr wrap="square">
            <a:spAutoFit/>
          </a:bodyPr>
          <a:lstStyle/>
          <a:p>
            <a:r>
              <a:rPr lang="ja-JP" altLang="en-US" sz="3600" dirty="0" smtClean="0"/>
              <a:t>例えば、</a:t>
            </a:r>
            <a:endParaRPr lang="en-US" altLang="ja-JP" sz="3600" dirty="0" smtClean="0"/>
          </a:p>
          <a:p>
            <a:r>
              <a:rPr lang="ja-JP" altLang="en-US" sz="3600" dirty="0" smtClean="0"/>
              <a:t>年齢</a:t>
            </a:r>
            <a:r>
              <a:rPr lang="ja-JP" altLang="en-US" sz="3600" dirty="0"/>
              <a:t>を入れる箇所で標準入力から</a:t>
            </a:r>
            <a:r>
              <a:rPr lang="ja-JP" altLang="en-US" sz="3600" dirty="0" smtClean="0"/>
              <a:t>数字以外が入力された場合は、もう一度正しい値を入力してもらうなどです。</a:t>
            </a:r>
            <a:endParaRPr lang="en-US" altLang="ja-JP" sz="2800" dirty="0"/>
          </a:p>
        </p:txBody>
      </p:sp>
    </p:spTree>
    <p:extLst>
      <p:ext uri="{BB962C8B-B14F-4D97-AF65-F5344CB8AC3E}">
        <p14:creationId xmlns:p14="http://schemas.microsoft.com/office/powerpoint/2010/main" val="217395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778927" y="388319"/>
            <a:ext cx="11099801" cy="1200329"/>
          </a:xfrm>
          <a:prstGeom prst="rect">
            <a:avLst/>
          </a:prstGeom>
        </p:spPr>
        <p:txBody>
          <a:bodyPr wrap="square">
            <a:spAutoFit/>
          </a:bodyPr>
          <a:lstStyle/>
          <a:p>
            <a:r>
              <a:rPr lang="ja-JP" altLang="en-US" sz="3600" dirty="0" smtClean="0"/>
              <a:t>そういったエラーが発生した際の対処法を考えなければプログラムは停止してしまします。</a:t>
            </a:r>
            <a:endParaRPr lang="en-US" altLang="ja-JP" sz="3600" dirty="0" smtClean="0"/>
          </a:p>
        </p:txBody>
      </p:sp>
      <p:sp>
        <p:nvSpPr>
          <p:cNvPr id="6" name="正方形/長方形 5"/>
          <p:cNvSpPr/>
          <p:nvPr/>
        </p:nvSpPr>
        <p:spPr>
          <a:xfrm>
            <a:off x="778926" y="2006591"/>
            <a:ext cx="11099801" cy="2308324"/>
          </a:xfrm>
          <a:prstGeom prst="rect">
            <a:avLst/>
          </a:prstGeom>
        </p:spPr>
        <p:txBody>
          <a:bodyPr wrap="square">
            <a:spAutoFit/>
          </a:bodyPr>
          <a:lstStyle/>
          <a:p>
            <a:r>
              <a:rPr lang="en-US" altLang="ja-JP" sz="3600" dirty="0" smtClean="0"/>
              <a:t>Java</a:t>
            </a:r>
            <a:r>
              <a:rPr lang="ja-JP" altLang="en-US" sz="3600" dirty="0" smtClean="0"/>
              <a:t>ではこのような</a:t>
            </a:r>
            <a:endParaRPr lang="en-US" altLang="ja-JP" sz="3600" dirty="0" smtClean="0"/>
          </a:p>
          <a:p>
            <a:r>
              <a:rPr lang="ja-JP" altLang="en-US" sz="3600" dirty="0" smtClean="0"/>
              <a:t>「プログラム実行中の想定外の事象」を「</a:t>
            </a:r>
            <a:r>
              <a:rPr lang="ja-JP" altLang="en-US" sz="3600" b="1" dirty="0" smtClean="0">
                <a:solidFill>
                  <a:srgbClr val="FF0000"/>
                </a:solidFill>
              </a:rPr>
              <a:t>例外</a:t>
            </a:r>
            <a:r>
              <a:rPr lang="en-US" altLang="ja-JP" sz="3600" b="1" dirty="0" smtClean="0">
                <a:solidFill>
                  <a:srgbClr val="FF0000"/>
                </a:solidFill>
              </a:rPr>
              <a:t>(exception)</a:t>
            </a:r>
            <a:r>
              <a:rPr lang="ja-JP" altLang="en-US" sz="3600" dirty="0" smtClean="0"/>
              <a:t>」と呼び、発生した際の対処を記載する仕組みを提供しています。</a:t>
            </a:r>
            <a:endParaRPr lang="en-US" altLang="ja-JP" sz="3600" dirty="0" smtClean="0"/>
          </a:p>
        </p:txBody>
      </p:sp>
      <p:sp>
        <p:nvSpPr>
          <p:cNvPr id="8" name="正方形/長方形 7"/>
          <p:cNvSpPr/>
          <p:nvPr/>
        </p:nvSpPr>
        <p:spPr>
          <a:xfrm>
            <a:off x="778931" y="4732858"/>
            <a:ext cx="11099801" cy="1631216"/>
          </a:xfrm>
          <a:prstGeom prst="rect">
            <a:avLst/>
          </a:prstGeom>
        </p:spPr>
        <p:txBody>
          <a:bodyPr wrap="square">
            <a:spAutoFit/>
          </a:bodyPr>
          <a:lstStyle/>
          <a:p>
            <a:r>
              <a:rPr lang="ja-JP" altLang="en-US" sz="3600" dirty="0" smtClean="0"/>
              <a:t>その仕組みを用いて「例外」が発生した際の対処を</a:t>
            </a:r>
            <a:r>
              <a:rPr lang="ja-JP" altLang="en-US" sz="3600" dirty="0"/>
              <a:t>行</a:t>
            </a:r>
            <a:r>
              <a:rPr lang="ja-JP" altLang="en-US" sz="3600" dirty="0" smtClean="0"/>
              <a:t>うことを「例外処理」と言います。</a:t>
            </a:r>
            <a:endParaRPr lang="en-US" altLang="ja-JP" sz="3600" dirty="0" smtClean="0"/>
          </a:p>
          <a:p>
            <a:r>
              <a:rPr lang="en-US" altLang="ja-JP" sz="2800" dirty="0"/>
              <a:t>※</a:t>
            </a:r>
            <a:r>
              <a:rPr lang="ja-JP" altLang="en-US" sz="2800" dirty="0"/>
              <a:t>対処できないもの、対処しない</a:t>
            </a:r>
            <a:r>
              <a:rPr lang="ja-JP" altLang="en-US" sz="2800" dirty="0" smtClean="0"/>
              <a:t>物もあります。</a:t>
            </a:r>
            <a:endParaRPr lang="en-US" altLang="ja-JP" sz="2800" dirty="0"/>
          </a:p>
        </p:txBody>
      </p:sp>
    </p:spTree>
    <p:extLst>
      <p:ext uri="{BB962C8B-B14F-4D97-AF65-F5344CB8AC3E}">
        <p14:creationId xmlns:p14="http://schemas.microsoft.com/office/powerpoint/2010/main" val="281524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1200329"/>
          </a:xfrm>
          <a:prstGeom prst="rect">
            <a:avLst/>
          </a:prstGeom>
        </p:spPr>
        <p:txBody>
          <a:bodyPr wrap="square">
            <a:spAutoFit/>
          </a:bodyPr>
          <a:lstStyle/>
          <a:p>
            <a:r>
              <a:rPr lang="en-US" altLang="ja-JP" sz="3600" dirty="0" smtClean="0"/>
              <a:t>Java</a:t>
            </a:r>
            <a:r>
              <a:rPr lang="ja-JP" altLang="en-US" sz="3600" dirty="0" smtClean="0"/>
              <a:t>では例外処理を下記のように</a:t>
            </a:r>
            <a:endParaRPr lang="en-US" altLang="ja-JP" sz="3600" dirty="0" smtClean="0"/>
          </a:p>
          <a:p>
            <a:r>
              <a:rPr lang="en-US" altLang="ja-JP" sz="3600" dirty="0" smtClean="0">
                <a:solidFill>
                  <a:srgbClr val="FF0000"/>
                </a:solidFill>
              </a:rPr>
              <a:t>try-catch</a:t>
            </a:r>
            <a:r>
              <a:rPr lang="ja-JP" altLang="en-US" sz="3600" dirty="0" smtClean="0">
                <a:solidFill>
                  <a:srgbClr val="FF0000"/>
                </a:solidFill>
              </a:rPr>
              <a:t>文</a:t>
            </a:r>
            <a:r>
              <a:rPr lang="ja-JP" altLang="en-US" sz="3600" dirty="0" smtClean="0"/>
              <a:t>を用いて記載します。</a:t>
            </a:r>
            <a:endParaRPr lang="ja-JP" altLang="en-US" sz="2800" dirty="0"/>
          </a:p>
        </p:txBody>
      </p:sp>
      <p:sp>
        <p:nvSpPr>
          <p:cNvPr id="22" name="四角形: メモ 27">
            <a:extLst>
              <a:ext uri="{FF2B5EF4-FFF2-40B4-BE49-F238E27FC236}">
                <a16:creationId xmlns:lc="http://schemas.openxmlformats.org/drawingml/2006/lockedCanvas" xmlns:a16="http://schemas.microsoft.com/office/drawing/2014/main" xmlns="" id="{576FA5A4-7E12-4F38-B8BD-5DF42FD64CEC}"/>
              </a:ext>
            </a:extLst>
          </p:cNvPr>
          <p:cNvSpPr/>
          <p:nvPr/>
        </p:nvSpPr>
        <p:spPr>
          <a:xfrm>
            <a:off x="1016557" y="2819401"/>
            <a:ext cx="2903510" cy="350520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実行クラス</a:t>
            </a:r>
            <a:endParaRPr lang="en-US" altLang="ja-JP" sz="1400" b="1" dirty="0" smtClean="0">
              <a:solidFill>
                <a:schemeClr val="tx1"/>
              </a:solidFill>
            </a:endParaRPr>
          </a:p>
          <a:p>
            <a:endParaRPr kumimoji="1" lang="en-US" altLang="ja-JP" sz="1400" b="1" dirty="0" smtClean="0">
              <a:solidFill>
                <a:schemeClr val="tx1"/>
              </a:solidFill>
            </a:endParaRPr>
          </a:p>
          <a:p>
            <a:r>
              <a:rPr lang="en-US" altLang="ja-JP" sz="1400" b="1" dirty="0" smtClean="0">
                <a:solidFill>
                  <a:schemeClr val="tx1"/>
                </a:solidFill>
              </a:rPr>
              <a:t>try{</a:t>
            </a:r>
            <a:endParaRPr lang="en-US" altLang="ja-JP" sz="1400" b="1" dirty="0">
              <a:solidFill>
                <a:schemeClr val="tx1"/>
              </a:solidFill>
            </a:endParaRPr>
          </a:p>
          <a:p>
            <a:r>
              <a:rPr lang="en-US" altLang="ja-JP" sz="1400" b="1" dirty="0">
                <a:solidFill>
                  <a:schemeClr val="tx1"/>
                </a:solidFill>
              </a:rPr>
              <a:t> </a:t>
            </a:r>
            <a:r>
              <a:rPr lang="en-US" altLang="ja-JP" sz="1400" b="1" dirty="0" smtClean="0">
                <a:solidFill>
                  <a:schemeClr val="tx1"/>
                </a:solidFill>
              </a:rPr>
              <a:t>       </a:t>
            </a:r>
            <a:r>
              <a:rPr lang="ja-JP" altLang="en-US" sz="1400" b="1" dirty="0" smtClean="0">
                <a:solidFill>
                  <a:schemeClr val="tx1"/>
                </a:solidFill>
              </a:rPr>
              <a:t>処理</a:t>
            </a:r>
            <a:r>
              <a:rPr lang="en-US" altLang="ja-JP" sz="1400" b="1" dirty="0" smtClean="0">
                <a:solidFill>
                  <a:schemeClr val="tx1"/>
                </a:solidFill>
              </a:rPr>
              <a:t>1;</a:t>
            </a:r>
          </a:p>
          <a:p>
            <a:endParaRPr lang="en-US" altLang="ja-JP" sz="1400" b="1" dirty="0" smtClean="0">
              <a:solidFill>
                <a:schemeClr val="tx1"/>
              </a:solidFill>
            </a:endParaRPr>
          </a:p>
          <a:p>
            <a:r>
              <a:rPr lang="en-US" altLang="ja-JP" sz="1400" b="1" dirty="0" smtClean="0">
                <a:solidFill>
                  <a:schemeClr val="tx1"/>
                </a:solidFill>
              </a:rPr>
              <a:t>        </a:t>
            </a:r>
            <a:r>
              <a:rPr lang="ja-JP" altLang="en-US" sz="1400" b="1" dirty="0" smtClean="0">
                <a:solidFill>
                  <a:schemeClr val="tx1"/>
                </a:solidFill>
              </a:rPr>
              <a:t>処理</a:t>
            </a:r>
            <a:r>
              <a:rPr lang="en-US" altLang="ja-JP" sz="1400" b="1" dirty="0" smtClean="0">
                <a:solidFill>
                  <a:schemeClr val="tx1"/>
                </a:solidFill>
              </a:rPr>
              <a:t>2;</a:t>
            </a:r>
          </a:p>
          <a:p>
            <a:endParaRPr lang="en-US" altLang="ja-JP" sz="1400" b="1" dirty="0" smtClean="0">
              <a:solidFill>
                <a:schemeClr val="tx1"/>
              </a:solidFill>
            </a:endParaRPr>
          </a:p>
          <a:p>
            <a:r>
              <a:rPr lang="ja-JP" altLang="en-US" sz="1400" b="1" dirty="0" smtClean="0">
                <a:solidFill>
                  <a:schemeClr val="tx1"/>
                </a:solidFill>
              </a:rPr>
              <a:t>        処理</a:t>
            </a:r>
            <a:r>
              <a:rPr lang="en-US" altLang="ja-JP" sz="1400" b="1" dirty="0" smtClean="0">
                <a:solidFill>
                  <a:schemeClr val="tx1"/>
                </a:solidFill>
              </a:rPr>
              <a:t>3;</a:t>
            </a:r>
          </a:p>
          <a:p>
            <a:endParaRPr lang="en-US" altLang="ja-JP" sz="1400" b="1" dirty="0" smtClean="0">
              <a:solidFill>
                <a:schemeClr val="tx1"/>
              </a:solidFill>
            </a:endParaRPr>
          </a:p>
          <a:p>
            <a:r>
              <a:rPr lang="en-US" altLang="ja-JP" sz="1400" b="1" dirty="0" smtClean="0">
                <a:solidFill>
                  <a:schemeClr val="tx1"/>
                </a:solidFill>
              </a:rPr>
              <a:t>}catch(</a:t>
            </a:r>
            <a:r>
              <a:rPr lang="en-US" altLang="ja-JP" sz="1400" b="1" dirty="0" err="1" smtClean="0">
                <a:solidFill>
                  <a:schemeClr val="tx1"/>
                </a:solidFill>
              </a:rPr>
              <a:t>IOException</a:t>
            </a:r>
            <a:r>
              <a:rPr lang="en-US" altLang="ja-JP" sz="1400" b="1" dirty="0" smtClean="0">
                <a:solidFill>
                  <a:schemeClr val="tx1"/>
                </a:solidFill>
              </a:rPr>
              <a:t> e){</a:t>
            </a:r>
          </a:p>
          <a:p>
            <a:endParaRPr lang="en-US" altLang="ja-JP" sz="1400" b="1" dirty="0" smtClean="0">
              <a:solidFill>
                <a:schemeClr val="tx1"/>
              </a:solidFill>
            </a:endParaRPr>
          </a:p>
          <a:p>
            <a:r>
              <a:rPr lang="en-US" altLang="ja-JP" sz="1400" b="1" dirty="0" smtClean="0">
                <a:solidFill>
                  <a:schemeClr val="tx1"/>
                </a:solidFill>
              </a:rPr>
              <a:t>        </a:t>
            </a:r>
            <a:r>
              <a:rPr lang="ja-JP" altLang="en-US" sz="1400" b="1" dirty="0" smtClean="0">
                <a:solidFill>
                  <a:schemeClr val="tx1"/>
                </a:solidFill>
              </a:rPr>
              <a:t>例外処理</a:t>
            </a:r>
            <a:r>
              <a:rPr lang="en-US" altLang="ja-JP" sz="1400" b="1" dirty="0" smtClean="0">
                <a:solidFill>
                  <a:schemeClr val="tx1"/>
                </a:solidFill>
              </a:rPr>
              <a:t>4;</a:t>
            </a:r>
          </a:p>
          <a:p>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3" name="正方形/長方形 22"/>
          <p:cNvSpPr/>
          <p:nvPr/>
        </p:nvSpPr>
        <p:spPr>
          <a:xfrm>
            <a:off x="767796" y="1606721"/>
            <a:ext cx="9571059" cy="830997"/>
          </a:xfrm>
          <a:prstGeom prst="rect">
            <a:avLst/>
          </a:prstGeom>
        </p:spPr>
        <p:txBody>
          <a:bodyPr wrap="square">
            <a:spAutoFit/>
          </a:bodyPr>
          <a:lstStyle/>
          <a:p>
            <a:r>
              <a:rPr lang="ja-JP" altLang="en-US" sz="2400" dirty="0"/>
              <a:t>例外</a:t>
            </a:r>
            <a:r>
              <a:rPr lang="ja-JP" altLang="en-US" sz="2400" dirty="0" smtClean="0"/>
              <a:t>が発生する可能性のある処理を</a:t>
            </a:r>
            <a:r>
              <a:rPr lang="en-US" altLang="ja-JP" sz="2400" dirty="0" smtClean="0"/>
              <a:t>try</a:t>
            </a:r>
            <a:r>
              <a:rPr lang="ja-JP" altLang="en-US" sz="2400" dirty="0" smtClean="0"/>
              <a:t>ブロックで囲み、</a:t>
            </a:r>
            <a:endParaRPr lang="en-US" altLang="ja-JP" sz="2400" dirty="0" smtClean="0"/>
          </a:p>
          <a:p>
            <a:r>
              <a:rPr lang="ja-JP" altLang="en-US" sz="2400" dirty="0" smtClean="0"/>
              <a:t>例外が発生した際に実行する処理を</a:t>
            </a:r>
            <a:r>
              <a:rPr lang="en-US" altLang="ja-JP" sz="2400" dirty="0" smtClean="0"/>
              <a:t>catch</a:t>
            </a:r>
            <a:r>
              <a:rPr lang="ja-JP" altLang="en-US" sz="2400" dirty="0" smtClean="0"/>
              <a:t>ブロック内に記載します。</a:t>
            </a:r>
            <a:endParaRPr lang="en-US" altLang="ja-JP" sz="2400" dirty="0"/>
          </a:p>
        </p:txBody>
      </p:sp>
      <p:sp>
        <p:nvSpPr>
          <p:cNvPr id="2" name="下矢印 1"/>
          <p:cNvSpPr/>
          <p:nvPr/>
        </p:nvSpPr>
        <p:spPr>
          <a:xfrm>
            <a:off x="4233333" y="3454400"/>
            <a:ext cx="482600" cy="1244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4548009" y="2769049"/>
            <a:ext cx="2383565" cy="369332"/>
          </a:xfrm>
          <a:prstGeom prst="rect">
            <a:avLst/>
          </a:prstGeom>
        </p:spPr>
        <p:txBody>
          <a:bodyPr wrap="square">
            <a:spAutoFit/>
          </a:bodyPr>
          <a:lstStyle/>
          <a:p>
            <a:pPr algn="ctr"/>
            <a:r>
              <a:rPr lang="ja-JP" altLang="en-US" dirty="0" smtClean="0"/>
              <a:t>例外が発生しない時</a:t>
            </a:r>
            <a:endParaRPr lang="ja-JP" altLang="en-US" dirty="0"/>
          </a:p>
        </p:txBody>
      </p:sp>
      <p:sp>
        <p:nvSpPr>
          <p:cNvPr id="30" name="正方形/長方形 29"/>
          <p:cNvSpPr/>
          <p:nvPr/>
        </p:nvSpPr>
        <p:spPr>
          <a:xfrm>
            <a:off x="4715933" y="3387125"/>
            <a:ext cx="2893383" cy="2062103"/>
          </a:xfrm>
          <a:prstGeom prst="rect">
            <a:avLst/>
          </a:prstGeom>
        </p:spPr>
        <p:txBody>
          <a:bodyPr wrap="square">
            <a:spAutoFit/>
          </a:bodyPr>
          <a:lstStyle/>
          <a:p>
            <a:pPr algn="ctr"/>
            <a:r>
              <a:rPr lang="ja-JP" altLang="en-US" sz="1600" dirty="0" smtClean="0"/>
              <a:t>処理</a:t>
            </a:r>
            <a:r>
              <a:rPr lang="en-US" altLang="ja-JP" sz="1600" dirty="0" smtClean="0"/>
              <a:t>1</a:t>
            </a:r>
            <a:r>
              <a:rPr lang="ja-JP" altLang="en-US" sz="1600" dirty="0" err="1" smtClean="0"/>
              <a:t>、</a:t>
            </a:r>
            <a:r>
              <a:rPr lang="en-US" altLang="ja-JP" sz="1600" dirty="0" smtClean="0"/>
              <a:t>2</a:t>
            </a:r>
            <a:r>
              <a:rPr lang="ja-JP" altLang="en-US" sz="1600" dirty="0" err="1" smtClean="0"/>
              <a:t>、</a:t>
            </a:r>
            <a:r>
              <a:rPr lang="en-US" altLang="ja-JP" sz="1600" dirty="0" smtClean="0"/>
              <a:t>3</a:t>
            </a:r>
            <a:r>
              <a:rPr lang="ja-JP" altLang="en-US" sz="1600" dirty="0" smtClean="0"/>
              <a:t>を順に実行する。</a:t>
            </a:r>
            <a:endParaRPr lang="en-US" altLang="ja-JP" sz="1600" dirty="0" smtClean="0"/>
          </a:p>
          <a:p>
            <a:pPr algn="ctr"/>
            <a:endParaRPr lang="en-US" altLang="ja-JP" sz="1600" dirty="0" smtClean="0"/>
          </a:p>
          <a:p>
            <a:pPr algn="ctr"/>
            <a:endParaRPr lang="en-US" altLang="ja-JP" sz="1600" dirty="0"/>
          </a:p>
          <a:p>
            <a:pPr algn="ctr"/>
            <a:endParaRPr lang="en-US" altLang="ja-JP" sz="1600" dirty="0" smtClean="0"/>
          </a:p>
          <a:p>
            <a:pPr algn="ctr"/>
            <a:endParaRPr lang="en-US" altLang="ja-JP" sz="1600" dirty="0"/>
          </a:p>
          <a:p>
            <a:pPr algn="ctr"/>
            <a:endParaRPr lang="en-US" altLang="ja-JP" sz="1600" dirty="0" smtClean="0"/>
          </a:p>
          <a:p>
            <a:pPr algn="ctr"/>
            <a:endParaRPr lang="en-US" altLang="ja-JP" sz="1600" dirty="0" smtClean="0"/>
          </a:p>
          <a:p>
            <a:r>
              <a:rPr lang="ja-JP" altLang="en-US" sz="1600" dirty="0" smtClean="0"/>
              <a:t>処理</a:t>
            </a:r>
            <a:r>
              <a:rPr lang="en-US" altLang="ja-JP" sz="1600" dirty="0" smtClean="0"/>
              <a:t>4</a:t>
            </a:r>
            <a:r>
              <a:rPr lang="ja-JP" altLang="en-US" sz="1600" dirty="0" smtClean="0"/>
              <a:t>は行わない。</a:t>
            </a:r>
            <a:endParaRPr lang="ja-JP" altLang="en-US" sz="1600" dirty="0"/>
          </a:p>
        </p:txBody>
      </p:sp>
      <p:sp>
        <p:nvSpPr>
          <p:cNvPr id="31" name="正方形/長方形 30"/>
          <p:cNvSpPr/>
          <p:nvPr/>
        </p:nvSpPr>
        <p:spPr>
          <a:xfrm>
            <a:off x="8255000" y="2737698"/>
            <a:ext cx="2383565" cy="646331"/>
          </a:xfrm>
          <a:prstGeom prst="rect">
            <a:avLst/>
          </a:prstGeom>
        </p:spPr>
        <p:txBody>
          <a:bodyPr wrap="square">
            <a:spAutoFit/>
          </a:bodyPr>
          <a:lstStyle/>
          <a:p>
            <a:pPr algn="ctr"/>
            <a:r>
              <a:rPr lang="ja-JP" altLang="en-US" dirty="0" smtClean="0"/>
              <a:t>例外が発生した時（処理</a:t>
            </a:r>
            <a:r>
              <a:rPr lang="en-US" altLang="ja-JP" dirty="0" smtClean="0"/>
              <a:t>2</a:t>
            </a:r>
            <a:r>
              <a:rPr lang="ja-JP" altLang="en-US" dirty="0" smtClean="0"/>
              <a:t>で）</a:t>
            </a:r>
            <a:endParaRPr lang="ja-JP" altLang="en-US" dirty="0"/>
          </a:p>
        </p:txBody>
      </p:sp>
      <p:sp>
        <p:nvSpPr>
          <p:cNvPr id="32" name="下矢印 31"/>
          <p:cNvSpPr/>
          <p:nvPr/>
        </p:nvSpPr>
        <p:spPr>
          <a:xfrm>
            <a:off x="8119532" y="3387125"/>
            <a:ext cx="482600" cy="73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下矢印 32"/>
          <p:cNvSpPr/>
          <p:nvPr/>
        </p:nvSpPr>
        <p:spPr>
          <a:xfrm>
            <a:off x="8119533" y="5073131"/>
            <a:ext cx="482600" cy="6202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左カーブ矢印 2"/>
          <p:cNvSpPr/>
          <p:nvPr/>
        </p:nvSpPr>
        <p:spPr>
          <a:xfrm>
            <a:off x="8545082" y="4129916"/>
            <a:ext cx="567267" cy="1004668"/>
          </a:xfrm>
          <a:prstGeom prst="curvedLeftArrow">
            <a:avLst>
              <a:gd name="adj1" fmla="val 12867"/>
              <a:gd name="adj2" fmla="val 45486"/>
              <a:gd name="adj3" fmla="val 25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p:cNvSpPr/>
          <p:nvPr/>
        </p:nvSpPr>
        <p:spPr>
          <a:xfrm>
            <a:off x="8828715" y="3429001"/>
            <a:ext cx="3223585" cy="584775"/>
          </a:xfrm>
          <a:prstGeom prst="rect">
            <a:avLst/>
          </a:prstGeom>
        </p:spPr>
        <p:txBody>
          <a:bodyPr wrap="square">
            <a:spAutoFit/>
          </a:bodyPr>
          <a:lstStyle/>
          <a:p>
            <a:r>
              <a:rPr lang="ja-JP" altLang="en-US" sz="1600" dirty="0" smtClean="0"/>
              <a:t>処理</a:t>
            </a:r>
            <a:r>
              <a:rPr lang="en-US" altLang="ja-JP" sz="1600" dirty="0" smtClean="0"/>
              <a:t>1</a:t>
            </a:r>
            <a:r>
              <a:rPr lang="ja-JP" altLang="en-US" sz="1600" dirty="0" err="1" smtClean="0"/>
              <a:t>、</a:t>
            </a:r>
            <a:r>
              <a:rPr lang="en-US" altLang="ja-JP" sz="1600" dirty="0" smtClean="0"/>
              <a:t>2</a:t>
            </a:r>
            <a:r>
              <a:rPr lang="ja-JP" altLang="en-US" sz="1600" dirty="0" smtClean="0"/>
              <a:t>を順に実行する。</a:t>
            </a:r>
            <a:endParaRPr lang="en-US" altLang="ja-JP" sz="1600" dirty="0" smtClean="0"/>
          </a:p>
          <a:p>
            <a:endParaRPr lang="en-US" altLang="ja-JP" sz="1600" dirty="0" smtClean="0"/>
          </a:p>
        </p:txBody>
      </p:sp>
      <p:sp>
        <p:nvSpPr>
          <p:cNvPr id="4" name="爆発 2 3"/>
          <p:cNvSpPr/>
          <p:nvPr/>
        </p:nvSpPr>
        <p:spPr>
          <a:xfrm>
            <a:off x="7892949" y="4025512"/>
            <a:ext cx="1142998" cy="575733"/>
          </a:xfrm>
          <a:prstGeom prst="irregularSeal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例外</a:t>
            </a:r>
            <a:endParaRPr kumimoji="1" lang="ja-JP" altLang="en-US" sz="1000" dirty="0"/>
          </a:p>
        </p:txBody>
      </p:sp>
      <p:sp>
        <p:nvSpPr>
          <p:cNvPr id="35" name="正方形/長方形 34"/>
          <p:cNvSpPr/>
          <p:nvPr/>
        </p:nvSpPr>
        <p:spPr>
          <a:xfrm>
            <a:off x="8828715" y="5238988"/>
            <a:ext cx="3223585" cy="338554"/>
          </a:xfrm>
          <a:prstGeom prst="rect">
            <a:avLst/>
          </a:prstGeom>
        </p:spPr>
        <p:txBody>
          <a:bodyPr wrap="square">
            <a:spAutoFit/>
          </a:bodyPr>
          <a:lstStyle/>
          <a:p>
            <a:r>
              <a:rPr lang="ja-JP" altLang="en-US" sz="1600" dirty="0" smtClean="0"/>
              <a:t>処理</a:t>
            </a:r>
            <a:r>
              <a:rPr lang="en-US" altLang="ja-JP" sz="1600" dirty="0" smtClean="0"/>
              <a:t>4</a:t>
            </a:r>
            <a:r>
              <a:rPr lang="ja-JP" altLang="en-US" sz="1600" dirty="0" smtClean="0"/>
              <a:t>を実行</a:t>
            </a:r>
            <a:endParaRPr lang="en-US" altLang="ja-JP" sz="1600" dirty="0" smtClean="0"/>
          </a:p>
        </p:txBody>
      </p:sp>
      <p:sp>
        <p:nvSpPr>
          <p:cNvPr id="36" name="正方形/長方形 35"/>
          <p:cNvSpPr/>
          <p:nvPr/>
        </p:nvSpPr>
        <p:spPr>
          <a:xfrm>
            <a:off x="9079536" y="4112515"/>
            <a:ext cx="2308131" cy="584775"/>
          </a:xfrm>
          <a:prstGeom prst="rect">
            <a:avLst/>
          </a:prstGeom>
        </p:spPr>
        <p:txBody>
          <a:bodyPr wrap="square">
            <a:spAutoFit/>
          </a:bodyPr>
          <a:lstStyle/>
          <a:p>
            <a:r>
              <a:rPr lang="ja-JP" altLang="en-US" sz="1600" dirty="0" smtClean="0"/>
              <a:t>処理</a:t>
            </a:r>
            <a:r>
              <a:rPr lang="en-US" altLang="ja-JP" sz="1600" dirty="0" smtClean="0"/>
              <a:t>2</a:t>
            </a:r>
            <a:r>
              <a:rPr lang="ja-JP" altLang="en-US" sz="1600" dirty="0" smtClean="0"/>
              <a:t>で例外発生。</a:t>
            </a:r>
            <a:endParaRPr lang="en-US" altLang="ja-JP" sz="1600" dirty="0" smtClean="0"/>
          </a:p>
          <a:p>
            <a:endParaRPr lang="en-US" altLang="ja-JP" sz="1600" dirty="0" smtClean="0"/>
          </a:p>
        </p:txBody>
      </p:sp>
    </p:spTree>
    <p:extLst>
      <p:ext uri="{BB962C8B-B14F-4D97-AF65-F5344CB8AC3E}">
        <p14:creationId xmlns:p14="http://schemas.microsoft.com/office/powerpoint/2010/main" val="126425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 grpId="0" animBg="1"/>
      <p:bldP spid="29" grpId="0"/>
      <p:bldP spid="30" grpId="0"/>
      <p:bldP spid="31" grpId="0"/>
      <p:bldP spid="32" grpId="0" animBg="1"/>
      <p:bldP spid="33" grpId="0" animBg="1"/>
      <p:bldP spid="3" grpId="0" animBg="1"/>
      <p:bldP spid="34" grpId="0"/>
      <p:bldP spid="4" grpId="0" animBg="1"/>
      <p:bldP spid="35"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778925" y="142785"/>
            <a:ext cx="11286073" cy="2308324"/>
          </a:xfrm>
          <a:prstGeom prst="rect">
            <a:avLst/>
          </a:prstGeom>
        </p:spPr>
        <p:txBody>
          <a:bodyPr wrap="square">
            <a:spAutoFit/>
          </a:bodyPr>
          <a:lstStyle/>
          <a:p>
            <a:r>
              <a:rPr lang="en-US" altLang="ja-JP" sz="3600" dirty="0" smtClean="0"/>
              <a:t>Java</a:t>
            </a:r>
            <a:r>
              <a:rPr lang="ja-JP" altLang="en-US" sz="3600" dirty="0" err="1" smtClean="0"/>
              <a:t>での</a:t>
            </a:r>
            <a:r>
              <a:rPr lang="ja-JP" altLang="en-US" sz="3600" dirty="0" smtClean="0"/>
              <a:t>例外処理は前ページの通り行われますが、</a:t>
            </a:r>
            <a:endParaRPr lang="en-US" altLang="ja-JP" sz="3600" dirty="0" smtClean="0"/>
          </a:p>
          <a:p>
            <a:r>
              <a:rPr lang="ja-JP" altLang="en-US" sz="3600" dirty="0" smtClean="0"/>
              <a:t>例外の中には例外が発生した場合に、</a:t>
            </a:r>
            <a:endParaRPr lang="en-US" altLang="ja-JP" sz="3600" dirty="0" smtClean="0"/>
          </a:p>
          <a:p>
            <a:r>
              <a:rPr lang="ja-JP" altLang="en-US" sz="3600" dirty="0" smtClean="0"/>
              <a:t>「対処できない例外」や「必ずしも対処する必要のない例外」というものも存在します。</a:t>
            </a:r>
            <a:endParaRPr lang="en-US" altLang="ja-JP" sz="3600" dirty="0" smtClean="0"/>
          </a:p>
        </p:txBody>
      </p:sp>
      <p:sp>
        <p:nvSpPr>
          <p:cNvPr id="5" name="正方形/長方形 4"/>
          <p:cNvSpPr/>
          <p:nvPr/>
        </p:nvSpPr>
        <p:spPr>
          <a:xfrm>
            <a:off x="778925" y="2569517"/>
            <a:ext cx="11286073" cy="1569660"/>
          </a:xfrm>
          <a:prstGeom prst="rect">
            <a:avLst/>
          </a:prstGeom>
        </p:spPr>
        <p:txBody>
          <a:bodyPr wrap="square">
            <a:spAutoFit/>
          </a:bodyPr>
          <a:lstStyle/>
          <a:p>
            <a:r>
              <a:rPr lang="ja-JP" altLang="en-US" sz="3600" dirty="0" smtClean="0"/>
              <a:t>・「対処できない例外」　</a:t>
            </a:r>
            <a:endParaRPr lang="en-US" altLang="ja-JP" sz="3600" dirty="0" smtClean="0"/>
          </a:p>
          <a:p>
            <a:r>
              <a:rPr lang="ja-JP" altLang="en-US" sz="3600" dirty="0"/>
              <a:t>　</a:t>
            </a:r>
            <a:r>
              <a:rPr lang="ja-JP" altLang="en-US" sz="3600" dirty="0" smtClean="0"/>
              <a:t>　メモリ不足など打つ手のないもの</a:t>
            </a:r>
            <a:endParaRPr lang="en-US" altLang="ja-JP" sz="3600" dirty="0" smtClean="0"/>
          </a:p>
          <a:p>
            <a:r>
              <a:rPr lang="ja-JP" altLang="en-US" sz="2400" dirty="0"/>
              <a:t>　</a:t>
            </a:r>
            <a:r>
              <a:rPr lang="ja-JP" altLang="en-US" sz="2400" dirty="0" smtClean="0"/>
              <a:t>　（メモリ不足の場合は処理が進められないことが多く対処できない）</a:t>
            </a:r>
            <a:endParaRPr lang="en-US" altLang="ja-JP" sz="2400" dirty="0" smtClean="0"/>
          </a:p>
        </p:txBody>
      </p:sp>
      <p:sp>
        <p:nvSpPr>
          <p:cNvPr id="7" name="正方形/長方形 6"/>
          <p:cNvSpPr/>
          <p:nvPr/>
        </p:nvSpPr>
        <p:spPr>
          <a:xfrm>
            <a:off x="778924" y="4155981"/>
            <a:ext cx="11286073" cy="2677656"/>
          </a:xfrm>
          <a:prstGeom prst="rect">
            <a:avLst/>
          </a:prstGeom>
        </p:spPr>
        <p:txBody>
          <a:bodyPr wrap="square">
            <a:spAutoFit/>
          </a:bodyPr>
          <a:lstStyle/>
          <a:p>
            <a:r>
              <a:rPr lang="ja-JP" altLang="en-US" sz="3600" dirty="0" smtClean="0"/>
              <a:t>・「</a:t>
            </a:r>
            <a:r>
              <a:rPr lang="ja-JP" altLang="en-US" sz="3600" dirty="0"/>
              <a:t>必ずしも対処する必要のない例外</a:t>
            </a:r>
            <a:r>
              <a:rPr lang="ja-JP" altLang="en-US" sz="3600" dirty="0" smtClean="0"/>
              <a:t>」　</a:t>
            </a:r>
            <a:endParaRPr lang="en-US" altLang="ja-JP" sz="3600" dirty="0" smtClean="0"/>
          </a:p>
          <a:p>
            <a:r>
              <a:rPr lang="ja-JP" altLang="en-US" sz="3600" dirty="0"/>
              <a:t>　</a:t>
            </a:r>
            <a:r>
              <a:rPr lang="ja-JP" altLang="en-US" sz="3600" dirty="0" smtClean="0"/>
              <a:t>　変数が</a:t>
            </a:r>
            <a:r>
              <a:rPr lang="en-US" altLang="ja-JP" sz="3600" dirty="0" smtClean="0"/>
              <a:t>null</a:t>
            </a:r>
            <a:r>
              <a:rPr lang="ja-JP" altLang="en-US" sz="3600" dirty="0" smtClean="0"/>
              <a:t>であるメンバの使用や</a:t>
            </a:r>
            <a:endParaRPr lang="en-US" altLang="ja-JP" sz="3600" dirty="0" smtClean="0"/>
          </a:p>
          <a:p>
            <a:r>
              <a:rPr lang="ja-JP" altLang="en-US" sz="3600" dirty="0" smtClean="0"/>
              <a:t>　　配列のインデックス外アクセスなど</a:t>
            </a:r>
            <a:endParaRPr lang="en-US" altLang="ja-JP" sz="3600" dirty="0" smtClean="0"/>
          </a:p>
          <a:p>
            <a:r>
              <a:rPr lang="ja-JP" altLang="en-US" sz="3600" dirty="0" smtClean="0"/>
              <a:t>　　</a:t>
            </a:r>
            <a:r>
              <a:rPr lang="ja-JP" altLang="en-US" sz="2400" dirty="0" smtClean="0"/>
              <a:t>発生してから対処ではなく、事前に発生しないようにするものや</a:t>
            </a:r>
            <a:endParaRPr lang="en-US" altLang="ja-JP" sz="2400" dirty="0" smtClean="0"/>
          </a:p>
          <a:p>
            <a:r>
              <a:rPr lang="ja-JP" altLang="en-US" sz="2400" dirty="0"/>
              <a:t>　</a:t>
            </a:r>
            <a:r>
              <a:rPr lang="ja-JP" altLang="en-US" sz="2400" dirty="0" smtClean="0"/>
              <a:t>　　いちいち想定しているときりがないものなど。</a:t>
            </a:r>
            <a:endParaRPr lang="en-US" altLang="ja-JP" sz="3600" dirty="0" smtClean="0"/>
          </a:p>
        </p:txBody>
      </p:sp>
    </p:spTree>
    <p:extLst>
      <p:ext uri="{BB962C8B-B14F-4D97-AF65-F5344CB8AC3E}">
        <p14:creationId xmlns:p14="http://schemas.microsoft.com/office/powerpoint/2010/main" val="243663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778925" y="142785"/>
            <a:ext cx="11286073" cy="646331"/>
          </a:xfrm>
          <a:prstGeom prst="rect">
            <a:avLst/>
          </a:prstGeom>
        </p:spPr>
        <p:txBody>
          <a:bodyPr wrap="square">
            <a:spAutoFit/>
          </a:bodyPr>
          <a:lstStyle/>
          <a:p>
            <a:r>
              <a:rPr lang="ja-JP" altLang="en-US" sz="3600" dirty="0" smtClean="0"/>
              <a:t>これらを下記のように分類わけします。</a:t>
            </a:r>
            <a:endParaRPr lang="en-US" altLang="ja-JP" sz="3600" dirty="0" smtClean="0"/>
          </a:p>
        </p:txBody>
      </p:sp>
      <p:sp>
        <p:nvSpPr>
          <p:cNvPr id="5" name="正方形/長方形 4"/>
          <p:cNvSpPr/>
          <p:nvPr/>
        </p:nvSpPr>
        <p:spPr>
          <a:xfrm>
            <a:off x="592655" y="945240"/>
            <a:ext cx="11286073" cy="1754326"/>
          </a:xfrm>
          <a:prstGeom prst="rect">
            <a:avLst/>
          </a:prstGeom>
        </p:spPr>
        <p:txBody>
          <a:bodyPr wrap="square">
            <a:spAutoFit/>
          </a:bodyPr>
          <a:lstStyle/>
          <a:p>
            <a:r>
              <a:rPr lang="ja-JP" altLang="en-US" sz="3600" dirty="0" smtClean="0"/>
              <a:t>・「対処できない例外」</a:t>
            </a:r>
            <a:endParaRPr lang="en-US" altLang="ja-JP" sz="3600" dirty="0"/>
          </a:p>
          <a:p>
            <a:r>
              <a:rPr lang="ja-JP" altLang="en-US" sz="3600" dirty="0" smtClean="0"/>
              <a:t>　　⇒</a:t>
            </a:r>
            <a:r>
              <a:rPr lang="en-US" altLang="ja-JP" sz="3600" dirty="0" smtClean="0"/>
              <a:t>Error</a:t>
            </a:r>
            <a:r>
              <a:rPr lang="ja-JP" altLang="en-US" sz="3600" dirty="0" smtClean="0"/>
              <a:t>系例外</a:t>
            </a:r>
            <a:endParaRPr lang="en-US" altLang="ja-JP" sz="3600" dirty="0" smtClean="0"/>
          </a:p>
          <a:p>
            <a:r>
              <a:rPr lang="ja-JP" altLang="en-US" sz="3600" dirty="0"/>
              <a:t>　</a:t>
            </a:r>
            <a:r>
              <a:rPr lang="ja-JP" altLang="en-US" sz="3600" dirty="0" smtClean="0"/>
              <a:t>　　単にエラーともいわれる。</a:t>
            </a:r>
            <a:endParaRPr lang="en-US" altLang="ja-JP" sz="3600" dirty="0" smtClean="0"/>
          </a:p>
        </p:txBody>
      </p:sp>
      <p:sp>
        <p:nvSpPr>
          <p:cNvPr id="7" name="正方形/長方形 6"/>
          <p:cNvSpPr/>
          <p:nvPr/>
        </p:nvSpPr>
        <p:spPr>
          <a:xfrm>
            <a:off x="592656" y="2677304"/>
            <a:ext cx="11286073" cy="1754326"/>
          </a:xfrm>
          <a:prstGeom prst="rect">
            <a:avLst/>
          </a:prstGeom>
        </p:spPr>
        <p:txBody>
          <a:bodyPr wrap="square">
            <a:spAutoFit/>
          </a:bodyPr>
          <a:lstStyle/>
          <a:p>
            <a:r>
              <a:rPr lang="ja-JP" altLang="en-US" sz="3600" dirty="0" smtClean="0"/>
              <a:t>・「</a:t>
            </a:r>
            <a:r>
              <a:rPr lang="ja-JP" altLang="en-US" sz="3600" dirty="0"/>
              <a:t>必ずしも対処する必要のない例外</a:t>
            </a:r>
            <a:r>
              <a:rPr lang="ja-JP" altLang="en-US" sz="3600" dirty="0" smtClean="0"/>
              <a:t>」　</a:t>
            </a:r>
            <a:endParaRPr lang="en-US" altLang="ja-JP" sz="3600" dirty="0" smtClean="0"/>
          </a:p>
          <a:p>
            <a:r>
              <a:rPr lang="ja-JP" altLang="en-US" sz="3600" dirty="0"/>
              <a:t>　</a:t>
            </a:r>
            <a:r>
              <a:rPr lang="ja-JP" altLang="en-US" sz="3600" dirty="0" smtClean="0"/>
              <a:t>　⇒</a:t>
            </a:r>
            <a:r>
              <a:rPr lang="en-US" altLang="ja-JP" sz="3600" dirty="0" err="1" smtClean="0"/>
              <a:t>RuntimeException</a:t>
            </a:r>
            <a:r>
              <a:rPr lang="ja-JP" altLang="en-US" sz="3600" dirty="0" smtClean="0"/>
              <a:t>系例外</a:t>
            </a:r>
            <a:endParaRPr lang="en-US" altLang="ja-JP" sz="3600" dirty="0" smtClean="0"/>
          </a:p>
          <a:p>
            <a:r>
              <a:rPr lang="ja-JP" altLang="en-US" sz="3600" dirty="0"/>
              <a:t>　</a:t>
            </a:r>
            <a:r>
              <a:rPr lang="ja-JP" altLang="en-US" sz="3600" dirty="0" smtClean="0"/>
              <a:t>　　非チェック例外や非検査例外ともいわれる。</a:t>
            </a:r>
            <a:endParaRPr lang="en-US" altLang="ja-JP" sz="3600" dirty="0" smtClean="0"/>
          </a:p>
        </p:txBody>
      </p:sp>
      <p:sp>
        <p:nvSpPr>
          <p:cNvPr id="6" name="正方形/長方形 5"/>
          <p:cNvSpPr/>
          <p:nvPr/>
        </p:nvSpPr>
        <p:spPr>
          <a:xfrm>
            <a:off x="592656" y="4702352"/>
            <a:ext cx="11286073" cy="1754326"/>
          </a:xfrm>
          <a:prstGeom prst="rect">
            <a:avLst/>
          </a:prstGeom>
        </p:spPr>
        <p:txBody>
          <a:bodyPr wrap="square">
            <a:spAutoFit/>
          </a:bodyPr>
          <a:lstStyle/>
          <a:p>
            <a:r>
              <a:rPr lang="ja-JP" altLang="en-US" sz="3600" dirty="0" smtClean="0"/>
              <a:t>・「必ず対処</a:t>
            </a:r>
            <a:r>
              <a:rPr lang="ja-JP" altLang="en-US" sz="3600" dirty="0"/>
              <a:t>する必要</a:t>
            </a:r>
            <a:r>
              <a:rPr lang="ja-JP" altLang="en-US" sz="3600" dirty="0" smtClean="0"/>
              <a:t>のある例外」　</a:t>
            </a:r>
            <a:endParaRPr lang="en-US" altLang="ja-JP" sz="3600" dirty="0" smtClean="0"/>
          </a:p>
          <a:p>
            <a:r>
              <a:rPr lang="ja-JP" altLang="en-US" sz="3600" dirty="0"/>
              <a:t>　</a:t>
            </a:r>
            <a:r>
              <a:rPr lang="ja-JP" altLang="en-US" sz="3600" dirty="0" smtClean="0"/>
              <a:t>　⇒</a:t>
            </a:r>
            <a:r>
              <a:rPr lang="en-US" altLang="ja-JP" sz="3600" dirty="0" smtClean="0">
                <a:solidFill>
                  <a:srgbClr val="FF0000"/>
                </a:solidFill>
              </a:rPr>
              <a:t>Exception</a:t>
            </a:r>
            <a:r>
              <a:rPr lang="ja-JP" altLang="en-US" sz="3600" dirty="0" smtClean="0">
                <a:solidFill>
                  <a:srgbClr val="FF0000"/>
                </a:solidFill>
              </a:rPr>
              <a:t>系例外</a:t>
            </a:r>
            <a:endParaRPr lang="en-US" altLang="ja-JP" sz="3600" dirty="0" smtClean="0">
              <a:solidFill>
                <a:srgbClr val="FF0000"/>
              </a:solidFill>
            </a:endParaRPr>
          </a:p>
          <a:p>
            <a:r>
              <a:rPr lang="ja-JP" altLang="en-US" sz="3600" dirty="0">
                <a:solidFill>
                  <a:srgbClr val="FF0000"/>
                </a:solidFill>
              </a:rPr>
              <a:t>　</a:t>
            </a:r>
            <a:r>
              <a:rPr lang="ja-JP" altLang="en-US" sz="3600" dirty="0" smtClean="0">
                <a:solidFill>
                  <a:srgbClr val="FF0000"/>
                </a:solidFill>
              </a:rPr>
              <a:t>　　チェック例外や検査例外ともいわれる。</a:t>
            </a:r>
            <a:endParaRPr lang="en-US" altLang="ja-JP" sz="3600" dirty="0" smtClean="0">
              <a:solidFill>
                <a:srgbClr val="FF0000"/>
              </a:solidFill>
            </a:endParaRPr>
          </a:p>
        </p:txBody>
      </p:sp>
    </p:spTree>
    <p:extLst>
      <p:ext uri="{BB962C8B-B14F-4D97-AF65-F5344CB8AC3E}">
        <p14:creationId xmlns:p14="http://schemas.microsoft.com/office/powerpoint/2010/main" val="2600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778925" y="142785"/>
            <a:ext cx="11286073" cy="1815882"/>
          </a:xfrm>
          <a:prstGeom prst="rect">
            <a:avLst/>
          </a:prstGeom>
        </p:spPr>
        <p:txBody>
          <a:bodyPr wrap="square">
            <a:spAutoFit/>
          </a:bodyPr>
          <a:lstStyle/>
          <a:p>
            <a:r>
              <a:rPr lang="en-US" altLang="ja-JP" sz="2800" dirty="0"/>
              <a:t>Java</a:t>
            </a:r>
            <a:r>
              <a:rPr lang="ja-JP" altLang="en-US" sz="2800" dirty="0"/>
              <a:t>では、例外の情報をクラスとして扱います。これらのクラスを「例外クラス」といいます。</a:t>
            </a:r>
          </a:p>
          <a:p>
            <a:r>
              <a:rPr lang="ja-JP" altLang="en-US" sz="2800" dirty="0"/>
              <a:t>その中でも標準的な例外クラスは、クラスライブラリとして提供されています。</a:t>
            </a:r>
            <a:endParaRPr lang="en-US" altLang="ja-JP" sz="2800" dirty="0" smtClean="0"/>
          </a:p>
        </p:txBody>
      </p:sp>
      <p:grpSp>
        <p:nvGrpSpPr>
          <p:cNvPr id="8" name="グループ化 7">
            <a:extLst>
              <a:ext uri="{FF2B5EF4-FFF2-40B4-BE49-F238E27FC236}">
                <a16:creationId xmlns:a16="http://schemas.microsoft.com/office/drawing/2014/main" xmlns="" id="{B45F4868-5417-4D85-AF66-59A5069EF62B}"/>
              </a:ext>
            </a:extLst>
          </p:cNvPr>
          <p:cNvGrpSpPr/>
          <p:nvPr/>
        </p:nvGrpSpPr>
        <p:grpSpPr>
          <a:xfrm>
            <a:off x="1826851" y="1933924"/>
            <a:ext cx="7169565" cy="4423564"/>
            <a:chOff x="2588251" y="1830382"/>
            <a:chExt cx="7169565" cy="4423564"/>
          </a:xfrm>
        </p:grpSpPr>
        <p:sp>
          <p:nvSpPr>
            <p:cNvPr id="9" name="正方形/長方形 8">
              <a:extLst>
                <a:ext uri="{FF2B5EF4-FFF2-40B4-BE49-F238E27FC236}">
                  <a16:creationId xmlns:a16="http://schemas.microsoft.com/office/drawing/2014/main" xmlns="" id="{C2C89F44-2A26-4A2F-88FE-D76E3068E5EE}"/>
                </a:ext>
              </a:extLst>
            </p:cNvPr>
            <p:cNvSpPr/>
            <p:nvPr/>
          </p:nvSpPr>
          <p:spPr>
            <a:xfrm>
              <a:off x="3819448" y="1830382"/>
              <a:ext cx="1757363" cy="612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Throwable</a:t>
              </a:r>
            </a:p>
            <a:p>
              <a:pPr algn="ctr"/>
              <a:r>
                <a:rPr kumimoji="1" lang="ja-JP" altLang="en-US" b="1" dirty="0">
                  <a:solidFill>
                    <a:schemeClr val="tx1"/>
                  </a:solidFill>
                </a:rPr>
                <a:t>クラス</a:t>
              </a:r>
            </a:p>
          </p:txBody>
        </p:sp>
        <p:sp>
          <p:nvSpPr>
            <p:cNvPr id="10" name="正方形/長方形 9">
              <a:extLst>
                <a:ext uri="{FF2B5EF4-FFF2-40B4-BE49-F238E27FC236}">
                  <a16:creationId xmlns:a16="http://schemas.microsoft.com/office/drawing/2014/main" xmlns="" id="{F62E9D5D-605B-4F0D-BB8C-AAE0687803C6}"/>
                </a:ext>
              </a:extLst>
            </p:cNvPr>
            <p:cNvSpPr/>
            <p:nvPr/>
          </p:nvSpPr>
          <p:spPr>
            <a:xfrm>
              <a:off x="2654539" y="3170184"/>
              <a:ext cx="1757363" cy="612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Error</a:t>
              </a:r>
              <a:endParaRPr lang="en-US" altLang="ja-JP" b="1" dirty="0">
                <a:solidFill>
                  <a:schemeClr val="tx1"/>
                </a:solidFill>
              </a:endParaRPr>
            </a:p>
            <a:p>
              <a:pPr algn="ctr"/>
              <a:r>
                <a:rPr lang="ja-JP" altLang="en-US" b="1" dirty="0">
                  <a:solidFill>
                    <a:schemeClr val="tx1"/>
                  </a:solidFill>
                </a:rPr>
                <a:t>クラス</a:t>
              </a:r>
              <a:endParaRPr lang="en-US" altLang="ja-JP" b="1" dirty="0">
                <a:solidFill>
                  <a:schemeClr val="tx1"/>
                </a:solidFill>
              </a:endParaRPr>
            </a:p>
          </p:txBody>
        </p:sp>
        <p:sp>
          <p:nvSpPr>
            <p:cNvPr id="11" name="正方形/長方形 10">
              <a:extLst>
                <a:ext uri="{FF2B5EF4-FFF2-40B4-BE49-F238E27FC236}">
                  <a16:creationId xmlns:a16="http://schemas.microsoft.com/office/drawing/2014/main" xmlns="" id="{14799E09-9D6A-460F-BD51-74C074F1A8E4}"/>
                </a:ext>
              </a:extLst>
            </p:cNvPr>
            <p:cNvSpPr/>
            <p:nvPr/>
          </p:nvSpPr>
          <p:spPr>
            <a:xfrm>
              <a:off x="4919999" y="3170184"/>
              <a:ext cx="1757363" cy="612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Exception</a:t>
              </a:r>
            </a:p>
            <a:p>
              <a:pPr algn="ctr"/>
              <a:r>
                <a:rPr lang="ja-JP" altLang="en-US" b="1" dirty="0">
                  <a:solidFill>
                    <a:schemeClr val="tx1"/>
                  </a:solidFill>
                </a:rPr>
                <a:t>クラス</a:t>
              </a:r>
              <a:endParaRPr kumimoji="1" lang="ja-JP" altLang="en-US" b="1" dirty="0">
                <a:solidFill>
                  <a:schemeClr val="tx1"/>
                </a:solidFill>
              </a:endParaRPr>
            </a:p>
          </p:txBody>
        </p:sp>
        <p:sp>
          <p:nvSpPr>
            <p:cNvPr id="12" name="正方形/長方形 11">
              <a:extLst>
                <a:ext uri="{FF2B5EF4-FFF2-40B4-BE49-F238E27FC236}">
                  <a16:creationId xmlns:a16="http://schemas.microsoft.com/office/drawing/2014/main" xmlns="" id="{BEEC9C39-0691-45E0-88A6-F7CA59C466A0}"/>
                </a:ext>
              </a:extLst>
            </p:cNvPr>
            <p:cNvSpPr/>
            <p:nvPr/>
          </p:nvSpPr>
          <p:spPr>
            <a:xfrm>
              <a:off x="2654539" y="4277512"/>
              <a:ext cx="1757363" cy="180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cxnSp>
          <p:nvCxnSpPr>
            <p:cNvPr id="14" name="コネクタ: カギ線 6">
              <a:extLst>
                <a:ext uri="{FF2B5EF4-FFF2-40B4-BE49-F238E27FC236}">
                  <a16:creationId xmlns:a16="http://schemas.microsoft.com/office/drawing/2014/main" xmlns="" id="{78A838E8-B0F9-466B-B152-D48B2B291E09}"/>
                </a:ext>
              </a:extLst>
            </p:cNvPr>
            <p:cNvCxnSpPr>
              <a:cxnSpLocks/>
              <a:stCxn id="9" idx="2"/>
              <a:endCxn id="10" idx="0"/>
            </p:cNvCxnSpPr>
            <p:nvPr/>
          </p:nvCxnSpPr>
          <p:spPr>
            <a:xfrm rot="5400000">
              <a:off x="3751775" y="2223829"/>
              <a:ext cx="727802" cy="1164909"/>
            </a:xfrm>
            <a:prstGeom prst="bentConnector3">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コネクタ: カギ線 20">
              <a:extLst>
                <a:ext uri="{FF2B5EF4-FFF2-40B4-BE49-F238E27FC236}">
                  <a16:creationId xmlns:a16="http://schemas.microsoft.com/office/drawing/2014/main" xmlns="" id="{3E70C81E-012D-43EA-8025-808C0C39EC65}"/>
                </a:ext>
              </a:extLst>
            </p:cNvPr>
            <p:cNvCxnSpPr>
              <a:cxnSpLocks/>
              <a:stCxn id="9" idx="2"/>
              <a:endCxn id="11" idx="0"/>
            </p:cNvCxnSpPr>
            <p:nvPr/>
          </p:nvCxnSpPr>
          <p:spPr>
            <a:xfrm rot="16200000" flipH="1">
              <a:off x="4884504" y="2256007"/>
              <a:ext cx="727802" cy="1100551"/>
            </a:xfrm>
            <a:prstGeom prst="bentConnector3">
              <a:avLst>
                <a:gd name="adj1" fmla="val 50000"/>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xmlns="" id="{D27A29F4-1CC5-42D8-AD8B-29B2C5DB10B9}"/>
                </a:ext>
              </a:extLst>
            </p:cNvPr>
            <p:cNvSpPr/>
            <p:nvPr/>
          </p:nvSpPr>
          <p:spPr>
            <a:xfrm>
              <a:off x="2709483" y="4334508"/>
              <a:ext cx="1757363" cy="180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17" name="正方形/長方形 16">
              <a:extLst>
                <a:ext uri="{FF2B5EF4-FFF2-40B4-BE49-F238E27FC236}">
                  <a16:creationId xmlns:a16="http://schemas.microsoft.com/office/drawing/2014/main" xmlns="" id="{EA8C66E4-E69E-479B-8FFC-9B2D0EEF1F6D}"/>
                </a:ext>
              </a:extLst>
            </p:cNvPr>
            <p:cNvSpPr/>
            <p:nvPr/>
          </p:nvSpPr>
          <p:spPr>
            <a:xfrm>
              <a:off x="2763907" y="4383514"/>
              <a:ext cx="1757363" cy="180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18" name="正方形/長方形 17">
              <a:extLst>
                <a:ext uri="{FF2B5EF4-FFF2-40B4-BE49-F238E27FC236}">
                  <a16:creationId xmlns:a16="http://schemas.microsoft.com/office/drawing/2014/main" xmlns="" id="{C9BEB17B-03FB-480E-A031-12318C95C7A2}"/>
                </a:ext>
              </a:extLst>
            </p:cNvPr>
            <p:cNvSpPr/>
            <p:nvPr/>
          </p:nvSpPr>
          <p:spPr>
            <a:xfrm>
              <a:off x="2818591" y="4432519"/>
              <a:ext cx="1757363" cy="296061"/>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サブクラス</a:t>
              </a:r>
            </a:p>
          </p:txBody>
        </p:sp>
        <p:sp>
          <p:nvSpPr>
            <p:cNvPr id="19" name="正方形/長方形 18">
              <a:extLst>
                <a:ext uri="{FF2B5EF4-FFF2-40B4-BE49-F238E27FC236}">
                  <a16:creationId xmlns:a16="http://schemas.microsoft.com/office/drawing/2014/main" xmlns="" id="{964A5482-F04A-4097-A183-16FADFF390E5}"/>
                </a:ext>
              </a:extLst>
            </p:cNvPr>
            <p:cNvSpPr/>
            <p:nvPr/>
          </p:nvSpPr>
          <p:spPr>
            <a:xfrm>
              <a:off x="4917106" y="4279029"/>
              <a:ext cx="1757363" cy="180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20" name="正方形/長方形 19">
              <a:extLst>
                <a:ext uri="{FF2B5EF4-FFF2-40B4-BE49-F238E27FC236}">
                  <a16:creationId xmlns:a16="http://schemas.microsoft.com/office/drawing/2014/main" xmlns="" id="{6559C06E-2100-4EE4-9206-9212CC87E87E}"/>
                </a:ext>
              </a:extLst>
            </p:cNvPr>
            <p:cNvSpPr/>
            <p:nvPr/>
          </p:nvSpPr>
          <p:spPr>
            <a:xfrm>
              <a:off x="4972050" y="4336025"/>
              <a:ext cx="1757363" cy="180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21" name="正方形/長方形 20">
              <a:extLst>
                <a:ext uri="{FF2B5EF4-FFF2-40B4-BE49-F238E27FC236}">
                  <a16:creationId xmlns:a16="http://schemas.microsoft.com/office/drawing/2014/main" xmlns="" id="{8A8C2AE2-BB9C-4B7F-BF67-FA7512505F6E}"/>
                </a:ext>
              </a:extLst>
            </p:cNvPr>
            <p:cNvSpPr/>
            <p:nvPr/>
          </p:nvSpPr>
          <p:spPr>
            <a:xfrm>
              <a:off x="5026474" y="4385031"/>
              <a:ext cx="1757363" cy="180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22" name="正方形/長方形 21">
              <a:extLst>
                <a:ext uri="{FF2B5EF4-FFF2-40B4-BE49-F238E27FC236}">
                  <a16:creationId xmlns:a16="http://schemas.microsoft.com/office/drawing/2014/main" xmlns="" id="{F7CB13D0-BC99-4596-A4B7-5541FBEA3125}"/>
                </a:ext>
              </a:extLst>
            </p:cNvPr>
            <p:cNvSpPr/>
            <p:nvPr/>
          </p:nvSpPr>
          <p:spPr>
            <a:xfrm>
              <a:off x="5081158" y="4434036"/>
              <a:ext cx="1757363" cy="289217"/>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サブクラス</a:t>
              </a:r>
            </a:p>
          </p:txBody>
        </p:sp>
        <p:sp>
          <p:nvSpPr>
            <p:cNvPr id="23" name="正方形/長方形 22">
              <a:extLst>
                <a:ext uri="{FF2B5EF4-FFF2-40B4-BE49-F238E27FC236}">
                  <a16:creationId xmlns:a16="http://schemas.microsoft.com/office/drawing/2014/main" xmlns="" id="{91BDEB8B-78F4-420D-9959-775FA131DC19}"/>
                </a:ext>
              </a:extLst>
            </p:cNvPr>
            <p:cNvSpPr/>
            <p:nvPr/>
          </p:nvSpPr>
          <p:spPr>
            <a:xfrm>
              <a:off x="7237250" y="4441998"/>
              <a:ext cx="2340000" cy="61200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solidFill>
                    <a:schemeClr val="tx1"/>
                  </a:solidFill>
                </a:rPr>
                <a:t>RuntimeException</a:t>
              </a:r>
              <a:endParaRPr kumimoji="1" lang="en-US" altLang="ja-JP" b="1" dirty="0">
                <a:solidFill>
                  <a:schemeClr val="tx1"/>
                </a:solidFill>
              </a:endParaRPr>
            </a:p>
            <a:p>
              <a:pPr algn="ctr"/>
              <a:r>
                <a:rPr lang="ja-JP" altLang="en-US" b="1" dirty="0">
                  <a:solidFill>
                    <a:schemeClr val="tx1"/>
                  </a:solidFill>
                </a:rPr>
                <a:t>クラス</a:t>
              </a:r>
              <a:endParaRPr kumimoji="1" lang="ja-JP" altLang="en-US" b="1" dirty="0">
                <a:solidFill>
                  <a:schemeClr val="tx1"/>
                </a:solidFill>
              </a:endParaRPr>
            </a:p>
          </p:txBody>
        </p:sp>
        <p:sp>
          <p:nvSpPr>
            <p:cNvPr id="24" name="正方形/長方形 23">
              <a:extLst>
                <a:ext uri="{FF2B5EF4-FFF2-40B4-BE49-F238E27FC236}">
                  <a16:creationId xmlns:a16="http://schemas.microsoft.com/office/drawing/2014/main" xmlns="" id="{54025C11-FA79-438C-B379-A6044BE8CE3D}"/>
                </a:ext>
              </a:extLst>
            </p:cNvPr>
            <p:cNvSpPr/>
            <p:nvPr/>
          </p:nvSpPr>
          <p:spPr>
            <a:xfrm>
              <a:off x="7316623" y="5410810"/>
              <a:ext cx="2175948" cy="22867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25" name="正方形/長方形 24">
              <a:extLst>
                <a:ext uri="{FF2B5EF4-FFF2-40B4-BE49-F238E27FC236}">
                  <a16:creationId xmlns:a16="http://schemas.microsoft.com/office/drawing/2014/main" xmlns="" id="{BAA6E313-CE1F-471E-AE2F-D1086E8988B0}"/>
                </a:ext>
              </a:extLst>
            </p:cNvPr>
            <p:cNvSpPr/>
            <p:nvPr/>
          </p:nvSpPr>
          <p:spPr>
            <a:xfrm>
              <a:off x="7371567" y="5467806"/>
              <a:ext cx="2175948" cy="22867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26" name="正方形/長方形 25">
              <a:extLst>
                <a:ext uri="{FF2B5EF4-FFF2-40B4-BE49-F238E27FC236}">
                  <a16:creationId xmlns:a16="http://schemas.microsoft.com/office/drawing/2014/main" xmlns="" id="{F990F53C-2452-4722-8F4D-560C871CA5C3}"/>
                </a:ext>
              </a:extLst>
            </p:cNvPr>
            <p:cNvSpPr/>
            <p:nvPr/>
          </p:nvSpPr>
          <p:spPr>
            <a:xfrm>
              <a:off x="7425991" y="5516812"/>
              <a:ext cx="2175948" cy="22867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27" name="正方形/長方形 26">
              <a:extLst>
                <a:ext uri="{FF2B5EF4-FFF2-40B4-BE49-F238E27FC236}">
                  <a16:creationId xmlns:a16="http://schemas.microsoft.com/office/drawing/2014/main" xmlns="" id="{F9ACF4CA-631A-48FD-B94B-F30201D876E8}"/>
                </a:ext>
              </a:extLst>
            </p:cNvPr>
            <p:cNvSpPr/>
            <p:nvPr/>
          </p:nvSpPr>
          <p:spPr>
            <a:xfrm>
              <a:off x="7480675" y="5565817"/>
              <a:ext cx="2175948" cy="272219"/>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サブクラス</a:t>
              </a:r>
            </a:p>
          </p:txBody>
        </p:sp>
        <p:cxnSp>
          <p:nvCxnSpPr>
            <p:cNvPr id="28" name="コネクタ: カギ線 52">
              <a:extLst>
                <a:ext uri="{FF2B5EF4-FFF2-40B4-BE49-F238E27FC236}">
                  <a16:creationId xmlns:a16="http://schemas.microsoft.com/office/drawing/2014/main" xmlns="" id="{76872AF4-6946-49DB-B6FC-8556316F597A}"/>
                </a:ext>
              </a:extLst>
            </p:cNvPr>
            <p:cNvCxnSpPr>
              <a:cxnSpLocks/>
              <a:stCxn id="11" idx="2"/>
              <a:endCxn id="23" idx="0"/>
            </p:cNvCxnSpPr>
            <p:nvPr/>
          </p:nvCxnSpPr>
          <p:spPr>
            <a:xfrm rot="16200000" flipH="1">
              <a:off x="6773058" y="2807806"/>
              <a:ext cx="659814" cy="2608569"/>
            </a:xfrm>
            <a:prstGeom prst="bentConnector3">
              <a:avLst>
                <a:gd name="adj1" fmla="val 50000"/>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xmlns="" id="{E838C489-AC7F-4D51-A617-E2119C9C0F51}"/>
                </a:ext>
              </a:extLst>
            </p:cNvPr>
            <p:cNvCxnSpPr>
              <a:cxnSpLocks/>
              <a:stCxn id="11" idx="2"/>
              <a:endCxn id="19" idx="0"/>
            </p:cNvCxnSpPr>
            <p:nvPr/>
          </p:nvCxnSpPr>
          <p:spPr>
            <a:xfrm flipH="1">
              <a:off x="5795788" y="3782184"/>
              <a:ext cx="2893" cy="496845"/>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xmlns="" id="{F4667393-41D4-4EFF-B09D-ABA5CF6879B3}"/>
                </a:ext>
              </a:extLst>
            </p:cNvPr>
            <p:cNvCxnSpPr>
              <a:cxnSpLocks/>
              <a:stCxn id="10" idx="2"/>
              <a:endCxn id="12" idx="0"/>
            </p:cNvCxnSpPr>
            <p:nvPr/>
          </p:nvCxnSpPr>
          <p:spPr>
            <a:xfrm>
              <a:off x="3533221" y="3782184"/>
              <a:ext cx="0" cy="495328"/>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xmlns="" id="{C132A96F-FBFC-4A22-B796-A28C1CFAFBB7}"/>
                </a:ext>
              </a:extLst>
            </p:cNvPr>
            <p:cNvCxnSpPr>
              <a:cxnSpLocks/>
              <a:stCxn id="23" idx="2"/>
              <a:endCxn id="24" idx="0"/>
            </p:cNvCxnSpPr>
            <p:nvPr/>
          </p:nvCxnSpPr>
          <p:spPr>
            <a:xfrm flipH="1">
              <a:off x="8404597" y="5053998"/>
              <a:ext cx="2653" cy="356812"/>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2" name="四角形: 角を丸くする 78">
              <a:extLst>
                <a:ext uri="{FF2B5EF4-FFF2-40B4-BE49-F238E27FC236}">
                  <a16:creationId xmlns:a16="http://schemas.microsoft.com/office/drawing/2014/main" xmlns="" id="{46FA3254-B34E-4F72-88A2-8264DF2812E2}"/>
                </a:ext>
              </a:extLst>
            </p:cNvPr>
            <p:cNvSpPr/>
            <p:nvPr/>
          </p:nvSpPr>
          <p:spPr>
            <a:xfrm>
              <a:off x="2588251" y="4084065"/>
              <a:ext cx="2049020" cy="898001"/>
            </a:xfrm>
            <a:prstGeom prst="roundRect">
              <a:avLst/>
            </a:prstGeom>
            <a:noFill/>
            <a:ln w="38100">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79">
              <a:extLst>
                <a:ext uri="{FF2B5EF4-FFF2-40B4-BE49-F238E27FC236}">
                  <a16:creationId xmlns:a16="http://schemas.microsoft.com/office/drawing/2014/main" xmlns="" id="{913D0AE7-81FB-4BDB-B48F-D9E6F733772A}"/>
                </a:ext>
              </a:extLst>
            </p:cNvPr>
            <p:cNvSpPr/>
            <p:nvPr/>
          </p:nvSpPr>
          <p:spPr>
            <a:xfrm>
              <a:off x="4861595" y="4082548"/>
              <a:ext cx="2049020" cy="899520"/>
            </a:xfrm>
            <a:prstGeom prst="roundRect">
              <a:avLst/>
            </a:prstGeom>
            <a:noFill/>
            <a:ln w="38100">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80">
              <a:extLst>
                <a:ext uri="{FF2B5EF4-FFF2-40B4-BE49-F238E27FC236}">
                  <a16:creationId xmlns:a16="http://schemas.microsoft.com/office/drawing/2014/main" xmlns="" id="{23E1A4AD-0F80-4000-95DB-0E0124C3618B}"/>
                </a:ext>
              </a:extLst>
            </p:cNvPr>
            <p:cNvSpPr/>
            <p:nvPr/>
          </p:nvSpPr>
          <p:spPr>
            <a:xfrm>
              <a:off x="7237249" y="5251568"/>
              <a:ext cx="2520567" cy="846191"/>
            </a:xfrm>
            <a:prstGeom prst="roundRect">
              <a:avLst/>
            </a:prstGeom>
            <a:noFill/>
            <a:ln w="38100">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xmlns="" id="{B429AB61-FD6D-4E40-85C9-1E6185298C89}"/>
                </a:ext>
              </a:extLst>
            </p:cNvPr>
            <p:cNvSpPr txBox="1"/>
            <p:nvPr/>
          </p:nvSpPr>
          <p:spPr>
            <a:xfrm>
              <a:off x="2880434" y="4839304"/>
              <a:ext cx="1326899" cy="307777"/>
            </a:xfrm>
            <a:prstGeom prst="rect">
              <a:avLst/>
            </a:prstGeom>
            <a:solidFill>
              <a:schemeClr val="bg1"/>
            </a:solidFill>
            <a:ln>
              <a:solidFill>
                <a:schemeClr val="bg1"/>
              </a:solidFill>
            </a:ln>
          </p:spPr>
          <p:txBody>
            <a:bodyPr wrap="square" rtlCol="0">
              <a:spAutoFit/>
            </a:bodyPr>
            <a:lstStyle/>
            <a:p>
              <a:pPr algn="ctr"/>
              <a:r>
                <a:rPr lang="ja-JP" altLang="en-US" sz="1400" b="1" dirty="0" smtClean="0"/>
                <a:t>エラー系例外</a:t>
              </a:r>
              <a:endParaRPr kumimoji="1" lang="ja-JP" altLang="en-US" sz="1400" b="1" dirty="0"/>
            </a:p>
          </p:txBody>
        </p:sp>
        <p:sp>
          <p:nvSpPr>
            <p:cNvPr id="36" name="テキスト ボックス 35">
              <a:extLst>
                <a:ext uri="{FF2B5EF4-FFF2-40B4-BE49-F238E27FC236}">
                  <a16:creationId xmlns:a16="http://schemas.microsoft.com/office/drawing/2014/main" xmlns="" id="{93F372F8-90A0-4C0C-B08C-005D899D9D72}"/>
                </a:ext>
              </a:extLst>
            </p:cNvPr>
            <p:cNvSpPr txBox="1"/>
            <p:nvPr/>
          </p:nvSpPr>
          <p:spPr>
            <a:xfrm>
              <a:off x="5119383" y="4829256"/>
              <a:ext cx="1340084" cy="307777"/>
            </a:xfrm>
            <a:prstGeom prst="rect">
              <a:avLst/>
            </a:prstGeom>
            <a:solidFill>
              <a:schemeClr val="bg1"/>
            </a:solidFill>
            <a:ln>
              <a:solidFill>
                <a:schemeClr val="bg1"/>
              </a:solidFill>
            </a:ln>
          </p:spPr>
          <p:txBody>
            <a:bodyPr wrap="square" rtlCol="0">
              <a:spAutoFit/>
            </a:bodyPr>
            <a:lstStyle/>
            <a:p>
              <a:pPr algn="ctr"/>
              <a:r>
                <a:rPr lang="ja-JP" altLang="en-US" sz="1400" b="1" dirty="0" smtClean="0"/>
                <a:t>チェック例外</a:t>
              </a:r>
              <a:endParaRPr kumimoji="1" lang="ja-JP" altLang="en-US" sz="1400" b="1" dirty="0"/>
            </a:p>
          </p:txBody>
        </p:sp>
        <p:sp>
          <p:nvSpPr>
            <p:cNvPr id="37" name="テキスト ボックス 36">
              <a:extLst>
                <a:ext uri="{FF2B5EF4-FFF2-40B4-BE49-F238E27FC236}">
                  <a16:creationId xmlns:a16="http://schemas.microsoft.com/office/drawing/2014/main" xmlns="" id="{8C675972-4702-43C4-B3D4-AE414FBB97FE}"/>
                </a:ext>
              </a:extLst>
            </p:cNvPr>
            <p:cNvSpPr txBox="1"/>
            <p:nvPr/>
          </p:nvSpPr>
          <p:spPr>
            <a:xfrm>
              <a:off x="7573957" y="5946169"/>
              <a:ext cx="1552510" cy="307777"/>
            </a:xfrm>
            <a:prstGeom prst="rect">
              <a:avLst/>
            </a:prstGeom>
            <a:solidFill>
              <a:schemeClr val="bg1"/>
            </a:solidFill>
            <a:ln>
              <a:solidFill>
                <a:schemeClr val="bg1"/>
              </a:solidFill>
            </a:ln>
          </p:spPr>
          <p:txBody>
            <a:bodyPr wrap="square" rtlCol="0">
              <a:spAutoFit/>
            </a:bodyPr>
            <a:lstStyle/>
            <a:p>
              <a:pPr algn="ctr"/>
              <a:r>
                <a:rPr lang="ja-JP" altLang="en-US" sz="1400" b="1" dirty="0" smtClean="0"/>
                <a:t>非チェック例外</a:t>
              </a:r>
              <a:endParaRPr kumimoji="1" lang="ja-JP" altLang="en-US" sz="1400" b="1" dirty="0"/>
            </a:p>
          </p:txBody>
        </p:sp>
      </p:grpSp>
      <p:sp>
        <p:nvSpPr>
          <p:cNvPr id="2" name="角丸四角形吹き出し 1"/>
          <p:cNvSpPr/>
          <p:nvPr/>
        </p:nvSpPr>
        <p:spPr>
          <a:xfrm>
            <a:off x="5541048" y="1617963"/>
            <a:ext cx="2422483" cy="1150275"/>
          </a:xfrm>
          <a:prstGeom prst="wedgeRoundRectCallout">
            <a:avLst>
              <a:gd name="adj1" fmla="val -83827"/>
              <a:gd name="adj2" fmla="val 991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ja-JP" altLang="en-US" sz="1600" dirty="0" smtClean="0"/>
              <a:t>全ての例外の</a:t>
            </a:r>
            <a:r>
              <a:rPr lang="ja-JP" altLang="en-US" sz="1600" dirty="0" smtClean="0"/>
              <a:t>親クラス</a:t>
            </a:r>
            <a:endParaRPr lang="en-US" altLang="ja-JP" sz="1600" dirty="0" smtClean="0"/>
          </a:p>
          <a:p>
            <a:r>
              <a:rPr kumimoji="1" lang="ja-JP" altLang="en-US" sz="1600" dirty="0"/>
              <a:t>何</a:t>
            </a:r>
            <a:r>
              <a:rPr kumimoji="1" lang="ja-JP" altLang="en-US" sz="1600" dirty="0" smtClean="0"/>
              <a:t>らかの例外的</a:t>
            </a:r>
            <a:r>
              <a:rPr kumimoji="1" lang="ja-JP" altLang="en-US" sz="1600" dirty="0"/>
              <a:t>状況</a:t>
            </a:r>
          </a:p>
        </p:txBody>
      </p:sp>
      <p:sp>
        <p:nvSpPr>
          <p:cNvPr id="38" name="角丸四角形吹き出し 37"/>
          <p:cNvSpPr/>
          <p:nvPr/>
        </p:nvSpPr>
        <p:spPr>
          <a:xfrm>
            <a:off x="635565" y="5580937"/>
            <a:ext cx="2422483" cy="1150275"/>
          </a:xfrm>
          <a:prstGeom prst="wedgeRoundRectCallout">
            <a:avLst>
              <a:gd name="adj1" fmla="val 27665"/>
              <a:gd name="adj2" fmla="val -8650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ja-JP" altLang="en-US" sz="1600" dirty="0" smtClean="0"/>
              <a:t>回復する見込みのない状況</a:t>
            </a:r>
            <a:endParaRPr kumimoji="1" lang="en-US" altLang="ja-JP" sz="1600" dirty="0" smtClean="0"/>
          </a:p>
          <a:p>
            <a:r>
              <a:rPr lang="ja-JP" altLang="en-US" sz="1600" dirty="0" smtClean="0"/>
              <a:t>例外処理を行う必要はない。</a:t>
            </a:r>
            <a:endParaRPr kumimoji="1" lang="ja-JP" altLang="en-US" sz="1600" dirty="0"/>
          </a:p>
        </p:txBody>
      </p:sp>
      <p:sp>
        <p:nvSpPr>
          <p:cNvPr id="39" name="角丸四角形吹き出し 38"/>
          <p:cNvSpPr/>
          <p:nvPr/>
        </p:nvSpPr>
        <p:spPr>
          <a:xfrm>
            <a:off x="9295558" y="5157540"/>
            <a:ext cx="2422483" cy="1344860"/>
          </a:xfrm>
          <a:prstGeom prst="wedgeRoundRectCallout">
            <a:avLst>
              <a:gd name="adj1" fmla="val -65653"/>
              <a:gd name="adj2" fmla="val -1946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600" dirty="0"/>
              <a:t>回復が見込め</a:t>
            </a:r>
            <a:r>
              <a:rPr lang="ja-JP" altLang="en-US" sz="1600" dirty="0" smtClean="0"/>
              <a:t>、発生が予測できない状況</a:t>
            </a:r>
            <a:endParaRPr lang="en-US" altLang="ja-JP" sz="1600" dirty="0" smtClean="0"/>
          </a:p>
          <a:p>
            <a:endParaRPr lang="en-US" altLang="ja-JP" sz="1600" dirty="0"/>
          </a:p>
          <a:p>
            <a:r>
              <a:rPr lang="ja-JP" altLang="en-US" sz="1600" dirty="0"/>
              <a:t>例外</a:t>
            </a:r>
            <a:r>
              <a:rPr lang="ja-JP" altLang="en-US" sz="1600" dirty="0" smtClean="0"/>
              <a:t>処理を行うかは任意。</a:t>
            </a:r>
            <a:endParaRPr lang="ja-JP" altLang="en-US" sz="1600" dirty="0"/>
          </a:p>
        </p:txBody>
      </p:sp>
      <p:sp>
        <p:nvSpPr>
          <p:cNvPr id="40" name="角丸四角形吹き出し 39"/>
          <p:cNvSpPr/>
          <p:nvPr/>
        </p:nvSpPr>
        <p:spPr>
          <a:xfrm>
            <a:off x="3885012" y="5580937"/>
            <a:ext cx="2422483" cy="1150275"/>
          </a:xfrm>
          <a:prstGeom prst="wedgeRoundRectCallout">
            <a:avLst>
              <a:gd name="adj1" fmla="val 12636"/>
              <a:gd name="adj2" fmla="val -8503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sz="1600" dirty="0" smtClean="0"/>
              <a:t>回復が見込め、発生が予測できる状況</a:t>
            </a:r>
            <a:endParaRPr kumimoji="1" lang="en-US" altLang="ja-JP" sz="1600" dirty="0" smtClean="0"/>
          </a:p>
          <a:p>
            <a:endParaRPr kumimoji="1" lang="en-US" altLang="ja-JP" sz="1600" dirty="0" smtClean="0"/>
          </a:p>
          <a:p>
            <a:r>
              <a:rPr lang="ja-JP" altLang="en-US" sz="1600" dirty="0" smtClean="0"/>
              <a:t>例外処理が必須。</a:t>
            </a:r>
            <a:endParaRPr kumimoji="1" lang="ja-JP" altLang="en-US" sz="1600" dirty="0"/>
          </a:p>
        </p:txBody>
      </p:sp>
    </p:spTree>
    <p:extLst>
      <p:ext uri="{BB962C8B-B14F-4D97-AF65-F5344CB8AC3E}">
        <p14:creationId xmlns:p14="http://schemas.microsoft.com/office/powerpoint/2010/main" val="355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 grpId="0" animBg="1"/>
      <p:bldP spid="3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770458" y="303651"/>
            <a:ext cx="11286073" cy="1200329"/>
          </a:xfrm>
          <a:prstGeom prst="rect">
            <a:avLst/>
          </a:prstGeom>
        </p:spPr>
        <p:txBody>
          <a:bodyPr wrap="square">
            <a:spAutoFit/>
          </a:bodyPr>
          <a:lstStyle/>
          <a:p>
            <a:r>
              <a:rPr lang="en-US" altLang="ja-JP" sz="3600" dirty="0"/>
              <a:t>Exception</a:t>
            </a:r>
            <a:r>
              <a:rPr lang="ja-JP" altLang="en-US" sz="3600" dirty="0"/>
              <a:t>系</a:t>
            </a:r>
            <a:r>
              <a:rPr lang="ja-JP" altLang="en-US" sz="3600" dirty="0" smtClean="0"/>
              <a:t>例外（チェック例外、検査例外）は</a:t>
            </a:r>
            <a:endParaRPr lang="en-US" altLang="ja-JP" sz="3600" dirty="0" smtClean="0"/>
          </a:p>
          <a:p>
            <a:r>
              <a:rPr lang="ja-JP" altLang="en-US" sz="3600" dirty="0" smtClean="0"/>
              <a:t>例外への対処が必須です。</a:t>
            </a:r>
            <a:endParaRPr lang="en-US" altLang="ja-JP" sz="3600" dirty="0" smtClean="0"/>
          </a:p>
        </p:txBody>
      </p:sp>
      <p:sp>
        <p:nvSpPr>
          <p:cNvPr id="8" name="四角形: メモ 27">
            <a:extLst>
              <a:ext uri="{FF2B5EF4-FFF2-40B4-BE49-F238E27FC236}">
                <a16:creationId xmlns:lc="http://schemas.openxmlformats.org/drawingml/2006/lockedCanvas" xmlns:a16="http://schemas.microsoft.com/office/drawing/2014/main" xmlns="" id="{576FA5A4-7E12-4F38-B8BD-5DF42FD64CEC}"/>
              </a:ext>
            </a:extLst>
          </p:cNvPr>
          <p:cNvSpPr/>
          <p:nvPr/>
        </p:nvSpPr>
        <p:spPr>
          <a:xfrm>
            <a:off x="770458" y="3535305"/>
            <a:ext cx="3538509" cy="311573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実行クラス</a:t>
            </a:r>
            <a:endParaRPr lang="en-US" altLang="ja-JP" sz="1400" b="1" dirty="0" smtClean="0">
              <a:solidFill>
                <a:schemeClr val="tx1"/>
              </a:solidFill>
            </a:endParaRPr>
          </a:p>
          <a:p>
            <a:endParaRPr kumimoji="1" lang="en-US" altLang="ja-JP" sz="1400" b="1" dirty="0" smtClean="0">
              <a:solidFill>
                <a:schemeClr val="tx1"/>
              </a:solidFill>
            </a:endParaRPr>
          </a:p>
          <a:p>
            <a:endParaRPr lang="en-US" altLang="ja-JP" sz="1400" b="1" dirty="0" smtClean="0">
              <a:solidFill>
                <a:schemeClr val="tx1"/>
              </a:solidFill>
            </a:endParaRPr>
          </a:p>
          <a:p>
            <a:r>
              <a:rPr lang="en-US" altLang="ja-JP" sz="1400" b="1" dirty="0" smtClean="0">
                <a:solidFill>
                  <a:schemeClr val="tx1"/>
                </a:solidFill>
              </a:rPr>
              <a:t>        </a:t>
            </a:r>
            <a:r>
              <a:rPr lang="ja-JP" altLang="en-US" sz="1400" b="1" dirty="0" smtClean="0">
                <a:solidFill>
                  <a:schemeClr val="tx1"/>
                </a:solidFill>
              </a:rPr>
              <a:t>処理</a:t>
            </a:r>
            <a:r>
              <a:rPr lang="en-US" altLang="ja-JP" sz="1400" b="1" dirty="0" smtClean="0">
                <a:solidFill>
                  <a:schemeClr val="tx1"/>
                </a:solidFill>
              </a:rPr>
              <a:t>1;</a:t>
            </a:r>
          </a:p>
          <a:p>
            <a:endParaRPr lang="en-US" altLang="ja-JP" sz="1400" b="1" dirty="0" smtClean="0">
              <a:solidFill>
                <a:schemeClr val="tx1"/>
              </a:solidFill>
            </a:endParaRPr>
          </a:p>
          <a:p>
            <a:r>
              <a:rPr lang="en-US" altLang="ja-JP" sz="1400" b="1" dirty="0" smtClean="0">
                <a:solidFill>
                  <a:schemeClr val="tx1"/>
                </a:solidFill>
              </a:rPr>
              <a:t>        </a:t>
            </a:r>
            <a:r>
              <a:rPr lang="ja-JP" altLang="en-US" sz="1400" b="1" dirty="0" smtClean="0">
                <a:solidFill>
                  <a:schemeClr val="tx1"/>
                </a:solidFill>
              </a:rPr>
              <a:t>処理</a:t>
            </a:r>
            <a:r>
              <a:rPr lang="en-US" altLang="ja-JP" sz="1400" b="1" dirty="0" smtClean="0">
                <a:solidFill>
                  <a:schemeClr val="tx1"/>
                </a:solidFill>
              </a:rPr>
              <a:t>2;(</a:t>
            </a:r>
            <a:r>
              <a:rPr lang="ja-JP" altLang="en-US" sz="1400" b="1" dirty="0" smtClean="0">
                <a:solidFill>
                  <a:schemeClr val="tx1"/>
                </a:solidFill>
              </a:rPr>
              <a:t>例外が発生する可能性あり</a:t>
            </a:r>
            <a:r>
              <a:rPr lang="en-US" altLang="ja-JP" sz="1400" b="1" dirty="0" smtClean="0">
                <a:solidFill>
                  <a:schemeClr val="tx1"/>
                </a:solidFill>
              </a:rPr>
              <a:t>)</a:t>
            </a:r>
          </a:p>
          <a:p>
            <a:endParaRPr lang="en-US" altLang="ja-JP" sz="1400" b="1" dirty="0" smtClean="0">
              <a:solidFill>
                <a:schemeClr val="tx1"/>
              </a:solidFill>
            </a:endParaRPr>
          </a:p>
          <a:p>
            <a:r>
              <a:rPr lang="ja-JP" altLang="en-US" sz="1400" b="1" dirty="0" smtClean="0">
                <a:solidFill>
                  <a:schemeClr val="tx1"/>
                </a:solidFill>
              </a:rPr>
              <a:t>        処理</a:t>
            </a:r>
            <a:r>
              <a:rPr lang="en-US" altLang="ja-JP" sz="1400" b="1" dirty="0" smtClean="0">
                <a:solidFill>
                  <a:schemeClr val="tx1"/>
                </a:solidFill>
              </a:rPr>
              <a:t>3;</a:t>
            </a:r>
          </a:p>
          <a:p>
            <a:endParaRPr lang="en-US" altLang="ja-JP" sz="1400" b="1" dirty="0" smtClean="0">
              <a:solidFill>
                <a:schemeClr val="tx1"/>
              </a:solidFill>
            </a:endParaRPr>
          </a:p>
        </p:txBody>
      </p:sp>
      <p:sp>
        <p:nvSpPr>
          <p:cNvPr id="9" name="四角形: メモ 27">
            <a:extLst>
              <a:ext uri="{FF2B5EF4-FFF2-40B4-BE49-F238E27FC236}">
                <a16:creationId xmlns:lc="http://schemas.openxmlformats.org/drawingml/2006/lockedCanvas" xmlns:a16="http://schemas.microsoft.com/office/drawing/2014/main" xmlns="" id="{576FA5A4-7E12-4F38-B8BD-5DF42FD64CEC}"/>
              </a:ext>
            </a:extLst>
          </p:cNvPr>
          <p:cNvSpPr/>
          <p:nvPr/>
        </p:nvSpPr>
        <p:spPr>
          <a:xfrm>
            <a:off x="7442759" y="3535305"/>
            <a:ext cx="3572376" cy="311573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実行クラス</a:t>
            </a:r>
            <a:endParaRPr lang="en-US" altLang="ja-JP" sz="1400" b="1" dirty="0" smtClean="0">
              <a:solidFill>
                <a:schemeClr val="tx1"/>
              </a:solidFill>
            </a:endParaRPr>
          </a:p>
          <a:p>
            <a:endParaRPr kumimoji="1" lang="en-US" altLang="ja-JP" sz="1400" b="1" dirty="0" smtClean="0">
              <a:solidFill>
                <a:schemeClr val="tx1"/>
              </a:solidFill>
            </a:endParaRPr>
          </a:p>
          <a:p>
            <a:r>
              <a:rPr lang="en-US" altLang="ja-JP" sz="1400" b="1" dirty="0" smtClean="0">
                <a:solidFill>
                  <a:schemeClr val="tx1"/>
                </a:solidFill>
              </a:rPr>
              <a:t>try{</a:t>
            </a:r>
            <a:endParaRPr lang="en-US" altLang="ja-JP" sz="1400" b="1" dirty="0">
              <a:solidFill>
                <a:schemeClr val="tx1"/>
              </a:solidFill>
            </a:endParaRPr>
          </a:p>
          <a:p>
            <a:r>
              <a:rPr lang="en-US" altLang="ja-JP" sz="1400" b="1" dirty="0">
                <a:solidFill>
                  <a:schemeClr val="tx1"/>
                </a:solidFill>
              </a:rPr>
              <a:t> </a:t>
            </a:r>
            <a:r>
              <a:rPr lang="en-US" altLang="ja-JP" sz="1400" b="1" dirty="0" smtClean="0">
                <a:solidFill>
                  <a:schemeClr val="tx1"/>
                </a:solidFill>
              </a:rPr>
              <a:t>       </a:t>
            </a:r>
            <a:r>
              <a:rPr lang="ja-JP" altLang="en-US" sz="1400" b="1" dirty="0" smtClean="0">
                <a:solidFill>
                  <a:schemeClr val="tx1"/>
                </a:solidFill>
              </a:rPr>
              <a:t>処理</a:t>
            </a:r>
            <a:r>
              <a:rPr lang="en-US" altLang="ja-JP" sz="1400" b="1" dirty="0" smtClean="0">
                <a:solidFill>
                  <a:schemeClr val="tx1"/>
                </a:solidFill>
              </a:rPr>
              <a:t>1;</a:t>
            </a:r>
          </a:p>
          <a:p>
            <a:endParaRPr lang="en-US" altLang="ja-JP" sz="1400" b="1" dirty="0" smtClean="0">
              <a:solidFill>
                <a:schemeClr val="tx1"/>
              </a:solidFill>
            </a:endParaRPr>
          </a:p>
          <a:p>
            <a:r>
              <a:rPr lang="ja-JP" altLang="en-US" sz="1400" b="1" dirty="0" smtClean="0">
                <a:solidFill>
                  <a:schemeClr val="tx1"/>
                </a:solidFill>
              </a:rPr>
              <a:t>        処理</a:t>
            </a:r>
            <a:r>
              <a:rPr lang="en-US" altLang="ja-JP" sz="1400" b="1" dirty="0">
                <a:solidFill>
                  <a:schemeClr val="tx1"/>
                </a:solidFill>
              </a:rPr>
              <a:t>2;(</a:t>
            </a:r>
            <a:r>
              <a:rPr lang="ja-JP" altLang="en-US" sz="1400" b="1" dirty="0">
                <a:solidFill>
                  <a:schemeClr val="tx1"/>
                </a:solidFill>
              </a:rPr>
              <a:t>例外が発生する可能性あり</a:t>
            </a:r>
            <a:r>
              <a:rPr lang="en-US" altLang="ja-JP" sz="1400" b="1" dirty="0">
                <a:solidFill>
                  <a:schemeClr val="tx1"/>
                </a:solidFill>
              </a:rPr>
              <a:t>)</a:t>
            </a:r>
          </a:p>
          <a:p>
            <a:endParaRPr lang="en-US" altLang="ja-JP" sz="1400" b="1" dirty="0" smtClean="0">
              <a:solidFill>
                <a:schemeClr val="tx1"/>
              </a:solidFill>
            </a:endParaRPr>
          </a:p>
          <a:p>
            <a:r>
              <a:rPr lang="ja-JP" altLang="en-US" sz="1400" b="1" dirty="0" smtClean="0">
                <a:solidFill>
                  <a:schemeClr val="tx1"/>
                </a:solidFill>
              </a:rPr>
              <a:t>        処理</a:t>
            </a:r>
            <a:r>
              <a:rPr lang="en-US" altLang="ja-JP" sz="1400" b="1" dirty="0" smtClean="0">
                <a:solidFill>
                  <a:schemeClr val="tx1"/>
                </a:solidFill>
              </a:rPr>
              <a:t>3;</a:t>
            </a:r>
          </a:p>
          <a:p>
            <a:endParaRPr lang="en-US" altLang="ja-JP" sz="1400" b="1" dirty="0" smtClean="0">
              <a:solidFill>
                <a:schemeClr val="tx1"/>
              </a:solidFill>
            </a:endParaRPr>
          </a:p>
          <a:p>
            <a:r>
              <a:rPr lang="en-US" altLang="ja-JP" sz="1400" b="1" dirty="0" smtClean="0">
                <a:solidFill>
                  <a:schemeClr val="tx1"/>
                </a:solidFill>
              </a:rPr>
              <a:t>}catch(</a:t>
            </a:r>
            <a:r>
              <a:rPr lang="en-US" altLang="ja-JP" sz="1400" b="1" dirty="0" err="1" smtClean="0">
                <a:solidFill>
                  <a:schemeClr val="tx1"/>
                </a:solidFill>
              </a:rPr>
              <a:t>IOException</a:t>
            </a:r>
            <a:r>
              <a:rPr lang="en-US" altLang="ja-JP" sz="1400" b="1" dirty="0" smtClean="0">
                <a:solidFill>
                  <a:schemeClr val="tx1"/>
                </a:solidFill>
              </a:rPr>
              <a:t> e){</a:t>
            </a:r>
          </a:p>
          <a:p>
            <a:endParaRPr lang="en-US" altLang="ja-JP" sz="1400" b="1" dirty="0" smtClean="0">
              <a:solidFill>
                <a:schemeClr val="tx1"/>
              </a:solidFill>
            </a:endParaRPr>
          </a:p>
          <a:p>
            <a:r>
              <a:rPr lang="en-US" altLang="ja-JP" sz="1400" b="1" dirty="0" smtClean="0">
                <a:solidFill>
                  <a:schemeClr val="tx1"/>
                </a:solidFill>
              </a:rPr>
              <a:t>        </a:t>
            </a:r>
            <a:r>
              <a:rPr lang="ja-JP" altLang="en-US" sz="1400" b="1" dirty="0" smtClean="0">
                <a:solidFill>
                  <a:schemeClr val="tx1"/>
                </a:solidFill>
              </a:rPr>
              <a:t>例外処理</a:t>
            </a:r>
            <a:r>
              <a:rPr lang="en-US" altLang="ja-JP" sz="1400" b="1" dirty="0" smtClean="0">
                <a:solidFill>
                  <a:schemeClr val="tx1"/>
                </a:solidFill>
              </a:rPr>
              <a:t>4;</a:t>
            </a:r>
          </a:p>
          <a:p>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 name="右矢印 1"/>
          <p:cNvSpPr/>
          <p:nvPr/>
        </p:nvSpPr>
        <p:spPr>
          <a:xfrm>
            <a:off x="4601623" y="4762971"/>
            <a:ext cx="2523067" cy="660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修正</a:t>
            </a:r>
            <a:endParaRPr kumimoji="1" lang="ja-JP" altLang="en-US" dirty="0"/>
          </a:p>
        </p:txBody>
      </p:sp>
      <p:sp>
        <p:nvSpPr>
          <p:cNvPr id="10" name="爆発 2 9"/>
          <p:cNvSpPr/>
          <p:nvPr/>
        </p:nvSpPr>
        <p:spPr>
          <a:xfrm>
            <a:off x="713229" y="4381112"/>
            <a:ext cx="3595738" cy="1613288"/>
          </a:xfrm>
          <a:prstGeom prst="irregularSeal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コンパイル</a:t>
            </a:r>
            <a:r>
              <a:rPr lang="ja-JP" altLang="en-US" sz="2400" dirty="0"/>
              <a:t>エラ</a:t>
            </a:r>
            <a:r>
              <a:rPr lang="ja-JP" altLang="en-US" sz="2400" dirty="0" smtClean="0"/>
              <a:t>ー</a:t>
            </a:r>
            <a:endParaRPr kumimoji="1" lang="ja-JP" altLang="en-US" sz="2400" dirty="0"/>
          </a:p>
        </p:txBody>
      </p:sp>
      <p:sp>
        <p:nvSpPr>
          <p:cNvPr id="11" name="正方形/長方形 10"/>
          <p:cNvSpPr/>
          <p:nvPr/>
        </p:nvSpPr>
        <p:spPr>
          <a:xfrm>
            <a:off x="770458" y="1603719"/>
            <a:ext cx="11286073" cy="1569660"/>
          </a:xfrm>
          <a:prstGeom prst="rect">
            <a:avLst/>
          </a:prstGeom>
        </p:spPr>
        <p:txBody>
          <a:bodyPr wrap="square">
            <a:spAutoFit/>
          </a:bodyPr>
          <a:lstStyle/>
          <a:p>
            <a:r>
              <a:rPr lang="ja-JP" altLang="en-US" sz="3200" dirty="0" smtClean="0"/>
              <a:t>そのため、</a:t>
            </a:r>
            <a:r>
              <a:rPr lang="en-US" altLang="ja-JP" sz="3200" dirty="0" smtClean="0"/>
              <a:t>Java</a:t>
            </a:r>
            <a:r>
              <a:rPr lang="ja-JP" altLang="en-US" sz="3200" dirty="0" smtClean="0"/>
              <a:t>では</a:t>
            </a:r>
            <a:r>
              <a:rPr lang="ja-JP" altLang="en-US" sz="3200" dirty="0"/>
              <a:t>チェック</a:t>
            </a:r>
            <a:r>
              <a:rPr lang="ja-JP" altLang="en-US" sz="3200" dirty="0" smtClean="0"/>
              <a:t>例外が発生しそうな処理を呼び出す際は</a:t>
            </a:r>
            <a:r>
              <a:rPr lang="en-US" altLang="ja-JP" sz="3200" dirty="0" smtClean="0"/>
              <a:t>try-catch</a:t>
            </a:r>
            <a:r>
              <a:rPr lang="ja-JP" altLang="en-US" sz="3200" dirty="0" smtClean="0"/>
              <a:t>文を用いて例外処理を用意しなければコンパイルエラーとなります。</a:t>
            </a:r>
            <a:r>
              <a:rPr lang="en-US" altLang="ja-JP" sz="3200" dirty="0" smtClean="0"/>
              <a:t>※</a:t>
            </a:r>
            <a:r>
              <a:rPr lang="ja-JP" altLang="en-US" sz="3200" dirty="0" smtClean="0"/>
              <a:t>後で習う</a:t>
            </a:r>
            <a:r>
              <a:rPr lang="en-US" altLang="ja-JP" sz="3200" dirty="0" smtClean="0"/>
              <a:t>throws</a:t>
            </a:r>
            <a:r>
              <a:rPr lang="ja-JP" altLang="en-US" sz="3200" dirty="0" smtClean="0"/>
              <a:t>でも可能。</a:t>
            </a:r>
            <a:endParaRPr lang="en-US" altLang="ja-JP" sz="3200" dirty="0"/>
          </a:p>
        </p:txBody>
      </p:sp>
    </p:spTree>
    <p:extLst>
      <p:ext uri="{BB962C8B-B14F-4D97-AF65-F5344CB8AC3E}">
        <p14:creationId xmlns:p14="http://schemas.microsoft.com/office/powerpoint/2010/main" val="123337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P spid="10"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770454" y="354451"/>
            <a:ext cx="11286073" cy="1200329"/>
          </a:xfrm>
          <a:prstGeom prst="rect">
            <a:avLst/>
          </a:prstGeom>
        </p:spPr>
        <p:txBody>
          <a:bodyPr wrap="square">
            <a:spAutoFit/>
          </a:bodyPr>
          <a:lstStyle/>
          <a:p>
            <a:r>
              <a:rPr lang="en-US" altLang="ja-JP" sz="3600" dirty="0" err="1" smtClean="0"/>
              <a:t>RunTimeException</a:t>
            </a:r>
            <a:r>
              <a:rPr lang="ja-JP" altLang="en-US" sz="3600" dirty="0"/>
              <a:t>系</a:t>
            </a:r>
            <a:r>
              <a:rPr lang="ja-JP" altLang="en-US" sz="3600" dirty="0" smtClean="0"/>
              <a:t>例外（非チェック例外、非検査例外）は例外への対処が任意です。</a:t>
            </a:r>
            <a:endParaRPr lang="en-US" altLang="ja-JP" sz="3600" dirty="0" smtClean="0"/>
          </a:p>
        </p:txBody>
      </p:sp>
      <p:sp>
        <p:nvSpPr>
          <p:cNvPr id="11" name="正方形/長方形 10"/>
          <p:cNvSpPr/>
          <p:nvPr/>
        </p:nvSpPr>
        <p:spPr>
          <a:xfrm>
            <a:off x="770455" y="1791846"/>
            <a:ext cx="11286073" cy="4770537"/>
          </a:xfrm>
          <a:prstGeom prst="rect">
            <a:avLst/>
          </a:prstGeom>
        </p:spPr>
        <p:txBody>
          <a:bodyPr wrap="square">
            <a:spAutoFit/>
          </a:bodyPr>
          <a:lstStyle/>
          <a:p>
            <a:r>
              <a:rPr lang="ja-JP" altLang="en-US" sz="3200" dirty="0" smtClean="0"/>
              <a:t>通常</a:t>
            </a:r>
            <a:r>
              <a:rPr lang="ja-JP" altLang="en-US" sz="3200" dirty="0"/>
              <a:t>は例外処理を</a:t>
            </a:r>
            <a:r>
              <a:rPr lang="ja-JP" altLang="en-US" sz="3200" dirty="0" smtClean="0"/>
              <a:t>行いませ</a:t>
            </a:r>
            <a:r>
              <a:rPr lang="ja-JP" altLang="en-US" sz="3200" dirty="0"/>
              <a:t>ん</a:t>
            </a:r>
            <a:r>
              <a:rPr lang="ja-JP" altLang="en-US" sz="3200" dirty="0" smtClean="0"/>
              <a:t>。</a:t>
            </a:r>
            <a:endParaRPr lang="en-US" altLang="ja-JP" sz="3200" dirty="0" smtClean="0"/>
          </a:p>
          <a:p>
            <a:r>
              <a:rPr lang="ja-JP" altLang="en-US" sz="3200" dirty="0" smtClean="0"/>
              <a:t>こちら</a:t>
            </a:r>
            <a:r>
              <a:rPr lang="ja-JP" altLang="en-US" sz="3200" dirty="0"/>
              <a:t>は一般に「バグ」から発生するものであり、プログラマが適切な処理をして例外が発生しないようにする必要が</a:t>
            </a:r>
            <a:r>
              <a:rPr lang="ja-JP" altLang="en-US" sz="3200" dirty="0" smtClean="0"/>
              <a:t>あります。</a:t>
            </a:r>
            <a:endParaRPr lang="en-US" altLang="ja-JP" sz="3200" dirty="0"/>
          </a:p>
          <a:p>
            <a:r>
              <a:rPr lang="ja-JP" altLang="en-US" sz="3200" dirty="0"/>
              <a:t>例外処理を</a:t>
            </a:r>
            <a:r>
              <a:rPr lang="ja-JP" altLang="en-US" sz="3200" dirty="0" smtClean="0"/>
              <a:t>用意しなくてもコンパイルエラーとなりません。</a:t>
            </a:r>
            <a:endParaRPr lang="en-US" altLang="ja-JP" sz="3200" dirty="0" smtClean="0"/>
          </a:p>
          <a:p>
            <a:endParaRPr lang="en-US" altLang="ja-JP" sz="3200" dirty="0"/>
          </a:p>
          <a:p>
            <a:r>
              <a:rPr lang="en-US" altLang="ja-JP" sz="2800" dirty="0" err="1" smtClean="0"/>
              <a:t>NullPointerException</a:t>
            </a:r>
            <a:r>
              <a:rPr lang="ja-JP" altLang="en-US" sz="2800" dirty="0" smtClean="0"/>
              <a:t>：</a:t>
            </a:r>
            <a:r>
              <a:rPr lang="en-US" altLang="ja-JP" sz="2800" dirty="0" smtClean="0"/>
              <a:t>null</a:t>
            </a:r>
            <a:r>
              <a:rPr lang="ja-JP" altLang="en-US" sz="2800" dirty="0" smtClean="0"/>
              <a:t>変数の使用</a:t>
            </a:r>
            <a:endParaRPr lang="en-US" altLang="ja-JP" sz="2800" dirty="0"/>
          </a:p>
          <a:p>
            <a:r>
              <a:rPr lang="en-US" altLang="ja-JP" sz="2800" dirty="0" err="1" smtClean="0"/>
              <a:t>ArrayIndexOutOfBoundsException</a:t>
            </a:r>
            <a:r>
              <a:rPr lang="ja-JP" altLang="en-US" sz="2800" dirty="0" smtClean="0"/>
              <a:t>：配列の要素外アクセス</a:t>
            </a:r>
            <a:endParaRPr lang="en-US" altLang="ja-JP" sz="2800" dirty="0"/>
          </a:p>
          <a:p>
            <a:r>
              <a:rPr lang="en-US" altLang="ja-JP" sz="2800" dirty="0" err="1" smtClean="0"/>
              <a:t>NumberFormatException</a:t>
            </a:r>
            <a:r>
              <a:rPr lang="ja-JP" altLang="en-US" sz="2800" dirty="0" smtClean="0"/>
              <a:t>：数値変換時のフォーマット不正</a:t>
            </a:r>
            <a:endParaRPr lang="en-US" altLang="ja-JP" sz="2800" dirty="0" smtClean="0"/>
          </a:p>
          <a:p>
            <a:r>
              <a:rPr lang="ja-JP" altLang="en-US" sz="2800" dirty="0" smtClean="0"/>
              <a:t>などがあります。</a:t>
            </a:r>
            <a:endParaRPr lang="en-US" altLang="ja-JP" sz="2800" dirty="0"/>
          </a:p>
        </p:txBody>
      </p:sp>
    </p:spTree>
    <p:extLst>
      <p:ext uri="{BB962C8B-B14F-4D97-AF65-F5344CB8AC3E}">
        <p14:creationId xmlns:p14="http://schemas.microsoft.com/office/powerpoint/2010/main" val="2455921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770456" y="591517"/>
            <a:ext cx="11286073" cy="646331"/>
          </a:xfrm>
          <a:prstGeom prst="rect">
            <a:avLst/>
          </a:prstGeom>
        </p:spPr>
        <p:txBody>
          <a:bodyPr wrap="square">
            <a:spAutoFit/>
          </a:bodyPr>
          <a:lstStyle/>
          <a:p>
            <a:r>
              <a:rPr lang="en-US" altLang="ja-JP" sz="3600" dirty="0" smtClean="0"/>
              <a:t>Error</a:t>
            </a:r>
            <a:r>
              <a:rPr lang="ja-JP" altLang="en-US" sz="3600" dirty="0" smtClean="0"/>
              <a:t>系例外（エラー）は例外への対処は行いません。</a:t>
            </a:r>
            <a:endParaRPr lang="en-US" altLang="ja-JP" sz="3600" dirty="0" smtClean="0"/>
          </a:p>
        </p:txBody>
      </p:sp>
      <p:sp>
        <p:nvSpPr>
          <p:cNvPr id="11" name="正方形/長方形 10"/>
          <p:cNvSpPr/>
          <p:nvPr/>
        </p:nvSpPr>
        <p:spPr>
          <a:xfrm>
            <a:off x="770455" y="1857719"/>
            <a:ext cx="11286073" cy="4031873"/>
          </a:xfrm>
          <a:prstGeom prst="rect">
            <a:avLst/>
          </a:prstGeom>
        </p:spPr>
        <p:txBody>
          <a:bodyPr wrap="square">
            <a:spAutoFit/>
          </a:bodyPr>
          <a:lstStyle/>
          <a:p>
            <a:r>
              <a:rPr lang="ja-JP" altLang="en-US" sz="3200" dirty="0"/>
              <a:t>エラーは、プログラムで捕捉すべきではない</a:t>
            </a:r>
            <a:r>
              <a:rPr lang="ja-JP" altLang="en-US" sz="3200" dirty="0" smtClean="0"/>
              <a:t>ものです。</a:t>
            </a:r>
            <a:endParaRPr lang="en-US" altLang="ja-JP" sz="3200" dirty="0" smtClean="0"/>
          </a:p>
          <a:p>
            <a:r>
              <a:rPr lang="ja-JP" altLang="en-US" sz="3200" dirty="0"/>
              <a:t/>
            </a:r>
            <a:br>
              <a:rPr lang="ja-JP" altLang="en-US" sz="3200" dirty="0"/>
            </a:br>
            <a:r>
              <a:rPr lang="ja-JP" altLang="en-US" sz="3200" dirty="0"/>
              <a:t>例外とは異なり、システムの動作を継続できない致命的なエラーを示します。</a:t>
            </a:r>
            <a:br>
              <a:rPr lang="ja-JP" altLang="en-US" sz="3200" dirty="0"/>
            </a:br>
            <a:r>
              <a:rPr lang="ja-JP" altLang="en-US" sz="3200" dirty="0"/>
              <a:t>エラーが起こった際には、</a:t>
            </a:r>
            <a:r>
              <a:rPr lang="en-US" altLang="ja-JP" sz="3200" dirty="0"/>
              <a:t>Java</a:t>
            </a:r>
            <a:r>
              <a:rPr lang="ja-JP" altLang="en-US" sz="3200" dirty="0"/>
              <a:t>が速やかにプログラムを終了させます。</a:t>
            </a:r>
            <a:endParaRPr lang="en-US" altLang="ja-JP" sz="3200" dirty="0"/>
          </a:p>
          <a:p>
            <a:r>
              <a:rPr lang="en-US" altLang="ja-JP" sz="3200" dirty="0" err="1"/>
              <a:t>OutOfMemoryError</a:t>
            </a:r>
            <a:r>
              <a:rPr lang="ja-JP" altLang="en-US" sz="3200" dirty="0"/>
              <a:t>などがあります。</a:t>
            </a:r>
          </a:p>
          <a:p>
            <a:endParaRPr lang="en-US" altLang="ja-JP" sz="3200" dirty="0"/>
          </a:p>
        </p:txBody>
      </p:sp>
    </p:spTree>
    <p:extLst>
      <p:ext uri="{BB962C8B-B14F-4D97-AF65-F5344CB8AC3E}">
        <p14:creationId xmlns:p14="http://schemas.microsoft.com/office/powerpoint/2010/main" val="639460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1549399" y="380146"/>
            <a:ext cx="9381068" cy="1754326"/>
          </a:xfrm>
          <a:prstGeom prst="rect">
            <a:avLst/>
          </a:prstGeom>
        </p:spPr>
        <p:txBody>
          <a:bodyPr wrap="square">
            <a:spAutoFit/>
          </a:bodyPr>
          <a:lstStyle/>
          <a:p>
            <a:r>
              <a:rPr lang="ja-JP" altLang="en-US" sz="3600" dirty="0" smtClean="0"/>
              <a:t>日常生活</a:t>
            </a:r>
            <a:r>
              <a:rPr lang="ja-JP" altLang="en-US" sz="3600" dirty="0"/>
              <a:t>において皆さんは</a:t>
            </a:r>
            <a:endParaRPr lang="en-US" altLang="ja-JP" sz="3600" dirty="0" smtClean="0"/>
          </a:p>
          <a:p>
            <a:r>
              <a:rPr lang="ja-JP" altLang="en-US" sz="3600" dirty="0" smtClean="0"/>
              <a:t>大小さまざまなエラー（誤</a:t>
            </a:r>
            <a:r>
              <a:rPr lang="ja-JP" altLang="en-US" sz="3600" dirty="0" smtClean="0"/>
              <a:t>りや失敗</a:t>
            </a:r>
            <a:r>
              <a:rPr lang="ja-JP" altLang="en-US" sz="3600" dirty="0" smtClean="0"/>
              <a:t>）に</a:t>
            </a:r>
            <a:endParaRPr lang="en-US" altLang="ja-JP" sz="3600" dirty="0" smtClean="0"/>
          </a:p>
          <a:p>
            <a:r>
              <a:rPr lang="ja-JP" altLang="en-US" sz="3600" dirty="0" smtClean="0"/>
              <a:t>直面してきたと思います。</a:t>
            </a:r>
            <a:endParaRPr lang="en-US" altLang="ja-JP" sz="3600" dirty="0" smtClean="0"/>
          </a:p>
        </p:txBody>
      </p:sp>
      <p:pic>
        <p:nvPicPr>
          <p:cNvPr id="1026" name="Picture 2" descr="寝過ごした人のイラスト（男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044" y="3064933"/>
            <a:ext cx="1867958" cy="18679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寝過ごした人のイラスト（女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735" y="3084512"/>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5860952" y="5192946"/>
            <a:ext cx="2383565" cy="369332"/>
          </a:xfrm>
          <a:prstGeom prst="rect">
            <a:avLst/>
          </a:prstGeom>
        </p:spPr>
        <p:txBody>
          <a:bodyPr wrap="square">
            <a:spAutoFit/>
          </a:bodyPr>
          <a:lstStyle/>
          <a:p>
            <a:pPr algn="ctr"/>
            <a:r>
              <a:rPr lang="ja-JP" altLang="en-US" b="1" dirty="0" smtClean="0"/>
              <a:t>寝坊したり</a:t>
            </a:r>
            <a:endParaRPr lang="ja-JP" altLang="en-US" b="1" dirty="0"/>
          </a:p>
        </p:txBody>
      </p:sp>
      <p:pic>
        <p:nvPicPr>
          <p:cNvPr id="1030" name="Picture 6" descr="交通系ICカードの自動改札のイラスト「開かない」"/>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77" y="3141662"/>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085793" y="5054447"/>
            <a:ext cx="2751667" cy="646331"/>
          </a:xfrm>
          <a:prstGeom prst="rect">
            <a:avLst/>
          </a:prstGeom>
        </p:spPr>
        <p:txBody>
          <a:bodyPr wrap="square">
            <a:spAutoFit/>
          </a:bodyPr>
          <a:lstStyle/>
          <a:p>
            <a:pPr algn="ctr"/>
            <a:r>
              <a:rPr lang="ja-JP" altLang="en-US" b="1" dirty="0" smtClean="0"/>
              <a:t>チャージしておらず</a:t>
            </a:r>
            <a:endParaRPr lang="en-US" altLang="ja-JP" b="1" dirty="0" smtClean="0"/>
          </a:p>
          <a:p>
            <a:pPr algn="ctr"/>
            <a:r>
              <a:rPr lang="ja-JP" altLang="en-US" b="1" dirty="0"/>
              <a:t>改札</a:t>
            </a:r>
            <a:r>
              <a:rPr lang="ja-JP" altLang="en-US" b="1" dirty="0" smtClean="0"/>
              <a:t>に</a:t>
            </a:r>
            <a:r>
              <a:rPr lang="ja-JP" altLang="en-US" b="1" dirty="0"/>
              <a:t>入</a:t>
            </a:r>
            <a:r>
              <a:rPr lang="ja-JP" altLang="en-US" b="1" dirty="0" smtClean="0"/>
              <a:t>れなかったり</a:t>
            </a:r>
            <a:endParaRPr lang="en-US" altLang="ja-JP" b="1" dirty="0" smtClean="0"/>
          </a:p>
        </p:txBody>
      </p:sp>
      <p:pic>
        <p:nvPicPr>
          <p:cNvPr id="1032" name="Picture 8" descr="二日酔い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01" y="3084512"/>
            <a:ext cx="1767221" cy="1771650"/>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55428" y="5054447"/>
            <a:ext cx="2383565" cy="646331"/>
          </a:xfrm>
          <a:prstGeom prst="rect">
            <a:avLst/>
          </a:prstGeom>
        </p:spPr>
        <p:txBody>
          <a:bodyPr wrap="square">
            <a:spAutoFit/>
          </a:bodyPr>
          <a:lstStyle/>
          <a:p>
            <a:pPr algn="ctr"/>
            <a:r>
              <a:rPr lang="ja-JP" altLang="en-US" b="1" dirty="0" smtClean="0"/>
              <a:t>飲みすぎて二日酔いになったり</a:t>
            </a:r>
            <a:endParaRPr lang="ja-JP" altLang="en-US" b="1" dirty="0"/>
          </a:p>
        </p:txBody>
      </p:sp>
      <p:pic>
        <p:nvPicPr>
          <p:cNvPr id="1034" name="Picture 10" descr="野球のエラー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6702" y="3141662"/>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2487099" y="5192946"/>
            <a:ext cx="2383565" cy="369332"/>
          </a:xfrm>
          <a:prstGeom prst="rect">
            <a:avLst/>
          </a:prstGeom>
        </p:spPr>
        <p:txBody>
          <a:bodyPr wrap="square">
            <a:spAutoFit/>
          </a:bodyPr>
          <a:lstStyle/>
          <a:p>
            <a:pPr algn="ctr"/>
            <a:r>
              <a:rPr lang="ja-JP" altLang="en-US" b="1" dirty="0" smtClean="0"/>
              <a:t>部活の大会で</a:t>
            </a:r>
            <a:r>
              <a:rPr lang="ja-JP" altLang="en-US" b="1" dirty="0" err="1" smtClean="0"/>
              <a:t>、、</a:t>
            </a:r>
            <a:endParaRPr lang="ja-JP" altLang="en-US" b="1" dirty="0"/>
          </a:p>
        </p:txBody>
      </p:sp>
    </p:spTree>
    <p:extLst>
      <p:ext uri="{BB962C8B-B14F-4D97-AF65-F5344CB8AC3E}">
        <p14:creationId xmlns:p14="http://schemas.microsoft.com/office/powerpoint/2010/main" val="3968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2249463" y="2161289"/>
            <a:ext cx="7645792" cy="2308324"/>
          </a:xfrm>
          <a:prstGeom prst="rect">
            <a:avLst/>
          </a:prstGeom>
        </p:spPr>
        <p:txBody>
          <a:bodyPr wrap="square">
            <a:spAutoFit/>
          </a:bodyPr>
          <a:lstStyle/>
          <a:p>
            <a:r>
              <a:rPr lang="ja-JP" altLang="en-US" sz="3600" dirty="0" smtClean="0"/>
              <a:t>では、具体的にどのよう</a:t>
            </a:r>
            <a:r>
              <a:rPr lang="ja-JP" altLang="en-US" sz="3600" dirty="0" smtClean="0"/>
              <a:t>に例外を</a:t>
            </a:r>
            <a:r>
              <a:rPr lang="ja-JP" altLang="en-US" sz="3600" dirty="0" smtClean="0"/>
              <a:t>記載するのか見ていきましょう。</a:t>
            </a:r>
            <a:endParaRPr lang="en-US" altLang="ja-JP" sz="3600" dirty="0" smtClean="0"/>
          </a:p>
          <a:p>
            <a:endParaRPr lang="en-US" altLang="ja-JP" sz="3600" b="1" dirty="0"/>
          </a:p>
          <a:p>
            <a:r>
              <a:rPr lang="ja-JP" altLang="en-US" sz="3600" b="1" dirty="0" smtClean="0"/>
              <a:t>→教科書へ</a:t>
            </a:r>
            <a:endParaRPr lang="en-US" altLang="ja-JP" sz="3600" b="1" dirty="0" smtClean="0"/>
          </a:p>
        </p:txBody>
      </p:sp>
    </p:spTree>
    <p:extLst>
      <p:ext uri="{BB962C8B-B14F-4D97-AF65-F5344CB8AC3E}">
        <p14:creationId xmlns:p14="http://schemas.microsoft.com/office/powerpoint/2010/main" val="2848398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1752599" y="256288"/>
            <a:ext cx="9381068" cy="1200329"/>
          </a:xfrm>
          <a:prstGeom prst="rect">
            <a:avLst/>
          </a:prstGeom>
        </p:spPr>
        <p:txBody>
          <a:bodyPr wrap="square">
            <a:spAutoFit/>
          </a:bodyPr>
          <a:lstStyle/>
          <a:p>
            <a:r>
              <a:rPr lang="ja-JP" altLang="en-US" sz="3600" dirty="0" smtClean="0"/>
              <a:t>そんなエラーを回避するために、</a:t>
            </a:r>
            <a:endParaRPr lang="en-US" altLang="ja-JP" sz="3600" dirty="0" smtClean="0"/>
          </a:p>
          <a:p>
            <a:r>
              <a:rPr lang="ja-JP" altLang="en-US" sz="3600" dirty="0" smtClean="0"/>
              <a:t>様々な予防も行ってきていると思います。</a:t>
            </a:r>
            <a:endParaRPr lang="en-US" altLang="ja-JP" sz="3600" dirty="0" smtClean="0"/>
          </a:p>
        </p:txBody>
      </p:sp>
      <p:pic>
        <p:nvPicPr>
          <p:cNvPr id="1026" name="Picture 2" descr="寝過ごした人のイラスト（男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044" y="1828799"/>
            <a:ext cx="1867958" cy="18679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寝過ごした人のイラスト（女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735" y="1848378"/>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5860952" y="3956812"/>
            <a:ext cx="2383565" cy="369332"/>
          </a:xfrm>
          <a:prstGeom prst="rect">
            <a:avLst/>
          </a:prstGeom>
        </p:spPr>
        <p:txBody>
          <a:bodyPr wrap="square">
            <a:spAutoFit/>
          </a:bodyPr>
          <a:lstStyle/>
          <a:p>
            <a:pPr algn="ctr"/>
            <a:r>
              <a:rPr lang="ja-JP" altLang="en-US" b="1" dirty="0" smtClean="0"/>
              <a:t>寝坊したり</a:t>
            </a:r>
            <a:endParaRPr lang="ja-JP" altLang="en-US" b="1" dirty="0"/>
          </a:p>
        </p:txBody>
      </p:sp>
      <p:pic>
        <p:nvPicPr>
          <p:cNvPr id="1030" name="Picture 6" descr="交通系ICカードの自動改札のイラスト「開かない」"/>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77" y="1905528"/>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085793" y="3818313"/>
            <a:ext cx="2751667" cy="646331"/>
          </a:xfrm>
          <a:prstGeom prst="rect">
            <a:avLst/>
          </a:prstGeom>
        </p:spPr>
        <p:txBody>
          <a:bodyPr wrap="square">
            <a:spAutoFit/>
          </a:bodyPr>
          <a:lstStyle/>
          <a:p>
            <a:pPr algn="ctr"/>
            <a:r>
              <a:rPr lang="ja-JP" altLang="en-US" b="1" dirty="0" smtClean="0"/>
              <a:t>チャージしておらず</a:t>
            </a:r>
            <a:endParaRPr lang="en-US" altLang="ja-JP" b="1" dirty="0" smtClean="0"/>
          </a:p>
          <a:p>
            <a:pPr algn="ctr"/>
            <a:r>
              <a:rPr lang="ja-JP" altLang="en-US" b="1" dirty="0"/>
              <a:t>改札</a:t>
            </a:r>
            <a:r>
              <a:rPr lang="ja-JP" altLang="en-US" b="1" dirty="0" smtClean="0"/>
              <a:t>に</a:t>
            </a:r>
            <a:r>
              <a:rPr lang="ja-JP" altLang="en-US" b="1" dirty="0"/>
              <a:t>入</a:t>
            </a:r>
            <a:r>
              <a:rPr lang="ja-JP" altLang="en-US" b="1" dirty="0" smtClean="0"/>
              <a:t>れなかったり</a:t>
            </a:r>
            <a:endParaRPr lang="en-US" altLang="ja-JP" b="1" dirty="0" smtClean="0"/>
          </a:p>
        </p:txBody>
      </p:sp>
      <p:pic>
        <p:nvPicPr>
          <p:cNvPr id="1032" name="Picture 8" descr="二日酔い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01" y="1848378"/>
            <a:ext cx="1767221" cy="1771650"/>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55428" y="3818313"/>
            <a:ext cx="2383565" cy="646331"/>
          </a:xfrm>
          <a:prstGeom prst="rect">
            <a:avLst/>
          </a:prstGeom>
        </p:spPr>
        <p:txBody>
          <a:bodyPr wrap="square">
            <a:spAutoFit/>
          </a:bodyPr>
          <a:lstStyle/>
          <a:p>
            <a:pPr algn="ctr"/>
            <a:r>
              <a:rPr lang="ja-JP" altLang="en-US" b="1" dirty="0" smtClean="0"/>
              <a:t>飲みすぎて二日酔いになったり</a:t>
            </a:r>
            <a:endParaRPr lang="ja-JP" altLang="en-US" b="1" dirty="0"/>
          </a:p>
        </p:txBody>
      </p:sp>
      <p:pic>
        <p:nvPicPr>
          <p:cNvPr id="1034" name="Picture 10" descr="野球のエラー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6702" y="1905528"/>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2487099" y="3956812"/>
            <a:ext cx="2383565" cy="369332"/>
          </a:xfrm>
          <a:prstGeom prst="rect">
            <a:avLst/>
          </a:prstGeom>
        </p:spPr>
        <p:txBody>
          <a:bodyPr wrap="square">
            <a:spAutoFit/>
          </a:bodyPr>
          <a:lstStyle/>
          <a:p>
            <a:pPr algn="ctr"/>
            <a:r>
              <a:rPr lang="ja-JP" altLang="en-US" b="1" dirty="0" smtClean="0"/>
              <a:t>部活の大会で</a:t>
            </a:r>
            <a:r>
              <a:rPr lang="ja-JP" altLang="en-US" b="1" dirty="0" err="1" smtClean="0"/>
              <a:t>、、</a:t>
            </a:r>
            <a:endParaRPr lang="ja-JP" altLang="en-US" b="1" dirty="0"/>
          </a:p>
        </p:txBody>
      </p:sp>
      <p:sp>
        <p:nvSpPr>
          <p:cNvPr id="2" name="下矢印 1"/>
          <p:cNvSpPr/>
          <p:nvPr/>
        </p:nvSpPr>
        <p:spPr>
          <a:xfrm>
            <a:off x="3145369" y="4478647"/>
            <a:ext cx="5236631" cy="728133"/>
          </a:xfrm>
          <a:prstGeom prst="downArrow">
            <a:avLst>
              <a:gd name="adj1" fmla="val 50000"/>
              <a:gd name="adj2" fmla="val 5232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b="1" dirty="0" smtClean="0"/>
              <a:t>予防（再発防止）</a:t>
            </a:r>
            <a:endParaRPr kumimoji="1" lang="ja-JP" altLang="en-US" b="1" dirty="0"/>
          </a:p>
        </p:txBody>
      </p:sp>
      <p:sp>
        <p:nvSpPr>
          <p:cNvPr id="13" name="正方形/長方形 12"/>
          <p:cNvSpPr/>
          <p:nvPr/>
        </p:nvSpPr>
        <p:spPr>
          <a:xfrm>
            <a:off x="55428" y="5266113"/>
            <a:ext cx="2383565" cy="1477328"/>
          </a:xfrm>
          <a:prstGeom prst="rect">
            <a:avLst/>
          </a:prstGeom>
        </p:spPr>
        <p:txBody>
          <a:bodyPr wrap="square">
            <a:spAutoFit/>
          </a:bodyPr>
          <a:lstStyle/>
          <a:p>
            <a:pPr algn="ctr"/>
            <a:r>
              <a:rPr lang="ja-JP" altLang="en-US" b="1" dirty="0" smtClean="0"/>
              <a:t>飲みすぎないようにする。</a:t>
            </a:r>
            <a:endParaRPr lang="en-US" altLang="ja-JP" b="1" dirty="0" smtClean="0"/>
          </a:p>
          <a:p>
            <a:pPr algn="ctr"/>
            <a:endParaRPr lang="en-US" altLang="ja-JP" b="1" dirty="0" smtClean="0"/>
          </a:p>
          <a:p>
            <a:pPr algn="ctr"/>
            <a:r>
              <a:rPr lang="ja-JP" altLang="en-US" b="1" dirty="0" smtClean="0"/>
              <a:t>事前にウコンを飲んでおく。</a:t>
            </a:r>
            <a:endParaRPr lang="ja-JP" altLang="en-US" b="1" dirty="0"/>
          </a:p>
        </p:txBody>
      </p:sp>
      <p:sp>
        <p:nvSpPr>
          <p:cNvPr id="14" name="正方形/長方形 13"/>
          <p:cNvSpPr/>
          <p:nvPr/>
        </p:nvSpPr>
        <p:spPr>
          <a:xfrm>
            <a:off x="2438993" y="5266113"/>
            <a:ext cx="2717207" cy="646331"/>
          </a:xfrm>
          <a:prstGeom prst="rect">
            <a:avLst/>
          </a:prstGeom>
        </p:spPr>
        <p:txBody>
          <a:bodyPr wrap="square">
            <a:spAutoFit/>
          </a:bodyPr>
          <a:lstStyle/>
          <a:p>
            <a:pPr algn="ctr"/>
            <a:r>
              <a:rPr lang="ja-JP" altLang="en-US" b="1" dirty="0" smtClean="0"/>
              <a:t>ミスした箇所を重点的にもっと練習を重ねる。</a:t>
            </a:r>
            <a:endParaRPr lang="ja-JP" altLang="en-US" b="1" dirty="0"/>
          </a:p>
        </p:txBody>
      </p:sp>
      <p:sp>
        <p:nvSpPr>
          <p:cNvPr id="15" name="正方形/長方形 14"/>
          <p:cNvSpPr/>
          <p:nvPr/>
        </p:nvSpPr>
        <p:spPr>
          <a:xfrm>
            <a:off x="5707078" y="5266113"/>
            <a:ext cx="3020583" cy="1200329"/>
          </a:xfrm>
          <a:prstGeom prst="rect">
            <a:avLst/>
          </a:prstGeom>
        </p:spPr>
        <p:txBody>
          <a:bodyPr wrap="square">
            <a:spAutoFit/>
          </a:bodyPr>
          <a:lstStyle/>
          <a:p>
            <a:pPr algn="ctr"/>
            <a:r>
              <a:rPr lang="ja-JP" altLang="en-US" b="1" dirty="0" smtClean="0"/>
              <a:t>目覚ましを複数使う。</a:t>
            </a:r>
            <a:endParaRPr lang="en-US" altLang="ja-JP" b="1" dirty="0" smtClean="0"/>
          </a:p>
          <a:p>
            <a:pPr algn="ctr"/>
            <a:endParaRPr lang="en-US" altLang="ja-JP" b="1" dirty="0"/>
          </a:p>
          <a:p>
            <a:pPr algn="ctr"/>
            <a:r>
              <a:rPr lang="ja-JP" altLang="en-US" b="1" dirty="0" smtClean="0"/>
              <a:t>夜は何時までには寝るようにする。</a:t>
            </a:r>
            <a:endParaRPr lang="ja-JP" altLang="en-US" b="1" dirty="0"/>
          </a:p>
        </p:txBody>
      </p:sp>
      <p:sp>
        <p:nvSpPr>
          <p:cNvPr id="16" name="正方形/長方形 15"/>
          <p:cNvSpPr/>
          <p:nvPr/>
        </p:nvSpPr>
        <p:spPr>
          <a:xfrm>
            <a:off x="8727661" y="5266112"/>
            <a:ext cx="3405072" cy="923330"/>
          </a:xfrm>
          <a:prstGeom prst="rect">
            <a:avLst/>
          </a:prstGeom>
        </p:spPr>
        <p:txBody>
          <a:bodyPr wrap="square">
            <a:spAutoFit/>
          </a:bodyPr>
          <a:lstStyle/>
          <a:p>
            <a:pPr algn="ctr"/>
            <a:r>
              <a:rPr lang="ja-JP" altLang="en-US" b="1" dirty="0" smtClean="0"/>
              <a:t>高額チャージを事前にしておく。</a:t>
            </a:r>
            <a:endParaRPr lang="en-US" altLang="ja-JP" b="1" dirty="0" smtClean="0"/>
          </a:p>
          <a:p>
            <a:pPr algn="ctr"/>
            <a:endParaRPr lang="en-US" altLang="ja-JP" b="1" dirty="0"/>
          </a:p>
          <a:p>
            <a:pPr algn="ctr"/>
            <a:r>
              <a:rPr lang="ja-JP" altLang="en-US" b="1" dirty="0" smtClean="0"/>
              <a:t>オートチャージに切り替える。</a:t>
            </a:r>
            <a:endParaRPr lang="ja-JP" altLang="en-US" b="1" dirty="0"/>
          </a:p>
        </p:txBody>
      </p:sp>
    </p:spTree>
    <p:extLst>
      <p:ext uri="{BB962C8B-B14F-4D97-AF65-F5344CB8AC3E}">
        <p14:creationId xmlns:p14="http://schemas.microsoft.com/office/powerpoint/2010/main" val="236337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28133" y="140218"/>
            <a:ext cx="10769600" cy="2308324"/>
          </a:xfrm>
          <a:prstGeom prst="rect">
            <a:avLst/>
          </a:prstGeom>
        </p:spPr>
        <p:txBody>
          <a:bodyPr wrap="square">
            <a:spAutoFit/>
          </a:bodyPr>
          <a:lstStyle/>
          <a:p>
            <a:r>
              <a:rPr lang="ja-JP" altLang="en-US" sz="3600" dirty="0" smtClean="0"/>
              <a:t>「予防」（再発防止）は</a:t>
            </a:r>
            <a:endParaRPr lang="en-US" altLang="ja-JP" sz="3600" dirty="0" smtClean="0"/>
          </a:p>
          <a:p>
            <a:r>
              <a:rPr lang="ja-JP" altLang="en-US" sz="3600" dirty="0" smtClean="0"/>
              <a:t>エラーが生じない</a:t>
            </a:r>
            <a:r>
              <a:rPr lang="ja-JP" altLang="en-US" sz="3600" dirty="0"/>
              <a:t>ように気をつけ</a:t>
            </a:r>
            <a:r>
              <a:rPr lang="ja-JP" altLang="en-US" sz="3600" dirty="0" smtClean="0"/>
              <a:t>、</a:t>
            </a:r>
            <a:endParaRPr lang="en-US" altLang="ja-JP" sz="3600" dirty="0" smtClean="0"/>
          </a:p>
          <a:p>
            <a:r>
              <a:rPr lang="ja-JP" altLang="en-US" sz="3600" b="1" dirty="0" smtClean="0"/>
              <a:t>前</a:t>
            </a:r>
            <a:r>
              <a:rPr lang="ja-JP" altLang="en-US" sz="3600" b="1" dirty="0"/>
              <a:t>もって防ぐ</a:t>
            </a:r>
            <a:r>
              <a:rPr lang="ja-JP" altLang="en-US" sz="3600" b="1" dirty="0" smtClean="0"/>
              <a:t>こと</a:t>
            </a:r>
            <a:r>
              <a:rPr lang="ja-JP" altLang="en-US" sz="3600" dirty="0" smtClean="0"/>
              <a:t>です。</a:t>
            </a:r>
            <a:endParaRPr lang="en-US" altLang="ja-JP" sz="3600" dirty="0" smtClean="0"/>
          </a:p>
          <a:p>
            <a:r>
              <a:rPr lang="ja-JP" altLang="en-US" sz="3600" dirty="0" smtClean="0"/>
              <a:t>（エラーの発生確率を下げる）</a:t>
            </a:r>
            <a:endParaRPr lang="en-US" altLang="ja-JP" sz="3600" dirty="0" smtClean="0"/>
          </a:p>
        </p:txBody>
      </p:sp>
      <p:sp>
        <p:nvSpPr>
          <p:cNvPr id="17" name="正方形/長方形 16"/>
          <p:cNvSpPr/>
          <p:nvPr/>
        </p:nvSpPr>
        <p:spPr>
          <a:xfrm>
            <a:off x="728133" y="3109617"/>
            <a:ext cx="10769600" cy="954107"/>
          </a:xfrm>
          <a:prstGeom prst="rect">
            <a:avLst/>
          </a:prstGeom>
        </p:spPr>
        <p:txBody>
          <a:bodyPr wrap="square">
            <a:spAutoFit/>
          </a:bodyPr>
          <a:lstStyle/>
          <a:p>
            <a:r>
              <a:rPr lang="ja-JP" altLang="en-US" sz="3600" dirty="0" smtClean="0"/>
              <a:t>ただ、予防に予防を重ねても</a:t>
            </a:r>
            <a:r>
              <a:rPr lang="ja-JP" altLang="en-US" sz="3600" dirty="0" smtClean="0"/>
              <a:t>エラーは発生します。</a:t>
            </a:r>
            <a:endParaRPr lang="en-US" altLang="ja-JP" sz="3600" dirty="0" smtClean="0"/>
          </a:p>
          <a:p>
            <a:r>
              <a:rPr lang="en-US" altLang="ja-JP" sz="2000" dirty="0" smtClean="0"/>
              <a:t>※</a:t>
            </a:r>
            <a:r>
              <a:rPr lang="ja-JP" altLang="en-US" sz="2000" dirty="0" smtClean="0"/>
              <a:t>まったく発生しなくなるものもあるが。</a:t>
            </a:r>
            <a:endParaRPr lang="en-US" altLang="ja-JP" sz="2000" dirty="0" smtClean="0"/>
          </a:p>
        </p:txBody>
      </p:sp>
      <p:sp>
        <p:nvSpPr>
          <p:cNvPr id="18" name="正方形/長方形 17"/>
          <p:cNvSpPr/>
          <p:nvPr/>
        </p:nvSpPr>
        <p:spPr>
          <a:xfrm>
            <a:off x="728133" y="4301467"/>
            <a:ext cx="10769600" cy="2308324"/>
          </a:xfrm>
          <a:prstGeom prst="rect">
            <a:avLst/>
          </a:prstGeom>
        </p:spPr>
        <p:txBody>
          <a:bodyPr wrap="square">
            <a:spAutoFit/>
          </a:bodyPr>
          <a:lstStyle/>
          <a:p>
            <a:r>
              <a:rPr lang="ja-JP" altLang="en-US" sz="3600" dirty="0" smtClean="0"/>
              <a:t>そのため、</a:t>
            </a:r>
            <a:r>
              <a:rPr lang="ja-JP" altLang="en-US" sz="3600" b="1" dirty="0" smtClean="0"/>
              <a:t>発生後の対処法</a:t>
            </a:r>
            <a:r>
              <a:rPr lang="ja-JP" altLang="en-US" sz="3600" dirty="0" smtClean="0"/>
              <a:t>を決めておく必要があります。</a:t>
            </a:r>
            <a:endParaRPr lang="en-US" altLang="ja-JP" sz="3600" dirty="0" smtClean="0"/>
          </a:p>
          <a:p>
            <a:r>
              <a:rPr lang="ja-JP" altLang="en-US" sz="3600" dirty="0" smtClean="0"/>
              <a:t>（発生した際の段取りを決めておくことで、</a:t>
            </a:r>
            <a:endParaRPr lang="en-US" altLang="ja-JP" sz="3600" dirty="0" smtClean="0"/>
          </a:p>
          <a:p>
            <a:r>
              <a:rPr lang="ja-JP" altLang="en-US" sz="3600" dirty="0" smtClean="0"/>
              <a:t>被害を少なくする。）</a:t>
            </a:r>
            <a:endParaRPr lang="en-US" altLang="ja-JP" sz="3600" dirty="0" smtClean="0"/>
          </a:p>
        </p:txBody>
      </p:sp>
    </p:spTree>
    <p:extLst>
      <p:ext uri="{BB962C8B-B14F-4D97-AF65-F5344CB8AC3E}">
        <p14:creationId xmlns:p14="http://schemas.microsoft.com/office/powerpoint/2010/main" val="227293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1752599" y="256288"/>
            <a:ext cx="9381068" cy="1200329"/>
          </a:xfrm>
          <a:prstGeom prst="rect">
            <a:avLst/>
          </a:prstGeom>
        </p:spPr>
        <p:txBody>
          <a:bodyPr wrap="square">
            <a:spAutoFit/>
          </a:bodyPr>
          <a:lstStyle/>
          <a:p>
            <a:r>
              <a:rPr lang="ja-JP" altLang="en-US" sz="3600" dirty="0"/>
              <a:t>発生後の</a:t>
            </a:r>
            <a:r>
              <a:rPr lang="ja-JP" altLang="en-US" sz="3600" dirty="0" smtClean="0"/>
              <a:t>対処も人間は、意識的であれ無意識であれ行っています。</a:t>
            </a:r>
            <a:endParaRPr lang="ja-JP" altLang="en-US" sz="3600" dirty="0"/>
          </a:p>
        </p:txBody>
      </p:sp>
      <p:pic>
        <p:nvPicPr>
          <p:cNvPr id="1026" name="Picture 2" descr="寝過ごした人のイラスト（男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044" y="1828799"/>
            <a:ext cx="1867958" cy="18679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寝過ごした人のイラスト（女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735" y="1848378"/>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5860952" y="3956812"/>
            <a:ext cx="2383565" cy="369332"/>
          </a:xfrm>
          <a:prstGeom prst="rect">
            <a:avLst/>
          </a:prstGeom>
        </p:spPr>
        <p:txBody>
          <a:bodyPr wrap="square">
            <a:spAutoFit/>
          </a:bodyPr>
          <a:lstStyle/>
          <a:p>
            <a:pPr algn="ctr"/>
            <a:r>
              <a:rPr lang="ja-JP" altLang="en-US" b="1" dirty="0" smtClean="0"/>
              <a:t>寝坊したり</a:t>
            </a:r>
            <a:endParaRPr lang="ja-JP" altLang="en-US" b="1" dirty="0"/>
          </a:p>
        </p:txBody>
      </p:sp>
      <p:pic>
        <p:nvPicPr>
          <p:cNvPr id="1030" name="Picture 6" descr="交通系ICカードの自動改札のイラスト「開かない」"/>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77" y="1905528"/>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085793" y="3818313"/>
            <a:ext cx="2751667" cy="646331"/>
          </a:xfrm>
          <a:prstGeom prst="rect">
            <a:avLst/>
          </a:prstGeom>
        </p:spPr>
        <p:txBody>
          <a:bodyPr wrap="square">
            <a:spAutoFit/>
          </a:bodyPr>
          <a:lstStyle/>
          <a:p>
            <a:pPr algn="ctr"/>
            <a:r>
              <a:rPr lang="ja-JP" altLang="en-US" b="1" dirty="0" smtClean="0"/>
              <a:t>チャージしておらず</a:t>
            </a:r>
            <a:endParaRPr lang="en-US" altLang="ja-JP" b="1" dirty="0" smtClean="0"/>
          </a:p>
          <a:p>
            <a:pPr algn="ctr"/>
            <a:r>
              <a:rPr lang="ja-JP" altLang="en-US" b="1" dirty="0"/>
              <a:t>改札</a:t>
            </a:r>
            <a:r>
              <a:rPr lang="ja-JP" altLang="en-US" b="1" dirty="0" smtClean="0"/>
              <a:t>に</a:t>
            </a:r>
            <a:r>
              <a:rPr lang="ja-JP" altLang="en-US" b="1" dirty="0"/>
              <a:t>入</a:t>
            </a:r>
            <a:r>
              <a:rPr lang="ja-JP" altLang="en-US" b="1" dirty="0" smtClean="0"/>
              <a:t>れなかったり</a:t>
            </a:r>
            <a:endParaRPr lang="en-US" altLang="ja-JP" b="1" dirty="0" smtClean="0"/>
          </a:p>
        </p:txBody>
      </p:sp>
      <p:pic>
        <p:nvPicPr>
          <p:cNvPr id="1032" name="Picture 8" descr="二日酔い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01" y="1848378"/>
            <a:ext cx="1767221" cy="1771650"/>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55428" y="3818313"/>
            <a:ext cx="2383565" cy="646331"/>
          </a:xfrm>
          <a:prstGeom prst="rect">
            <a:avLst/>
          </a:prstGeom>
        </p:spPr>
        <p:txBody>
          <a:bodyPr wrap="square">
            <a:spAutoFit/>
          </a:bodyPr>
          <a:lstStyle/>
          <a:p>
            <a:pPr algn="ctr"/>
            <a:r>
              <a:rPr lang="ja-JP" altLang="en-US" b="1" dirty="0" smtClean="0"/>
              <a:t>飲みすぎて二日酔いになったり</a:t>
            </a:r>
            <a:endParaRPr lang="ja-JP" altLang="en-US" b="1" dirty="0"/>
          </a:p>
        </p:txBody>
      </p:sp>
      <p:pic>
        <p:nvPicPr>
          <p:cNvPr id="1034" name="Picture 10" descr="野球のエラー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6702" y="1905528"/>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2487099" y="3956812"/>
            <a:ext cx="2383565" cy="369332"/>
          </a:xfrm>
          <a:prstGeom prst="rect">
            <a:avLst/>
          </a:prstGeom>
        </p:spPr>
        <p:txBody>
          <a:bodyPr wrap="square">
            <a:spAutoFit/>
          </a:bodyPr>
          <a:lstStyle/>
          <a:p>
            <a:pPr algn="ctr"/>
            <a:r>
              <a:rPr lang="ja-JP" altLang="en-US" b="1" dirty="0" smtClean="0"/>
              <a:t>部活の大会で</a:t>
            </a:r>
            <a:r>
              <a:rPr lang="ja-JP" altLang="en-US" b="1" dirty="0" err="1" smtClean="0"/>
              <a:t>、、</a:t>
            </a:r>
            <a:endParaRPr lang="ja-JP" altLang="en-US" b="1" dirty="0"/>
          </a:p>
        </p:txBody>
      </p:sp>
      <p:sp>
        <p:nvSpPr>
          <p:cNvPr id="2" name="下矢印 1"/>
          <p:cNvSpPr/>
          <p:nvPr/>
        </p:nvSpPr>
        <p:spPr>
          <a:xfrm>
            <a:off x="3242636" y="4464644"/>
            <a:ext cx="5236631" cy="728133"/>
          </a:xfrm>
          <a:prstGeom prst="downArrow">
            <a:avLst>
              <a:gd name="adj1" fmla="val 50000"/>
              <a:gd name="adj2" fmla="val 5232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b="1" dirty="0" smtClean="0"/>
              <a:t>発生後の対処</a:t>
            </a:r>
            <a:endParaRPr kumimoji="1" lang="ja-JP" altLang="en-US" b="1" dirty="0"/>
          </a:p>
        </p:txBody>
      </p:sp>
      <p:sp>
        <p:nvSpPr>
          <p:cNvPr id="13" name="正方形/長方形 12"/>
          <p:cNvSpPr/>
          <p:nvPr/>
        </p:nvSpPr>
        <p:spPr>
          <a:xfrm>
            <a:off x="55428" y="5266113"/>
            <a:ext cx="2383565" cy="923330"/>
          </a:xfrm>
          <a:prstGeom prst="rect">
            <a:avLst/>
          </a:prstGeom>
        </p:spPr>
        <p:txBody>
          <a:bodyPr wrap="square">
            <a:spAutoFit/>
          </a:bodyPr>
          <a:lstStyle/>
          <a:p>
            <a:pPr algn="ctr"/>
            <a:r>
              <a:rPr lang="ja-JP" altLang="en-US" b="1" dirty="0" smtClean="0"/>
              <a:t>水をたくさん飲む</a:t>
            </a:r>
            <a:endParaRPr lang="en-US" altLang="ja-JP" b="1" dirty="0" smtClean="0"/>
          </a:p>
          <a:p>
            <a:pPr algn="ctr"/>
            <a:endParaRPr lang="en-US" altLang="ja-JP" b="1" dirty="0"/>
          </a:p>
          <a:p>
            <a:pPr algn="ctr"/>
            <a:r>
              <a:rPr lang="ja-JP" altLang="en-US" b="1" dirty="0" smtClean="0"/>
              <a:t>シジミが効く？</a:t>
            </a:r>
            <a:endParaRPr lang="ja-JP" altLang="en-US" b="1" dirty="0"/>
          </a:p>
        </p:txBody>
      </p:sp>
      <p:sp>
        <p:nvSpPr>
          <p:cNvPr id="14" name="正方形/長方形 13"/>
          <p:cNvSpPr/>
          <p:nvPr/>
        </p:nvSpPr>
        <p:spPr>
          <a:xfrm>
            <a:off x="2438993" y="5266113"/>
            <a:ext cx="2717207" cy="646331"/>
          </a:xfrm>
          <a:prstGeom prst="rect">
            <a:avLst/>
          </a:prstGeom>
        </p:spPr>
        <p:txBody>
          <a:bodyPr wrap="square">
            <a:spAutoFit/>
          </a:bodyPr>
          <a:lstStyle/>
          <a:p>
            <a:pPr algn="ctr"/>
            <a:r>
              <a:rPr lang="ja-JP" altLang="en-US" b="1" dirty="0" smtClean="0"/>
              <a:t>発生しても他のポジションがカバーする。</a:t>
            </a:r>
            <a:endParaRPr lang="ja-JP" altLang="en-US" b="1" dirty="0"/>
          </a:p>
        </p:txBody>
      </p:sp>
      <p:sp>
        <p:nvSpPr>
          <p:cNvPr id="15" name="正方形/長方形 14"/>
          <p:cNvSpPr/>
          <p:nvPr/>
        </p:nvSpPr>
        <p:spPr>
          <a:xfrm>
            <a:off x="5647267" y="5266112"/>
            <a:ext cx="3080394" cy="1200329"/>
          </a:xfrm>
          <a:prstGeom prst="rect">
            <a:avLst/>
          </a:prstGeom>
        </p:spPr>
        <p:txBody>
          <a:bodyPr wrap="square">
            <a:spAutoFit/>
          </a:bodyPr>
          <a:lstStyle/>
          <a:p>
            <a:pPr algn="ctr"/>
            <a:r>
              <a:rPr lang="ja-JP" altLang="en-US" b="1" dirty="0" smtClean="0"/>
              <a:t>とりあえ</a:t>
            </a:r>
            <a:r>
              <a:rPr lang="ja-JP" altLang="en-US" b="1" dirty="0"/>
              <a:t>ず</a:t>
            </a:r>
            <a:r>
              <a:rPr lang="ja-JP" altLang="en-US" b="1" dirty="0" smtClean="0"/>
              <a:t>謝る</a:t>
            </a:r>
            <a:r>
              <a:rPr lang="ja-JP" altLang="en-US" b="1" dirty="0" smtClean="0"/>
              <a:t>。すぐ出勤。</a:t>
            </a:r>
            <a:endParaRPr lang="en-US" altLang="ja-JP" b="1" dirty="0" smtClean="0"/>
          </a:p>
          <a:p>
            <a:pPr algn="ctr"/>
            <a:endParaRPr lang="en-US" altLang="ja-JP" b="1" dirty="0"/>
          </a:p>
          <a:p>
            <a:pPr algn="ctr"/>
            <a:r>
              <a:rPr lang="ja-JP" altLang="en-US" b="1" dirty="0" smtClean="0"/>
              <a:t>寝坊</a:t>
            </a:r>
            <a:r>
              <a:rPr lang="ja-JP" altLang="en-US" b="1" dirty="0" smtClean="0"/>
              <a:t>してできなかった仕事は残ってやる。</a:t>
            </a:r>
            <a:endParaRPr lang="en-US" altLang="ja-JP" b="1" dirty="0"/>
          </a:p>
        </p:txBody>
      </p:sp>
      <p:sp>
        <p:nvSpPr>
          <p:cNvPr id="16" name="正方形/長方形 15"/>
          <p:cNvSpPr/>
          <p:nvPr/>
        </p:nvSpPr>
        <p:spPr>
          <a:xfrm>
            <a:off x="8727661" y="5266112"/>
            <a:ext cx="3405072" cy="369332"/>
          </a:xfrm>
          <a:prstGeom prst="rect">
            <a:avLst/>
          </a:prstGeom>
        </p:spPr>
        <p:txBody>
          <a:bodyPr wrap="square">
            <a:spAutoFit/>
          </a:bodyPr>
          <a:lstStyle/>
          <a:p>
            <a:pPr algn="ctr"/>
            <a:r>
              <a:rPr lang="ja-JP" altLang="en-US" b="1" dirty="0" smtClean="0"/>
              <a:t>すぐチャージに行く。</a:t>
            </a:r>
            <a:endParaRPr lang="en-US" altLang="ja-JP" b="1" dirty="0" smtClean="0"/>
          </a:p>
        </p:txBody>
      </p:sp>
    </p:spTree>
    <p:extLst>
      <p:ext uri="{BB962C8B-B14F-4D97-AF65-F5344CB8AC3E}">
        <p14:creationId xmlns:p14="http://schemas.microsoft.com/office/powerpoint/2010/main" val="348256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1049866" y="980188"/>
            <a:ext cx="10302917" cy="3046988"/>
          </a:xfrm>
          <a:prstGeom prst="rect">
            <a:avLst/>
          </a:prstGeom>
        </p:spPr>
        <p:txBody>
          <a:bodyPr wrap="square">
            <a:spAutoFit/>
          </a:bodyPr>
          <a:lstStyle/>
          <a:p>
            <a:r>
              <a:rPr lang="ja-JP" altLang="en-US" sz="3200" dirty="0" smtClean="0"/>
              <a:t>コンピューターがうっかり間違えれるということはありませんが、</a:t>
            </a:r>
            <a:r>
              <a:rPr lang="ja-JP" altLang="en-US" sz="3200" dirty="0" smtClean="0"/>
              <a:t>人間が作っている以上、プログラムは誤ることもあります。</a:t>
            </a:r>
            <a:endParaRPr lang="en-US" altLang="ja-JP" sz="3200" dirty="0" smtClean="0"/>
          </a:p>
          <a:p>
            <a:endParaRPr lang="en-US" altLang="ja-JP" sz="3200" dirty="0"/>
          </a:p>
          <a:p>
            <a:r>
              <a:rPr lang="ja-JP" altLang="en-US" sz="3200" dirty="0" smtClean="0"/>
              <a:t>また、コンピューターにも事前予測できないエラーが発生することも多々あります。</a:t>
            </a:r>
            <a:endParaRPr lang="ja-JP" altLang="en-US" sz="3200" dirty="0"/>
          </a:p>
        </p:txBody>
      </p:sp>
      <p:sp>
        <p:nvSpPr>
          <p:cNvPr id="13" name="正方形/長方形 12"/>
          <p:cNvSpPr/>
          <p:nvPr/>
        </p:nvSpPr>
        <p:spPr>
          <a:xfrm>
            <a:off x="1049866" y="256288"/>
            <a:ext cx="9381068" cy="646331"/>
          </a:xfrm>
          <a:prstGeom prst="rect">
            <a:avLst/>
          </a:prstGeom>
        </p:spPr>
        <p:txBody>
          <a:bodyPr wrap="square">
            <a:spAutoFit/>
          </a:bodyPr>
          <a:lstStyle/>
          <a:p>
            <a:r>
              <a:rPr lang="ja-JP" altLang="en-US" sz="3600" dirty="0" smtClean="0"/>
              <a:t>話をプログラムの世界に置き換えます。</a:t>
            </a:r>
            <a:endParaRPr lang="en-US" altLang="ja-JP" sz="3600" dirty="0" smtClean="0"/>
          </a:p>
        </p:txBody>
      </p:sp>
      <p:sp>
        <p:nvSpPr>
          <p:cNvPr id="14" name="正方形/長方形 13"/>
          <p:cNvSpPr/>
          <p:nvPr/>
        </p:nvSpPr>
        <p:spPr>
          <a:xfrm>
            <a:off x="1049865" y="4172121"/>
            <a:ext cx="10302917" cy="1569660"/>
          </a:xfrm>
          <a:prstGeom prst="rect">
            <a:avLst/>
          </a:prstGeom>
        </p:spPr>
        <p:txBody>
          <a:bodyPr wrap="square">
            <a:spAutoFit/>
          </a:bodyPr>
          <a:lstStyle/>
          <a:p>
            <a:r>
              <a:rPr lang="ja-JP" altLang="en-US" sz="3200" dirty="0" smtClean="0"/>
              <a:t>エラーを予防してくれる機能もありますが、</a:t>
            </a:r>
            <a:endParaRPr lang="en-US" altLang="ja-JP" sz="3200" dirty="0" smtClean="0"/>
          </a:p>
          <a:p>
            <a:r>
              <a:rPr lang="ja-JP" altLang="en-US" sz="3200" dirty="0"/>
              <a:t>エラ</a:t>
            </a:r>
            <a:r>
              <a:rPr lang="ja-JP" altLang="en-US" sz="3200" dirty="0" smtClean="0"/>
              <a:t>ーが発生したときにどうすればよいかという対処法を決めてあげる必要もあります。</a:t>
            </a:r>
            <a:endParaRPr lang="ja-JP" altLang="en-US" sz="3200" dirty="0"/>
          </a:p>
        </p:txBody>
      </p:sp>
      <p:pic>
        <p:nvPicPr>
          <p:cNvPr id="3074" name="Picture 2" descr="ブルースクリーン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775" y="5272550"/>
            <a:ext cx="1859492" cy="1403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1792262" y="2072387"/>
            <a:ext cx="6513538" cy="3170099"/>
          </a:xfrm>
          <a:prstGeom prst="rect">
            <a:avLst/>
          </a:prstGeom>
        </p:spPr>
        <p:txBody>
          <a:bodyPr wrap="square">
            <a:spAutoFit/>
          </a:bodyPr>
          <a:lstStyle/>
          <a:p>
            <a:r>
              <a:rPr lang="ja-JP" altLang="en-US" sz="4000" dirty="0" smtClean="0"/>
              <a:t>・文法エラー</a:t>
            </a:r>
            <a:endParaRPr lang="en-US" altLang="ja-JP" sz="4000" dirty="0" smtClean="0"/>
          </a:p>
          <a:p>
            <a:endParaRPr lang="en-US" altLang="ja-JP" sz="4000" dirty="0"/>
          </a:p>
          <a:p>
            <a:r>
              <a:rPr lang="ja-JP" altLang="en-US" sz="4000" dirty="0" smtClean="0"/>
              <a:t>・論理的エラー</a:t>
            </a:r>
            <a:endParaRPr lang="en-US" altLang="ja-JP" sz="4000" dirty="0" smtClean="0"/>
          </a:p>
          <a:p>
            <a:endParaRPr lang="en-US" altLang="ja-JP" sz="4000" dirty="0"/>
          </a:p>
          <a:p>
            <a:r>
              <a:rPr lang="ja-JP" altLang="en-US" sz="4000" dirty="0" smtClean="0"/>
              <a:t>・実行時エラー</a:t>
            </a:r>
            <a:endParaRPr lang="ja-JP" altLang="en-US" sz="4000" dirty="0"/>
          </a:p>
        </p:txBody>
      </p:sp>
      <p:sp>
        <p:nvSpPr>
          <p:cNvPr id="13" name="正方形/長方形 12"/>
          <p:cNvSpPr/>
          <p:nvPr/>
        </p:nvSpPr>
        <p:spPr>
          <a:xfrm>
            <a:off x="982133" y="177792"/>
            <a:ext cx="9381068" cy="1200329"/>
          </a:xfrm>
          <a:prstGeom prst="rect">
            <a:avLst/>
          </a:prstGeom>
        </p:spPr>
        <p:txBody>
          <a:bodyPr wrap="square">
            <a:spAutoFit/>
          </a:bodyPr>
          <a:lstStyle/>
          <a:p>
            <a:r>
              <a:rPr lang="en-US" altLang="ja-JP" sz="3600" dirty="0" smtClean="0"/>
              <a:t>Java</a:t>
            </a:r>
            <a:r>
              <a:rPr lang="ja-JP" altLang="en-US" sz="3600" dirty="0" smtClean="0"/>
              <a:t>では主に</a:t>
            </a:r>
            <a:r>
              <a:rPr lang="en-US" altLang="ja-JP" sz="3600" dirty="0" smtClean="0"/>
              <a:t>3</a:t>
            </a:r>
            <a:r>
              <a:rPr lang="ja-JP" altLang="en-US" sz="3600" dirty="0" smtClean="0"/>
              <a:t>種のエラーが発生すると言われています。</a:t>
            </a:r>
            <a:endParaRPr lang="en-US" altLang="ja-JP" sz="3600" dirty="0" smtClean="0"/>
          </a:p>
        </p:txBody>
      </p:sp>
      <p:pic>
        <p:nvPicPr>
          <p:cNvPr id="2050" name="Picture 2" descr="倒れるプログラムのキャラクタ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177" y="3852333"/>
            <a:ext cx="2432304"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887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982132" y="177792"/>
            <a:ext cx="10701867" cy="646331"/>
          </a:xfrm>
          <a:prstGeom prst="rect">
            <a:avLst/>
          </a:prstGeom>
        </p:spPr>
        <p:txBody>
          <a:bodyPr wrap="square">
            <a:spAutoFit/>
          </a:bodyPr>
          <a:lstStyle/>
          <a:p>
            <a:r>
              <a:rPr lang="ja-JP" altLang="en-US" sz="3600" dirty="0" smtClean="0"/>
              <a:t>文法エラーは</a:t>
            </a:r>
            <a:r>
              <a:rPr lang="ja-JP" altLang="en-US" sz="3600" dirty="0"/>
              <a:t>文</a:t>
            </a:r>
            <a:r>
              <a:rPr lang="ja-JP" altLang="en-US" sz="3600" dirty="0" smtClean="0"/>
              <a:t>法（書き方）の誤りのことです。</a:t>
            </a:r>
            <a:endParaRPr lang="en-US" altLang="ja-JP" sz="3600" dirty="0" smtClean="0"/>
          </a:p>
        </p:txBody>
      </p:sp>
      <p:sp>
        <p:nvSpPr>
          <p:cNvPr id="5" name="正方形/長方形 4"/>
          <p:cNvSpPr/>
          <p:nvPr/>
        </p:nvSpPr>
        <p:spPr>
          <a:xfrm>
            <a:off x="982132" y="920921"/>
            <a:ext cx="9571059" cy="1569660"/>
          </a:xfrm>
          <a:prstGeom prst="rect">
            <a:avLst/>
          </a:prstGeom>
        </p:spPr>
        <p:txBody>
          <a:bodyPr wrap="square">
            <a:spAutoFit/>
          </a:bodyPr>
          <a:lstStyle/>
          <a:p>
            <a:r>
              <a:rPr lang="ja-JP" altLang="en-US" sz="2400" dirty="0" smtClean="0"/>
              <a:t>セミコロン</a:t>
            </a:r>
            <a:r>
              <a:rPr lang="en-US" altLang="ja-JP" sz="2400" dirty="0" smtClean="0"/>
              <a:t>( ; )</a:t>
            </a:r>
            <a:r>
              <a:rPr lang="ja-JP" altLang="en-US" sz="2400" dirty="0" smtClean="0"/>
              <a:t>や閉じかっこを書き忘れていたり、</a:t>
            </a:r>
            <a:endParaRPr lang="en-US" altLang="ja-JP" sz="2400" dirty="0" smtClean="0"/>
          </a:p>
          <a:p>
            <a:r>
              <a:rPr lang="ja-JP" altLang="en-US" sz="2400" dirty="0" smtClean="0"/>
              <a:t>変数名やメソッド名を間違えていたり</a:t>
            </a:r>
            <a:r>
              <a:rPr lang="ja-JP" altLang="en-US" sz="2400" dirty="0" err="1" smtClean="0"/>
              <a:t>、、</a:t>
            </a:r>
            <a:endParaRPr lang="en-US" altLang="ja-JP" sz="2400" dirty="0" smtClean="0"/>
          </a:p>
          <a:p>
            <a:endParaRPr lang="en-US" altLang="ja-JP" sz="2400" dirty="0"/>
          </a:p>
          <a:p>
            <a:r>
              <a:rPr lang="ja-JP" altLang="en-US" sz="2400" dirty="0" smtClean="0"/>
              <a:t>など書き方を誤っているものが文法エラーに当たります。</a:t>
            </a:r>
            <a:endParaRPr lang="en-US" altLang="ja-JP" sz="2400" dirty="0" smtClean="0"/>
          </a:p>
        </p:txBody>
      </p:sp>
      <p:sp>
        <p:nvSpPr>
          <p:cNvPr id="7" name="正方形/長方形 6"/>
          <p:cNvSpPr/>
          <p:nvPr/>
        </p:nvSpPr>
        <p:spPr>
          <a:xfrm>
            <a:off x="982132" y="2587379"/>
            <a:ext cx="10587059" cy="1200329"/>
          </a:xfrm>
          <a:prstGeom prst="rect">
            <a:avLst/>
          </a:prstGeom>
        </p:spPr>
        <p:txBody>
          <a:bodyPr wrap="square">
            <a:spAutoFit/>
          </a:bodyPr>
          <a:lstStyle/>
          <a:p>
            <a:r>
              <a:rPr lang="ja-JP" altLang="en-US" sz="2400" dirty="0" smtClean="0"/>
              <a:t>このようなエラーに対して</a:t>
            </a:r>
            <a:r>
              <a:rPr lang="en-US" altLang="ja-JP" sz="2400" dirty="0" smtClean="0"/>
              <a:t>Java</a:t>
            </a:r>
            <a:r>
              <a:rPr lang="ja-JP" altLang="en-US" sz="2400" dirty="0" smtClean="0"/>
              <a:t>では</a:t>
            </a:r>
            <a:endParaRPr lang="en-US" altLang="ja-JP" sz="2400" dirty="0" smtClean="0"/>
          </a:p>
          <a:p>
            <a:r>
              <a:rPr lang="ja-JP" altLang="en-US" sz="2400" dirty="0" smtClean="0"/>
              <a:t>コンパイル</a:t>
            </a:r>
            <a:r>
              <a:rPr lang="ja-JP" altLang="en-US" sz="2400" dirty="0"/>
              <a:t>時</a:t>
            </a:r>
            <a:r>
              <a:rPr lang="ja-JP" altLang="en-US" sz="2400" dirty="0" smtClean="0"/>
              <a:t>にチェックを行い、問題があればコンパイルエラーとして知らせてくれます。（</a:t>
            </a:r>
            <a:r>
              <a:rPr lang="en-US" altLang="ja-JP" sz="2400" dirty="0" smtClean="0"/>
              <a:t>Eclipse</a:t>
            </a:r>
            <a:r>
              <a:rPr lang="ja-JP" altLang="en-US" sz="2400" dirty="0" smtClean="0"/>
              <a:t>では赤い波線で教えてくれますね！）</a:t>
            </a:r>
            <a:endParaRPr lang="en-US" altLang="ja-JP" sz="2400" dirty="0" smtClean="0"/>
          </a:p>
        </p:txBody>
      </p:sp>
      <p:pic>
        <p:nvPicPr>
          <p:cNvPr id="7170" name="Picture 2" descr="プログラムのコードが表示されたコンピューター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6" y="4992501"/>
            <a:ext cx="1935692" cy="1717927"/>
          </a:xfrm>
          <a:prstGeom prst="rect">
            <a:avLst/>
          </a:prstGeom>
          <a:noFill/>
          <a:extLst>
            <a:ext uri="{909E8E84-426E-40DD-AFC4-6F175D3DCCD1}">
              <a14:hiddenFill xmlns:a14="http://schemas.microsoft.com/office/drawing/2010/main">
                <a:solidFill>
                  <a:srgbClr val="FFFFFF"/>
                </a:solidFill>
              </a14:hiddenFill>
            </a:ext>
          </a:extLst>
        </p:spPr>
      </p:pic>
      <p:sp>
        <p:nvSpPr>
          <p:cNvPr id="2" name="右矢印 1"/>
          <p:cNvSpPr/>
          <p:nvPr/>
        </p:nvSpPr>
        <p:spPr>
          <a:xfrm>
            <a:off x="5071534" y="5376334"/>
            <a:ext cx="2023533" cy="6688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0" name="正方形/長方形 9"/>
          <p:cNvSpPr/>
          <p:nvPr/>
        </p:nvSpPr>
        <p:spPr>
          <a:xfrm>
            <a:off x="4711502" y="5965645"/>
            <a:ext cx="2383565" cy="369332"/>
          </a:xfrm>
          <a:prstGeom prst="rect">
            <a:avLst/>
          </a:prstGeom>
        </p:spPr>
        <p:txBody>
          <a:bodyPr wrap="square">
            <a:spAutoFit/>
          </a:bodyPr>
          <a:lstStyle/>
          <a:p>
            <a:pPr algn="ctr"/>
            <a:r>
              <a:rPr lang="ja-JP" altLang="en-US" dirty="0" smtClean="0"/>
              <a:t>コンパイル</a:t>
            </a:r>
            <a:endParaRPr lang="ja-JP" altLang="en-US" dirty="0"/>
          </a:p>
        </p:txBody>
      </p:sp>
      <p:sp>
        <p:nvSpPr>
          <p:cNvPr id="3" name="爆発 2 2"/>
          <p:cNvSpPr/>
          <p:nvPr/>
        </p:nvSpPr>
        <p:spPr>
          <a:xfrm>
            <a:off x="7581701" y="4545930"/>
            <a:ext cx="3389494" cy="2113029"/>
          </a:xfrm>
          <a:prstGeom prst="irregularSeal2">
            <a:avLst/>
          </a:prstGeom>
          <a:solidFill>
            <a:srgbClr val="FFFF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b="1" dirty="0" smtClean="0">
                <a:solidFill>
                  <a:sysClr val="windowText" lastClr="000000"/>
                </a:solidFill>
              </a:rPr>
              <a:t>エラー発生</a:t>
            </a:r>
            <a:endParaRPr kumimoji="1" lang="ja-JP" altLang="en-US" b="1" dirty="0">
              <a:solidFill>
                <a:sysClr val="windowText" lastClr="000000"/>
              </a:solidFill>
            </a:endParaRPr>
          </a:p>
        </p:txBody>
      </p:sp>
      <p:sp>
        <p:nvSpPr>
          <p:cNvPr id="12" name="正方形/長方形 11"/>
          <p:cNvSpPr/>
          <p:nvPr/>
        </p:nvSpPr>
        <p:spPr>
          <a:xfrm>
            <a:off x="982132" y="3884506"/>
            <a:ext cx="10587059" cy="1200329"/>
          </a:xfrm>
          <a:prstGeom prst="rect">
            <a:avLst/>
          </a:prstGeom>
        </p:spPr>
        <p:txBody>
          <a:bodyPr wrap="square">
            <a:spAutoFit/>
          </a:bodyPr>
          <a:lstStyle/>
          <a:p>
            <a:r>
              <a:rPr lang="ja-JP" altLang="en-US" sz="2400" dirty="0" smtClean="0"/>
              <a:t>つまりプログラムを実行する前に、エラーの予防を行ってくれていると捉えられます。それを受け人がプログラムを修正することでエラーは発生しなくなります。</a:t>
            </a:r>
            <a:endParaRPr lang="en-US" altLang="ja-JP" sz="2400" dirty="0" smtClean="0"/>
          </a:p>
        </p:txBody>
      </p:sp>
    </p:spTree>
    <p:extLst>
      <p:ext uri="{BB962C8B-B14F-4D97-AF65-F5344CB8AC3E}">
        <p14:creationId xmlns:p14="http://schemas.microsoft.com/office/powerpoint/2010/main" val="78432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 grpId="0" animBg="1"/>
      <p:bldP spid="10" grpId="0"/>
      <p:bldP spid="3"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982132" y="177792"/>
            <a:ext cx="11099801" cy="646331"/>
          </a:xfrm>
          <a:prstGeom prst="rect">
            <a:avLst/>
          </a:prstGeom>
        </p:spPr>
        <p:txBody>
          <a:bodyPr wrap="square">
            <a:spAutoFit/>
          </a:bodyPr>
          <a:lstStyle/>
          <a:p>
            <a:r>
              <a:rPr lang="ja-JP" altLang="en-US" sz="3600" dirty="0" smtClean="0"/>
              <a:t>論理</a:t>
            </a:r>
            <a:r>
              <a:rPr lang="en-US" altLang="ja-JP" sz="3600" dirty="0"/>
              <a:t>(</a:t>
            </a:r>
            <a:r>
              <a:rPr lang="ja-JP" altLang="en-US" sz="3600" dirty="0" smtClean="0"/>
              <a:t>ロジック</a:t>
            </a:r>
            <a:r>
              <a:rPr lang="en-US" altLang="ja-JP" sz="3600" dirty="0" smtClean="0"/>
              <a:t>)</a:t>
            </a:r>
            <a:r>
              <a:rPr lang="ja-JP" altLang="en-US" sz="3600" dirty="0" smtClean="0"/>
              <a:t>エラーは</a:t>
            </a:r>
            <a:r>
              <a:rPr lang="ja-JP" altLang="en-US" sz="3600" dirty="0" smtClean="0"/>
              <a:t>処理内容の誤りのことです。</a:t>
            </a:r>
            <a:endParaRPr lang="en-US" altLang="ja-JP" sz="3600" dirty="0" smtClean="0"/>
          </a:p>
        </p:txBody>
      </p:sp>
      <p:sp>
        <p:nvSpPr>
          <p:cNvPr id="5" name="正方形/長方形 4"/>
          <p:cNvSpPr/>
          <p:nvPr/>
        </p:nvSpPr>
        <p:spPr>
          <a:xfrm>
            <a:off x="982132" y="920921"/>
            <a:ext cx="9571059" cy="2308324"/>
          </a:xfrm>
          <a:prstGeom prst="rect">
            <a:avLst/>
          </a:prstGeom>
        </p:spPr>
        <p:txBody>
          <a:bodyPr wrap="square">
            <a:spAutoFit/>
          </a:bodyPr>
          <a:lstStyle/>
          <a:p>
            <a:r>
              <a:rPr lang="ja-JP" altLang="en-US" sz="2400" dirty="0" smtClean="0"/>
              <a:t>じゃんけんでパーがグーに負けたり、</a:t>
            </a:r>
            <a:endParaRPr lang="en-US" altLang="ja-JP" sz="2400" dirty="0" smtClean="0"/>
          </a:p>
          <a:p>
            <a:r>
              <a:rPr lang="en-US" altLang="ja-JP" sz="2400" dirty="0" smtClean="0"/>
              <a:t>1+1</a:t>
            </a:r>
            <a:r>
              <a:rPr lang="ja-JP" altLang="en-US" sz="2400" dirty="0" smtClean="0"/>
              <a:t>を計算するプログラムで</a:t>
            </a:r>
            <a:r>
              <a:rPr lang="en-US" altLang="ja-JP" sz="2400" dirty="0" smtClean="0"/>
              <a:t>3</a:t>
            </a:r>
            <a:r>
              <a:rPr lang="ja-JP" altLang="en-US" sz="2400" dirty="0" smtClean="0"/>
              <a:t>と答えを出していたり、</a:t>
            </a:r>
            <a:endParaRPr lang="en-US" altLang="ja-JP" sz="2400" dirty="0" smtClean="0"/>
          </a:p>
          <a:p>
            <a:r>
              <a:rPr lang="ja-JP" altLang="en-US" sz="2400" dirty="0"/>
              <a:t>アルゴリズムが</a:t>
            </a:r>
            <a:r>
              <a:rPr lang="ja-JP" altLang="en-US" sz="2400" dirty="0" smtClean="0"/>
              <a:t>正しくなかったり、</a:t>
            </a:r>
            <a:endParaRPr lang="en-US" altLang="ja-JP" sz="2400" dirty="0"/>
          </a:p>
          <a:p>
            <a:endParaRPr lang="en-US" altLang="ja-JP" sz="2400" dirty="0" smtClean="0"/>
          </a:p>
          <a:p>
            <a:r>
              <a:rPr lang="ja-JP" altLang="en-US" sz="2400" dirty="0" smtClean="0"/>
              <a:t>などコンパイルはできるし、実行もできるが得られる結果が想定と違うエラーです。</a:t>
            </a:r>
            <a:endParaRPr lang="en-US" altLang="ja-JP" sz="2400" dirty="0"/>
          </a:p>
        </p:txBody>
      </p:sp>
      <p:sp>
        <p:nvSpPr>
          <p:cNvPr id="7" name="正方形/長方形 6"/>
          <p:cNvSpPr/>
          <p:nvPr/>
        </p:nvSpPr>
        <p:spPr>
          <a:xfrm>
            <a:off x="1009393" y="3355194"/>
            <a:ext cx="10587059" cy="1569660"/>
          </a:xfrm>
          <a:prstGeom prst="rect">
            <a:avLst/>
          </a:prstGeom>
        </p:spPr>
        <p:txBody>
          <a:bodyPr wrap="square">
            <a:spAutoFit/>
          </a:bodyPr>
          <a:lstStyle/>
          <a:p>
            <a:r>
              <a:rPr lang="ja-JP" altLang="en-US" sz="2400" dirty="0" smtClean="0"/>
              <a:t>このようなエラーに対しては</a:t>
            </a:r>
            <a:r>
              <a:rPr lang="en-US" altLang="ja-JP" sz="2400" dirty="0" smtClean="0"/>
              <a:t>Java</a:t>
            </a:r>
            <a:r>
              <a:rPr lang="ja-JP" altLang="en-US" sz="2400" dirty="0" smtClean="0"/>
              <a:t>では何もできません。</a:t>
            </a:r>
            <a:endParaRPr lang="en-US" altLang="ja-JP" sz="2400" dirty="0" smtClean="0"/>
          </a:p>
          <a:p>
            <a:r>
              <a:rPr lang="ja-JP" altLang="en-US" sz="2400" dirty="0"/>
              <a:t>自身</a:t>
            </a:r>
            <a:r>
              <a:rPr lang="ja-JP" altLang="en-US" sz="2400" dirty="0" smtClean="0"/>
              <a:t>でエラーの原因となっている箇所を探し、修正すれば発生しなくなります。</a:t>
            </a:r>
            <a:endParaRPr lang="en-US" altLang="ja-JP" sz="2400" dirty="0" smtClean="0"/>
          </a:p>
          <a:p>
            <a:r>
              <a:rPr lang="en-US" altLang="ja-JP" sz="2400" dirty="0" smtClean="0"/>
              <a:t>※</a:t>
            </a:r>
            <a:r>
              <a:rPr lang="ja-JP" altLang="en-US" sz="2400" dirty="0" smtClean="0"/>
              <a:t>実際の開発では「テスト」を行ってエラーを抽出します。</a:t>
            </a:r>
            <a:endParaRPr lang="en-US" altLang="ja-JP" sz="2400" dirty="0" smtClean="0"/>
          </a:p>
        </p:txBody>
      </p:sp>
      <p:sp>
        <p:nvSpPr>
          <p:cNvPr id="2" name="右矢印 1"/>
          <p:cNvSpPr/>
          <p:nvPr/>
        </p:nvSpPr>
        <p:spPr>
          <a:xfrm>
            <a:off x="5877561" y="5518130"/>
            <a:ext cx="1676402" cy="6688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pic>
        <p:nvPicPr>
          <p:cNvPr id="8194" name="Picture 2" descr="じゃんけんのイラスト「グ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393" y="5040429"/>
            <a:ext cx="1401817" cy="140181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じゃんけんのイラスト「パ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697" y="4931934"/>
            <a:ext cx="1640414" cy="151031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VS」のイラスト文字"/>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3660" y="5404047"/>
            <a:ext cx="1100651" cy="8970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じゃんけんのイラスト「グ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8498" y="4993753"/>
            <a:ext cx="1386673" cy="1386673"/>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7345502" y="6307922"/>
            <a:ext cx="2614504" cy="584775"/>
          </a:xfrm>
          <a:prstGeom prst="rect">
            <a:avLst/>
          </a:prstGeom>
        </p:spPr>
        <p:txBody>
          <a:bodyPr wrap="square">
            <a:spAutoFit/>
          </a:bodyPr>
          <a:lstStyle/>
          <a:p>
            <a:pPr algn="ctr"/>
            <a:r>
              <a:rPr lang="en-US" altLang="ja-JP" sz="3200" b="1" dirty="0" smtClean="0"/>
              <a:t>WIN!!</a:t>
            </a:r>
            <a:endParaRPr lang="ja-JP" altLang="en-US" sz="3200" b="1" dirty="0"/>
          </a:p>
        </p:txBody>
      </p:sp>
      <p:pic>
        <p:nvPicPr>
          <p:cNvPr id="8204" name="Picture 12" descr="困った顔で働く会社員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1544" y="4819086"/>
            <a:ext cx="1918758" cy="191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4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 grpId="0" animBg="1"/>
      <p:bldP spid="1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3970</TotalTime>
  <Words>1494</Words>
  <Application>Microsoft Office PowerPoint</Application>
  <PresentationFormat>ワイド画面</PresentationFormat>
  <Paragraphs>222</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游ゴシック</vt:lpstr>
      <vt:lpstr>游ゴシック Light</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dc:title>
  <dc:creator>KN-PC00190</dc:creator>
  <cp:lastModifiedBy>user</cp:lastModifiedBy>
  <cp:revision>170</cp:revision>
  <dcterms:created xsi:type="dcterms:W3CDTF">2019-04-22T10:04:49Z</dcterms:created>
  <dcterms:modified xsi:type="dcterms:W3CDTF">2020-05-11T04:17:43Z</dcterms:modified>
</cp:coreProperties>
</file>