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306" r:id="rId3"/>
    <p:sldId id="307" r:id="rId4"/>
    <p:sldId id="308" r:id="rId5"/>
    <p:sldId id="309" r:id="rId6"/>
    <p:sldId id="310" r:id="rId7"/>
    <p:sldId id="311" r:id="rId8"/>
    <p:sldId id="312" r:id="rId9"/>
    <p:sldId id="313" r:id="rId10"/>
    <p:sldId id="314" r:id="rId11"/>
    <p:sldId id="315" r:id="rId12"/>
    <p:sldId id="318" r:id="rId13"/>
    <p:sldId id="319" r:id="rId14"/>
    <p:sldId id="320" r:id="rId15"/>
    <p:sldId id="321" r:id="rId16"/>
    <p:sldId id="316" r:id="rId17"/>
    <p:sldId id="324" r:id="rId18"/>
    <p:sldId id="327" r:id="rId19"/>
    <p:sldId id="323" r:id="rId20"/>
    <p:sldId id="325" r:id="rId21"/>
    <p:sldId id="329" r:id="rId22"/>
    <p:sldId id="328" r:id="rId23"/>
    <p:sldId id="326"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7BD57-2456-4CB0-B00E-D6BC7E97CB4A}" type="datetimeFigureOut">
              <a:rPr kumimoji="1" lang="ja-JP" altLang="en-US" smtClean="0"/>
              <a:t>2020/5/6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D347C-DAF1-4889-B5DB-279D6546991A}" type="slidenum">
              <a:rPr kumimoji="1" lang="ja-JP" altLang="en-US" smtClean="0"/>
              <a:t>‹#›</a:t>
            </a:fld>
            <a:endParaRPr kumimoji="1" lang="ja-JP" altLang="en-US"/>
          </a:p>
        </p:txBody>
      </p:sp>
    </p:spTree>
    <p:extLst>
      <p:ext uri="{BB962C8B-B14F-4D97-AF65-F5344CB8AC3E}">
        <p14:creationId xmlns:p14="http://schemas.microsoft.com/office/powerpoint/2010/main" val="10999000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F9F9A2A-359E-4696-B036-C81FB97A758C}" type="slidenum">
              <a:rPr kumimoji="1" lang="ja-JP" altLang="en-US" smtClean="0"/>
              <a:t>21</a:t>
            </a:fld>
            <a:endParaRPr kumimoji="1" lang="ja-JP" altLang="en-US"/>
          </a:p>
        </p:txBody>
      </p:sp>
    </p:spTree>
    <p:extLst>
      <p:ext uri="{BB962C8B-B14F-4D97-AF65-F5344CB8AC3E}">
        <p14:creationId xmlns:p14="http://schemas.microsoft.com/office/powerpoint/2010/main" val="81011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F9F9A2A-359E-4696-B036-C81FB97A758C}" type="slidenum">
              <a:rPr kumimoji="1" lang="ja-JP" altLang="en-US" smtClean="0"/>
              <a:t>22</a:t>
            </a:fld>
            <a:endParaRPr kumimoji="1" lang="ja-JP" altLang="en-US"/>
          </a:p>
        </p:txBody>
      </p:sp>
    </p:spTree>
    <p:extLst>
      <p:ext uri="{BB962C8B-B14F-4D97-AF65-F5344CB8AC3E}">
        <p14:creationId xmlns:p14="http://schemas.microsoft.com/office/powerpoint/2010/main" val="41384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7228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355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106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41982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8872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91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90722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92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8830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373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4338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DBFA6-027E-44D2-A2C8-C3FE41AB2AF5}" type="datetimeFigureOut">
              <a:rPr kumimoji="1" lang="ja-JP" altLang="en-US" smtClean="0"/>
              <a:t>2020/5/6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5668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3843867" y="2938103"/>
            <a:ext cx="4817055" cy="1015663"/>
          </a:xfrm>
          <a:prstGeom prst="rect">
            <a:avLst/>
          </a:prstGeom>
        </p:spPr>
        <p:txBody>
          <a:bodyPr wrap="square">
            <a:spAutoFit/>
          </a:bodyPr>
          <a:lstStyle/>
          <a:p>
            <a:r>
              <a:rPr lang="ja-JP" altLang="en-US" sz="6000" dirty="0" smtClean="0"/>
              <a:t>抽象クラス</a:t>
            </a:r>
            <a:endParaRPr lang="ja-JP" altLang="en-US" sz="6000" dirty="0"/>
          </a:p>
        </p:txBody>
      </p:sp>
    </p:spTree>
    <p:extLst>
      <p:ext uri="{BB962C8B-B14F-4D97-AF65-F5344CB8AC3E}">
        <p14:creationId xmlns:p14="http://schemas.microsoft.com/office/powerpoint/2010/main" val="307041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384995"/>
          </a:xfrm>
          <a:prstGeom prst="rect">
            <a:avLst/>
          </a:prstGeom>
        </p:spPr>
        <p:txBody>
          <a:bodyPr wrap="square">
            <a:spAutoFit/>
          </a:bodyPr>
          <a:lstStyle/>
          <a:p>
            <a:r>
              <a:rPr lang="ja-JP" altLang="en-US" sz="2800" dirty="0" smtClean="0"/>
              <a:t>子になればなるほど具体的なもので、</a:t>
            </a:r>
            <a:endParaRPr lang="en-US" altLang="ja-JP" sz="2800" dirty="0" smtClean="0"/>
          </a:p>
          <a:p>
            <a:r>
              <a:rPr lang="ja-JP" altLang="en-US" sz="2800" dirty="0" smtClean="0"/>
              <a:t>親になればなるほど抽象的（</a:t>
            </a:r>
            <a:r>
              <a:rPr lang="ja-JP" altLang="en-US" sz="2800" dirty="0"/>
              <a:t>あいまい）</a:t>
            </a:r>
            <a:r>
              <a:rPr lang="ja-JP" altLang="en-US" sz="2800" dirty="0" smtClean="0"/>
              <a:t>なものとなっているのがわかると思います。</a:t>
            </a:r>
            <a:endParaRPr lang="en-US" altLang="ja-JP" sz="2800" dirty="0" smtClean="0"/>
          </a:p>
        </p:txBody>
      </p:sp>
      <p:cxnSp>
        <p:nvCxnSpPr>
          <p:cNvPr id="5" name="直線矢印コネクタ 4"/>
          <p:cNvCxnSpPr>
            <a:stCxn id="1026" idx="0"/>
            <a:endCxn id="19" idx="2"/>
          </p:cNvCxnSpPr>
          <p:nvPr/>
        </p:nvCxnSpPr>
        <p:spPr>
          <a:xfrm flipV="1">
            <a:off x="2283942" y="3549444"/>
            <a:ext cx="3107517"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0"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1459" y="3549444"/>
            <a:ext cx="3578106"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199676"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p:cNvCxnSpPr>
            <a:stCxn id="19" idx="0"/>
            <a:endCxn id="17" idx="2"/>
          </p:cNvCxnSpPr>
          <p:nvPr/>
        </p:nvCxnSpPr>
        <p:spPr>
          <a:xfrm flipH="1" flipV="1">
            <a:off x="5390466" y="2363206"/>
            <a:ext cx="993"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正方形/長方形 16"/>
          <p:cNvSpPr/>
          <p:nvPr/>
        </p:nvSpPr>
        <p:spPr>
          <a:xfrm>
            <a:off x="4198683" y="1993874"/>
            <a:ext cx="2383565" cy="369332"/>
          </a:xfrm>
          <a:prstGeom prst="rect">
            <a:avLst/>
          </a:prstGeom>
        </p:spPr>
        <p:txBody>
          <a:bodyPr wrap="square">
            <a:spAutoFit/>
          </a:bodyPr>
          <a:lstStyle/>
          <a:p>
            <a:pPr algn="ctr"/>
            <a:r>
              <a:rPr lang="ja-JP" altLang="en-US" dirty="0"/>
              <a:t>動物</a:t>
            </a:r>
            <a:r>
              <a:rPr lang="ja-JP" altLang="en-US" dirty="0" smtClean="0"/>
              <a:t>クラス</a:t>
            </a:r>
            <a:endParaRPr lang="ja-JP" altLang="en-US" dirty="0"/>
          </a:p>
        </p:txBody>
      </p:sp>
      <p:sp>
        <p:nvSpPr>
          <p:cNvPr id="18" name="正方形/長方形 17"/>
          <p:cNvSpPr/>
          <p:nvPr/>
        </p:nvSpPr>
        <p:spPr>
          <a:xfrm>
            <a:off x="7662542" y="3180645"/>
            <a:ext cx="2383565" cy="369332"/>
          </a:xfrm>
          <a:prstGeom prst="rect">
            <a:avLst/>
          </a:prstGeom>
        </p:spPr>
        <p:txBody>
          <a:bodyPr wrap="square">
            <a:spAutoFit/>
          </a:bodyPr>
          <a:lstStyle/>
          <a:p>
            <a:pPr algn="ctr"/>
            <a:r>
              <a:rPr lang="ja-JP" altLang="en-US" dirty="0" smtClean="0"/>
              <a:t>爬虫類クラス</a:t>
            </a:r>
            <a:endParaRPr lang="ja-JP" altLang="en-US" dirty="0"/>
          </a:p>
        </p:txBody>
      </p:sp>
      <p:sp>
        <p:nvSpPr>
          <p:cNvPr id="20" name="正方形/長方形 19"/>
          <p:cNvSpPr/>
          <p:nvPr/>
        </p:nvSpPr>
        <p:spPr>
          <a:xfrm>
            <a:off x="1092159" y="3180112"/>
            <a:ext cx="2383565" cy="369332"/>
          </a:xfrm>
          <a:prstGeom prst="rect">
            <a:avLst/>
          </a:prstGeom>
        </p:spPr>
        <p:txBody>
          <a:bodyPr wrap="square">
            <a:spAutoFit/>
          </a:bodyPr>
          <a:lstStyle/>
          <a:p>
            <a:pPr algn="ctr"/>
            <a:r>
              <a:rPr lang="ja-JP" altLang="en-US" dirty="0" smtClean="0"/>
              <a:t>鳥類クラス</a:t>
            </a:r>
            <a:endParaRPr lang="ja-JP" altLang="en-US" dirty="0"/>
          </a:p>
        </p:txBody>
      </p:sp>
      <p:cxnSp>
        <p:nvCxnSpPr>
          <p:cNvPr id="21" name="直線矢印コネクタ 20"/>
          <p:cNvCxnSpPr>
            <a:stCxn id="20" idx="0"/>
            <a:endCxn id="17" idx="2"/>
          </p:cNvCxnSpPr>
          <p:nvPr/>
        </p:nvCxnSpPr>
        <p:spPr>
          <a:xfrm flipV="1">
            <a:off x="2283942" y="2363206"/>
            <a:ext cx="3106524"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p:cNvCxnSpPr>
            <a:stCxn id="18" idx="0"/>
            <a:endCxn id="17" idx="2"/>
          </p:cNvCxnSpPr>
          <p:nvPr/>
        </p:nvCxnSpPr>
        <p:spPr>
          <a:xfrm flipH="1" flipV="1">
            <a:off x="5390466" y="2363206"/>
            <a:ext cx="3463859" cy="8174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p:cNvCxnSpPr>
            <a:stCxn id="17" idx="0"/>
            <a:endCxn id="23" idx="2"/>
          </p:cNvCxnSpPr>
          <p:nvPr/>
        </p:nvCxnSpPr>
        <p:spPr>
          <a:xfrm flipV="1">
            <a:off x="5390466" y="1600522"/>
            <a:ext cx="993" cy="3933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4199676" y="1231190"/>
            <a:ext cx="2383565" cy="369332"/>
          </a:xfrm>
          <a:prstGeom prst="rect">
            <a:avLst/>
          </a:prstGeom>
        </p:spPr>
        <p:txBody>
          <a:bodyPr wrap="square">
            <a:spAutoFit/>
          </a:bodyPr>
          <a:lstStyle/>
          <a:p>
            <a:pPr algn="ctr"/>
            <a:r>
              <a:rPr lang="ja-JP" altLang="en-US" dirty="0" smtClean="0"/>
              <a:t>生物クラス</a:t>
            </a:r>
            <a:endParaRPr lang="ja-JP" altLang="en-US" dirty="0"/>
          </a:p>
        </p:txBody>
      </p:sp>
      <p:sp>
        <p:nvSpPr>
          <p:cNvPr id="2" name="上下矢印 1"/>
          <p:cNvSpPr/>
          <p:nvPr/>
        </p:nvSpPr>
        <p:spPr>
          <a:xfrm>
            <a:off x="10016348" y="1676722"/>
            <a:ext cx="470446" cy="4631319"/>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10143275" y="5796855"/>
            <a:ext cx="1701591" cy="646331"/>
          </a:xfrm>
          <a:prstGeom prst="rect">
            <a:avLst/>
          </a:prstGeom>
        </p:spPr>
        <p:txBody>
          <a:bodyPr wrap="square">
            <a:spAutoFit/>
          </a:bodyPr>
          <a:lstStyle/>
          <a:p>
            <a:pPr algn="ctr"/>
            <a:r>
              <a:rPr lang="ja-JP" altLang="en-US" dirty="0" smtClean="0"/>
              <a:t>具体的</a:t>
            </a:r>
            <a:endParaRPr lang="en-US" altLang="ja-JP" dirty="0" smtClean="0"/>
          </a:p>
          <a:p>
            <a:pPr algn="ctr"/>
            <a:r>
              <a:rPr lang="ja-JP" altLang="en-US" dirty="0"/>
              <a:t>特殊</a:t>
            </a:r>
            <a:endParaRPr lang="en-US" altLang="ja-JP" dirty="0" smtClean="0"/>
          </a:p>
        </p:txBody>
      </p:sp>
      <p:sp>
        <p:nvSpPr>
          <p:cNvPr id="30" name="正方形/長方形 29"/>
          <p:cNvSpPr/>
          <p:nvPr/>
        </p:nvSpPr>
        <p:spPr>
          <a:xfrm>
            <a:off x="10143275" y="1676722"/>
            <a:ext cx="1701591" cy="923330"/>
          </a:xfrm>
          <a:prstGeom prst="rect">
            <a:avLst/>
          </a:prstGeom>
        </p:spPr>
        <p:txBody>
          <a:bodyPr wrap="square">
            <a:spAutoFit/>
          </a:bodyPr>
          <a:lstStyle/>
          <a:p>
            <a:pPr algn="ctr"/>
            <a:r>
              <a:rPr lang="ja-JP" altLang="en-US" dirty="0" smtClean="0"/>
              <a:t>抽象的</a:t>
            </a:r>
            <a:endParaRPr lang="en-US" altLang="ja-JP" dirty="0"/>
          </a:p>
          <a:p>
            <a:pPr algn="ctr"/>
            <a:r>
              <a:rPr lang="ja-JP" altLang="en-US" dirty="0" smtClean="0"/>
              <a:t>一般的</a:t>
            </a:r>
            <a:endParaRPr lang="en-US" altLang="ja-JP" dirty="0" smtClean="0"/>
          </a:p>
          <a:p>
            <a:pPr algn="ctr"/>
            <a:r>
              <a:rPr lang="ja-JP" altLang="en-US" dirty="0" smtClean="0"/>
              <a:t>あいま</a:t>
            </a:r>
            <a:r>
              <a:rPr lang="ja-JP" altLang="en-US" dirty="0"/>
              <a:t>い</a:t>
            </a:r>
            <a:endParaRPr lang="en-US" altLang="ja-JP" dirty="0" smtClean="0"/>
          </a:p>
        </p:txBody>
      </p:sp>
    </p:spTree>
    <p:extLst>
      <p:ext uri="{BB962C8B-B14F-4D97-AF65-F5344CB8AC3E}">
        <p14:creationId xmlns:p14="http://schemas.microsoft.com/office/powerpoint/2010/main" val="237748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852463" y="1107188"/>
            <a:ext cx="9078937" cy="2062103"/>
          </a:xfrm>
          <a:prstGeom prst="rect">
            <a:avLst/>
          </a:prstGeom>
        </p:spPr>
        <p:txBody>
          <a:bodyPr wrap="square">
            <a:spAutoFit/>
          </a:bodyPr>
          <a:lstStyle/>
          <a:p>
            <a:r>
              <a:rPr lang="ja-JP" altLang="en-US" sz="4400" dirty="0" smtClean="0"/>
              <a:t>ここで質問です。</a:t>
            </a:r>
            <a:endParaRPr lang="en-US" altLang="ja-JP" sz="4400" dirty="0" smtClean="0"/>
          </a:p>
          <a:p>
            <a:endParaRPr lang="en-US" altLang="ja-JP" sz="2800" dirty="0"/>
          </a:p>
          <a:p>
            <a:r>
              <a:rPr lang="ja-JP" altLang="en-US" sz="2800" dirty="0" smtClean="0"/>
              <a:t>皆さんは犬の実物をイメージできると思います。</a:t>
            </a:r>
            <a:endParaRPr lang="en-US" altLang="ja-JP" sz="2800" dirty="0" smtClean="0"/>
          </a:p>
          <a:p>
            <a:r>
              <a:rPr lang="ja-JP" altLang="en-US" sz="2800" dirty="0" smtClean="0"/>
              <a:t>猫の鳴き声を真似することができる</a:t>
            </a:r>
            <a:r>
              <a:rPr lang="ja-JP" altLang="en-US" sz="2800" dirty="0"/>
              <a:t>と思います</a:t>
            </a:r>
            <a:r>
              <a:rPr lang="ja-JP" altLang="en-US" sz="2800" dirty="0" smtClean="0"/>
              <a:t>。</a:t>
            </a:r>
            <a:endParaRPr lang="en-US" altLang="ja-JP" sz="2800" dirty="0"/>
          </a:p>
        </p:txBody>
      </p:sp>
      <p:pic>
        <p:nvPicPr>
          <p:cNvPr id="10242" name="Picture 2" descr="はてなマーク・クエスチョンマー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1641" y="4356165"/>
            <a:ext cx="1495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852463" y="3402058"/>
            <a:ext cx="9078937" cy="954107"/>
          </a:xfrm>
          <a:prstGeom prst="rect">
            <a:avLst/>
          </a:prstGeom>
        </p:spPr>
        <p:txBody>
          <a:bodyPr wrap="square">
            <a:spAutoFit/>
          </a:bodyPr>
          <a:lstStyle/>
          <a:p>
            <a:r>
              <a:rPr lang="ja-JP" altLang="en-US" sz="2800" dirty="0" smtClean="0"/>
              <a:t>哺乳類の実物をイメージできますか？</a:t>
            </a:r>
            <a:endParaRPr lang="en-US" altLang="ja-JP" sz="2800" dirty="0" smtClean="0"/>
          </a:p>
          <a:p>
            <a:r>
              <a:rPr lang="ja-JP" altLang="en-US" sz="2800" dirty="0"/>
              <a:t>哺乳類</a:t>
            </a:r>
            <a:r>
              <a:rPr lang="ja-JP" altLang="en-US" sz="2800" dirty="0" smtClean="0"/>
              <a:t>の</a:t>
            </a:r>
            <a:r>
              <a:rPr lang="ja-JP" altLang="en-US" sz="2800" dirty="0"/>
              <a:t>鳴き声を真似することが</a:t>
            </a:r>
            <a:r>
              <a:rPr lang="ja-JP" altLang="en-US" sz="2800" dirty="0" smtClean="0"/>
              <a:t>できますか？</a:t>
            </a:r>
            <a:endParaRPr lang="en-US" altLang="ja-JP" sz="2800" dirty="0" smtClean="0"/>
          </a:p>
        </p:txBody>
      </p:sp>
      <p:sp>
        <p:nvSpPr>
          <p:cNvPr id="32" name="正方形/長方形 31"/>
          <p:cNvSpPr/>
          <p:nvPr/>
        </p:nvSpPr>
        <p:spPr>
          <a:xfrm>
            <a:off x="852463" y="4722858"/>
            <a:ext cx="9078937" cy="1384995"/>
          </a:xfrm>
          <a:prstGeom prst="rect">
            <a:avLst/>
          </a:prstGeom>
        </p:spPr>
        <p:txBody>
          <a:bodyPr wrap="square">
            <a:spAutoFit/>
          </a:bodyPr>
          <a:lstStyle/>
          <a:p>
            <a:r>
              <a:rPr lang="ja-JP" altLang="en-US" sz="2800" dirty="0" smtClean="0"/>
              <a:t>難しいと思います。</a:t>
            </a:r>
            <a:endParaRPr lang="en-US" altLang="ja-JP" sz="2800" dirty="0" smtClean="0"/>
          </a:p>
          <a:p>
            <a:r>
              <a:rPr lang="en-US" altLang="ja-JP" sz="2800" dirty="0" smtClean="0"/>
              <a:t>Java</a:t>
            </a:r>
            <a:r>
              <a:rPr lang="ja-JP" altLang="en-US" sz="2800" dirty="0" smtClean="0"/>
              <a:t>でコーディングしている際にも同様の問題が発生します。</a:t>
            </a:r>
            <a:endParaRPr lang="en-US" altLang="ja-JP" sz="2800" dirty="0" smtClean="0"/>
          </a:p>
        </p:txBody>
      </p:sp>
    </p:spTree>
    <p:extLst>
      <p:ext uri="{BB962C8B-B14F-4D97-AF65-F5344CB8AC3E}">
        <p14:creationId xmlns:p14="http://schemas.microsoft.com/office/powerpoint/2010/main" val="81849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59329" y="141069"/>
            <a:ext cx="10302917" cy="1200329"/>
          </a:xfrm>
          <a:prstGeom prst="rect">
            <a:avLst/>
          </a:prstGeom>
        </p:spPr>
        <p:txBody>
          <a:bodyPr wrap="square">
            <a:spAutoFit/>
          </a:bodyPr>
          <a:lstStyle/>
          <a:p>
            <a:r>
              <a:rPr lang="ja-JP" altLang="en-US" sz="3600" dirty="0" smtClean="0"/>
              <a:t>哺乳類クラスをどのように実装すればよいかわかりません</a:t>
            </a:r>
            <a:r>
              <a:rPr lang="ja-JP" altLang="en-US" sz="3600" dirty="0" err="1" smtClean="0"/>
              <a:t>。。。</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942130" y="3621872"/>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90" y="3621872"/>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584065" y="3615266"/>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16957" y="787400"/>
            <a:ext cx="2419136" cy="22098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rgbClr val="FF0000"/>
                </a:solidFill>
              </a:rPr>
              <a:t>なんて鳴く？</a:t>
            </a:r>
            <a:endParaRPr lang="en-US" altLang="ja-JP" sz="1400" b="1" dirty="0" smtClean="0">
              <a:solidFill>
                <a:srgbClr val="FF0000"/>
              </a:solidFill>
            </a:endParaRPr>
          </a:p>
          <a:p>
            <a:r>
              <a:rPr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rgbClr val="FF0000"/>
                </a:solidFill>
              </a:rPr>
              <a:t>どうやって逃げる？</a:t>
            </a:r>
            <a:endParaRPr lang="en-US" altLang="ja-JP" sz="1400" b="1" dirty="0">
              <a:solidFill>
                <a:srgbClr val="FF0000"/>
              </a:solidFill>
            </a:endParaRPr>
          </a:p>
          <a:p>
            <a:r>
              <a:rPr lang="en-US" altLang="ja-JP" sz="1400" b="1" dirty="0" smtClean="0">
                <a:solidFill>
                  <a:schemeClr val="tx1"/>
                </a:solidFill>
              </a:rPr>
              <a:t>}</a:t>
            </a:r>
            <a:endParaRPr lang="ja-JP" altLang="en-US" sz="1400" b="1" dirty="0">
              <a:solidFill>
                <a:srgbClr val="FF0000"/>
              </a:solidFill>
            </a:endParaRPr>
          </a:p>
        </p:txBody>
      </p:sp>
      <p:cxnSp>
        <p:nvCxnSpPr>
          <p:cNvPr id="5" name="直線矢印コネクタ 4"/>
          <p:cNvCxnSpPr>
            <a:stCxn id="15" idx="0"/>
            <a:endCxn id="9" idx="2"/>
          </p:cNvCxnSpPr>
          <p:nvPr/>
        </p:nvCxnSpPr>
        <p:spPr>
          <a:xfrm flipV="1">
            <a:off x="2151698" y="2997200"/>
            <a:ext cx="3274827" cy="6246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426525" y="2997200"/>
            <a:ext cx="8467" cy="6246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26525" y="2997200"/>
            <a:ext cx="3561842" cy="61806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204804"/>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596" y="5392104"/>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2752" y="5398056"/>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458" y="5273936"/>
            <a:ext cx="1192999" cy="1192999"/>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7829599" y="1617104"/>
            <a:ext cx="3725374" cy="923330"/>
          </a:xfrm>
          <a:prstGeom prst="rect">
            <a:avLst/>
          </a:prstGeom>
        </p:spPr>
        <p:txBody>
          <a:bodyPr wrap="square">
            <a:spAutoFit/>
          </a:bodyPr>
          <a:lstStyle/>
          <a:p>
            <a:r>
              <a:rPr lang="ja-JP" altLang="en-US" dirty="0" smtClean="0"/>
              <a:t>サブクラスで</a:t>
            </a:r>
            <a:endParaRPr lang="en-US" altLang="ja-JP" dirty="0" smtClean="0"/>
          </a:p>
          <a:p>
            <a:r>
              <a:rPr lang="ja-JP" altLang="en-US" dirty="0" smtClean="0"/>
              <a:t>「鳴く」と「逃げる」のメソッドをオーバーライドしている例</a:t>
            </a:r>
            <a:endParaRPr lang="ja-JP" altLang="en-US" dirty="0"/>
          </a:p>
        </p:txBody>
      </p:sp>
    </p:spTree>
    <p:extLst>
      <p:ext uri="{BB962C8B-B14F-4D97-AF65-F5344CB8AC3E}">
        <p14:creationId xmlns:p14="http://schemas.microsoft.com/office/powerpoint/2010/main" val="39419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59329" y="141069"/>
            <a:ext cx="10302917" cy="1200329"/>
          </a:xfrm>
          <a:prstGeom prst="rect">
            <a:avLst/>
          </a:prstGeom>
        </p:spPr>
        <p:txBody>
          <a:bodyPr wrap="square">
            <a:spAutoFit/>
          </a:bodyPr>
          <a:lstStyle/>
          <a:p>
            <a:r>
              <a:rPr lang="ja-JP" altLang="en-US" sz="3600" dirty="0" smtClean="0"/>
              <a:t>いっそのこと、親クラスからメソッドを消してしまえば悩むことはなくなります。</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942130" y="3621872"/>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90" y="3621872"/>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584065" y="3615266"/>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16957" y="2006600"/>
            <a:ext cx="2419136" cy="9906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p:txBody>
      </p:sp>
      <p:cxnSp>
        <p:nvCxnSpPr>
          <p:cNvPr id="5" name="直線矢印コネクタ 4"/>
          <p:cNvCxnSpPr>
            <a:stCxn id="15" idx="0"/>
            <a:endCxn id="9" idx="2"/>
          </p:cNvCxnSpPr>
          <p:nvPr/>
        </p:nvCxnSpPr>
        <p:spPr>
          <a:xfrm flipV="1">
            <a:off x="2151698" y="2997200"/>
            <a:ext cx="3274827" cy="6246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426525" y="2997200"/>
            <a:ext cx="8467" cy="6246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26525" y="2997200"/>
            <a:ext cx="3561842" cy="61806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204804"/>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596" y="5392104"/>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2752" y="5398056"/>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458" y="5273936"/>
            <a:ext cx="1192999" cy="119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9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02066" y="106975"/>
            <a:ext cx="10302917" cy="1569660"/>
          </a:xfrm>
          <a:prstGeom prst="rect">
            <a:avLst/>
          </a:prstGeom>
        </p:spPr>
        <p:txBody>
          <a:bodyPr wrap="square">
            <a:spAutoFit/>
          </a:bodyPr>
          <a:lstStyle/>
          <a:p>
            <a:r>
              <a:rPr lang="ja-JP" altLang="en-US" sz="3200" dirty="0" smtClean="0"/>
              <a:t>しかし、親クラスからメソッドを消してしまうと、新しく作成した子クラスから実装が漏れてしまう可能性があります。</a:t>
            </a:r>
            <a:endParaRPr lang="en-US" altLang="ja-JP" sz="3200" dirty="0" smtClean="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80940" y="3657131"/>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892527" y="3655967"/>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910787" y="3665131"/>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16957" y="2006600"/>
            <a:ext cx="2419136" cy="9906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p:txBody>
      </p:sp>
      <p:cxnSp>
        <p:nvCxnSpPr>
          <p:cNvPr id="5" name="直線矢印コネクタ 4"/>
          <p:cNvCxnSpPr>
            <a:stCxn id="15" idx="0"/>
            <a:endCxn id="9" idx="2"/>
          </p:cNvCxnSpPr>
          <p:nvPr/>
        </p:nvCxnSpPr>
        <p:spPr>
          <a:xfrm flipV="1">
            <a:off x="1390508" y="2997200"/>
            <a:ext cx="4036017" cy="6599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V="1">
            <a:off x="4296829" y="2997200"/>
            <a:ext cx="1129696" cy="65876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26525" y="2997200"/>
            <a:ext cx="1888564" cy="6679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204804"/>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97" y="5517813"/>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151" y="5578156"/>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6093" y="5463423"/>
            <a:ext cx="1192999" cy="1192999"/>
          </a:xfrm>
          <a:prstGeom prst="rect">
            <a:avLst/>
          </a:prstGeom>
          <a:noFill/>
          <a:extLst>
            <a:ext uri="{909E8E84-426E-40DD-AFC4-6F175D3DCCD1}">
              <a14:hiddenFill xmlns:a14="http://schemas.microsoft.com/office/drawing/2010/main">
                <a:solidFill>
                  <a:srgbClr val="FFFFFF"/>
                </a:solidFill>
              </a14:hiddenFill>
            </a:ext>
          </a:extLst>
        </p:spPr>
      </p:pic>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956093" y="3649361"/>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牛クラス</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モーと鳴く</a:t>
            </a:r>
            <a:endParaRPr lang="en-US" altLang="ja-JP" sz="1400" b="1" dirty="0">
              <a:solidFill>
                <a:schemeClr val="tx1"/>
              </a:solidFill>
            </a:endParaRPr>
          </a:p>
          <a:p>
            <a:r>
              <a:rPr lang="en-US" altLang="ja-JP" sz="1400" b="1" dirty="0" smtClean="0">
                <a:solidFill>
                  <a:schemeClr val="tx1"/>
                </a:solidFill>
              </a:rPr>
              <a:t>}</a:t>
            </a:r>
          </a:p>
        </p:txBody>
      </p:sp>
      <p:cxnSp>
        <p:nvCxnSpPr>
          <p:cNvPr id="22" name="直線矢印コネクタ 21"/>
          <p:cNvCxnSpPr>
            <a:stCxn id="19" idx="0"/>
            <a:endCxn id="9" idx="2"/>
          </p:cNvCxnSpPr>
          <p:nvPr/>
        </p:nvCxnSpPr>
        <p:spPr>
          <a:xfrm flipH="1" flipV="1">
            <a:off x="5426525" y="2997200"/>
            <a:ext cx="4933870" cy="6521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1266" name="Picture 2" descr="牛のイラスト（丑年）"/>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7117" y="5441968"/>
            <a:ext cx="1525816" cy="123591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315088" y="1734738"/>
            <a:ext cx="4749912" cy="1323439"/>
          </a:xfrm>
          <a:prstGeom prst="rect">
            <a:avLst/>
          </a:prstGeom>
        </p:spPr>
        <p:txBody>
          <a:bodyPr wrap="square">
            <a:spAutoFit/>
          </a:bodyPr>
          <a:lstStyle/>
          <a:p>
            <a:r>
              <a:rPr lang="ja-JP" altLang="en-US" sz="2000" dirty="0" smtClean="0"/>
              <a:t>別の人が牛クラスを作成しましたが、</a:t>
            </a:r>
            <a:endParaRPr lang="en-US" altLang="ja-JP" sz="2000" dirty="0" smtClean="0"/>
          </a:p>
          <a:p>
            <a:r>
              <a:rPr lang="ja-JP" altLang="en-US" sz="2000" dirty="0" smtClean="0"/>
              <a:t>必ず作成するルールとなっていた「逃げる」メソッドを書き忘れてしまいました。</a:t>
            </a:r>
            <a:endParaRPr lang="en-US" altLang="ja-JP" sz="2000" dirty="0" smtClean="0"/>
          </a:p>
        </p:txBody>
      </p:sp>
    </p:spTree>
    <p:extLst>
      <p:ext uri="{BB962C8B-B14F-4D97-AF65-F5344CB8AC3E}">
        <p14:creationId xmlns:p14="http://schemas.microsoft.com/office/powerpoint/2010/main" val="1507289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動物シルエットの無料イラスト素材集｜イラストイメー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66" y="3491974"/>
            <a:ext cx="2255949" cy="2255950"/>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615164" y="358676"/>
            <a:ext cx="10302917" cy="2862322"/>
          </a:xfrm>
          <a:prstGeom prst="rect">
            <a:avLst/>
          </a:prstGeom>
        </p:spPr>
        <p:txBody>
          <a:bodyPr wrap="square">
            <a:spAutoFit/>
          </a:bodyPr>
          <a:lstStyle/>
          <a:p>
            <a:r>
              <a:rPr lang="ja-JP" altLang="en-US" sz="3600" dirty="0" smtClean="0"/>
              <a:t>さらに言えば</a:t>
            </a:r>
            <a:endParaRPr lang="en-US" altLang="ja-JP" sz="3600" dirty="0" smtClean="0"/>
          </a:p>
          <a:p>
            <a:r>
              <a:rPr lang="ja-JP" altLang="en-US" sz="3600" dirty="0" smtClean="0"/>
              <a:t>オブジェクト指向の目的の一つが「現実世界の再現」であるため、</a:t>
            </a:r>
            <a:endParaRPr lang="en-US" altLang="ja-JP" sz="3600" dirty="0" smtClean="0"/>
          </a:p>
          <a:p>
            <a:r>
              <a:rPr lang="ja-JP" altLang="en-US" sz="3600" dirty="0" smtClean="0"/>
              <a:t>現実世界には存在しない「哺乳類」の実体を作成できることは好ましくありません。</a:t>
            </a:r>
            <a:endParaRPr lang="ja-JP" altLang="en-US" sz="28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380623" y="3759205"/>
            <a:ext cx="2419136" cy="237066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a:solidFill>
                  <a:schemeClr val="tx1"/>
                </a:solidFill>
              </a:rPr>
              <a:t>・鳴く</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○○で逃げる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10" name="右矢印 9"/>
          <p:cNvSpPr/>
          <p:nvPr/>
        </p:nvSpPr>
        <p:spPr>
          <a:xfrm>
            <a:off x="4461933" y="4318004"/>
            <a:ext cx="2861734" cy="5249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正方形/長方形 21"/>
          <p:cNvSpPr/>
          <p:nvPr/>
        </p:nvSpPr>
        <p:spPr>
          <a:xfrm>
            <a:off x="5103359" y="3948672"/>
            <a:ext cx="1835759" cy="369332"/>
          </a:xfrm>
          <a:prstGeom prst="rect">
            <a:avLst/>
          </a:prstGeom>
        </p:spPr>
        <p:txBody>
          <a:bodyPr wrap="none">
            <a:spAutoFit/>
          </a:bodyPr>
          <a:lstStyle/>
          <a:p>
            <a:r>
              <a:rPr lang="en-US" altLang="ja-JP" b="1" dirty="0" smtClean="0"/>
              <a:t>new</a:t>
            </a:r>
            <a:r>
              <a:rPr lang="ja-JP" altLang="en-US" b="1" dirty="0" smtClean="0"/>
              <a:t>　哺乳類</a:t>
            </a:r>
            <a:r>
              <a:rPr lang="en-US" altLang="ja-JP" b="1" dirty="0" smtClean="0"/>
              <a:t>();</a:t>
            </a:r>
            <a:endParaRPr lang="ja-JP" altLang="en-US" b="1" dirty="0"/>
          </a:p>
        </p:txBody>
      </p:sp>
      <p:pic>
        <p:nvPicPr>
          <p:cNvPr id="25" name="Picture 2" descr="はてなマーク・クエスチョンマー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687" y="3674538"/>
            <a:ext cx="14954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72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683129" y="357889"/>
            <a:ext cx="10772271" cy="1323439"/>
          </a:xfrm>
          <a:prstGeom prst="rect">
            <a:avLst/>
          </a:prstGeom>
        </p:spPr>
        <p:txBody>
          <a:bodyPr wrap="square">
            <a:spAutoFit/>
          </a:bodyPr>
          <a:lstStyle/>
          <a:p>
            <a:r>
              <a:rPr lang="en-US" altLang="ja-JP" sz="4000" b="1" dirty="0" smtClean="0"/>
              <a:t>Java</a:t>
            </a:r>
            <a:r>
              <a:rPr lang="ja-JP" altLang="en-US" sz="4000" b="1" dirty="0" smtClean="0"/>
              <a:t>ではこのような問題の解決策として</a:t>
            </a:r>
            <a:endParaRPr lang="en-US" altLang="ja-JP" sz="4000" b="1" dirty="0" smtClean="0"/>
          </a:p>
          <a:p>
            <a:r>
              <a:rPr lang="ja-JP" altLang="en-US" sz="4000" b="1" dirty="0" smtClean="0">
                <a:solidFill>
                  <a:srgbClr val="FF0000"/>
                </a:solidFill>
              </a:rPr>
              <a:t>「抽象クラス」</a:t>
            </a:r>
            <a:r>
              <a:rPr lang="ja-JP" altLang="en-US" sz="4000" b="1" dirty="0" smtClean="0"/>
              <a:t>というものがあります。</a:t>
            </a:r>
            <a:endParaRPr lang="en-US" altLang="ja-JP" sz="4000" b="1" dirty="0" smtClean="0"/>
          </a:p>
        </p:txBody>
      </p:sp>
      <p:sp>
        <p:nvSpPr>
          <p:cNvPr id="7" name="正方形/長方形 6"/>
          <p:cNvSpPr/>
          <p:nvPr/>
        </p:nvSpPr>
        <p:spPr>
          <a:xfrm>
            <a:off x="824163" y="1788755"/>
            <a:ext cx="10490201" cy="4832092"/>
          </a:xfrm>
          <a:prstGeom prst="rect">
            <a:avLst/>
          </a:prstGeom>
        </p:spPr>
        <p:txBody>
          <a:bodyPr wrap="square">
            <a:spAutoFit/>
          </a:bodyPr>
          <a:lstStyle/>
          <a:p>
            <a:r>
              <a:rPr lang="ja-JP" altLang="en-US" sz="2800" dirty="0" smtClean="0"/>
              <a:t>抽象クラスには下記</a:t>
            </a:r>
            <a:r>
              <a:rPr lang="en-US" altLang="ja-JP" sz="2800" dirty="0" smtClean="0"/>
              <a:t>3</a:t>
            </a:r>
            <a:r>
              <a:rPr lang="ja-JP" altLang="en-US" sz="2800" dirty="0" smtClean="0"/>
              <a:t>点の特徴があります。</a:t>
            </a:r>
            <a:endParaRPr lang="en-US" altLang="ja-JP" sz="2800" dirty="0" smtClean="0"/>
          </a:p>
          <a:p>
            <a:endParaRPr lang="en-US" altLang="ja-JP" sz="2800" dirty="0" smtClean="0"/>
          </a:p>
          <a:p>
            <a:r>
              <a:rPr lang="ja-JP" altLang="en-US" sz="2800" dirty="0" smtClean="0"/>
              <a:t>・</a:t>
            </a:r>
            <a:r>
              <a:rPr lang="ja-JP" altLang="en-US" sz="2800" dirty="0"/>
              <a:t>中身</a:t>
            </a:r>
            <a:r>
              <a:rPr lang="ja-JP" altLang="en-US" sz="2800" dirty="0" smtClean="0"/>
              <a:t>のない「抽象メソッド」を定義できる。</a:t>
            </a:r>
            <a:endParaRPr lang="en-US" altLang="ja-JP" sz="2800" dirty="0" smtClean="0"/>
          </a:p>
          <a:p>
            <a:endParaRPr lang="en-US" altLang="ja-JP" sz="2800" dirty="0" smtClean="0"/>
          </a:p>
          <a:p>
            <a:r>
              <a:rPr lang="ja-JP" altLang="en-US" sz="2800" dirty="0"/>
              <a:t>・ </a:t>
            </a:r>
            <a:r>
              <a:rPr lang="ja-JP" altLang="en-US" sz="2800" dirty="0" smtClean="0"/>
              <a:t>サブクラスでは「</a:t>
            </a:r>
            <a:r>
              <a:rPr lang="ja-JP" altLang="en-US" sz="2800" dirty="0"/>
              <a:t>抽象メソッド</a:t>
            </a:r>
            <a:r>
              <a:rPr lang="ja-JP" altLang="en-US" sz="2800" dirty="0" smtClean="0"/>
              <a:t>」を必ずオーバーライドし、</a:t>
            </a:r>
            <a:endParaRPr lang="en-US" altLang="ja-JP" sz="2800" dirty="0" smtClean="0"/>
          </a:p>
          <a:p>
            <a:r>
              <a:rPr lang="ja-JP" altLang="en-US" sz="2800" dirty="0"/>
              <a:t>　</a:t>
            </a:r>
            <a:r>
              <a:rPr lang="ja-JP" altLang="en-US" sz="2800" dirty="0" smtClean="0"/>
              <a:t> 中身を記載しなくてはならない。</a:t>
            </a:r>
            <a:endParaRPr lang="en-US" altLang="ja-JP" sz="2800" dirty="0" smtClean="0"/>
          </a:p>
          <a:p>
            <a:endParaRPr lang="en-US" altLang="ja-JP" sz="2800" dirty="0"/>
          </a:p>
          <a:p>
            <a:r>
              <a:rPr lang="ja-JP" altLang="en-US" sz="2800" dirty="0"/>
              <a:t>・インスタンスの作成ができない</a:t>
            </a:r>
            <a:r>
              <a:rPr lang="ja-JP" altLang="en-US" sz="2800" dirty="0" smtClean="0"/>
              <a:t>。</a:t>
            </a:r>
            <a:endParaRPr lang="en-US" altLang="ja-JP" sz="2800" dirty="0" smtClean="0"/>
          </a:p>
          <a:p>
            <a:endParaRPr lang="en-US" altLang="ja-JP" sz="2800" dirty="0"/>
          </a:p>
          <a:p>
            <a:r>
              <a:rPr lang="en-US" altLang="ja-JP" sz="2800" dirty="0" smtClean="0"/>
              <a:t>※</a:t>
            </a:r>
            <a:r>
              <a:rPr lang="ja-JP" altLang="en-US" sz="2800" dirty="0" smtClean="0"/>
              <a:t>抽象クラスでないクラスを「具象クラス」と呼びます。</a:t>
            </a:r>
            <a:endParaRPr lang="en-US" altLang="ja-JP" sz="2800" dirty="0" smtClean="0"/>
          </a:p>
          <a:p>
            <a:r>
              <a:rPr lang="ja-JP" altLang="en-US" sz="2800" dirty="0"/>
              <a:t>　</a:t>
            </a:r>
            <a:r>
              <a:rPr lang="ja-JP" altLang="en-US" sz="2800" dirty="0" smtClean="0"/>
              <a:t>（今まで作成してきたクラス）</a:t>
            </a:r>
            <a:endParaRPr lang="en-US" altLang="ja-JP" sz="2800" dirty="0"/>
          </a:p>
        </p:txBody>
      </p:sp>
    </p:spTree>
    <p:extLst>
      <p:ext uri="{BB962C8B-B14F-4D97-AF65-F5344CB8AC3E}">
        <p14:creationId xmlns:p14="http://schemas.microsoft.com/office/powerpoint/2010/main" val="40452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24933" y="78652"/>
            <a:ext cx="11438467" cy="1077218"/>
          </a:xfrm>
          <a:prstGeom prst="rect">
            <a:avLst/>
          </a:prstGeom>
        </p:spPr>
        <p:txBody>
          <a:bodyPr wrap="square">
            <a:spAutoFit/>
          </a:bodyPr>
          <a:lstStyle/>
          <a:p>
            <a:r>
              <a:rPr lang="ja-JP" altLang="en-US" sz="3600" dirty="0" smtClean="0"/>
              <a:t>中身のないメソッド（抽象メソッド）が定義できます。</a:t>
            </a:r>
            <a:endParaRPr lang="en-US" altLang="ja-JP" sz="3600" dirty="0" smtClean="0"/>
          </a:p>
          <a:p>
            <a:r>
              <a:rPr lang="ja-JP" altLang="en-US" sz="2800" dirty="0" smtClean="0"/>
              <a:t>これにより何を実装すればよいか悩まなくて済みます。</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942130" y="3621872"/>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90" y="3621872"/>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584065" y="3615266"/>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89" y="1286933"/>
            <a:ext cx="2808603" cy="171873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哺乳類クラス（抽象クラス）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a:solidFill>
                  <a:srgbClr val="FF0000"/>
                </a:solidFill>
              </a:rPr>
              <a:t>・</a:t>
            </a:r>
            <a:r>
              <a:rPr lang="ja-JP" altLang="en-US" sz="1400" b="1" dirty="0" smtClean="0">
                <a:solidFill>
                  <a:srgbClr val="FF0000"/>
                </a:solidFill>
              </a:rPr>
              <a:t>鳴く</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smtClean="0">
              <a:solidFill>
                <a:srgbClr val="FF0000"/>
              </a:solidFill>
            </a:endParaRPr>
          </a:p>
          <a:p>
            <a:endParaRPr lang="en-US" altLang="ja-JP" sz="1400" b="1" dirty="0">
              <a:solidFill>
                <a:schemeClr val="tx1"/>
              </a:solidFill>
            </a:endParaRPr>
          </a:p>
          <a:p>
            <a:r>
              <a:rPr lang="ja-JP" altLang="en-US" sz="1400" b="1" dirty="0" smtClean="0">
                <a:solidFill>
                  <a:srgbClr val="FF0000"/>
                </a:solidFill>
              </a:rPr>
              <a:t>・逃げる</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a:solidFill>
                <a:srgbClr val="FF0000"/>
              </a:solidFill>
            </a:endParaRPr>
          </a:p>
        </p:txBody>
      </p:sp>
      <p:cxnSp>
        <p:nvCxnSpPr>
          <p:cNvPr id="5" name="直線矢印コネクタ 4"/>
          <p:cNvCxnSpPr>
            <a:stCxn id="15" idx="0"/>
            <a:endCxn id="9" idx="2"/>
          </p:cNvCxnSpPr>
          <p:nvPr/>
        </p:nvCxnSpPr>
        <p:spPr>
          <a:xfrm flipV="1">
            <a:off x="2151698" y="3005666"/>
            <a:ext cx="3283293" cy="6162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434991" y="3005666"/>
            <a:ext cx="1" cy="6162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34991" y="3005666"/>
            <a:ext cx="3553376" cy="6096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204804"/>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596" y="5392104"/>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2752" y="5398056"/>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458" y="5273936"/>
            <a:ext cx="1192999" cy="119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34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24933" y="78652"/>
            <a:ext cx="11438467" cy="954107"/>
          </a:xfrm>
          <a:prstGeom prst="rect">
            <a:avLst/>
          </a:prstGeom>
        </p:spPr>
        <p:txBody>
          <a:bodyPr wrap="square">
            <a:spAutoFit/>
          </a:bodyPr>
          <a:lstStyle/>
          <a:p>
            <a:r>
              <a:rPr lang="ja-JP" altLang="en-US" sz="2800" dirty="0" smtClean="0"/>
              <a:t>実際の使用例としては、全サブクラスで共通的な処理は具象メソッドで</a:t>
            </a:r>
            <a:r>
              <a:rPr lang="ja-JP" altLang="en-US" sz="2800" dirty="0"/>
              <a:t>行い。</a:t>
            </a:r>
            <a:r>
              <a:rPr lang="ja-JP" altLang="en-US" sz="2800" dirty="0" smtClean="0"/>
              <a:t>サブクラス</a:t>
            </a:r>
            <a:r>
              <a:rPr lang="ja-JP" altLang="en-US" sz="2800" dirty="0"/>
              <a:t>毎</a:t>
            </a:r>
            <a:r>
              <a:rPr lang="ja-JP" altLang="en-US" sz="2800" dirty="0" smtClean="0"/>
              <a:t>に処理を分けたい場合は抽象メソッドとします。</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942130" y="3977473"/>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030690" y="3977473"/>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584065" y="3970867"/>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361267" y="1049867"/>
            <a:ext cx="4114800" cy="246280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哺乳類クラス（抽象クラス）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名前</a:t>
            </a:r>
            <a:endParaRPr kumimoji="1" lang="en-US" altLang="ja-JP" sz="1400" b="1" dirty="0" smtClean="0">
              <a:solidFill>
                <a:schemeClr val="tx1"/>
              </a:solidFill>
            </a:endParaRPr>
          </a:p>
          <a:p>
            <a:endParaRPr kumimoji="1" lang="en-US" altLang="ja-JP" sz="1400" b="1" dirty="0" smtClean="0">
              <a:solidFill>
                <a:srgbClr val="FF0000"/>
              </a:solidFill>
            </a:endParaRPr>
          </a:p>
          <a:p>
            <a:r>
              <a:rPr lang="ja-JP" altLang="en-US" sz="1400" b="1" dirty="0" smtClean="0">
                <a:solidFill>
                  <a:srgbClr val="FF0000"/>
                </a:solidFill>
              </a:rPr>
              <a:t>・子供を産む</a:t>
            </a:r>
            <a:r>
              <a:rPr lang="en-US" altLang="ja-JP" sz="1400" b="1" dirty="0" smtClean="0">
                <a:solidFill>
                  <a:srgbClr val="FF0000"/>
                </a:solidFill>
              </a:rPr>
              <a:t>{</a:t>
            </a:r>
            <a:r>
              <a:rPr lang="ja-JP" altLang="en-US" sz="1400" b="1" dirty="0" smtClean="0">
                <a:solidFill>
                  <a:srgbClr val="FF0000"/>
                </a:solidFill>
              </a:rPr>
              <a:t>（具象メソッド）</a:t>
            </a:r>
            <a:endParaRPr lang="en-US" altLang="ja-JP" sz="1400" b="1" dirty="0" smtClean="0">
              <a:solidFill>
                <a:srgbClr val="FF0000"/>
              </a:solidFill>
            </a:endParaRPr>
          </a:p>
          <a:p>
            <a:r>
              <a:rPr lang="en-US" altLang="ja-JP" sz="1400" b="1" dirty="0">
                <a:solidFill>
                  <a:srgbClr val="FF0000"/>
                </a:solidFill>
              </a:rPr>
              <a:t> </a:t>
            </a:r>
            <a:r>
              <a:rPr lang="en-US" altLang="ja-JP" sz="1400" b="1" dirty="0" smtClean="0">
                <a:solidFill>
                  <a:srgbClr val="FF0000"/>
                </a:solidFill>
              </a:rPr>
              <a:t>   </a:t>
            </a:r>
            <a:r>
              <a:rPr lang="ja-JP" altLang="en-US" sz="1400" b="1" dirty="0" smtClean="0">
                <a:solidFill>
                  <a:srgbClr val="FF0000"/>
                </a:solidFill>
              </a:rPr>
              <a:t>おなかの</a:t>
            </a:r>
            <a:r>
              <a:rPr lang="ja-JP" altLang="en-US" sz="1400" b="1" dirty="0">
                <a:solidFill>
                  <a:srgbClr val="FF0000"/>
                </a:solidFill>
              </a:rPr>
              <a:t>なかで育ててから産む</a:t>
            </a:r>
            <a:endParaRPr kumimoji="1" lang="en-US" altLang="ja-JP" sz="1400" b="1" dirty="0" smtClean="0">
              <a:solidFill>
                <a:srgbClr val="FF0000"/>
              </a:solidFill>
            </a:endParaRPr>
          </a:p>
          <a:p>
            <a:r>
              <a:rPr kumimoji="1" lang="en-US" altLang="ja-JP" sz="1400" b="1" dirty="0" smtClean="0">
                <a:solidFill>
                  <a:srgbClr val="FF0000"/>
                </a:solidFill>
              </a:rPr>
              <a:t>}</a:t>
            </a:r>
          </a:p>
          <a:p>
            <a:endParaRPr kumimoji="1" lang="en-US" altLang="ja-JP" sz="1400" b="1" dirty="0">
              <a:solidFill>
                <a:srgbClr val="FF0000"/>
              </a:solidFill>
            </a:endParaRPr>
          </a:p>
          <a:p>
            <a:r>
              <a:rPr lang="ja-JP" altLang="en-US" sz="1400" b="1" dirty="0">
                <a:solidFill>
                  <a:srgbClr val="FF0000"/>
                </a:solidFill>
              </a:rPr>
              <a:t>・</a:t>
            </a:r>
            <a:r>
              <a:rPr lang="ja-JP" altLang="en-US" sz="1400" b="1" dirty="0" smtClean="0">
                <a:solidFill>
                  <a:srgbClr val="FF0000"/>
                </a:solidFill>
              </a:rPr>
              <a:t>鳴く</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smtClean="0">
              <a:solidFill>
                <a:srgbClr val="FF0000"/>
              </a:solidFill>
            </a:endParaRPr>
          </a:p>
          <a:p>
            <a:endParaRPr lang="en-US" altLang="ja-JP" sz="1400" b="1" dirty="0">
              <a:solidFill>
                <a:schemeClr val="tx1"/>
              </a:solidFill>
            </a:endParaRPr>
          </a:p>
          <a:p>
            <a:r>
              <a:rPr lang="ja-JP" altLang="en-US" sz="1400" b="1" dirty="0" smtClean="0">
                <a:solidFill>
                  <a:srgbClr val="FF0000"/>
                </a:solidFill>
              </a:rPr>
              <a:t>・逃げる</a:t>
            </a:r>
            <a:r>
              <a:rPr lang="ja-JP" altLang="en-US" sz="1400" b="1" dirty="0">
                <a:solidFill>
                  <a:srgbClr val="FF0000"/>
                </a:solidFill>
              </a:rPr>
              <a:t>（</a:t>
            </a:r>
            <a:r>
              <a:rPr lang="ja-JP" altLang="en-US" sz="1400" b="1" dirty="0" smtClean="0">
                <a:solidFill>
                  <a:srgbClr val="FF0000"/>
                </a:solidFill>
              </a:rPr>
              <a:t>抽象メソッド）</a:t>
            </a:r>
            <a:endParaRPr lang="en-US" altLang="ja-JP" sz="1400" b="1" dirty="0">
              <a:solidFill>
                <a:srgbClr val="FF0000"/>
              </a:solidFill>
            </a:endParaRPr>
          </a:p>
        </p:txBody>
      </p:sp>
      <p:cxnSp>
        <p:nvCxnSpPr>
          <p:cNvPr id="5" name="直線矢印コネクタ 4"/>
          <p:cNvCxnSpPr>
            <a:stCxn id="15" idx="0"/>
            <a:endCxn id="9" idx="2"/>
          </p:cNvCxnSpPr>
          <p:nvPr/>
        </p:nvCxnSpPr>
        <p:spPr>
          <a:xfrm flipV="1">
            <a:off x="2151698" y="3512669"/>
            <a:ext cx="3266969" cy="4648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H="1" flipV="1">
            <a:off x="5418667" y="3512669"/>
            <a:ext cx="16325" cy="4648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18667" y="3512669"/>
            <a:ext cx="3569700" cy="45819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094892" y="3560405"/>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596" y="5747705"/>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2752" y="5753657"/>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458" y="5629537"/>
            <a:ext cx="1192999" cy="1192999"/>
          </a:xfrm>
          <a:prstGeom prst="rect">
            <a:avLst/>
          </a:prstGeom>
          <a:noFill/>
          <a:extLst>
            <a:ext uri="{909E8E84-426E-40DD-AFC4-6F175D3DCCD1}">
              <a14:hiddenFill xmlns:a14="http://schemas.microsoft.com/office/drawing/2010/main">
                <a:solidFill>
                  <a:srgbClr val="FFFFFF"/>
                </a:solidFill>
              </a14:hiddenFill>
            </a:ext>
          </a:extLst>
        </p:spPr>
      </p:pic>
      <p:sp>
        <p:nvSpPr>
          <p:cNvPr id="26" name="右中かっこ 25"/>
          <p:cNvSpPr/>
          <p:nvPr/>
        </p:nvSpPr>
        <p:spPr>
          <a:xfrm>
            <a:off x="6186437" y="1853229"/>
            <a:ext cx="207434" cy="770833"/>
          </a:xfrm>
          <a:prstGeom prst="rightBrace">
            <a:avLst>
              <a:gd name="adj1" fmla="val 50000"/>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32" name="左中かっこ 31"/>
          <p:cNvSpPr/>
          <p:nvPr/>
        </p:nvSpPr>
        <p:spPr>
          <a:xfrm>
            <a:off x="3055036" y="2768599"/>
            <a:ext cx="214557" cy="744069"/>
          </a:xfrm>
          <a:prstGeom prst="leftBrace">
            <a:avLst>
              <a:gd name="adj1" fmla="val 35000"/>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33" name="角丸四角形吹き出し 32"/>
          <p:cNvSpPr/>
          <p:nvPr/>
        </p:nvSpPr>
        <p:spPr>
          <a:xfrm>
            <a:off x="6877708" y="1353142"/>
            <a:ext cx="1380066" cy="919572"/>
          </a:xfrm>
          <a:prstGeom prst="wedgeRoundRectCallout">
            <a:avLst>
              <a:gd name="adj1" fmla="val -80342"/>
              <a:gd name="adj2" fmla="val 4684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共通的な処理</a:t>
            </a:r>
            <a:endParaRPr kumimoji="1" lang="ja-JP" altLang="en-US" dirty="0"/>
          </a:p>
        </p:txBody>
      </p:sp>
      <p:sp>
        <p:nvSpPr>
          <p:cNvPr id="34" name="角丸四角形吹き出し 33"/>
          <p:cNvSpPr/>
          <p:nvPr/>
        </p:nvSpPr>
        <p:spPr>
          <a:xfrm>
            <a:off x="942130" y="2428451"/>
            <a:ext cx="1596870" cy="947944"/>
          </a:xfrm>
          <a:prstGeom prst="wedgeRoundRectCallout">
            <a:avLst>
              <a:gd name="adj1" fmla="val 80394"/>
              <a:gd name="adj2" fmla="val 22909"/>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サブクラス毎に分けたい処理</a:t>
            </a:r>
            <a:endParaRPr kumimoji="1" lang="ja-JP" altLang="en-US" dirty="0"/>
          </a:p>
        </p:txBody>
      </p:sp>
    </p:spTree>
    <p:extLst>
      <p:ext uri="{BB962C8B-B14F-4D97-AF65-F5344CB8AC3E}">
        <p14:creationId xmlns:p14="http://schemas.microsoft.com/office/powerpoint/2010/main" val="656669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02066" y="106975"/>
            <a:ext cx="10790867" cy="1569660"/>
          </a:xfrm>
          <a:prstGeom prst="rect">
            <a:avLst/>
          </a:prstGeom>
        </p:spPr>
        <p:txBody>
          <a:bodyPr wrap="square">
            <a:spAutoFit/>
          </a:bodyPr>
          <a:lstStyle/>
          <a:p>
            <a:r>
              <a:rPr lang="ja-JP" altLang="en-US" sz="3200" dirty="0" smtClean="0"/>
              <a:t>サブクラス（子クラス）では</a:t>
            </a:r>
            <a:r>
              <a:rPr lang="ja-JP" altLang="en-US" sz="3200" dirty="0"/>
              <a:t>「抽象メソッド」を必ずオーバーライド</a:t>
            </a:r>
            <a:r>
              <a:rPr lang="ja-JP" altLang="en-US" sz="3200" dirty="0" smtClean="0"/>
              <a:t>し</a:t>
            </a:r>
            <a:r>
              <a:rPr lang="ja-JP" altLang="en-US" sz="3200" dirty="0"/>
              <a:t>、</a:t>
            </a:r>
            <a:r>
              <a:rPr lang="ja-JP" altLang="en-US" sz="3200" dirty="0" smtClean="0"/>
              <a:t>中身</a:t>
            </a:r>
            <a:r>
              <a:rPr lang="ja-JP" altLang="en-US" sz="3200" dirty="0"/>
              <a:t>を記載しなくては</a:t>
            </a:r>
            <a:r>
              <a:rPr lang="ja-JP" altLang="en-US" sz="3200" dirty="0" smtClean="0"/>
              <a:t>ならないので、記載を忘れるといったことが起こりません。</a:t>
            </a:r>
            <a:endParaRPr lang="en-US" altLang="ja-JP" sz="32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80940" y="3809535"/>
            <a:ext cx="2419136" cy="177023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犬クラス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わんわんと鳴く</a:t>
            </a:r>
            <a:endParaRPr kumimoji="1" lang="en-US" altLang="ja-JP" sz="1400" b="1" dirty="0" smtClean="0">
              <a:solidFill>
                <a:schemeClr val="tx1"/>
              </a:solidFill>
            </a:endParaRPr>
          </a:p>
          <a:p>
            <a:r>
              <a:rPr kumimoji="1" lang="en-US" altLang="ja-JP" sz="1400" b="1" dirty="0" smtClean="0">
                <a:solidFill>
                  <a:schemeClr val="tx1"/>
                </a:solidFill>
              </a:rPr>
              <a:t>}</a:t>
            </a:r>
          </a:p>
          <a:p>
            <a:r>
              <a:rPr lang="ja-JP" altLang="en-US" sz="1400" b="1" dirty="0" smtClean="0">
                <a:solidFill>
                  <a:schemeClr val="tx1"/>
                </a:solidFill>
              </a:rPr>
              <a:t>・逃げる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ja-JP" altLang="en-US" sz="1400" b="1" dirty="0" smtClean="0">
                <a:solidFill>
                  <a:schemeClr val="tx1"/>
                </a:solidFill>
              </a:rPr>
              <a:t>走って逃げる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892527" y="3808371"/>
            <a:ext cx="2808603" cy="177023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猫クラス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ニャーと鳴く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高いところに登って逃げる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2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910787" y="3817535"/>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うさぎクラス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chemeClr val="tx1"/>
                </a:solidFill>
              </a:rPr>
              <a:t>・鳴く</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クークーと</a:t>
            </a:r>
            <a:r>
              <a:rPr lang="ja-JP" altLang="en-US" sz="1400" b="1" dirty="0">
                <a:solidFill>
                  <a:schemeClr val="tx1"/>
                </a:solidFill>
              </a:rPr>
              <a:t>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chemeClr val="tx1"/>
                </a:solidFill>
              </a:rPr>
              <a:t>・逃げる</a:t>
            </a:r>
            <a:r>
              <a:rPr lang="en-US" altLang="ja-JP" sz="1400" b="1" dirty="0">
                <a:solidFill>
                  <a:schemeClr val="tx1"/>
                </a:solidFill>
              </a:rPr>
              <a:t>{</a:t>
            </a:r>
          </a:p>
          <a:p>
            <a:r>
              <a:rPr lang="ja-JP" altLang="en-US" sz="1400" b="1" dirty="0">
                <a:solidFill>
                  <a:schemeClr val="tx1"/>
                </a:solidFill>
              </a:rPr>
              <a:t>　　</a:t>
            </a:r>
            <a:r>
              <a:rPr lang="ja-JP" altLang="en-US" sz="1400" b="1" dirty="0" smtClean="0">
                <a:solidFill>
                  <a:schemeClr val="tx1"/>
                </a:solidFill>
              </a:rPr>
              <a:t>ぴょんぴょんはねて逃げる</a:t>
            </a:r>
            <a:endParaRPr lang="en-US" altLang="ja-JP" sz="1400" b="1" dirty="0">
              <a:solidFill>
                <a:schemeClr val="tx1"/>
              </a:solidFill>
            </a:endParaRPr>
          </a:p>
          <a:p>
            <a:r>
              <a:rPr lang="en-US" altLang="ja-JP" sz="1400" b="1" dirty="0" smtClean="0">
                <a:solidFill>
                  <a:schemeClr val="tx1"/>
                </a:solidFill>
              </a:rPr>
              <a:t>}</a:t>
            </a:r>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793067" y="1617136"/>
            <a:ext cx="3225800" cy="16764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a:solidFill>
                  <a:schemeClr val="tx1"/>
                </a:solidFill>
              </a:rPr>
              <a:t>哺乳類クラス（抽象クラス）</a:t>
            </a:r>
            <a:endParaRPr lang="en-US" altLang="ja-JP" sz="1400" b="1" dirty="0">
              <a:solidFill>
                <a:schemeClr val="tx1"/>
              </a:solidFill>
            </a:endParaRPr>
          </a:p>
          <a:p>
            <a:endParaRPr lang="en-US" altLang="ja-JP" sz="1400" b="1" dirty="0">
              <a:solidFill>
                <a:schemeClr val="tx1"/>
              </a:solidFill>
            </a:endParaRPr>
          </a:p>
          <a:p>
            <a:r>
              <a:rPr lang="ja-JP" altLang="en-US" sz="1400" b="1" dirty="0">
                <a:solidFill>
                  <a:schemeClr val="tx1"/>
                </a:solidFill>
              </a:rPr>
              <a:t>名前</a:t>
            </a:r>
            <a:endParaRPr lang="en-US" altLang="ja-JP" sz="1400" b="1" dirty="0">
              <a:solidFill>
                <a:schemeClr val="tx1"/>
              </a:solidFill>
            </a:endParaRPr>
          </a:p>
          <a:p>
            <a:endParaRPr lang="en-US" altLang="ja-JP" sz="1400" b="1" dirty="0">
              <a:solidFill>
                <a:srgbClr val="FF0000"/>
              </a:solidFill>
            </a:endParaRPr>
          </a:p>
          <a:p>
            <a:r>
              <a:rPr lang="ja-JP" altLang="en-US" sz="1400" b="1" dirty="0">
                <a:solidFill>
                  <a:schemeClr val="tx1"/>
                </a:solidFill>
              </a:rPr>
              <a:t>・鳴く（抽象メソッド）</a:t>
            </a:r>
            <a:endParaRPr lang="en-US" altLang="ja-JP" sz="1400" b="1" dirty="0">
              <a:solidFill>
                <a:schemeClr val="tx1"/>
              </a:solidFill>
            </a:endParaRPr>
          </a:p>
          <a:p>
            <a:endParaRPr lang="en-US" altLang="ja-JP" sz="1400" b="1" dirty="0">
              <a:solidFill>
                <a:schemeClr val="tx1"/>
              </a:solidFill>
            </a:endParaRPr>
          </a:p>
          <a:p>
            <a:r>
              <a:rPr lang="ja-JP" altLang="en-US" sz="1400" b="1" dirty="0">
                <a:solidFill>
                  <a:srgbClr val="FF0000"/>
                </a:solidFill>
              </a:rPr>
              <a:t>・逃げる（抽象メソッド）</a:t>
            </a:r>
            <a:endParaRPr lang="en-US" altLang="ja-JP" sz="1400" b="1" dirty="0">
              <a:solidFill>
                <a:srgbClr val="FF0000"/>
              </a:solidFill>
            </a:endParaRPr>
          </a:p>
          <a:p>
            <a:endParaRPr kumimoji="1" lang="en-US" altLang="ja-JP" sz="1400" b="1" dirty="0">
              <a:solidFill>
                <a:srgbClr val="FF0000"/>
              </a:solidFill>
            </a:endParaRPr>
          </a:p>
        </p:txBody>
      </p:sp>
      <p:cxnSp>
        <p:nvCxnSpPr>
          <p:cNvPr id="5" name="直線矢印コネクタ 4"/>
          <p:cNvCxnSpPr>
            <a:stCxn id="15" idx="0"/>
            <a:endCxn id="9" idx="2"/>
          </p:cNvCxnSpPr>
          <p:nvPr/>
        </p:nvCxnSpPr>
        <p:spPr>
          <a:xfrm flipV="1">
            <a:off x="1390508" y="3293536"/>
            <a:ext cx="4015459" cy="51599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20" idx="0"/>
            <a:endCxn id="9" idx="2"/>
          </p:cNvCxnSpPr>
          <p:nvPr/>
        </p:nvCxnSpPr>
        <p:spPr>
          <a:xfrm flipV="1">
            <a:off x="4296829" y="3293536"/>
            <a:ext cx="1109138" cy="51483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1" idx="0"/>
            <a:endCxn id="9" idx="2"/>
          </p:cNvCxnSpPr>
          <p:nvPr/>
        </p:nvCxnSpPr>
        <p:spPr>
          <a:xfrm flipH="1" flipV="1">
            <a:off x="5405967" y="3293536"/>
            <a:ext cx="1909122" cy="52399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5138621" y="3380627"/>
            <a:ext cx="646331" cy="369332"/>
          </a:xfrm>
          <a:prstGeom prst="rect">
            <a:avLst/>
          </a:prstGeom>
        </p:spPr>
        <p:txBody>
          <a:bodyPr wrap="none">
            <a:spAutoFit/>
          </a:bodyPr>
          <a:lstStyle/>
          <a:p>
            <a:r>
              <a:rPr lang="ja-JP" altLang="en-US" b="1" dirty="0" smtClean="0"/>
              <a:t>継承</a:t>
            </a:r>
            <a:endParaRPr lang="ja-JP" altLang="en-US" b="1" dirty="0"/>
          </a:p>
        </p:txBody>
      </p:sp>
      <p:pic>
        <p:nvPicPr>
          <p:cNvPr id="17" name="Picture 2" descr="犬のイラスト・戌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97" y="5670217"/>
            <a:ext cx="1314203" cy="10842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座る猫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151" y="5730560"/>
            <a:ext cx="1083685" cy="10782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6093" y="5615827"/>
            <a:ext cx="1192999" cy="1192999"/>
          </a:xfrm>
          <a:prstGeom prst="rect">
            <a:avLst/>
          </a:prstGeom>
          <a:noFill/>
          <a:extLst>
            <a:ext uri="{909E8E84-426E-40DD-AFC4-6F175D3DCCD1}">
              <a14:hiddenFill xmlns:a14="http://schemas.microsoft.com/office/drawing/2010/main">
                <a:solidFill>
                  <a:srgbClr val="FFFFFF"/>
                </a:solidFill>
              </a14:hiddenFill>
            </a:ext>
          </a:extLst>
        </p:spPr>
      </p:pic>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956093" y="3801765"/>
            <a:ext cx="2808603" cy="177683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牛クラス</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・鳴く</a:t>
            </a:r>
            <a:r>
              <a:rPr lang="en-US" altLang="ja-JP" sz="1400" b="1" dirty="0" smtClean="0">
                <a:solidFill>
                  <a:schemeClr val="tx1"/>
                </a:solidFill>
              </a:rPr>
              <a:t>{</a:t>
            </a:r>
          </a:p>
          <a:p>
            <a:r>
              <a:rPr lang="ja-JP" altLang="en-US" sz="1400" b="1" dirty="0" smtClean="0">
                <a:solidFill>
                  <a:schemeClr val="tx1"/>
                </a:solidFill>
              </a:rPr>
              <a:t>　　モーと鳴く</a:t>
            </a:r>
            <a:endParaRPr lang="en-US" altLang="ja-JP" sz="1400" b="1" dirty="0">
              <a:solidFill>
                <a:schemeClr val="tx1"/>
              </a:solidFill>
            </a:endParaRPr>
          </a:p>
          <a:p>
            <a:r>
              <a:rPr lang="en-US" altLang="ja-JP" sz="1400" b="1" dirty="0" smtClean="0">
                <a:solidFill>
                  <a:schemeClr val="tx1"/>
                </a:solidFill>
              </a:rPr>
              <a:t>}</a:t>
            </a:r>
          </a:p>
          <a:p>
            <a:r>
              <a:rPr lang="ja-JP" altLang="en-US" sz="1400" b="1" dirty="0">
                <a:solidFill>
                  <a:srgbClr val="FF0000"/>
                </a:solidFill>
              </a:rPr>
              <a:t>・逃げる</a:t>
            </a:r>
            <a:r>
              <a:rPr lang="en-US" altLang="ja-JP" sz="1400" b="1" dirty="0">
                <a:solidFill>
                  <a:srgbClr val="FF0000"/>
                </a:solidFill>
              </a:rPr>
              <a:t>{</a:t>
            </a:r>
          </a:p>
          <a:p>
            <a:r>
              <a:rPr lang="ja-JP" altLang="en-US" sz="1400" b="1" dirty="0">
                <a:solidFill>
                  <a:srgbClr val="FF0000"/>
                </a:solidFill>
              </a:rPr>
              <a:t>　　</a:t>
            </a:r>
            <a:r>
              <a:rPr lang="ja-JP" altLang="en-US" sz="1400" b="1" dirty="0" smtClean="0">
                <a:solidFill>
                  <a:srgbClr val="FF0000"/>
                </a:solidFill>
              </a:rPr>
              <a:t>走って逃げる</a:t>
            </a:r>
            <a:endParaRPr lang="en-US" altLang="ja-JP" sz="1400" b="1" dirty="0">
              <a:solidFill>
                <a:srgbClr val="FF0000"/>
              </a:solidFill>
            </a:endParaRPr>
          </a:p>
          <a:p>
            <a:r>
              <a:rPr lang="en-US" altLang="ja-JP" sz="1400" b="1" dirty="0" smtClean="0">
                <a:solidFill>
                  <a:srgbClr val="FF0000"/>
                </a:solidFill>
              </a:rPr>
              <a:t>}</a:t>
            </a:r>
            <a:endParaRPr lang="ja-JP" altLang="en-US" sz="1400" b="1" dirty="0">
              <a:solidFill>
                <a:srgbClr val="FF0000"/>
              </a:solidFill>
            </a:endParaRPr>
          </a:p>
        </p:txBody>
      </p:sp>
      <p:cxnSp>
        <p:nvCxnSpPr>
          <p:cNvPr id="22" name="直線矢印コネクタ 21"/>
          <p:cNvCxnSpPr>
            <a:stCxn id="19" idx="0"/>
            <a:endCxn id="9" idx="2"/>
          </p:cNvCxnSpPr>
          <p:nvPr/>
        </p:nvCxnSpPr>
        <p:spPr>
          <a:xfrm flipH="1" flipV="1">
            <a:off x="5405967" y="3293536"/>
            <a:ext cx="4954428" cy="50822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1266" name="Picture 2" descr="牛のイラスト（丑年）"/>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7117" y="5594372"/>
            <a:ext cx="1525816" cy="123591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8578105" y="2672741"/>
            <a:ext cx="3564578" cy="707886"/>
          </a:xfrm>
          <a:prstGeom prst="rect">
            <a:avLst/>
          </a:prstGeom>
        </p:spPr>
        <p:txBody>
          <a:bodyPr wrap="square">
            <a:spAutoFit/>
          </a:bodyPr>
          <a:lstStyle/>
          <a:p>
            <a:r>
              <a:rPr lang="ja-JP" altLang="en-US" sz="2000" dirty="0" smtClean="0"/>
              <a:t>オーバーライドしないと</a:t>
            </a:r>
            <a:endParaRPr lang="en-US" altLang="ja-JP" sz="2000" dirty="0" smtClean="0"/>
          </a:p>
          <a:p>
            <a:r>
              <a:rPr lang="ja-JP" altLang="en-US" sz="2000" dirty="0" smtClean="0"/>
              <a:t>エラーとなります。</a:t>
            </a:r>
            <a:endParaRPr lang="en-US" altLang="ja-JP" sz="2000" dirty="0" smtClean="0"/>
          </a:p>
        </p:txBody>
      </p:sp>
    </p:spTree>
    <p:extLst>
      <p:ext uri="{BB962C8B-B14F-4D97-AF65-F5344CB8AC3E}">
        <p14:creationId xmlns:p14="http://schemas.microsoft.com/office/powerpoint/2010/main" val="45547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665263" y="2847089"/>
            <a:ext cx="8579404" cy="646331"/>
          </a:xfrm>
          <a:prstGeom prst="rect">
            <a:avLst/>
          </a:prstGeom>
        </p:spPr>
        <p:txBody>
          <a:bodyPr wrap="square">
            <a:spAutoFit/>
          </a:bodyPr>
          <a:lstStyle/>
          <a:p>
            <a:r>
              <a:rPr lang="ja-JP" altLang="en-US" sz="3600" smtClean="0"/>
              <a:t>継承は何</a:t>
            </a:r>
            <a:r>
              <a:rPr lang="ja-JP" altLang="en-US" sz="3600" dirty="0" smtClean="0"/>
              <a:t>階層にも重ねることができます。</a:t>
            </a:r>
            <a:endParaRPr lang="en-US" altLang="ja-JP" sz="3600" b="1" dirty="0" smtClean="0"/>
          </a:p>
        </p:txBody>
      </p:sp>
      <p:pic>
        <p:nvPicPr>
          <p:cNvPr id="7170" name="Picture 2" descr="ミルクレープ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443" y="4844548"/>
            <a:ext cx="2223558" cy="197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975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動物シルエットの無料イラスト素材集｜イラストイメー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66" y="3491974"/>
            <a:ext cx="2255949" cy="2255950"/>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615164" y="358676"/>
            <a:ext cx="10302917" cy="2308324"/>
          </a:xfrm>
          <a:prstGeom prst="rect">
            <a:avLst/>
          </a:prstGeom>
        </p:spPr>
        <p:txBody>
          <a:bodyPr wrap="square">
            <a:spAutoFit/>
          </a:bodyPr>
          <a:lstStyle/>
          <a:p>
            <a:r>
              <a:rPr lang="ja-JP" altLang="en-US" sz="3600" dirty="0" smtClean="0"/>
              <a:t>抽象クラスはインスタンスの作成が禁止されているので、誤って哺乳類クラスのインスタンスを作成することがなくなります。</a:t>
            </a:r>
            <a:endParaRPr lang="en-US" altLang="ja-JP" sz="3600" dirty="0" smtClean="0"/>
          </a:p>
          <a:p>
            <a:r>
              <a:rPr lang="en-US" altLang="ja-JP" sz="3600" dirty="0" smtClean="0"/>
              <a:t>※</a:t>
            </a:r>
            <a:r>
              <a:rPr lang="ja-JP" altLang="en-US" sz="3600" dirty="0" smtClean="0"/>
              <a:t>サブクラスのインスタンス生成はできます。</a:t>
            </a:r>
            <a:endParaRPr lang="ja-JP" altLang="en-US" sz="28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94267" y="3759205"/>
            <a:ext cx="3105492" cy="188806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a:solidFill>
                  <a:schemeClr val="tx1"/>
                </a:solidFill>
              </a:rPr>
              <a:t>哺乳類クラス（抽象クラス）</a:t>
            </a:r>
            <a:endParaRPr lang="en-US" altLang="ja-JP" sz="1400" b="1" dirty="0">
              <a:solidFill>
                <a:schemeClr val="tx1"/>
              </a:solidFill>
            </a:endParaRPr>
          </a:p>
          <a:p>
            <a:endParaRPr lang="en-US" altLang="ja-JP" sz="1400" b="1" dirty="0">
              <a:solidFill>
                <a:schemeClr val="tx1"/>
              </a:solidFill>
            </a:endParaRPr>
          </a:p>
          <a:p>
            <a:r>
              <a:rPr lang="ja-JP" altLang="en-US" sz="1400" b="1" dirty="0">
                <a:solidFill>
                  <a:schemeClr val="tx1"/>
                </a:solidFill>
              </a:rPr>
              <a:t>名前</a:t>
            </a:r>
            <a:endParaRPr lang="en-US" altLang="ja-JP" sz="1400" b="1" dirty="0">
              <a:solidFill>
                <a:schemeClr val="tx1"/>
              </a:solidFill>
            </a:endParaRPr>
          </a:p>
          <a:p>
            <a:endParaRPr lang="en-US" altLang="ja-JP" sz="1400" b="1" dirty="0">
              <a:solidFill>
                <a:srgbClr val="FF0000"/>
              </a:solidFill>
            </a:endParaRPr>
          </a:p>
          <a:p>
            <a:r>
              <a:rPr lang="ja-JP" altLang="en-US" sz="1400" b="1" dirty="0">
                <a:solidFill>
                  <a:schemeClr val="tx1"/>
                </a:solidFill>
              </a:rPr>
              <a:t>・鳴く（抽象メソッド）</a:t>
            </a:r>
            <a:endParaRPr lang="en-US" altLang="ja-JP" sz="1400" b="1" dirty="0">
              <a:solidFill>
                <a:schemeClr val="tx1"/>
              </a:solidFill>
            </a:endParaRPr>
          </a:p>
          <a:p>
            <a:endParaRPr lang="en-US" altLang="ja-JP" sz="1400" b="1" dirty="0">
              <a:solidFill>
                <a:schemeClr val="tx1"/>
              </a:solidFill>
            </a:endParaRPr>
          </a:p>
          <a:p>
            <a:r>
              <a:rPr lang="ja-JP" altLang="en-US" sz="1400" b="1" dirty="0">
                <a:solidFill>
                  <a:schemeClr val="tx1"/>
                </a:solidFill>
              </a:rPr>
              <a:t>・逃げる（抽象メソッド）</a:t>
            </a:r>
            <a:endParaRPr lang="en-US" altLang="ja-JP" sz="1400" b="1" dirty="0">
              <a:solidFill>
                <a:schemeClr val="tx1"/>
              </a:solidFill>
            </a:endParaRPr>
          </a:p>
        </p:txBody>
      </p:sp>
      <p:sp>
        <p:nvSpPr>
          <p:cNvPr id="10" name="右矢印 9"/>
          <p:cNvSpPr/>
          <p:nvPr/>
        </p:nvSpPr>
        <p:spPr>
          <a:xfrm>
            <a:off x="4461933" y="4318004"/>
            <a:ext cx="2861734" cy="5249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正方形/長方形 21"/>
          <p:cNvSpPr/>
          <p:nvPr/>
        </p:nvSpPr>
        <p:spPr>
          <a:xfrm>
            <a:off x="5044092" y="3305206"/>
            <a:ext cx="1835759" cy="369332"/>
          </a:xfrm>
          <a:prstGeom prst="rect">
            <a:avLst/>
          </a:prstGeom>
        </p:spPr>
        <p:txBody>
          <a:bodyPr wrap="none">
            <a:spAutoFit/>
          </a:bodyPr>
          <a:lstStyle/>
          <a:p>
            <a:r>
              <a:rPr lang="en-US" altLang="ja-JP" b="1" dirty="0" smtClean="0"/>
              <a:t>new</a:t>
            </a:r>
            <a:r>
              <a:rPr lang="ja-JP" altLang="en-US" b="1" dirty="0" smtClean="0"/>
              <a:t>　哺乳類</a:t>
            </a:r>
            <a:r>
              <a:rPr lang="en-US" altLang="ja-JP" b="1" dirty="0" smtClean="0"/>
              <a:t>();</a:t>
            </a:r>
            <a:endParaRPr lang="ja-JP" altLang="en-US" b="1" dirty="0"/>
          </a:p>
        </p:txBody>
      </p:sp>
      <p:pic>
        <p:nvPicPr>
          <p:cNvPr id="25" name="Picture 2" descr="はてなマーク・クエスチョンマー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687" y="3674538"/>
            <a:ext cx="1495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乗算記号 7"/>
          <p:cNvSpPr/>
          <p:nvPr/>
        </p:nvSpPr>
        <p:spPr>
          <a:xfrm>
            <a:off x="3962400" y="2709333"/>
            <a:ext cx="3860800" cy="4148667"/>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9386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97F7925-BF92-4C93-B872-E74C70DA9283}"/>
              </a:ext>
            </a:extLst>
          </p:cNvPr>
          <p:cNvSpPr>
            <a:spLocks noGrp="1"/>
          </p:cNvSpPr>
          <p:nvPr>
            <p:ph type="title"/>
          </p:nvPr>
        </p:nvSpPr>
        <p:spPr>
          <a:xfrm>
            <a:off x="1049867" y="2659592"/>
            <a:ext cx="10515600" cy="1325563"/>
          </a:xfrm>
        </p:spPr>
        <p:txBody>
          <a:bodyPr/>
          <a:lstStyle/>
          <a:p>
            <a:r>
              <a:rPr lang="en-US" altLang="ja-JP" dirty="0" smtClean="0"/>
              <a:t>Java</a:t>
            </a:r>
            <a:r>
              <a:rPr lang="ja-JP" altLang="en-US" dirty="0" smtClean="0"/>
              <a:t>では「</a:t>
            </a:r>
            <a:r>
              <a:rPr lang="en-US" altLang="ja-JP" b="1" dirty="0" smtClean="0"/>
              <a:t>abstract</a:t>
            </a:r>
            <a:r>
              <a:rPr lang="ja-JP" altLang="en-US" dirty="0" smtClean="0"/>
              <a:t>」というキーワードを用いて抽象クラスを定義します。</a:t>
            </a:r>
            <a:endParaRPr kumimoji="1" lang="ja-JP" altLang="en-US" dirty="0"/>
          </a:p>
        </p:txBody>
      </p:sp>
    </p:spTree>
    <p:extLst>
      <p:ext uri="{BB962C8B-B14F-4D97-AF65-F5344CB8AC3E}">
        <p14:creationId xmlns:p14="http://schemas.microsoft.com/office/powerpoint/2010/main" val="247374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97F7925-BF92-4C93-B872-E74C70DA9283}"/>
              </a:ext>
            </a:extLst>
          </p:cNvPr>
          <p:cNvSpPr>
            <a:spLocks noGrp="1"/>
          </p:cNvSpPr>
          <p:nvPr>
            <p:ph type="title"/>
          </p:nvPr>
        </p:nvSpPr>
        <p:spPr/>
        <p:txBody>
          <a:bodyPr/>
          <a:lstStyle/>
          <a:p>
            <a:r>
              <a:rPr lang="en-US" altLang="ja-JP" dirty="0" smtClean="0"/>
              <a:t>a</a:t>
            </a:r>
            <a:r>
              <a:rPr kumimoji="1" lang="en-US" altLang="ja-JP" dirty="0" smtClean="0"/>
              <a:t>bstract</a:t>
            </a:r>
            <a:r>
              <a:rPr kumimoji="1" lang="ja-JP" altLang="en-US" dirty="0" smtClean="0"/>
              <a:t>（抽象）</a:t>
            </a:r>
            <a:r>
              <a:rPr lang="ja-JP" altLang="en-US" dirty="0" smtClean="0"/>
              <a:t>の特徴</a:t>
            </a:r>
            <a:endParaRPr kumimoji="1" lang="ja-JP" altLang="en-US" dirty="0"/>
          </a:p>
        </p:txBody>
      </p:sp>
      <p:sp>
        <p:nvSpPr>
          <p:cNvPr id="3" name="コンテンツ プレースホルダー 2">
            <a:extLst>
              <a:ext uri="{FF2B5EF4-FFF2-40B4-BE49-F238E27FC236}">
                <a16:creationId xmlns="" xmlns:a16="http://schemas.microsoft.com/office/drawing/2014/main" id="{2A31185A-29F7-44FF-B99D-EF85194208F9}"/>
              </a:ext>
            </a:extLst>
          </p:cNvPr>
          <p:cNvSpPr>
            <a:spLocks noGrp="1"/>
          </p:cNvSpPr>
          <p:nvPr>
            <p:ph idx="1"/>
          </p:nvPr>
        </p:nvSpPr>
        <p:spPr>
          <a:xfrm>
            <a:off x="838200" y="1690688"/>
            <a:ext cx="10515600" cy="4486275"/>
          </a:xfrm>
        </p:spPr>
        <p:txBody>
          <a:bodyPr/>
          <a:lstStyle/>
          <a:p>
            <a:pPr marL="0" indent="0">
              <a:buNone/>
            </a:pPr>
            <a:r>
              <a:rPr lang="ja-JP" altLang="en-US" dirty="0"/>
              <a:t>①</a:t>
            </a:r>
            <a:r>
              <a:rPr lang="en-US" altLang="ja-JP" dirty="0"/>
              <a:t> abstract</a:t>
            </a:r>
            <a:r>
              <a:rPr lang="ja-JP" altLang="en-US" dirty="0" err="1"/>
              <a:t>のつ</a:t>
            </a:r>
            <a:r>
              <a:rPr lang="ja-JP" altLang="en-US" dirty="0"/>
              <a:t>いたクラスは</a:t>
            </a:r>
            <a:r>
              <a:rPr lang="en-US" altLang="ja-JP" dirty="0"/>
              <a:t>new</a:t>
            </a:r>
            <a:r>
              <a:rPr lang="ja-JP" altLang="en-US" dirty="0"/>
              <a:t>することはできない。</a:t>
            </a:r>
            <a:endParaRPr lang="en-US" altLang="ja-JP" dirty="0"/>
          </a:p>
          <a:p>
            <a:pPr marL="0" indent="0">
              <a:buNone/>
            </a:pPr>
            <a:r>
              <a:rPr kumimoji="1" lang="ja-JP" altLang="en-US" dirty="0"/>
              <a:t>②</a:t>
            </a:r>
            <a:r>
              <a:rPr lang="en-US" altLang="ja-JP" dirty="0"/>
              <a:t> abstract</a:t>
            </a:r>
            <a:r>
              <a:rPr lang="ja-JP" altLang="en-US" dirty="0" err="1"/>
              <a:t>がつ</a:t>
            </a:r>
            <a:r>
              <a:rPr lang="ja-JP" altLang="en-US" dirty="0" smtClean="0"/>
              <a:t>いたメソッドを定義する場合は、クラスにも</a:t>
            </a:r>
            <a:r>
              <a:rPr lang="en-US" altLang="ja-JP" dirty="0" smtClean="0"/>
              <a:t>abstract</a:t>
            </a:r>
            <a:r>
              <a:rPr lang="ja-JP" altLang="en-US" dirty="0" smtClean="0"/>
              <a:t>を付与する。</a:t>
            </a:r>
            <a:endParaRPr lang="en-US" altLang="ja-JP" dirty="0"/>
          </a:p>
          <a:p>
            <a:pPr marL="0" indent="0">
              <a:buNone/>
            </a:pPr>
            <a:r>
              <a:rPr kumimoji="1" lang="ja-JP" altLang="en-US" dirty="0" smtClean="0"/>
              <a:t>③</a:t>
            </a:r>
            <a:r>
              <a:rPr lang="en-US" altLang="ja-JP" dirty="0" smtClean="0"/>
              <a:t> </a:t>
            </a:r>
            <a:r>
              <a:rPr lang="en-US" altLang="ja-JP" dirty="0"/>
              <a:t>abstract</a:t>
            </a:r>
            <a:r>
              <a:rPr lang="ja-JP" altLang="en-US" dirty="0" err="1"/>
              <a:t>がつ</a:t>
            </a:r>
            <a:r>
              <a:rPr lang="ja-JP" altLang="en-US" dirty="0"/>
              <a:t>いたクラスは</a:t>
            </a:r>
            <a:r>
              <a:rPr lang="en-US" altLang="ja-JP" dirty="0"/>
              <a:t>extends</a:t>
            </a:r>
            <a:r>
              <a:rPr lang="ja-JP" altLang="en-US" dirty="0"/>
              <a:t>して使われる。</a:t>
            </a:r>
            <a:endParaRPr lang="en-US" altLang="ja-JP" dirty="0"/>
          </a:p>
          <a:p>
            <a:pPr marL="0" indent="0">
              <a:buNone/>
            </a:pPr>
            <a:r>
              <a:rPr kumimoji="1" lang="ja-JP" altLang="en-US" dirty="0"/>
              <a:t>④</a:t>
            </a:r>
            <a:r>
              <a:rPr lang="en-US" altLang="ja-JP" dirty="0"/>
              <a:t> abstract</a:t>
            </a:r>
            <a:r>
              <a:rPr lang="ja-JP" altLang="en-US" dirty="0" err="1"/>
              <a:t>がつ</a:t>
            </a:r>
            <a:r>
              <a:rPr lang="ja-JP" altLang="en-US" dirty="0"/>
              <a:t>いたクラスは通常のフィールドやメソッドも定義できる。</a:t>
            </a:r>
            <a:endParaRPr lang="en-US" altLang="ja-JP" dirty="0"/>
          </a:p>
          <a:p>
            <a:pPr marL="0" indent="0">
              <a:buNone/>
            </a:pPr>
            <a:r>
              <a:rPr kumimoji="1" lang="ja-JP" altLang="en-US" dirty="0"/>
              <a:t>⑤</a:t>
            </a:r>
            <a:r>
              <a:rPr lang="en-US" altLang="ja-JP" dirty="0"/>
              <a:t> abstract</a:t>
            </a:r>
            <a:r>
              <a:rPr lang="ja-JP" altLang="en-US" dirty="0"/>
              <a:t>がついたメソッドはオーバーライドされることを強制できる。</a:t>
            </a:r>
            <a:endParaRPr lang="en-US" altLang="ja-JP" dirty="0"/>
          </a:p>
          <a:p>
            <a:pPr marL="0" indent="0">
              <a:buNone/>
            </a:pPr>
            <a:r>
              <a:rPr kumimoji="1" lang="ja-JP" altLang="en-US" dirty="0" smtClean="0"/>
              <a:t>⑥オーバーライド</a:t>
            </a:r>
            <a:r>
              <a:rPr kumimoji="1" lang="ja-JP" altLang="en-US" dirty="0"/>
              <a:t>が完了</a:t>
            </a:r>
            <a:r>
              <a:rPr kumimoji="1" lang="ja-JP" altLang="en-US" dirty="0" smtClean="0"/>
              <a:t>した子クラス</a:t>
            </a:r>
            <a:r>
              <a:rPr kumimoji="1" lang="ja-JP" altLang="en-US" dirty="0"/>
              <a:t>は</a:t>
            </a:r>
            <a:r>
              <a:rPr kumimoji="1" lang="en-US" altLang="ja-JP" dirty="0"/>
              <a:t>new</a:t>
            </a:r>
            <a:r>
              <a:rPr kumimoji="1" lang="ja-JP" altLang="en-US" dirty="0"/>
              <a:t>できる。</a:t>
            </a:r>
          </a:p>
        </p:txBody>
      </p:sp>
    </p:spTree>
    <p:extLst>
      <p:ext uri="{BB962C8B-B14F-4D97-AF65-F5344CB8AC3E}">
        <p14:creationId xmlns:p14="http://schemas.microsoft.com/office/powerpoint/2010/main" val="364105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249463" y="2161289"/>
            <a:ext cx="7645792" cy="2308324"/>
          </a:xfrm>
          <a:prstGeom prst="rect">
            <a:avLst/>
          </a:prstGeom>
        </p:spPr>
        <p:txBody>
          <a:bodyPr wrap="square">
            <a:spAutoFit/>
          </a:bodyPr>
          <a:lstStyle/>
          <a:p>
            <a:r>
              <a:rPr lang="ja-JP" altLang="en-US" sz="3600" dirty="0" smtClean="0"/>
              <a:t>では、具体的にどのように抽象クラスを記載するのか見ていきましょう。</a:t>
            </a:r>
            <a:endParaRPr lang="en-US" altLang="ja-JP" sz="3600" dirty="0" smtClean="0"/>
          </a:p>
          <a:p>
            <a:endParaRPr lang="en-US" altLang="ja-JP" sz="3600" b="1" dirty="0"/>
          </a:p>
          <a:p>
            <a:r>
              <a:rPr lang="ja-JP" altLang="en-US" sz="3600" b="1" dirty="0" smtClean="0"/>
              <a:t>→教科書へ</a:t>
            </a:r>
            <a:endParaRPr lang="en-US" altLang="ja-JP" sz="3600" b="1" dirty="0" smtClean="0"/>
          </a:p>
        </p:txBody>
      </p:sp>
    </p:spTree>
    <p:extLst>
      <p:ext uri="{BB962C8B-B14F-4D97-AF65-F5344CB8AC3E}">
        <p14:creationId xmlns:p14="http://schemas.microsoft.com/office/powerpoint/2010/main" val="284839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ja-JP" altLang="en-US" sz="3600" dirty="0" smtClean="0"/>
              <a:t>犬、猫、うさぎクラスの親は哺乳類クラスと定義することができます。</a:t>
            </a:r>
            <a:endParaRPr lang="ja-JP" altLang="en-US" sz="2800" dirty="0"/>
          </a:p>
        </p:txBody>
      </p:sp>
      <p:cxnSp>
        <p:nvCxnSpPr>
          <p:cNvPr id="5" name="直線矢印コネクタ 4"/>
          <p:cNvCxnSpPr>
            <a:stCxn id="1026" idx="0"/>
            <a:endCxn id="19" idx="2"/>
          </p:cNvCxnSpPr>
          <p:nvPr/>
        </p:nvCxnSpPr>
        <p:spPr>
          <a:xfrm flipV="1">
            <a:off x="2283942" y="3549444"/>
            <a:ext cx="3115984"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8467"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9926" y="3549444"/>
            <a:ext cx="3569639"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208143"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0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ja-JP" altLang="en-US" sz="3600" dirty="0" smtClean="0"/>
              <a:t>さらに哺乳類クラスの親に動物クラスを定義することもできます。</a:t>
            </a:r>
            <a:endParaRPr lang="ja-JP" altLang="en-US" sz="2800" dirty="0"/>
          </a:p>
        </p:txBody>
      </p:sp>
      <p:cxnSp>
        <p:nvCxnSpPr>
          <p:cNvPr id="5" name="直線矢印コネクタ 4"/>
          <p:cNvCxnSpPr>
            <a:stCxn id="1026" idx="0"/>
            <a:endCxn id="19" idx="2"/>
          </p:cNvCxnSpPr>
          <p:nvPr/>
        </p:nvCxnSpPr>
        <p:spPr>
          <a:xfrm flipV="1">
            <a:off x="2283942" y="3549444"/>
            <a:ext cx="3115984"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8467"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9926" y="3549444"/>
            <a:ext cx="3569639"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208143"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p:cNvCxnSpPr>
            <a:stCxn id="19" idx="0"/>
            <a:endCxn id="17" idx="2"/>
          </p:cNvCxnSpPr>
          <p:nvPr/>
        </p:nvCxnSpPr>
        <p:spPr>
          <a:xfrm flipV="1">
            <a:off x="5399926" y="2363206"/>
            <a:ext cx="7474"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正方形/長方形 16"/>
          <p:cNvSpPr/>
          <p:nvPr/>
        </p:nvSpPr>
        <p:spPr>
          <a:xfrm>
            <a:off x="4215617" y="1993874"/>
            <a:ext cx="2383565" cy="369332"/>
          </a:xfrm>
          <a:prstGeom prst="rect">
            <a:avLst/>
          </a:prstGeom>
        </p:spPr>
        <p:txBody>
          <a:bodyPr wrap="square">
            <a:spAutoFit/>
          </a:bodyPr>
          <a:lstStyle/>
          <a:p>
            <a:pPr algn="ctr"/>
            <a:r>
              <a:rPr lang="ja-JP" altLang="en-US" dirty="0"/>
              <a:t>動物</a:t>
            </a:r>
            <a:r>
              <a:rPr lang="ja-JP" altLang="en-US" dirty="0" smtClean="0"/>
              <a:t>クラス</a:t>
            </a:r>
            <a:endParaRPr lang="ja-JP" altLang="en-US" dirty="0"/>
          </a:p>
        </p:txBody>
      </p:sp>
      <p:sp>
        <p:nvSpPr>
          <p:cNvPr id="18" name="正方形/長方形 17"/>
          <p:cNvSpPr/>
          <p:nvPr/>
        </p:nvSpPr>
        <p:spPr>
          <a:xfrm>
            <a:off x="7662542" y="3180645"/>
            <a:ext cx="2383565" cy="369332"/>
          </a:xfrm>
          <a:prstGeom prst="rect">
            <a:avLst/>
          </a:prstGeom>
        </p:spPr>
        <p:txBody>
          <a:bodyPr wrap="square">
            <a:spAutoFit/>
          </a:bodyPr>
          <a:lstStyle/>
          <a:p>
            <a:pPr algn="ctr"/>
            <a:r>
              <a:rPr lang="ja-JP" altLang="en-US" dirty="0" smtClean="0"/>
              <a:t>爬虫類クラス</a:t>
            </a:r>
            <a:endParaRPr lang="ja-JP" altLang="en-US" dirty="0"/>
          </a:p>
        </p:txBody>
      </p:sp>
      <p:sp>
        <p:nvSpPr>
          <p:cNvPr id="20" name="正方形/長方形 19"/>
          <p:cNvSpPr/>
          <p:nvPr/>
        </p:nvSpPr>
        <p:spPr>
          <a:xfrm>
            <a:off x="1092159" y="3180112"/>
            <a:ext cx="2383565" cy="369332"/>
          </a:xfrm>
          <a:prstGeom prst="rect">
            <a:avLst/>
          </a:prstGeom>
        </p:spPr>
        <p:txBody>
          <a:bodyPr wrap="square">
            <a:spAutoFit/>
          </a:bodyPr>
          <a:lstStyle/>
          <a:p>
            <a:pPr algn="ctr"/>
            <a:r>
              <a:rPr lang="ja-JP" altLang="en-US" dirty="0" smtClean="0"/>
              <a:t>鳥類クラス</a:t>
            </a:r>
            <a:endParaRPr lang="ja-JP" altLang="en-US" dirty="0"/>
          </a:p>
        </p:txBody>
      </p:sp>
      <p:cxnSp>
        <p:nvCxnSpPr>
          <p:cNvPr id="21" name="直線矢印コネクタ 20"/>
          <p:cNvCxnSpPr>
            <a:stCxn id="20" idx="0"/>
            <a:endCxn id="17" idx="2"/>
          </p:cNvCxnSpPr>
          <p:nvPr/>
        </p:nvCxnSpPr>
        <p:spPr>
          <a:xfrm flipV="1">
            <a:off x="2283942" y="2363206"/>
            <a:ext cx="3123458"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p:cNvCxnSpPr>
            <a:stCxn id="18" idx="0"/>
            <a:endCxn id="17" idx="2"/>
          </p:cNvCxnSpPr>
          <p:nvPr/>
        </p:nvCxnSpPr>
        <p:spPr>
          <a:xfrm flipH="1" flipV="1">
            <a:off x="5407400" y="2363206"/>
            <a:ext cx="3446925" cy="8174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4253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954107"/>
          </a:xfrm>
          <a:prstGeom prst="rect">
            <a:avLst/>
          </a:prstGeom>
        </p:spPr>
        <p:txBody>
          <a:bodyPr wrap="square">
            <a:spAutoFit/>
          </a:bodyPr>
          <a:lstStyle/>
          <a:p>
            <a:r>
              <a:rPr lang="ja-JP" altLang="en-US" sz="2800" dirty="0" smtClean="0"/>
              <a:t>そのさらに親のクラスを定義</a:t>
            </a:r>
            <a:r>
              <a:rPr lang="ja-JP" altLang="en-US" sz="2800" dirty="0" err="1" smtClean="0"/>
              <a:t>、、、</a:t>
            </a:r>
            <a:endParaRPr lang="en-US" altLang="ja-JP" sz="2800" dirty="0" smtClean="0"/>
          </a:p>
          <a:p>
            <a:r>
              <a:rPr lang="ja-JP" altLang="en-US" sz="2800" dirty="0" err="1" smtClean="0"/>
              <a:t>のように</a:t>
            </a:r>
            <a:r>
              <a:rPr lang="ja-JP" altLang="en-US" sz="2800" dirty="0" smtClean="0"/>
              <a:t>継承は何階層にも重なることができます。</a:t>
            </a:r>
            <a:endParaRPr lang="en-US" altLang="ja-JP" sz="2800" dirty="0" smtClean="0"/>
          </a:p>
        </p:txBody>
      </p:sp>
      <p:cxnSp>
        <p:nvCxnSpPr>
          <p:cNvPr id="5" name="直線矢印コネクタ 4"/>
          <p:cNvCxnSpPr>
            <a:stCxn id="1026" idx="0"/>
            <a:endCxn id="19" idx="2"/>
          </p:cNvCxnSpPr>
          <p:nvPr/>
        </p:nvCxnSpPr>
        <p:spPr>
          <a:xfrm flipV="1">
            <a:off x="2283942" y="3549444"/>
            <a:ext cx="3115984"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8467"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9926" y="3549444"/>
            <a:ext cx="3569639"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208143"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p:cNvCxnSpPr>
            <a:stCxn id="19" idx="0"/>
            <a:endCxn id="17" idx="2"/>
          </p:cNvCxnSpPr>
          <p:nvPr/>
        </p:nvCxnSpPr>
        <p:spPr>
          <a:xfrm flipV="1">
            <a:off x="5399926" y="2363206"/>
            <a:ext cx="7474"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正方形/長方形 16"/>
          <p:cNvSpPr/>
          <p:nvPr/>
        </p:nvSpPr>
        <p:spPr>
          <a:xfrm>
            <a:off x="4215617" y="1993874"/>
            <a:ext cx="2383565" cy="369332"/>
          </a:xfrm>
          <a:prstGeom prst="rect">
            <a:avLst/>
          </a:prstGeom>
        </p:spPr>
        <p:txBody>
          <a:bodyPr wrap="square">
            <a:spAutoFit/>
          </a:bodyPr>
          <a:lstStyle/>
          <a:p>
            <a:pPr algn="ctr"/>
            <a:r>
              <a:rPr lang="ja-JP" altLang="en-US" dirty="0"/>
              <a:t>動物</a:t>
            </a:r>
            <a:r>
              <a:rPr lang="ja-JP" altLang="en-US" dirty="0" smtClean="0"/>
              <a:t>クラス</a:t>
            </a:r>
            <a:endParaRPr lang="ja-JP" altLang="en-US" dirty="0"/>
          </a:p>
        </p:txBody>
      </p:sp>
      <p:sp>
        <p:nvSpPr>
          <p:cNvPr id="18" name="正方形/長方形 17"/>
          <p:cNvSpPr/>
          <p:nvPr/>
        </p:nvSpPr>
        <p:spPr>
          <a:xfrm>
            <a:off x="7662542" y="3180645"/>
            <a:ext cx="2383565" cy="369332"/>
          </a:xfrm>
          <a:prstGeom prst="rect">
            <a:avLst/>
          </a:prstGeom>
        </p:spPr>
        <p:txBody>
          <a:bodyPr wrap="square">
            <a:spAutoFit/>
          </a:bodyPr>
          <a:lstStyle/>
          <a:p>
            <a:pPr algn="ctr"/>
            <a:r>
              <a:rPr lang="ja-JP" altLang="en-US" dirty="0" smtClean="0"/>
              <a:t>爬虫類クラス</a:t>
            </a:r>
            <a:endParaRPr lang="ja-JP" altLang="en-US" dirty="0"/>
          </a:p>
        </p:txBody>
      </p:sp>
      <p:sp>
        <p:nvSpPr>
          <p:cNvPr id="20" name="正方形/長方形 19"/>
          <p:cNvSpPr/>
          <p:nvPr/>
        </p:nvSpPr>
        <p:spPr>
          <a:xfrm>
            <a:off x="1092159" y="3180112"/>
            <a:ext cx="2383565" cy="369332"/>
          </a:xfrm>
          <a:prstGeom prst="rect">
            <a:avLst/>
          </a:prstGeom>
        </p:spPr>
        <p:txBody>
          <a:bodyPr wrap="square">
            <a:spAutoFit/>
          </a:bodyPr>
          <a:lstStyle/>
          <a:p>
            <a:pPr algn="ctr"/>
            <a:r>
              <a:rPr lang="ja-JP" altLang="en-US" dirty="0" smtClean="0"/>
              <a:t>鳥類クラス</a:t>
            </a:r>
            <a:endParaRPr lang="ja-JP" altLang="en-US" dirty="0"/>
          </a:p>
        </p:txBody>
      </p:sp>
      <p:cxnSp>
        <p:nvCxnSpPr>
          <p:cNvPr id="21" name="直線矢印コネクタ 20"/>
          <p:cNvCxnSpPr>
            <a:stCxn id="20" idx="0"/>
            <a:endCxn id="17" idx="2"/>
          </p:cNvCxnSpPr>
          <p:nvPr/>
        </p:nvCxnSpPr>
        <p:spPr>
          <a:xfrm flipV="1">
            <a:off x="2283942" y="2363206"/>
            <a:ext cx="3123458"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p:cNvCxnSpPr>
            <a:stCxn id="18" idx="0"/>
            <a:endCxn id="17" idx="2"/>
          </p:cNvCxnSpPr>
          <p:nvPr/>
        </p:nvCxnSpPr>
        <p:spPr>
          <a:xfrm flipH="1" flipV="1">
            <a:off x="5407400" y="2363206"/>
            <a:ext cx="3446925" cy="8174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p:cNvCxnSpPr>
            <a:stCxn id="17" idx="0"/>
            <a:endCxn id="23" idx="2"/>
          </p:cNvCxnSpPr>
          <p:nvPr/>
        </p:nvCxnSpPr>
        <p:spPr>
          <a:xfrm flipV="1">
            <a:off x="5407400" y="1600522"/>
            <a:ext cx="993" cy="3933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4216610" y="1231190"/>
            <a:ext cx="2383565" cy="369332"/>
          </a:xfrm>
          <a:prstGeom prst="rect">
            <a:avLst/>
          </a:prstGeom>
        </p:spPr>
        <p:txBody>
          <a:bodyPr wrap="square">
            <a:spAutoFit/>
          </a:bodyPr>
          <a:lstStyle/>
          <a:p>
            <a:pPr algn="ctr"/>
            <a:r>
              <a:rPr lang="ja-JP" altLang="en-US" dirty="0" smtClean="0"/>
              <a:t>生物クラス</a:t>
            </a:r>
            <a:endParaRPr lang="ja-JP" altLang="en-US" dirty="0"/>
          </a:p>
        </p:txBody>
      </p:sp>
    </p:spTree>
    <p:extLst>
      <p:ext uri="{BB962C8B-B14F-4D97-AF65-F5344CB8AC3E}">
        <p14:creationId xmlns:p14="http://schemas.microsoft.com/office/powerpoint/2010/main" val="133115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1038729" y="1735147"/>
            <a:ext cx="10302917" cy="2677656"/>
          </a:xfrm>
          <a:prstGeom prst="rect">
            <a:avLst/>
          </a:prstGeom>
        </p:spPr>
        <p:txBody>
          <a:bodyPr wrap="square">
            <a:spAutoFit/>
          </a:bodyPr>
          <a:lstStyle/>
          <a:p>
            <a:r>
              <a:rPr lang="ja-JP" altLang="en-US" sz="2800" dirty="0"/>
              <a:t>正</a:t>
            </a:r>
            <a:r>
              <a:rPr lang="ja-JP" altLang="en-US" sz="2800" dirty="0" smtClean="0"/>
              <a:t>しい継承関係にあるクラスでは下記</a:t>
            </a:r>
            <a:r>
              <a:rPr lang="en-US" altLang="ja-JP" sz="2800" dirty="0" smtClean="0"/>
              <a:t>2</a:t>
            </a:r>
            <a:r>
              <a:rPr lang="ja-JP" altLang="en-US" sz="2800" dirty="0" err="1" smtClean="0"/>
              <a:t>つの</a:t>
            </a:r>
            <a:r>
              <a:rPr lang="ja-JP" altLang="en-US" sz="2800" dirty="0" smtClean="0"/>
              <a:t>特徴があります。</a:t>
            </a:r>
            <a:endParaRPr lang="en-US" altLang="ja-JP" sz="2800" dirty="0" smtClean="0"/>
          </a:p>
          <a:p>
            <a:endParaRPr lang="en-US" altLang="ja-JP" sz="2800" dirty="0"/>
          </a:p>
          <a:p>
            <a:endParaRPr lang="en-US" altLang="ja-JP" sz="2800" b="1" dirty="0" smtClean="0"/>
          </a:p>
          <a:p>
            <a:r>
              <a:rPr lang="ja-JP" altLang="en-US" sz="2800" b="1" dirty="0" smtClean="0"/>
              <a:t>・「</a:t>
            </a:r>
            <a:r>
              <a:rPr lang="en-US" altLang="ja-JP" sz="2800" b="1" dirty="0" smtClean="0"/>
              <a:t>is – a </a:t>
            </a:r>
            <a:r>
              <a:rPr lang="ja-JP" altLang="en-US" sz="2800" b="1" dirty="0" smtClean="0"/>
              <a:t>の原則」が成り立つ</a:t>
            </a:r>
            <a:endParaRPr lang="en-US" altLang="ja-JP" sz="2800" b="1" dirty="0" smtClean="0"/>
          </a:p>
          <a:p>
            <a:endParaRPr lang="en-US" altLang="ja-JP" sz="2800" b="1" dirty="0" smtClean="0"/>
          </a:p>
          <a:p>
            <a:r>
              <a:rPr lang="ja-JP" altLang="en-US" sz="2800" b="1" dirty="0" smtClean="0"/>
              <a:t>・　抽象化</a:t>
            </a:r>
            <a:r>
              <a:rPr lang="ja-JP" altLang="en-US" sz="2800" b="1" dirty="0"/>
              <a:t>・具体化（汎化・特化</a:t>
            </a:r>
            <a:r>
              <a:rPr lang="ja-JP" altLang="en-US" sz="2800" b="1" dirty="0" smtClean="0"/>
              <a:t>）の関係が成り立つ</a:t>
            </a:r>
            <a:endParaRPr lang="en-US" altLang="ja-JP" sz="2800" b="1" dirty="0" smtClean="0"/>
          </a:p>
        </p:txBody>
      </p:sp>
    </p:spTree>
    <p:extLst>
      <p:ext uri="{BB962C8B-B14F-4D97-AF65-F5344CB8AC3E}">
        <p14:creationId xmlns:p14="http://schemas.microsoft.com/office/powerpoint/2010/main" val="7614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523220"/>
          </a:xfrm>
          <a:prstGeom prst="rect">
            <a:avLst/>
          </a:prstGeom>
        </p:spPr>
        <p:txBody>
          <a:bodyPr wrap="square">
            <a:spAutoFit/>
          </a:bodyPr>
          <a:lstStyle/>
          <a:p>
            <a:r>
              <a:rPr lang="en-US" altLang="ja-JP" sz="2800" dirty="0" smtClean="0"/>
              <a:t>1</a:t>
            </a:r>
            <a:r>
              <a:rPr lang="ja-JP" altLang="en-US" sz="2800" dirty="0" smtClean="0"/>
              <a:t>つ目は「</a:t>
            </a:r>
            <a:r>
              <a:rPr lang="en-US" altLang="ja-JP" sz="2800" b="1" dirty="0" smtClean="0"/>
              <a:t>is-a</a:t>
            </a:r>
            <a:r>
              <a:rPr lang="ja-JP" altLang="en-US" sz="2800" b="1" dirty="0" smtClean="0"/>
              <a:t>の原則</a:t>
            </a:r>
            <a:r>
              <a:rPr lang="ja-JP" altLang="en-US" sz="2800" dirty="0" smtClean="0"/>
              <a:t>」が成り立つということです。</a:t>
            </a:r>
            <a:endParaRPr lang="en-US" altLang="ja-JP" sz="2800" dirty="0" smtClean="0"/>
          </a:p>
        </p:txBody>
      </p:sp>
      <p:cxnSp>
        <p:nvCxnSpPr>
          <p:cNvPr id="5" name="直線矢印コネクタ 4"/>
          <p:cNvCxnSpPr>
            <a:stCxn id="1026" idx="0"/>
            <a:endCxn id="19" idx="2"/>
          </p:cNvCxnSpPr>
          <p:nvPr/>
        </p:nvCxnSpPr>
        <p:spPr>
          <a:xfrm flipV="1">
            <a:off x="2283942" y="3549444"/>
            <a:ext cx="3107517"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0"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1459" y="3549444"/>
            <a:ext cx="3578106"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199676"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p:cNvSpPr/>
          <p:nvPr/>
        </p:nvSpPr>
        <p:spPr>
          <a:xfrm>
            <a:off x="767796" y="1092900"/>
            <a:ext cx="10302917" cy="1631216"/>
          </a:xfrm>
          <a:prstGeom prst="rect">
            <a:avLst/>
          </a:prstGeom>
          <a:ln>
            <a:solidFill>
              <a:schemeClr val="tx1"/>
            </a:solidFill>
          </a:ln>
        </p:spPr>
        <p:txBody>
          <a:bodyPr wrap="square">
            <a:spAutoFit/>
          </a:bodyPr>
          <a:lstStyle/>
          <a:p>
            <a:r>
              <a:rPr lang="ja-JP" altLang="en-US" sz="2000" dirty="0" smtClean="0"/>
              <a:t>「</a:t>
            </a:r>
            <a:r>
              <a:rPr lang="en-US" altLang="ja-JP" sz="2000" b="1" dirty="0" smtClean="0"/>
              <a:t>is-a</a:t>
            </a:r>
            <a:r>
              <a:rPr lang="ja-JP" altLang="en-US" sz="2000" b="1" dirty="0" smtClean="0"/>
              <a:t>の原則</a:t>
            </a:r>
            <a:r>
              <a:rPr lang="ja-JP" altLang="en-US" sz="2000" dirty="0" smtClean="0"/>
              <a:t>」とは</a:t>
            </a:r>
            <a:endParaRPr lang="en-US" altLang="ja-JP" sz="2000" dirty="0" smtClean="0"/>
          </a:p>
          <a:p>
            <a:r>
              <a:rPr lang="ja-JP" altLang="en-US" sz="2000" dirty="0" smtClean="0"/>
              <a:t>子クラス </a:t>
            </a:r>
            <a:r>
              <a:rPr lang="en-US" altLang="ja-JP" sz="2000" dirty="0" smtClean="0"/>
              <a:t>is a </a:t>
            </a:r>
            <a:r>
              <a:rPr lang="ja-JP" altLang="en-US" sz="2000" dirty="0" smtClean="0"/>
              <a:t>親クラス（子クラスは親クラスの一種である）</a:t>
            </a:r>
            <a:r>
              <a:rPr lang="ja-JP" altLang="en-US" sz="2000" dirty="0"/>
              <a:t>　</a:t>
            </a:r>
            <a:r>
              <a:rPr lang="ja-JP" altLang="en-US" sz="2000" dirty="0" smtClean="0"/>
              <a:t>という原則です。</a:t>
            </a:r>
            <a:endParaRPr lang="en-US" altLang="ja-JP" sz="2000" dirty="0" smtClean="0"/>
          </a:p>
          <a:p>
            <a:endParaRPr lang="en-US" altLang="ja-JP" sz="2000" dirty="0"/>
          </a:p>
          <a:p>
            <a:r>
              <a:rPr lang="ja-JP" altLang="en-US" sz="2000" dirty="0" smtClean="0"/>
              <a:t>例：犬は哺乳類である。（犬は哺乳類の一種である）</a:t>
            </a:r>
            <a:endParaRPr lang="en-US" altLang="ja-JP" sz="2000" dirty="0" smtClean="0"/>
          </a:p>
          <a:p>
            <a:r>
              <a:rPr lang="en-US" altLang="ja-JP" sz="2000" dirty="0" smtClean="0"/>
              <a:t>※</a:t>
            </a:r>
            <a:r>
              <a:rPr lang="ja-JP" altLang="en-US" sz="2000" dirty="0"/>
              <a:t>逆は成り立たない</a:t>
            </a:r>
            <a:r>
              <a:rPr lang="ja-JP" altLang="en-US" sz="2000" dirty="0" smtClean="0"/>
              <a:t>。　</a:t>
            </a:r>
            <a:r>
              <a:rPr lang="ja-JP" altLang="en-US" sz="2000" strike="sngStrike" dirty="0" smtClean="0"/>
              <a:t>哺乳類は犬である</a:t>
            </a:r>
            <a:endParaRPr lang="en-US" altLang="ja-JP" sz="2000" strike="sngStrike" dirty="0" smtClean="0"/>
          </a:p>
        </p:txBody>
      </p:sp>
    </p:spTree>
    <p:extLst>
      <p:ext uri="{BB962C8B-B14F-4D97-AF65-F5344CB8AC3E}">
        <p14:creationId xmlns:p14="http://schemas.microsoft.com/office/powerpoint/2010/main" val="2479745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1246404" cy="1815882"/>
          </a:xfrm>
          <a:prstGeom prst="rect">
            <a:avLst/>
          </a:prstGeom>
        </p:spPr>
        <p:txBody>
          <a:bodyPr wrap="square">
            <a:spAutoFit/>
          </a:bodyPr>
          <a:lstStyle/>
          <a:p>
            <a:r>
              <a:rPr lang="ja-JP" altLang="en-US" sz="2800" dirty="0" smtClean="0"/>
              <a:t>「</a:t>
            </a:r>
            <a:r>
              <a:rPr lang="en-US" altLang="ja-JP" sz="2800" b="1" dirty="0" smtClean="0"/>
              <a:t>is-a</a:t>
            </a:r>
            <a:r>
              <a:rPr lang="ja-JP" altLang="en-US" sz="2800" b="1" dirty="0" smtClean="0"/>
              <a:t>の原則</a:t>
            </a:r>
            <a:r>
              <a:rPr lang="ja-JP" altLang="en-US" sz="2800" dirty="0" smtClean="0"/>
              <a:t>」があるため、</a:t>
            </a:r>
            <a:endParaRPr lang="en-US" altLang="ja-JP" sz="2800" dirty="0" smtClean="0"/>
          </a:p>
          <a:p>
            <a:r>
              <a:rPr lang="ja-JP" altLang="en-US" sz="2800" dirty="0"/>
              <a:t>・</a:t>
            </a:r>
            <a:r>
              <a:rPr lang="ja-JP" altLang="en-US" sz="2800" dirty="0" smtClean="0"/>
              <a:t>全く関係のない複数のクラスを継承関係としたり</a:t>
            </a:r>
            <a:endParaRPr lang="en-US" altLang="ja-JP" sz="2800" dirty="0" smtClean="0"/>
          </a:p>
          <a:p>
            <a:r>
              <a:rPr lang="ja-JP" altLang="en-US" sz="2800" dirty="0" smtClean="0"/>
              <a:t>・似てはいるが</a:t>
            </a:r>
            <a:r>
              <a:rPr lang="en-US" altLang="ja-JP" sz="2800" dirty="0" smtClean="0"/>
              <a:t>is - a</a:t>
            </a:r>
            <a:r>
              <a:rPr lang="ja-JP" altLang="en-US" sz="2800" dirty="0" smtClean="0"/>
              <a:t>が成り立たないクラスを</a:t>
            </a:r>
            <a:r>
              <a:rPr lang="ja-JP" altLang="en-US" sz="2800" dirty="0"/>
              <a:t>継承</a:t>
            </a:r>
            <a:r>
              <a:rPr lang="ja-JP" altLang="en-US" sz="2800" dirty="0" smtClean="0"/>
              <a:t>関係とすることは</a:t>
            </a:r>
            <a:endParaRPr lang="en-US" altLang="ja-JP" sz="2800" dirty="0"/>
          </a:p>
          <a:p>
            <a:r>
              <a:rPr lang="ja-JP" altLang="en-US" sz="2800" dirty="0" smtClean="0"/>
              <a:t>正しい継承とは言えません。</a:t>
            </a:r>
            <a:endParaRPr lang="en-US" altLang="ja-JP" sz="2800" dirty="0" smtClean="0"/>
          </a:p>
        </p:txBody>
      </p:sp>
      <p:cxnSp>
        <p:nvCxnSpPr>
          <p:cNvPr id="5" name="直線矢印コネクタ 4"/>
          <p:cNvCxnSpPr>
            <a:stCxn id="1026" idx="0"/>
            <a:endCxn id="2050" idx="2"/>
          </p:cNvCxnSpPr>
          <p:nvPr/>
        </p:nvCxnSpPr>
        <p:spPr>
          <a:xfrm flipH="1" flipV="1">
            <a:off x="3351774" y="3488268"/>
            <a:ext cx="24365" cy="138655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2048" idx="2"/>
          </p:cNvCxnSpPr>
          <p:nvPr/>
        </p:nvCxnSpPr>
        <p:spPr>
          <a:xfrm flipH="1" flipV="1">
            <a:off x="8304451" y="3549444"/>
            <a:ext cx="25400"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正方形/長方形 24"/>
          <p:cNvSpPr/>
          <p:nvPr/>
        </p:nvSpPr>
        <p:spPr>
          <a:xfrm>
            <a:off x="2922983" y="6432381"/>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7961659" y="6487983"/>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9039643" y="283633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124"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781" y="4874819"/>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8144" y="1996831"/>
            <a:ext cx="1552613" cy="15526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UVのイラスト（車）"/>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000" y="2041320"/>
            <a:ext cx="2237548" cy="1446948"/>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p:cNvSpPr/>
          <p:nvPr/>
        </p:nvSpPr>
        <p:spPr>
          <a:xfrm>
            <a:off x="4484736" y="2836332"/>
            <a:ext cx="902811" cy="307777"/>
          </a:xfrm>
          <a:prstGeom prst="rect">
            <a:avLst/>
          </a:prstGeom>
        </p:spPr>
        <p:txBody>
          <a:bodyPr wrap="none">
            <a:spAutoFit/>
          </a:bodyPr>
          <a:lstStyle/>
          <a:p>
            <a:r>
              <a:rPr lang="ja-JP" altLang="en-US" sz="1400" dirty="0" smtClean="0"/>
              <a:t>車クラス</a:t>
            </a:r>
            <a:endParaRPr lang="ja-JP" altLang="en-US" sz="1400" dirty="0"/>
          </a:p>
        </p:txBody>
      </p:sp>
      <p:sp>
        <p:nvSpPr>
          <p:cNvPr id="10" name="乗算記号 9"/>
          <p:cNvSpPr/>
          <p:nvPr/>
        </p:nvSpPr>
        <p:spPr>
          <a:xfrm>
            <a:off x="1471302" y="2137797"/>
            <a:ext cx="3860800" cy="4148667"/>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乗算記号 23"/>
          <p:cNvSpPr/>
          <p:nvPr/>
        </p:nvSpPr>
        <p:spPr>
          <a:xfrm>
            <a:off x="6386751" y="2137796"/>
            <a:ext cx="3860800" cy="4148667"/>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860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17" grpId="0"/>
      <p:bldP spid="10"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954107"/>
          </a:xfrm>
          <a:prstGeom prst="rect">
            <a:avLst/>
          </a:prstGeom>
        </p:spPr>
        <p:txBody>
          <a:bodyPr wrap="square">
            <a:spAutoFit/>
          </a:bodyPr>
          <a:lstStyle/>
          <a:p>
            <a:r>
              <a:rPr lang="en-US" altLang="ja-JP" sz="2800" dirty="0" smtClean="0"/>
              <a:t>2</a:t>
            </a:r>
            <a:r>
              <a:rPr lang="ja-JP" altLang="en-US" sz="2800" dirty="0" smtClean="0"/>
              <a:t>つ目</a:t>
            </a:r>
            <a:r>
              <a:rPr lang="ja-JP" altLang="en-US" sz="2800" dirty="0"/>
              <a:t>として</a:t>
            </a:r>
            <a:r>
              <a:rPr lang="ja-JP" altLang="en-US" sz="2800" dirty="0" smtClean="0"/>
              <a:t>正しい</a:t>
            </a:r>
            <a:r>
              <a:rPr lang="en-US" altLang="ja-JP" sz="2800" dirty="0" smtClean="0"/>
              <a:t>is </a:t>
            </a:r>
            <a:r>
              <a:rPr lang="en-US" altLang="ja-JP" sz="2800" dirty="0"/>
              <a:t>– a</a:t>
            </a:r>
            <a:r>
              <a:rPr lang="ja-JP" altLang="en-US" sz="2800" dirty="0"/>
              <a:t>の原則で継承</a:t>
            </a:r>
            <a:r>
              <a:rPr lang="ja-JP" altLang="en-US" sz="2800" dirty="0" smtClean="0"/>
              <a:t>関係が定義されていた場合、</a:t>
            </a:r>
            <a:r>
              <a:rPr lang="ja-JP" altLang="en-US" sz="2800" b="1" dirty="0" smtClean="0"/>
              <a:t>抽象化・具体化（汎化・特化）</a:t>
            </a:r>
            <a:r>
              <a:rPr lang="ja-JP" altLang="en-US" sz="2800" dirty="0" smtClean="0"/>
              <a:t>の関係ができます。</a:t>
            </a:r>
            <a:endParaRPr lang="en-US" altLang="ja-JP" sz="2800" dirty="0" smtClean="0"/>
          </a:p>
        </p:txBody>
      </p:sp>
      <p:cxnSp>
        <p:nvCxnSpPr>
          <p:cNvPr id="5" name="直線矢印コネクタ 4"/>
          <p:cNvCxnSpPr>
            <a:stCxn id="1026" idx="0"/>
            <a:endCxn id="19" idx="2"/>
          </p:cNvCxnSpPr>
          <p:nvPr/>
        </p:nvCxnSpPr>
        <p:spPr>
          <a:xfrm flipV="1">
            <a:off x="2283942" y="3549444"/>
            <a:ext cx="3107517" cy="13253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1028" idx="0"/>
            <a:endCxn id="19" idx="2"/>
          </p:cNvCxnSpPr>
          <p:nvPr/>
        </p:nvCxnSpPr>
        <p:spPr>
          <a:xfrm flipV="1">
            <a:off x="5391459" y="3549444"/>
            <a:ext cx="0" cy="136508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2048" idx="0"/>
            <a:endCxn id="19" idx="2"/>
          </p:cNvCxnSpPr>
          <p:nvPr/>
        </p:nvCxnSpPr>
        <p:spPr>
          <a:xfrm flipH="1" flipV="1">
            <a:off x="5391459" y="3549444"/>
            <a:ext cx="3578106" cy="13958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4199676" y="3180112"/>
            <a:ext cx="2383565" cy="369332"/>
          </a:xfrm>
          <a:prstGeom prst="rect">
            <a:avLst/>
          </a:prstGeom>
        </p:spPr>
        <p:txBody>
          <a:bodyPr wrap="square">
            <a:spAutoFit/>
          </a:bodyPr>
          <a:lstStyle/>
          <a:p>
            <a:pPr algn="ctr"/>
            <a:r>
              <a:rPr lang="ja-JP" altLang="en-US" dirty="0" smtClean="0"/>
              <a:t>哺乳類クラス</a:t>
            </a:r>
            <a:endParaRPr lang="ja-JP" altLang="en-US" dirty="0"/>
          </a:p>
        </p:txBody>
      </p:sp>
      <p:sp>
        <p:nvSpPr>
          <p:cNvPr id="25" name="正方形/長方形 24"/>
          <p:cNvSpPr/>
          <p:nvPr/>
        </p:nvSpPr>
        <p:spPr>
          <a:xfrm>
            <a:off x="1835715" y="6443186"/>
            <a:ext cx="902811" cy="307777"/>
          </a:xfrm>
          <a:prstGeom prst="rect">
            <a:avLst/>
          </a:prstGeom>
        </p:spPr>
        <p:txBody>
          <a:bodyPr wrap="none">
            <a:spAutoFit/>
          </a:bodyPr>
          <a:lstStyle/>
          <a:p>
            <a:r>
              <a:rPr lang="ja-JP" altLang="en-US" sz="1400" dirty="0" smtClean="0"/>
              <a:t>犬クラス</a:t>
            </a:r>
            <a:endParaRPr lang="ja-JP" altLang="en-US" sz="1400" dirty="0"/>
          </a:p>
        </p:txBody>
      </p:sp>
      <p:sp>
        <p:nvSpPr>
          <p:cNvPr id="26" name="正方形/長方形 25"/>
          <p:cNvSpPr/>
          <p:nvPr/>
        </p:nvSpPr>
        <p:spPr>
          <a:xfrm>
            <a:off x="4879792" y="6492460"/>
            <a:ext cx="902811" cy="307777"/>
          </a:xfrm>
          <a:prstGeom prst="rect">
            <a:avLst/>
          </a:prstGeom>
        </p:spPr>
        <p:txBody>
          <a:bodyPr wrap="none">
            <a:spAutoFit/>
          </a:bodyPr>
          <a:lstStyle/>
          <a:p>
            <a:r>
              <a:rPr lang="ja-JP" altLang="en-US" sz="1400" dirty="0" smtClean="0"/>
              <a:t>猫クラス</a:t>
            </a:r>
            <a:endParaRPr lang="ja-JP" altLang="en-US" sz="1400" dirty="0"/>
          </a:p>
        </p:txBody>
      </p:sp>
      <p:sp>
        <p:nvSpPr>
          <p:cNvPr id="28" name="正方形/長方形 27"/>
          <p:cNvSpPr/>
          <p:nvPr/>
        </p:nvSpPr>
        <p:spPr>
          <a:xfrm>
            <a:off x="8304451" y="6550223"/>
            <a:ext cx="1261884" cy="307777"/>
          </a:xfrm>
          <a:prstGeom prst="rect">
            <a:avLst/>
          </a:prstGeom>
        </p:spPr>
        <p:txBody>
          <a:bodyPr wrap="none">
            <a:spAutoFit/>
          </a:bodyPr>
          <a:lstStyle/>
          <a:p>
            <a:r>
              <a:rPr lang="ja-JP" altLang="en-US" sz="1400" dirty="0" smtClean="0"/>
              <a:t>うさぎクラス</a:t>
            </a:r>
            <a:endParaRPr lang="ja-JP" altLang="en-US" sz="1400" dirty="0"/>
          </a:p>
        </p:txBody>
      </p:sp>
      <p:pic>
        <p:nvPicPr>
          <p:cNvPr id="1026" name="Picture 2" descr="犬のイラスト・戌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27" y="4874819"/>
            <a:ext cx="182803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座る猫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89" y="4914531"/>
            <a:ext cx="1680140" cy="1671739"/>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6" descr="野うさぎ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258" y="4945334"/>
            <a:ext cx="1552613" cy="155261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p:cNvCxnSpPr>
            <a:stCxn id="19" idx="0"/>
            <a:endCxn id="17" idx="2"/>
          </p:cNvCxnSpPr>
          <p:nvPr/>
        </p:nvCxnSpPr>
        <p:spPr>
          <a:xfrm flipH="1" flipV="1">
            <a:off x="5390466" y="2363206"/>
            <a:ext cx="993"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正方形/長方形 16"/>
          <p:cNvSpPr/>
          <p:nvPr/>
        </p:nvSpPr>
        <p:spPr>
          <a:xfrm>
            <a:off x="4198683" y="1993874"/>
            <a:ext cx="2383565" cy="369332"/>
          </a:xfrm>
          <a:prstGeom prst="rect">
            <a:avLst/>
          </a:prstGeom>
        </p:spPr>
        <p:txBody>
          <a:bodyPr wrap="square">
            <a:spAutoFit/>
          </a:bodyPr>
          <a:lstStyle/>
          <a:p>
            <a:pPr algn="ctr"/>
            <a:r>
              <a:rPr lang="ja-JP" altLang="en-US" dirty="0"/>
              <a:t>動物</a:t>
            </a:r>
            <a:r>
              <a:rPr lang="ja-JP" altLang="en-US" dirty="0" smtClean="0"/>
              <a:t>クラス</a:t>
            </a:r>
            <a:endParaRPr lang="ja-JP" altLang="en-US" dirty="0"/>
          </a:p>
        </p:txBody>
      </p:sp>
      <p:sp>
        <p:nvSpPr>
          <p:cNvPr id="18" name="正方形/長方形 17"/>
          <p:cNvSpPr/>
          <p:nvPr/>
        </p:nvSpPr>
        <p:spPr>
          <a:xfrm>
            <a:off x="7662542" y="3180645"/>
            <a:ext cx="2383565" cy="369332"/>
          </a:xfrm>
          <a:prstGeom prst="rect">
            <a:avLst/>
          </a:prstGeom>
        </p:spPr>
        <p:txBody>
          <a:bodyPr wrap="square">
            <a:spAutoFit/>
          </a:bodyPr>
          <a:lstStyle/>
          <a:p>
            <a:pPr algn="ctr"/>
            <a:r>
              <a:rPr lang="ja-JP" altLang="en-US" dirty="0" smtClean="0"/>
              <a:t>爬虫類クラス</a:t>
            </a:r>
            <a:endParaRPr lang="ja-JP" altLang="en-US" dirty="0"/>
          </a:p>
        </p:txBody>
      </p:sp>
      <p:sp>
        <p:nvSpPr>
          <p:cNvPr id="20" name="正方形/長方形 19"/>
          <p:cNvSpPr/>
          <p:nvPr/>
        </p:nvSpPr>
        <p:spPr>
          <a:xfrm>
            <a:off x="1092159" y="3180112"/>
            <a:ext cx="2383565" cy="369332"/>
          </a:xfrm>
          <a:prstGeom prst="rect">
            <a:avLst/>
          </a:prstGeom>
        </p:spPr>
        <p:txBody>
          <a:bodyPr wrap="square">
            <a:spAutoFit/>
          </a:bodyPr>
          <a:lstStyle/>
          <a:p>
            <a:pPr algn="ctr"/>
            <a:r>
              <a:rPr lang="ja-JP" altLang="en-US" dirty="0" smtClean="0"/>
              <a:t>鳥類クラス</a:t>
            </a:r>
            <a:endParaRPr lang="ja-JP" altLang="en-US" dirty="0"/>
          </a:p>
        </p:txBody>
      </p:sp>
      <p:cxnSp>
        <p:nvCxnSpPr>
          <p:cNvPr id="21" name="直線矢印コネクタ 20"/>
          <p:cNvCxnSpPr>
            <a:stCxn id="20" idx="0"/>
            <a:endCxn id="17" idx="2"/>
          </p:cNvCxnSpPr>
          <p:nvPr/>
        </p:nvCxnSpPr>
        <p:spPr>
          <a:xfrm flipV="1">
            <a:off x="2283942" y="2363206"/>
            <a:ext cx="3106524" cy="8169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p:cNvCxnSpPr>
            <a:stCxn id="18" idx="0"/>
            <a:endCxn id="17" idx="2"/>
          </p:cNvCxnSpPr>
          <p:nvPr/>
        </p:nvCxnSpPr>
        <p:spPr>
          <a:xfrm flipH="1" flipV="1">
            <a:off x="5390466" y="2363206"/>
            <a:ext cx="3463859" cy="8174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p:cNvCxnSpPr>
            <a:stCxn id="17" idx="0"/>
            <a:endCxn id="23" idx="2"/>
          </p:cNvCxnSpPr>
          <p:nvPr/>
        </p:nvCxnSpPr>
        <p:spPr>
          <a:xfrm flipV="1">
            <a:off x="5390466" y="1600522"/>
            <a:ext cx="993" cy="3933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正方形/長方形 22"/>
          <p:cNvSpPr/>
          <p:nvPr/>
        </p:nvSpPr>
        <p:spPr>
          <a:xfrm>
            <a:off x="4199676" y="1231190"/>
            <a:ext cx="2383565" cy="369332"/>
          </a:xfrm>
          <a:prstGeom prst="rect">
            <a:avLst/>
          </a:prstGeom>
        </p:spPr>
        <p:txBody>
          <a:bodyPr wrap="square">
            <a:spAutoFit/>
          </a:bodyPr>
          <a:lstStyle/>
          <a:p>
            <a:pPr algn="ctr"/>
            <a:r>
              <a:rPr lang="ja-JP" altLang="en-US" dirty="0" smtClean="0"/>
              <a:t>生物クラス</a:t>
            </a:r>
            <a:endParaRPr lang="ja-JP" altLang="en-US" dirty="0"/>
          </a:p>
        </p:txBody>
      </p:sp>
      <p:sp>
        <p:nvSpPr>
          <p:cNvPr id="2" name="上下矢印 1"/>
          <p:cNvSpPr/>
          <p:nvPr/>
        </p:nvSpPr>
        <p:spPr>
          <a:xfrm>
            <a:off x="10016348" y="1676722"/>
            <a:ext cx="470446" cy="4631319"/>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10143275" y="5796855"/>
            <a:ext cx="1701591" cy="646331"/>
          </a:xfrm>
          <a:prstGeom prst="rect">
            <a:avLst/>
          </a:prstGeom>
        </p:spPr>
        <p:txBody>
          <a:bodyPr wrap="square">
            <a:spAutoFit/>
          </a:bodyPr>
          <a:lstStyle/>
          <a:p>
            <a:pPr algn="ctr"/>
            <a:r>
              <a:rPr lang="ja-JP" altLang="en-US" dirty="0" smtClean="0"/>
              <a:t>具体的</a:t>
            </a:r>
            <a:endParaRPr lang="en-US" altLang="ja-JP" dirty="0" smtClean="0"/>
          </a:p>
          <a:p>
            <a:pPr algn="ctr"/>
            <a:r>
              <a:rPr lang="ja-JP" altLang="en-US" dirty="0"/>
              <a:t>特殊</a:t>
            </a:r>
            <a:endParaRPr lang="en-US" altLang="ja-JP" dirty="0" smtClean="0"/>
          </a:p>
        </p:txBody>
      </p:sp>
      <p:sp>
        <p:nvSpPr>
          <p:cNvPr id="30" name="正方形/長方形 29"/>
          <p:cNvSpPr/>
          <p:nvPr/>
        </p:nvSpPr>
        <p:spPr>
          <a:xfrm>
            <a:off x="10143275" y="1676722"/>
            <a:ext cx="1701591" cy="923330"/>
          </a:xfrm>
          <a:prstGeom prst="rect">
            <a:avLst/>
          </a:prstGeom>
        </p:spPr>
        <p:txBody>
          <a:bodyPr wrap="square">
            <a:spAutoFit/>
          </a:bodyPr>
          <a:lstStyle/>
          <a:p>
            <a:pPr algn="ctr"/>
            <a:r>
              <a:rPr lang="ja-JP" altLang="en-US" dirty="0" smtClean="0"/>
              <a:t>抽象的</a:t>
            </a:r>
            <a:endParaRPr lang="en-US" altLang="ja-JP" dirty="0"/>
          </a:p>
          <a:p>
            <a:pPr algn="ctr"/>
            <a:r>
              <a:rPr lang="ja-JP" altLang="en-US" dirty="0" smtClean="0"/>
              <a:t>一般的</a:t>
            </a:r>
            <a:endParaRPr lang="en-US" altLang="ja-JP" dirty="0" smtClean="0"/>
          </a:p>
          <a:p>
            <a:pPr algn="ctr"/>
            <a:r>
              <a:rPr lang="ja-JP" altLang="en-US" dirty="0" smtClean="0"/>
              <a:t>あいま</a:t>
            </a:r>
            <a:r>
              <a:rPr lang="ja-JP" altLang="en-US" dirty="0"/>
              <a:t>い</a:t>
            </a:r>
            <a:endParaRPr lang="en-US" altLang="ja-JP" dirty="0" smtClean="0"/>
          </a:p>
        </p:txBody>
      </p:sp>
    </p:spTree>
    <p:extLst>
      <p:ext uri="{BB962C8B-B14F-4D97-AF65-F5344CB8AC3E}">
        <p14:creationId xmlns:p14="http://schemas.microsoft.com/office/powerpoint/2010/main" val="364910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p:bldP spid="30"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TotalTime>
  <Words>1076</Words>
  <Application>Microsoft Office PowerPoint</Application>
  <PresentationFormat>ワイド画面</PresentationFormat>
  <Paragraphs>355</Paragraphs>
  <Slides>23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ＭＳ Ｐゴシック</vt:lpstr>
      <vt:lpstr>游ゴシック</vt:lpstr>
      <vt:lpstr>游ゴシック Light</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Javaでは「abstract」というキーワードを用いて抽象クラスを定義します。</vt:lpstr>
      <vt:lpstr>abstract（抽象）の特徴</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KN-PC00190</dc:creator>
  <cp:lastModifiedBy>user</cp:lastModifiedBy>
  <cp:revision>143</cp:revision>
  <dcterms:created xsi:type="dcterms:W3CDTF">2019-04-22T10:04:49Z</dcterms:created>
  <dcterms:modified xsi:type="dcterms:W3CDTF">2020-05-07T05:02:31Z</dcterms:modified>
</cp:coreProperties>
</file>