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7" r:id="rId3"/>
    <p:sldId id="297" r:id="rId4"/>
    <p:sldId id="298" r:id="rId5"/>
    <p:sldId id="299" r:id="rId6"/>
    <p:sldId id="300" r:id="rId7"/>
    <p:sldId id="302" r:id="rId8"/>
    <p:sldId id="303" r:id="rId9"/>
    <p:sldId id="304" r:id="rId10"/>
    <p:sldId id="305" r:id="rId11"/>
    <p:sldId id="306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BFA6-027E-44D2-A2C8-C3FE41AB2AF5}" type="datetimeFigureOut">
              <a:rPr kumimoji="1" lang="ja-JP" altLang="en-US" smtClean="0"/>
              <a:t>2020/5/1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E5A8-BDD5-47DE-8E78-CF4EDB306B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2282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BFA6-027E-44D2-A2C8-C3FE41AB2AF5}" type="datetimeFigureOut">
              <a:rPr kumimoji="1" lang="ja-JP" altLang="en-US" smtClean="0"/>
              <a:t>2020/5/1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E5A8-BDD5-47DE-8E78-CF4EDB306B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550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BFA6-027E-44D2-A2C8-C3FE41AB2AF5}" type="datetimeFigureOut">
              <a:rPr kumimoji="1" lang="ja-JP" altLang="en-US" smtClean="0"/>
              <a:t>2020/5/1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E5A8-BDD5-47DE-8E78-CF4EDB306B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0691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BFA6-027E-44D2-A2C8-C3FE41AB2AF5}" type="datetimeFigureOut">
              <a:rPr kumimoji="1" lang="ja-JP" altLang="en-US" smtClean="0"/>
              <a:t>2020/5/1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E5A8-BDD5-47DE-8E78-CF4EDB306B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8276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BFA6-027E-44D2-A2C8-C3FE41AB2AF5}" type="datetimeFigureOut">
              <a:rPr kumimoji="1" lang="ja-JP" altLang="en-US" smtClean="0"/>
              <a:t>2020/5/1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E5A8-BDD5-47DE-8E78-CF4EDB306B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7254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BFA6-027E-44D2-A2C8-C3FE41AB2AF5}" type="datetimeFigureOut">
              <a:rPr kumimoji="1" lang="ja-JP" altLang="en-US" smtClean="0"/>
              <a:t>2020/5/1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E5A8-BDD5-47DE-8E78-CF4EDB306B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8922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BFA6-027E-44D2-A2C8-C3FE41AB2AF5}" type="datetimeFigureOut">
              <a:rPr kumimoji="1" lang="ja-JP" altLang="en-US" smtClean="0"/>
              <a:t>2020/5/1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E5A8-BDD5-47DE-8E78-CF4EDB306B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7223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BFA6-027E-44D2-A2C8-C3FE41AB2AF5}" type="datetimeFigureOut">
              <a:rPr kumimoji="1" lang="ja-JP" altLang="en-US" smtClean="0"/>
              <a:t>2020/5/1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E5A8-BDD5-47DE-8E78-CF4EDB306B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563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BFA6-027E-44D2-A2C8-C3FE41AB2AF5}" type="datetimeFigureOut">
              <a:rPr kumimoji="1" lang="ja-JP" altLang="en-US" smtClean="0"/>
              <a:t>2020/5/1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E5A8-BDD5-47DE-8E78-CF4EDB306B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3045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BFA6-027E-44D2-A2C8-C3FE41AB2AF5}" type="datetimeFigureOut">
              <a:rPr kumimoji="1" lang="ja-JP" altLang="en-US" smtClean="0"/>
              <a:t>2020/5/1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E5A8-BDD5-47DE-8E78-CF4EDB306B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7362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BFA6-027E-44D2-A2C8-C3FE41AB2AF5}" type="datetimeFigureOut">
              <a:rPr kumimoji="1" lang="ja-JP" altLang="en-US" smtClean="0"/>
              <a:t>2020/5/1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E5A8-BDD5-47DE-8E78-CF4EDB306B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3876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DBFA6-027E-44D2-A2C8-C3FE41AB2AF5}" type="datetimeFigureOut">
              <a:rPr kumimoji="1" lang="ja-JP" altLang="en-US" smtClean="0"/>
              <a:t>2020/5/1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EE5A8-BDD5-47DE-8E78-CF4EDB306B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6894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5440234" y="2997369"/>
            <a:ext cx="32206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6000" dirty="0"/>
              <a:t>継承</a:t>
            </a:r>
            <a:endParaRPr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07041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/>
          <p:cNvSpPr/>
          <p:nvPr/>
        </p:nvSpPr>
        <p:spPr>
          <a:xfrm>
            <a:off x="708529" y="-39868"/>
            <a:ext cx="1030291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 dirty="0" smtClean="0"/>
              <a:t>継承では子は親の情報を引き継いでいるので、名前や</a:t>
            </a:r>
            <a:r>
              <a:rPr lang="en-US" altLang="ja-JP" sz="3200" dirty="0" smtClean="0"/>
              <a:t>HP</a:t>
            </a:r>
            <a:r>
              <a:rPr lang="ja-JP" altLang="en-US" sz="3200" dirty="0" err="1" smtClean="0"/>
              <a:t>、</a:t>
            </a:r>
            <a:r>
              <a:rPr lang="ja-JP" altLang="en-US" sz="3200" dirty="0" smtClean="0"/>
              <a:t>通常攻撃を行う　なども引き継いでいます。</a:t>
            </a:r>
            <a:endParaRPr lang="ja-JP" altLang="en-US" sz="3200" dirty="0"/>
          </a:p>
        </p:txBody>
      </p:sp>
      <p:sp>
        <p:nvSpPr>
          <p:cNvPr id="15" name="四角形: メモ 27">
            <a:extLst>
              <a:ext uri="{FF2B5EF4-FFF2-40B4-BE49-F238E27FC236}">
                <a16:creationId xmlns="" xmlns:a16="http://schemas.microsoft.com/office/drawing/2014/main" xmlns:lc="http://schemas.openxmlformats.org/drawingml/2006/lockedCanvas" id="{576FA5A4-7E12-4F38-B8BD-5DF42FD64CEC}"/>
              </a:ext>
            </a:extLst>
          </p:cNvPr>
          <p:cNvSpPr/>
          <p:nvPr/>
        </p:nvSpPr>
        <p:spPr>
          <a:xfrm>
            <a:off x="942130" y="3412066"/>
            <a:ext cx="2419136" cy="1402511"/>
          </a:xfrm>
          <a:prstGeom prst="foldedCorner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b="1" dirty="0" smtClean="0">
                <a:solidFill>
                  <a:schemeClr val="tx1"/>
                </a:solidFill>
              </a:rPr>
              <a:t>勇者クラス</a:t>
            </a:r>
            <a:endParaRPr lang="en-US" altLang="ja-JP" sz="1400" b="1" dirty="0" smtClean="0">
              <a:solidFill>
                <a:schemeClr val="tx1"/>
              </a:solidFill>
            </a:endParaRPr>
          </a:p>
          <a:p>
            <a:endParaRPr kumimoji="1" lang="en-US" altLang="ja-JP" sz="1400" b="1" dirty="0" smtClean="0">
              <a:solidFill>
                <a:schemeClr val="tx1"/>
              </a:solidFill>
            </a:endParaRPr>
          </a:p>
          <a:p>
            <a:r>
              <a:rPr lang="ja-JP" altLang="en-US" sz="1400" b="1" dirty="0" smtClean="0">
                <a:solidFill>
                  <a:schemeClr val="tx1"/>
                </a:solidFill>
              </a:rPr>
              <a:t>必殺技残り</a:t>
            </a:r>
            <a:r>
              <a:rPr lang="ja-JP" altLang="en-US" sz="1400" b="1" dirty="0">
                <a:solidFill>
                  <a:schemeClr val="tx1"/>
                </a:solidFill>
              </a:rPr>
              <a:t>使用数</a:t>
            </a:r>
            <a:endParaRPr lang="en-US" altLang="ja-JP" sz="1400" b="1" dirty="0">
              <a:solidFill>
                <a:schemeClr val="tx1"/>
              </a:solidFill>
            </a:endParaRPr>
          </a:p>
          <a:p>
            <a:endParaRPr kumimoji="1" lang="en-US" altLang="ja-JP" sz="1400" b="1" dirty="0" smtClean="0">
              <a:solidFill>
                <a:schemeClr val="tx1"/>
              </a:solidFill>
            </a:endParaRPr>
          </a:p>
          <a:p>
            <a:r>
              <a:rPr lang="ja-JP" altLang="en-US" sz="1400" b="1" dirty="0" smtClean="0">
                <a:solidFill>
                  <a:schemeClr val="tx1"/>
                </a:solidFill>
              </a:rPr>
              <a:t>・伝説の</a:t>
            </a:r>
            <a:r>
              <a:rPr lang="ja-JP" altLang="en-US" sz="1400" b="1" dirty="0" smtClean="0">
                <a:solidFill>
                  <a:schemeClr val="tx1"/>
                </a:solidFill>
              </a:rPr>
              <a:t>必殺技で攻撃する</a:t>
            </a:r>
            <a:endParaRPr lang="en-US" altLang="ja-JP" sz="1400" b="1" dirty="0" smtClean="0">
              <a:solidFill>
                <a:schemeClr val="tx1"/>
              </a:solidFill>
            </a:endParaRPr>
          </a:p>
          <a:p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20" name="四角形: メモ 27">
            <a:extLst>
              <a:ext uri="{FF2B5EF4-FFF2-40B4-BE49-F238E27FC236}">
                <a16:creationId xmlns="" xmlns:a16="http://schemas.microsoft.com/office/drawing/2014/main" xmlns:lc="http://schemas.openxmlformats.org/drawingml/2006/lockedCanvas" id="{576FA5A4-7E12-4F38-B8BD-5DF42FD64CEC}"/>
              </a:ext>
            </a:extLst>
          </p:cNvPr>
          <p:cNvSpPr/>
          <p:nvPr/>
        </p:nvSpPr>
        <p:spPr>
          <a:xfrm>
            <a:off x="4030690" y="3412066"/>
            <a:ext cx="2808603" cy="1402511"/>
          </a:xfrm>
          <a:prstGeom prst="foldedCorner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b="1" dirty="0" smtClean="0">
                <a:solidFill>
                  <a:schemeClr val="tx1"/>
                </a:solidFill>
              </a:rPr>
              <a:t>魔法使いクラス</a:t>
            </a:r>
            <a:endParaRPr lang="en-US" altLang="ja-JP" sz="1400" b="1" dirty="0" smtClean="0">
              <a:solidFill>
                <a:schemeClr val="tx1"/>
              </a:solidFill>
            </a:endParaRPr>
          </a:p>
          <a:p>
            <a:endParaRPr kumimoji="1" lang="en-US" altLang="ja-JP" sz="1400" b="1" dirty="0" smtClean="0">
              <a:solidFill>
                <a:schemeClr val="tx1"/>
              </a:solidFill>
            </a:endParaRPr>
          </a:p>
          <a:p>
            <a:r>
              <a:rPr lang="en-US" altLang="ja-JP" sz="1400" b="1" dirty="0" smtClean="0">
                <a:solidFill>
                  <a:schemeClr val="tx1"/>
                </a:solidFill>
              </a:rPr>
              <a:t>MP</a:t>
            </a:r>
          </a:p>
          <a:p>
            <a:endParaRPr lang="en-US" altLang="ja-JP" sz="1400" b="1" dirty="0">
              <a:solidFill>
                <a:schemeClr val="tx1"/>
              </a:solidFill>
            </a:endParaRPr>
          </a:p>
          <a:p>
            <a:r>
              <a:rPr kumimoji="1" lang="ja-JP" altLang="en-US" sz="1400" b="1" dirty="0" smtClean="0">
                <a:solidFill>
                  <a:schemeClr val="tx1"/>
                </a:solidFill>
              </a:rPr>
              <a:t>・魔法攻撃を行う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四角形: メモ 27">
            <a:extLst>
              <a:ext uri="{FF2B5EF4-FFF2-40B4-BE49-F238E27FC236}">
                <a16:creationId xmlns="" xmlns:a16="http://schemas.microsoft.com/office/drawing/2014/main" xmlns:lc="http://schemas.openxmlformats.org/drawingml/2006/lockedCanvas" id="{576FA5A4-7E12-4F38-B8BD-5DF42FD64CEC}"/>
              </a:ext>
            </a:extLst>
          </p:cNvPr>
          <p:cNvSpPr/>
          <p:nvPr/>
        </p:nvSpPr>
        <p:spPr>
          <a:xfrm>
            <a:off x="7620859" y="3412066"/>
            <a:ext cx="2808603" cy="1402511"/>
          </a:xfrm>
          <a:prstGeom prst="foldedCorner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b="1" dirty="0" smtClean="0">
                <a:solidFill>
                  <a:schemeClr val="tx1"/>
                </a:solidFill>
              </a:rPr>
              <a:t>盗賊クラス</a:t>
            </a:r>
            <a:endParaRPr lang="en-US" altLang="ja-JP" sz="1400" b="1" dirty="0" smtClean="0">
              <a:solidFill>
                <a:schemeClr val="tx1"/>
              </a:solidFill>
            </a:endParaRPr>
          </a:p>
          <a:p>
            <a:endParaRPr kumimoji="1" lang="en-US" altLang="ja-JP" sz="1400" b="1" dirty="0" smtClean="0">
              <a:solidFill>
                <a:schemeClr val="tx1"/>
              </a:solidFill>
            </a:endParaRPr>
          </a:p>
          <a:p>
            <a:r>
              <a:rPr kumimoji="1" lang="ja-JP" altLang="en-US" sz="1400" b="1" dirty="0" smtClean="0">
                <a:solidFill>
                  <a:schemeClr val="tx1"/>
                </a:solidFill>
              </a:rPr>
              <a:t>盗む確率</a:t>
            </a:r>
            <a:endParaRPr kumimoji="1" lang="en-US" altLang="ja-JP" sz="1400" b="1" dirty="0" smtClean="0">
              <a:solidFill>
                <a:schemeClr val="tx1"/>
              </a:solidFill>
            </a:endParaRPr>
          </a:p>
          <a:p>
            <a:endParaRPr kumimoji="1" lang="en-US" altLang="ja-JP" sz="1400" b="1" dirty="0" smtClean="0">
              <a:solidFill>
                <a:schemeClr val="tx1"/>
              </a:solidFill>
            </a:endParaRPr>
          </a:p>
          <a:p>
            <a:r>
              <a:rPr lang="ja-JP" altLang="en-US" sz="1400" b="1" dirty="0" smtClean="0">
                <a:solidFill>
                  <a:schemeClr val="tx1"/>
                </a:solidFill>
              </a:rPr>
              <a:t>・敵からアイテムを盗む</a:t>
            </a:r>
            <a:endParaRPr lang="en-US" altLang="ja-JP" sz="1400" b="1" dirty="0">
              <a:solidFill>
                <a:schemeClr val="tx1"/>
              </a:solidFill>
            </a:endParaRPr>
          </a:p>
        </p:txBody>
      </p:sp>
      <p:pic>
        <p:nvPicPr>
          <p:cNvPr id="2" name="Picture 2" descr="勇者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532" y="4814578"/>
            <a:ext cx="1266825" cy="1647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山賊のい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701" y="4950578"/>
            <a:ext cx="1094921" cy="1646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魔法使いのイラスト（女性）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741" y="4950578"/>
            <a:ext cx="1233325" cy="158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四角形: メモ 27">
            <a:extLst>
              <a:ext uri="{FF2B5EF4-FFF2-40B4-BE49-F238E27FC236}">
                <a16:creationId xmlns="" xmlns:a16="http://schemas.microsoft.com/office/drawing/2014/main" xmlns:lc="http://schemas.openxmlformats.org/drawingml/2006/lockedCanvas" id="{576FA5A4-7E12-4F38-B8BD-5DF42FD64CEC}"/>
              </a:ext>
            </a:extLst>
          </p:cNvPr>
          <p:cNvSpPr/>
          <p:nvPr/>
        </p:nvSpPr>
        <p:spPr>
          <a:xfrm>
            <a:off x="4208491" y="948264"/>
            <a:ext cx="2419136" cy="1597201"/>
          </a:xfrm>
          <a:prstGeom prst="foldedCorner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b="1" dirty="0" smtClean="0">
                <a:solidFill>
                  <a:schemeClr val="tx1"/>
                </a:solidFill>
              </a:rPr>
              <a:t>キャラクタークラス</a:t>
            </a:r>
            <a:endParaRPr lang="en-US" altLang="ja-JP" sz="1400" b="1" dirty="0" smtClean="0">
              <a:solidFill>
                <a:schemeClr val="tx1"/>
              </a:solidFill>
            </a:endParaRPr>
          </a:p>
          <a:p>
            <a:endParaRPr kumimoji="1" lang="en-US" altLang="ja-JP" sz="1400" b="1" dirty="0" smtClean="0">
              <a:solidFill>
                <a:schemeClr val="tx1"/>
              </a:solidFill>
            </a:endParaRPr>
          </a:p>
          <a:p>
            <a:r>
              <a:rPr lang="ja-JP" altLang="en-US" sz="1400" b="1" dirty="0">
                <a:solidFill>
                  <a:srgbClr val="FF0000"/>
                </a:solidFill>
              </a:rPr>
              <a:t>名前</a:t>
            </a:r>
            <a:endParaRPr kumimoji="1" lang="en-US" altLang="ja-JP" sz="1400" b="1" dirty="0" smtClean="0">
              <a:solidFill>
                <a:srgbClr val="FF0000"/>
              </a:solidFill>
            </a:endParaRPr>
          </a:p>
          <a:p>
            <a:r>
              <a:rPr lang="en-US" altLang="ja-JP" sz="1400" b="1" dirty="0" smtClean="0">
                <a:solidFill>
                  <a:srgbClr val="FF0000"/>
                </a:solidFill>
              </a:rPr>
              <a:t>HP</a:t>
            </a:r>
          </a:p>
          <a:p>
            <a:endParaRPr kumimoji="1" lang="en-US" altLang="ja-JP" sz="1400" b="1" dirty="0">
              <a:solidFill>
                <a:srgbClr val="FF0000"/>
              </a:solidFill>
            </a:endParaRPr>
          </a:p>
          <a:p>
            <a:r>
              <a:rPr lang="ja-JP" altLang="en-US" sz="1400" b="1" dirty="0" smtClean="0">
                <a:solidFill>
                  <a:srgbClr val="FF0000"/>
                </a:solidFill>
              </a:rPr>
              <a:t>・通常攻撃を行う</a:t>
            </a:r>
            <a:endParaRPr lang="en-US" altLang="ja-JP" sz="1400" b="1" dirty="0" smtClean="0">
              <a:solidFill>
                <a:srgbClr val="FF0000"/>
              </a:solidFill>
            </a:endParaRPr>
          </a:p>
          <a:p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5" name="直線矢印コネクタ 4"/>
          <p:cNvCxnSpPr>
            <a:stCxn id="15" idx="0"/>
            <a:endCxn id="9" idx="2"/>
          </p:cNvCxnSpPr>
          <p:nvPr/>
        </p:nvCxnSpPr>
        <p:spPr>
          <a:xfrm flipV="1">
            <a:off x="2151698" y="2545465"/>
            <a:ext cx="3266361" cy="8666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20" idx="0"/>
            <a:endCxn id="9" idx="2"/>
          </p:cNvCxnSpPr>
          <p:nvPr/>
        </p:nvCxnSpPr>
        <p:spPr>
          <a:xfrm flipH="1" flipV="1">
            <a:off x="5418059" y="2545465"/>
            <a:ext cx="16933" cy="8666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21" idx="0"/>
            <a:endCxn id="9" idx="2"/>
          </p:cNvCxnSpPr>
          <p:nvPr/>
        </p:nvCxnSpPr>
        <p:spPr>
          <a:xfrm flipH="1" flipV="1">
            <a:off x="5418059" y="2545465"/>
            <a:ext cx="3607102" cy="8666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50" name="Picture 2" descr="立っている人のイラスト（棒人間）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800" y="1102688"/>
            <a:ext cx="918633" cy="130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43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/>
          <p:cNvSpPr/>
          <p:nvPr/>
        </p:nvSpPr>
        <p:spPr>
          <a:xfrm>
            <a:off x="2579663" y="2593089"/>
            <a:ext cx="76457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dirty="0" smtClean="0"/>
              <a:t>では</a:t>
            </a:r>
            <a:r>
              <a:rPr lang="en-US" altLang="ja-JP" sz="3600" dirty="0" smtClean="0"/>
              <a:t>Java</a:t>
            </a:r>
            <a:r>
              <a:rPr lang="ja-JP" altLang="en-US" sz="3600" dirty="0" smtClean="0"/>
              <a:t>ではどのように継承を</a:t>
            </a:r>
            <a:endParaRPr lang="en-US" altLang="ja-JP" sz="3600" dirty="0" smtClean="0"/>
          </a:p>
          <a:p>
            <a:r>
              <a:rPr lang="ja-JP" altLang="en-US" sz="3600" dirty="0" smtClean="0"/>
              <a:t>記載するのか見ていきましょう。</a:t>
            </a:r>
            <a:endParaRPr lang="en-US" altLang="ja-JP" sz="3600" dirty="0" smtClean="0"/>
          </a:p>
          <a:p>
            <a:endParaRPr lang="en-US" altLang="ja-JP" sz="3600" b="1" dirty="0"/>
          </a:p>
          <a:p>
            <a:r>
              <a:rPr lang="ja-JP" altLang="en-US" sz="3600" b="1" dirty="0" smtClean="0"/>
              <a:t>→教科書へ</a:t>
            </a:r>
            <a:endParaRPr lang="en-US" altLang="ja-JP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396897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/>
          <p:cNvSpPr/>
          <p:nvPr/>
        </p:nvSpPr>
        <p:spPr>
          <a:xfrm>
            <a:off x="793197" y="388979"/>
            <a:ext cx="103029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dirty="0" smtClean="0"/>
              <a:t>今、ゲームの開発中で下記キャラクターのクラスを作成しなければならないとします。</a:t>
            </a:r>
            <a:endParaRPr lang="ja-JP" altLang="en-US" sz="2800" dirty="0"/>
          </a:p>
        </p:txBody>
      </p:sp>
      <p:sp>
        <p:nvSpPr>
          <p:cNvPr id="15" name="四角形: メモ 27">
            <a:extLst>
              <a:ext uri="{FF2B5EF4-FFF2-40B4-BE49-F238E27FC236}">
                <a16:creationId xmlns="" xmlns:a16="http://schemas.microsoft.com/office/drawing/2014/main" xmlns:lc="http://schemas.openxmlformats.org/drawingml/2006/lockedCanvas" id="{576FA5A4-7E12-4F38-B8BD-5DF42FD64CEC}"/>
              </a:ext>
            </a:extLst>
          </p:cNvPr>
          <p:cNvSpPr/>
          <p:nvPr/>
        </p:nvSpPr>
        <p:spPr>
          <a:xfrm>
            <a:off x="950597" y="1858217"/>
            <a:ext cx="2419136" cy="2188850"/>
          </a:xfrm>
          <a:prstGeom prst="foldedCorner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b="1" dirty="0" smtClean="0">
                <a:solidFill>
                  <a:schemeClr val="tx1"/>
                </a:solidFill>
              </a:rPr>
              <a:t>勇者クラス</a:t>
            </a:r>
            <a:endParaRPr lang="en-US" altLang="ja-JP" sz="1400" b="1" dirty="0" smtClean="0">
              <a:solidFill>
                <a:schemeClr val="tx1"/>
              </a:solidFill>
            </a:endParaRPr>
          </a:p>
          <a:p>
            <a:endParaRPr kumimoji="1" lang="en-US" altLang="ja-JP" sz="1400" b="1" dirty="0" smtClean="0">
              <a:solidFill>
                <a:schemeClr val="tx1"/>
              </a:solidFill>
            </a:endParaRPr>
          </a:p>
          <a:p>
            <a:r>
              <a:rPr lang="ja-JP" altLang="en-US" sz="1400" b="1" dirty="0">
                <a:solidFill>
                  <a:schemeClr val="tx1"/>
                </a:solidFill>
              </a:rPr>
              <a:t>名前</a:t>
            </a:r>
            <a:endParaRPr kumimoji="1" lang="en-US" altLang="ja-JP" sz="1400" b="1" dirty="0" smtClean="0">
              <a:solidFill>
                <a:schemeClr val="tx1"/>
              </a:solidFill>
            </a:endParaRPr>
          </a:p>
          <a:p>
            <a:r>
              <a:rPr lang="en-US" altLang="ja-JP" sz="1400" b="1" dirty="0" smtClean="0">
                <a:solidFill>
                  <a:schemeClr val="tx1"/>
                </a:solidFill>
              </a:rPr>
              <a:t>HP</a:t>
            </a:r>
          </a:p>
          <a:p>
            <a:r>
              <a:rPr lang="ja-JP" altLang="en-US" sz="1400" b="1" dirty="0" smtClean="0">
                <a:solidFill>
                  <a:schemeClr val="tx1"/>
                </a:solidFill>
              </a:rPr>
              <a:t>必殺技残り</a:t>
            </a:r>
            <a:r>
              <a:rPr lang="ja-JP" altLang="en-US" sz="1400" b="1" dirty="0">
                <a:solidFill>
                  <a:schemeClr val="tx1"/>
                </a:solidFill>
              </a:rPr>
              <a:t>使用数</a:t>
            </a:r>
            <a:endParaRPr lang="en-US" altLang="ja-JP" sz="1400" b="1" dirty="0">
              <a:solidFill>
                <a:schemeClr val="tx1"/>
              </a:solidFill>
            </a:endParaRPr>
          </a:p>
          <a:p>
            <a:endParaRPr kumimoji="1" lang="en-US" altLang="ja-JP" sz="1400" b="1" dirty="0" smtClean="0">
              <a:solidFill>
                <a:schemeClr val="tx1"/>
              </a:solidFill>
            </a:endParaRPr>
          </a:p>
          <a:p>
            <a:endParaRPr kumimoji="1" lang="en-US" altLang="ja-JP" sz="1400" b="1" dirty="0">
              <a:solidFill>
                <a:schemeClr val="tx1"/>
              </a:solidFill>
            </a:endParaRPr>
          </a:p>
          <a:p>
            <a:r>
              <a:rPr lang="ja-JP" altLang="en-US" sz="1400" b="1" dirty="0" smtClean="0">
                <a:solidFill>
                  <a:schemeClr val="tx1"/>
                </a:solidFill>
              </a:rPr>
              <a:t>・通常攻撃を行う</a:t>
            </a:r>
            <a:endParaRPr lang="en-US" altLang="ja-JP" sz="1400" b="1" dirty="0" smtClean="0">
              <a:solidFill>
                <a:schemeClr val="tx1"/>
              </a:solidFill>
            </a:endParaRPr>
          </a:p>
          <a:p>
            <a:r>
              <a:rPr lang="ja-JP" altLang="en-US" sz="1400" b="1" dirty="0" smtClean="0">
                <a:solidFill>
                  <a:schemeClr val="tx1"/>
                </a:solidFill>
              </a:rPr>
              <a:t>・伝説の</a:t>
            </a:r>
            <a:r>
              <a:rPr lang="ja-JP" altLang="en-US" sz="1400" b="1" dirty="0" smtClean="0">
                <a:solidFill>
                  <a:schemeClr val="tx1"/>
                </a:solidFill>
              </a:rPr>
              <a:t>必殺技で攻撃する</a:t>
            </a:r>
            <a:endParaRPr lang="en-US" altLang="ja-JP" sz="1400" b="1" dirty="0" smtClean="0">
              <a:solidFill>
                <a:schemeClr val="tx1"/>
              </a:solidFill>
            </a:endParaRPr>
          </a:p>
          <a:p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20" name="四角形: メモ 27">
            <a:extLst>
              <a:ext uri="{FF2B5EF4-FFF2-40B4-BE49-F238E27FC236}">
                <a16:creationId xmlns="" xmlns:a16="http://schemas.microsoft.com/office/drawing/2014/main" xmlns:lc="http://schemas.openxmlformats.org/drawingml/2006/lockedCanvas" id="{576FA5A4-7E12-4F38-B8BD-5DF42FD64CEC}"/>
              </a:ext>
            </a:extLst>
          </p:cNvPr>
          <p:cNvSpPr/>
          <p:nvPr/>
        </p:nvSpPr>
        <p:spPr>
          <a:xfrm>
            <a:off x="4041985" y="1858215"/>
            <a:ext cx="2808603" cy="2188851"/>
          </a:xfrm>
          <a:prstGeom prst="foldedCorner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b="1" dirty="0" smtClean="0">
                <a:solidFill>
                  <a:schemeClr val="tx1"/>
                </a:solidFill>
              </a:rPr>
              <a:t>魔法使いクラス</a:t>
            </a:r>
            <a:endParaRPr lang="en-US" altLang="ja-JP" sz="1400" b="1" dirty="0" smtClean="0">
              <a:solidFill>
                <a:schemeClr val="tx1"/>
              </a:solidFill>
            </a:endParaRPr>
          </a:p>
          <a:p>
            <a:endParaRPr kumimoji="1" lang="en-US" altLang="ja-JP" sz="1400" b="1" dirty="0" smtClean="0">
              <a:solidFill>
                <a:schemeClr val="tx1"/>
              </a:solidFill>
            </a:endParaRPr>
          </a:p>
          <a:p>
            <a:r>
              <a:rPr lang="ja-JP" altLang="en-US" sz="1400" b="1" dirty="0">
                <a:solidFill>
                  <a:schemeClr val="tx1"/>
                </a:solidFill>
              </a:rPr>
              <a:t>名前</a:t>
            </a:r>
            <a:endParaRPr kumimoji="1" lang="en-US" altLang="ja-JP" sz="1400" b="1" dirty="0" smtClean="0">
              <a:solidFill>
                <a:schemeClr val="tx1"/>
              </a:solidFill>
            </a:endParaRPr>
          </a:p>
          <a:p>
            <a:r>
              <a:rPr lang="en-US" altLang="ja-JP" sz="1400" b="1" dirty="0">
                <a:solidFill>
                  <a:schemeClr val="tx1"/>
                </a:solidFill>
              </a:rPr>
              <a:t>HP</a:t>
            </a:r>
          </a:p>
          <a:p>
            <a:r>
              <a:rPr lang="en-US" altLang="ja-JP" sz="1400" b="1" dirty="0" smtClean="0">
                <a:solidFill>
                  <a:schemeClr val="tx1"/>
                </a:solidFill>
              </a:rPr>
              <a:t>MP</a:t>
            </a:r>
          </a:p>
          <a:p>
            <a:endParaRPr lang="en-US" altLang="ja-JP" sz="1400" b="1" dirty="0">
              <a:solidFill>
                <a:schemeClr val="tx1"/>
              </a:solidFill>
            </a:endParaRPr>
          </a:p>
          <a:p>
            <a:endParaRPr lang="en-US" altLang="ja-JP" sz="1400" b="1" dirty="0">
              <a:solidFill>
                <a:schemeClr val="tx1"/>
              </a:solidFill>
            </a:endParaRPr>
          </a:p>
          <a:p>
            <a:r>
              <a:rPr lang="ja-JP" altLang="en-US" sz="1400" b="1" dirty="0">
                <a:solidFill>
                  <a:schemeClr val="tx1"/>
                </a:solidFill>
              </a:rPr>
              <a:t>・通常攻撃を行う</a:t>
            </a:r>
            <a:endParaRPr lang="en-US" altLang="ja-JP" sz="1400" b="1" dirty="0">
              <a:solidFill>
                <a:schemeClr val="tx1"/>
              </a:solidFill>
            </a:endParaRPr>
          </a:p>
          <a:p>
            <a:r>
              <a:rPr kumimoji="1" lang="ja-JP" altLang="en-US" sz="1400" b="1" dirty="0" smtClean="0">
                <a:solidFill>
                  <a:schemeClr val="tx1"/>
                </a:solidFill>
              </a:rPr>
              <a:t>・魔法攻撃を行う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四角形: メモ 27">
            <a:extLst>
              <a:ext uri="{FF2B5EF4-FFF2-40B4-BE49-F238E27FC236}">
                <a16:creationId xmlns="" xmlns:a16="http://schemas.microsoft.com/office/drawing/2014/main" xmlns:lc="http://schemas.openxmlformats.org/drawingml/2006/lockedCanvas" id="{576FA5A4-7E12-4F38-B8BD-5DF42FD64CEC}"/>
              </a:ext>
            </a:extLst>
          </p:cNvPr>
          <p:cNvSpPr/>
          <p:nvPr/>
        </p:nvSpPr>
        <p:spPr>
          <a:xfrm>
            <a:off x="7503796" y="1858216"/>
            <a:ext cx="2808603" cy="2188851"/>
          </a:xfrm>
          <a:prstGeom prst="foldedCorner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b="1" dirty="0" smtClean="0">
                <a:solidFill>
                  <a:schemeClr val="tx1"/>
                </a:solidFill>
              </a:rPr>
              <a:t>盗賊クラス</a:t>
            </a:r>
            <a:endParaRPr lang="en-US" altLang="ja-JP" sz="1400" b="1" dirty="0" smtClean="0">
              <a:solidFill>
                <a:schemeClr val="tx1"/>
              </a:solidFill>
            </a:endParaRPr>
          </a:p>
          <a:p>
            <a:endParaRPr kumimoji="1" lang="en-US" altLang="ja-JP" sz="1400" b="1" dirty="0" smtClean="0">
              <a:solidFill>
                <a:schemeClr val="tx1"/>
              </a:solidFill>
            </a:endParaRPr>
          </a:p>
          <a:p>
            <a:r>
              <a:rPr lang="ja-JP" altLang="en-US" sz="1400" b="1" dirty="0">
                <a:solidFill>
                  <a:schemeClr val="tx1"/>
                </a:solidFill>
              </a:rPr>
              <a:t>名前</a:t>
            </a:r>
            <a:endParaRPr kumimoji="1" lang="en-US" altLang="ja-JP" sz="1400" b="1" dirty="0" smtClean="0">
              <a:solidFill>
                <a:schemeClr val="tx1"/>
              </a:solidFill>
            </a:endParaRPr>
          </a:p>
          <a:p>
            <a:r>
              <a:rPr lang="en-US" altLang="ja-JP" sz="1400" b="1" dirty="0">
                <a:solidFill>
                  <a:schemeClr val="tx1"/>
                </a:solidFill>
              </a:rPr>
              <a:t>HP</a:t>
            </a:r>
          </a:p>
          <a:p>
            <a:r>
              <a:rPr kumimoji="1" lang="ja-JP" altLang="en-US" sz="1400" b="1" dirty="0" smtClean="0">
                <a:solidFill>
                  <a:schemeClr val="tx1"/>
                </a:solidFill>
              </a:rPr>
              <a:t>盗む確率</a:t>
            </a:r>
            <a:endParaRPr kumimoji="1" lang="en-US" altLang="ja-JP" sz="1400" b="1" dirty="0" smtClean="0">
              <a:solidFill>
                <a:schemeClr val="tx1"/>
              </a:solidFill>
            </a:endParaRPr>
          </a:p>
          <a:p>
            <a:endParaRPr kumimoji="1" lang="en-US" altLang="ja-JP" sz="1400" b="1" dirty="0" smtClean="0">
              <a:solidFill>
                <a:schemeClr val="tx1"/>
              </a:solidFill>
            </a:endParaRPr>
          </a:p>
          <a:p>
            <a:endParaRPr kumimoji="1" lang="en-US" altLang="ja-JP" sz="1400" b="1" dirty="0">
              <a:solidFill>
                <a:schemeClr val="tx1"/>
              </a:solidFill>
            </a:endParaRPr>
          </a:p>
          <a:p>
            <a:r>
              <a:rPr lang="ja-JP" altLang="en-US" sz="1400" b="1" dirty="0">
                <a:solidFill>
                  <a:schemeClr val="tx1"/>
                </a:solidFill>
              </a:rPr>
              <a:t>・通常攻撃を</a:t>
            </a:r>
            <a:r>
              <a:rPr lang="ja-JP" altLang="en-US" sz="1400" b="1" dirty="0" smtClean="0">
                <a:solidFill>
                  <a:schemeClr val="tx1"/>
                </a:solidFill>
              </a:rPr>
              <a:t>行う</a:t>
            </a:r>
            <a:endParaRPr lang="en-US" altLang="ja-JP" sz="1400" b="1" dirty="0" smtClean="0">
              <a:solidFill>
                <a:schemeClr val="tx1"/>
              </a:solidFill>
            </a:endParaRPr>
          </a:p>
          <a:p>
            <a:r>
              <a:rPr lang="ja-JP" altLang="en-US" sz="1400" b="1" dirty="0" smtClean="0">
                <a:solidFill>
                  <a:schemeClr val="tx1"/>
                </a:solidFill>
              </a:rPr>
              <a:t>・敵からアイテムを盗む</a:t>
            </a:r>
            <a:endParaRPr lang="en-US" altLang="ja-JP" sz="1400" b="1" dirty="0">
              <a:solidFill>
                <a:schemeClr val="tx1"/>
              </a:solidFill>
            </a:endParaRPr>
          </a:p>
        </p:txBody>
      </p:sp>
      <p:pic>
        <p:nvPicPr>
          <p:cNvPr id="2" name="Picture 2" descr="勇者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4131862"/>
            <a:ext cx="1791758" cy="2330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山賊のいのイラス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4998" y="4372128"/>
            <a:ext cx="1436158" cy="2159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魔法使いのイラスト（女性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221" y="4307344"/>
            <a:ext cx="1785579" cy="228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39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/>
          <p:cNvSpPr/>
          <p:nvPr/>
        </p:nvSpPr>
        <p:spPr>
          <a:xfrm>
            <a:off x="801663" y="649988"/>
            <a:ext cx="103029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dirty="0" smtClean="0"/>
              <a:t>皆さんならどのような手順で作りますか？</a:t>
            </a:r>
            <a:endParaRPr lang="ja-JP" altLang="en-US" sz="2800" dirty="0"/>
          </a:p>
        </p:txBody>
      </p:sp>
      <p:sp>
        <p:nvSpPr>
          <p:cNvPr id="15" name="四角形: メモ 27">
            <a:extLst>
              <a:ext uri="{FF2B5EF4-FFF2-40B4-BE49-F238E27FC236}">
                <a16:creationId xmlns="" xmlns:a16="http://schemas.microsoft.com/office/drawing/2014/main" xmlns:lc="http://schemas.openxmlformats.org/drawingml/2006/lockedCanvas" id="{576FA5A4-7E12-4F38-B8BD-5DF42FD64CEC}"/>
              </a:ext>
            </a:extLst>
          </p:cNvPr>
          <p:cNvSpPr/>
          <p:nvPr/>
        </p:nvSpPr>
        <p:spPr>
          <a:xfrm>
            <a:off x="950597" y="1858217"/>
            <a:ext cx="2419136" cy="2188850"/>
          </a:xfrm>
          <a:prstGeom prst="foldedCorner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b="1" dirty="0" smtClean="0">
                <a:solidFill>
                  <a:schemeClr val="tx1"/>
                </a:solidFill>
              </a:rPr>
              <a:t>勇者クラス</a:t>
            </a:r>
            <a:endParaRPr lang="en-US" altLang="ja-JP" sz="1400" b="1" dirty="0" smtClean="0">
              <a:solidFill>
                <a:schemeClr val="tx1"/>
              </a:solidFill>
            </a:endParaRPr>
          </a:p>
          <a:p>
            <a:endParaRPr kumimoji="1" lang="en-US" altLang="ja-JP" sz="1400" b="1" dirty="0" smtClean="0">
              <a:solidFill>
                <a:schemeClr val="tx1"/>
              </a:solidFill>
            </a:endParaRPr>
          </a:p>
          <a:p>
            <a:r>
              <a:rPr lang="ja-JP" altLang="en-US" sz="1400" b="1" dirty="0">
                <a:solidFill>
                  <a:schemeClr val="tx1"/>
                </a:solidFill>
              </a:rPr>
              <a:t>名前</a:t>
            </a:r>
            <a:endParaRPr kumimoji="1" lang="en-US" altLang="ja-JP" sz="1400" b="1" dirty="0" smtClean="0">
              <a:solidFill>
                <a:schemeClr val="tx1"/>
              </a:solidFill>
            </a:endParaRPr>
          </a:p>
          <a:p>
            <a:r>
              <a:rPr lang="en-US" altLang="ja-JP" sz="1400" b="1" dirty="0" smtClean="0">
                <a:solidFill>
                  <a:schemeClr val="tx1"/>
                </a:solidFill>
              </a:rPr>
              <a:t>HP</a:t>
            </a:r>
          </a:p>
          <a:p>
            <a:r>
              <a:rPr lang="ja-JP" altLang="en-US" sz="1400" b="1" dirty="0" smtClean="0">
                <a:solidFill>
                  <a:schemeClr val="tx1"/>
                </a:solidFill>
              </a:rPr>
              <a:t>必殺技残り</a:t>
            </a:r>
            <a:r>
              <a:rPr lang="ja-JP" altLang="en-US" sz="1400" b="1" dirty="0">
                <a:solidFill>
                  <a:schemeClr val="tx1"/>
                </a:solidFill>
              </a:rPr>
              <a:t>使用数</a:t>
            </a:r>
            <a:endParaRPr lang="en-US" altLang="ja-JP" sz="1400" b="1" dirty="0">
              <a:solidFill>
                <a:schemeClr val="tx1"/>
              </a:solidFill>
            </a:endParaRPr>
          </a:p>
          <a:p>
            <a:endParaRPr kumimoji="1" lang="en-US" altLang="ja-JP" sz="1400" b="1" dirty="0" smtClean="0">
              <a:solidFill>
                <a:schemeClr val="tx1"/>
              </a:solidFill>
            </a:endParaRPr>
          </a:p>
          <a:p>
            <a:endParaRPr kumimoji="1" lang="en-US" altLang="ja-JP" sz="1400" b="1" dirty="0">
              <a:solidFill>
                <a:schemeClr val="tx1"/>
              </a:solidFill>
            </a:endParaRPr>
          </a:p>
          <a:p>
            <a:r>
              <a:rPr lang="ja-JP" altLang="en-US" sz="1400" b="1" dirty="0" smtClean="0">
                <a:solidFill>
                  <a:schemeClr val="tx1"/>
                </a:solidFill>
              </a:rPr>
              <a:t>・通常攻撃を行う</a:t>
            </a:r>
            <a:endParaRPr lang="en-US" altLang="ja-JP" sz="1400" b="1" dirty="0" smtClean="0">
              <a:solidFill>
                <a:schemeClr val="tx1"/>
              </a:solidFill>
            </a:endParaRPr>
          </a:p>
          <a:p>
            <a:r>
              <a:rPr lang="ja-JP" altLang="en-US" sz="1400" b="1" dirty="0" smtClean="0">
                <a:solidFill>
                  <a:schemeClr val="tx1"/>
                </a:solidFill>
              </a:rPr>
              <a:t>・伝説の</a:t>
            </a:r>
            <a:r>
              <a:rPr lang="ja-JP" altLang="en-US" sz="1400" b="1" dirty="0" smtClean="0">
                <a:solidFill>
                  <a:schemeClr val="tx1"/>
                </a:solidFill>
              </a:rPr>
              <a:t>必殺技で攻撃する</a:t>
            </a:r>
            <a:endParaRPr lang="en-US" altLang="ja-JP" sz="1400" b="1" dirty="0" smtClean="0">
              <a:solidFill>
                <a:schemeClr val="tx1"/>
              </a:solidFill>
            </a:endParaRPr>
          </a:p>
          <a:p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20" name="四角形: メモ 27">
            <a:extLst>
              <a:ext uri="{FF2B5EF4-FFF2-40B4-BE49-F238E27FC236}">
                <a16:creationId xmlns="" xmlns:a16="http://schemas.microsoft.com/office/drawing/2014/main" xmlns:lc="http://schemas.openxmlformats.org/drawingml/2006/lockedCanvas" id="{576FA5A4-7E12-4F38-B8BD-5DF42FD64CEC}"/>
              </a:ext>
            </a:extLst>
          </p:cNvPr>
          <p:cNvSpPr/>
          <p:nvPr/>
        </p:nvSpPr>
        <p:spPr>
          <a:xfrm>
            <a:off x="4041985" y="1858215"/>
            <a:ext cx="2808603" cy="2188851"/>
          </a:xfrm>
          <a:prstGeom prst="foldedCorner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b="1" dirty="0" smtClean="0">
                <a:solidFill>
                  <a:schemeClr val="tx1"/>
                </a:solidFill>
              </a:rPr>
              <a:t>魔法使いクラス</a:t>
            </a:r>
            <a:endParaRPr lang="en-US" altLang="ja-JP" sz="1400" b="1" dirty="0" smtClean="0">
              <a:solidFill>
                <a:schemeClr val="tx1"/>
              </a:solidFill>
            </a:endParaRPr>
          </a:p>
          <a:p>
            <a:endParaRPr kumimoji="1" lang="en-US" altLang="ja-JP" sz="1400" b="1" dirty="0" smtClean="0">
              <a:solidFill>
                <a:schemeClr val="tx1"/>
              </a:solidFill>
            </a:endParaRPr>
          </a:p>
          <a:p>
            <a:r>
              <a:rPr lang="ja-JP" altLang="en-US" sz="1400" b="1" dirty="0">
                <a:solidFill>
                  <a:schemeClr val="tx1"/>
                </a:solidFill>
              </a:rPr>
              <a:t>名前</a:t>
            </a:r>
            <a:endParaRPr kumimoji="1" lang="en-US" altLang="ja-JP" sz="1400" b="1" dirty="0" smtClean="0">
              <a:solidFill>
                <a:schemeClr val="tx1"/>
              </a:solidFill>
            </a:endParaRPr>
          </a:p>
          <a:p>
            <a:r>
              <a:rPr lang="en-US" altLang="ja-JP" sz="1400" b="1" dirty="0">
                <a:solidFill>
                  <a:schemeClr val="tx1"/>
                </a:solidFill>
              </a:rPr>
              <a:t>HP</a:t>
            </a:r>
          </a:p>
          <a:p>
            <a:r>
              <a:rPr lang="en-US" altLang="ja-JP" sz="1400" b="1" dirty="0" smtClean="0">
                <a:solidFill>
                  <a:schemeClr val="tx1"/>
                </a:solidFill>
              </a:rPr>
              <a:t>MP</a:t>
            </a:r>
          </a:p>
          <a:p>
            <a:endParaRPr lang="en-US" altLang="ja-JP" sz="1400" b="1" dirty="0">
              <a:solidFill>
                <a:schemeClr val="tx1"/>
              </a:solidFill>
            </a:endParaRPr>
          </a:p>
          <a:p>
            <a:endParaRPr lang="en-US" altLang="ja-JP" sz="1400" b="1" dirty="0">
              <a:solidFill>
                <a:schemeClr val="tx1"/>
              </a:solidFill>
            </a:endParaRPr>
          </a:p>
          <a:p>
            <a:r>
              <a:rPr lang="ja-JP" altLang="en-US" sz="1400" b="1" dirty="0">
                <a:solidFill>
                  <a:schemeClr val="tx1"/>
                </a:solidFill>
              </a:rPr>
              <a:t>・通常攻撃を行う</a:t>
            </a:r>
            <a:endParaRPr lang="en-US" altLang="ja-JP" sz="1400" b="1" dirty="0">
              <a:solidFill>
                <a:schemeClr val="tx1"/>
              </a:solidFill>
            </a:endParaRPr>
          </a:p>
          <a:p>
            <a:r>
              <a:rPr kumimoji="1" lang="ja-JP" altLang="en-US" sz="1400" b="1" dirty="0" smtClean="0">
                <a:solidFill>
                  <a:schemeClr val="tx1"/>
                </a:solidFill>
              </a:rPr>
              <a:t>・魔法攻撃を行う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四角形: メモ 27">
            <a:extLst>
              <a:ext uri="{FF2B5EF4-FFF2-40B4-BE49-F238E27FC236}">
                <a16:creationId xmlns="" xmlns:a16="http://schemas.microsoft.com/office/drawing/2014/main" xmlns:lc="http://schemas.openxmlformats.org/drawingml/2006/lockedCanvas" id="{576FA5A4-7E12-4F38-B8BD-5DF42FD64CEC}"/>
              </a:ext>
            </a:extLst>
          </p:cNvPr>
          <p:cNvSpPr/>
          <p:nvPr/>
        </p:nvSpPr>
        <p:spPr>
          <a:xfrm>
            <a:off x="7503796" y="1858216"/>
            <a:ext cx="2808603" cy="2188851"/>
          </a:xfrm>
          <a:prstGeom prst="foldedCorner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b="1" dirty="0" smtClean="0">
                <a:solidFill>
                  <a:schemeClr val="tx1"/>
                </a:solidFill>
              </a:rPr>
              <a:t>盗賊クラス</a:t>
            </a:r>
            <a:endParaRPr lang="en-US" altLang="ja-JP" sz="1400" b="1" dirty="0" smtClean="0">
              <a:solidFill>
                <a:schemeClr val="tx1"/>
              </a:solidFill>
            </a:endParaRPr>
          </a:p>
          <a:p>
            <a:endParaRPr kumimoji="1" lang="en-US" altLang="ja-JP" sz="1400" b="1" dirty="0" smtClean="0">
              <a:solidFill>
                <a:schemeClr val="tx1"/>
              </a:solidFill>
            </a:endParaRPr>
          </a:p>
          <a:p>
            <a:r>
              <a:rPr lang="ja-JP" altLang="en-US" sz="1400" b="1" dirty="0">
                <a:solidFill>
                  <a:schemeClr val="tx1"/>
                </a:solidFill>
              </a:rPr>
              <a:t>名前</a:t>
            </a:r>
            <a:endParaRPr kumimoji="1" lang="en-US" altLang="ja-JP" sz="1400" b="1" dirty="0" smtClean="0">
              <a:solidFill>
                <a:schemeClr val="tx1"/>
              </a:solidFill>
            </a:endParaRPr>
          </a:p>
          <a:p>
            <a:r>
              <a:rPr lang="en-US" altLang="ja-JP" sz="1400" b="1" dirty="0">
                <a:solidFill>
                  <a:schemeClr val="tx1"/>
                </a:solidFill>
              </a:rPr>
              <a:t>HP</a:t>
            </a:r>
          </a:p>
          <a:p>
            <a:r>
              <a:rPr kumimoji="1" lang="ja-JP" altLang="en-US" sz="1400" b="1" dirty="0" smtClean="0">
                <a:solidFill>
                  <a:schemeClr val="tx1"/>
                </a:solidFill>
              </a:rPr>
              <a:t>盗む確率</a:t>
            </a:r>
            <a:endParaRPr kumimoji="1" lang="en-US" altLang="ja-JP" sz="1400" b="1" dirty="0" smtClean="0">
              <a:solidFill>
                <a:schemeClr val="tx1"/>
              </a:solidFill>
            </a:endParaRPr>
          </a:p>
          <a:p>
            <a:endParaRPr kumimoji="1" lang="en-US" altLang="ja-JP" sz="1400" b="1" dirty="0" smtClean="0">
              <a:solidFill>
                <a:schemeClr val="tx1"/>
              </a:solidFill>
            </a:endParaRPr>
          </a:p>
          <a:p>
            <a:endParaRPr kumimoji="1" lang="en-US" altLang="ja-JP" sz="1400" b="1" dirty="0">
              <a:solidFill>
                <a:schemeClr val="tx1"/>
              </a:solidFill>
            </a:endParaRPr>
          </a:p>
          <a:p>
            <a:r>
              <a:rPr lang="ja-JP" altLang="en-US" sz="1400" b="1" dirty="0">
                <a:solidFill>
                  <a:schemeClr val="tx1"/>
                </a:solidFill>
              </a:rPr>
              <a:t>・通常攻撃を</a:t>
            </a:r>
            <a:r>
              <a:rPr lang="ja-JP" altLang="en-US" sz="1400" b="1" dirty="0" smtClean="0">
                <a:solidFill>
                  <a:schemeClr val="tx1"/>
                </a:solidFill>
              </a:rPr>
              <a:t>行う</a:t>
            </a:r>
            <a:endParaRPr lang="en-US" altLang="ja-JP" sz="1400" b="1" dirty="0" smtClean="0">
              <a:solidFill>
                <a:schemeClr val="tx1"/>
              </a:solidFill>
            </a:endParaRPr>
          </a:p>
          <a:p>
            <a:r>
              <a:rPr lang="ja-JP" altLang="en-US" sz="1400" b="1" dirty="0" smtClean="0">
                <a:solidFill>
                  <a:schemeClr val="tx1"/>
                </a:solidFill>
              </a:rPr>
              <a:t>・敵からアイテムを盗む</a:t>
            </a:r>
            <a:endParaRPr lang="en-US" altLang="ja-JP" sz="1400" b="1" dirty="0">
              <a:solidFill>
                <a:schemeClr val="tx1"/>
              </a:solidFill>
            </a:endParaRPr>
          </a:p>
        </p:txBody>
      </p:sp>
      <p:pic>
        <p:nvPicPr>
          <p:cNvPr id="2" name="Picture 2" descr="勇者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4131862"/>
            <a:ext cx="1791758" cy="2330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山賊のいのイラス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4998" y="4372128"/>
            <a:ext cx="1436158" cy="2159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魔法使いのイラスト（女性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221" y="4307344"/>
            <a:ext cx="1785579" cy="228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23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/>
          <p:cNvSpPr/>
          <p:nvPr/>
        </p:nvSpPr>
        <p:spPr>
          <a:xfrm>
            <a:off x="666196" y="103889"/>
            <a:ext cx="1030291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dirty="0" smtClean="0"/>
              <a:t>一番簡単なのは、まずどれか</a:t>
            </a:r>
            <a:r>
              <a:rPr lang="ja-JP" altLang="en-US" sz="3600" dirty="0" smtClean="0"/>
              <a:t>１つのキャラクター</a:t>
            </a:r>
            <a:r>
              <a:rPr lang="ja-JP" altLang="en-US" sz="3600" dirty="0" smtClean="0"/>
              <a:t>クラスを作成してから</a:t>
            </a:r>
            <a:r>
              <a:rPr lang="ja-JP" altLang="en-US" sz="3600" dirty="0"/>
              <a:t>、</a:t>
            </a:r>
            <a:r>
              <a:rPr lang="ja-JP" altLang="en-US" sz="3600" dirty="0" smtClean="0"/>
              <a:t>コピペして他のクラスを作ることだと思います。</a:t>
            </a:r>
            <a:endParaRPr lang="ja-JP" altLang="en-US" sz="2800" dirty="0"/>
          </a:p>
        </p:txBody>
      </p:sp>
      <p:sp>
        <p:nvSpPr>
          <p:cNvPr id="15" name="四角形: メモ 27">
            <a:extLst>
              <a:ext uri="{FF2B5EF4-FFF2-40B4-BE49-F238E27FC236}">
                <a16:creationId xmlns="" xmlns:a16="http://schemas.microsoft.com/office/drawing/2014/main" xmlns:lc="http://schemas.openxmlformats.org/drawingml/2006/lockedCanvas" id="{576FA5A4-7E12-4F38-B8BD-5DF42FD64CEC}"/>
              </a:ext>
            </a:extLst>
          </p:cNvPr>
          <p:cNvSpPr/>
          <p:nvPr/>
        </p:nvSpPr>
        <p:spPr>
          <a:xfrm>
            <a:off x="950597" y="1858217"/>
            <a:ext cx="2419136" cy="2188850"/>
          </a:xfrm>
          <a:prstGeom prst="foldedCorner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b="1" dirty="0" smtClean="0">
                <a:solidFill>
                  <a:schemeClr val="tx1"/>
                </a:solidFill>
              </a:rPr>
              <a:t>勇者クラス</a:t>
            </a:r>
            <a:endParaRPr lang="en-US" altLang="ja-JP" sz="1400" b="1" dirty="0" smtClean="0">
              <a:solidFill>
                <a:schemeClr val="tx1"/>
              </a:solidFill>
            </a:endParaRPr>
          </a:p>
          <a:p>
            <a:endParaRPr kumimoji="1" lang="en-US" altLang="ja-JP" sz="1400" b="1" dirty="0" smtClean="0">
              <a:solidFill>
                <a:schemeClr val="tx1"/>
              </a:solidFill>
            </a:endParaRPr>
          </a:p>
          <a:p>
            <a:r>
              <a:rPr lang="ja-JP" altLang="en-US" sz="1400" b="1" dirty="0">
                <a:solidFill>
                  <a:schemeClr val="tx1"/>
                </a:solidFill>
              </a:rPr>
              <a:t>名前</a:t>
            </a:r>
            <a:endParaRPr kumimoji="1" lang="en-US" altLang="ja-JP" sz="1400" b="1" dirty="0" smtClean="0">
              <a:solidFill>
                <a:schemeClr val="tx1"/>
              </a:solidFill>
            </a:endParaRPr>
          </a:p>
          <a:p>
            <a:r>
              <a:rPr lang="en-US" altLang="ja-JP" sz="1400" b="1" dirty="0" smtClean="0">
                <a:solidFill>
                  <a:schemeClr val="tx1"/>
                </a:solidFill>
              </a:rPr>
              <a:t>HP</a:t>
            </a:r>
          </a:p>
          <a:p>
            <a:r>
              <a:rPr lang="ja-JP" altLang="en-US" sz="1400" b="1" dirty="0" smtClean="0">
                <a:solidFill>
                  <a:schemeClr val="tx1"/>
                </a:solidFill>
              </a:rPr>
              <a:t>必殺技残り</a:t>
            </a:r>
            <a:r>
              <a:rPr lang="ja-JP" altLang="en-US" sz="1400" b="1" dirty="0">
                <a:solidFill>
                  <a:schemeClr val="tx1"/>
                </a:solidFill>
              </a:rPr>
              <a:t>使用数</a:t>
            </a:r>
            <a:endParaRPr lang="en-US" altLang="ja-JP" sz="1400" b="1" dirty="0">
              <a:solidFill>
                <a:schemeClr val="tx1"/>
              </a:solidFill>
            </a:endParaRPr>
          </a:p>
          <a:p>
            <a:endParaRPr kumimoji="1" lang="en-US" altLang="ja-JP" sz="1400" b="1" dirty="0" smtClean="0">
              <a:solidFill>
                <a:schemeClr val="tx1"/>
              </a:solidFill>
            </a:endParaRPr>
          </a:p>
          <a:p>
            <a:endParaRPr kumimoji="1" lang="en-US" altLang="ja-JP" sz="1400" b="1" dirty="0">
              <a:solidFill>
                <a:schemeClr val="tx1"/>
              </a:solidFill>
            </a:endParaRPr>
          </a:p>
          <a:p>
            <a:r>
              <a:rPr lang="ja-JP" altLang="en-US" sz="1400" b="1" dirty="0" smtClean="0">
                <a:solidFill>
                  <a:schemeClr val="tx1"/>
                </a:solidFill>
              </a:rPr>
              <a:t>・通常攻撃を行う</a:t>
            </a:r>
            <a:endParaRPr lang="en-US" altLang="ja-JP" sz="1400" b="1" dirty="0" smtClean="0">
              <a:solidFill>
                <a:schemeClr val="tx1"/>
              </a:solidFill>
            </a:endParaRPr>
          </a:p>
          <a:p>
            <a:r>
              <a:rPr lang="ja-JP" altLang="en-US" sz="1400" b="1" dirty="0" smtClean="0">
                <a:solidFill>
                  <a:schemeClr val="tx1"/>
                </a:solidFill>
              </a:rPr>
              <a:t>・伝説の</a:t>
            </a:r>
            <a:r>
              <a:rPr lang="ja-JP" altLang="en-US" sz="1400" b="1" dirty="0" smtClean="0">
                <a:solidFill>
                  <a:schemeClr val="tx1"/>
                </a:solidFill>
              </a:rPr>
              <a:t>必殺技で攻撃する</a:t>
            </a:r>
            <a:endParaRPr lang="en-US" altLang="ja-JP" sz="1400" b="1" dirty="0" smtClean="0">
              <a:solidFill>
                <a:schemeClr val="tx1"/>
              </a:solidFill>
            </a:endParaRPr>
          </a:p>
          <a:p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20" name="四角形: メモ 27">
            <a:extLst>
              <a:ext uri="{FF2B5EF4-FFF2-40B4-BE49-F238E27FC236}">
                <a16:creationId xmlns="" xmlns:a16="http://schemas.microsoft.com/office/drawing/2014/main" xmlns:lc="http://schemas.openxmlformats.org/drawingml/2006/lockedCanvas" id="{576FA5A4-7E12-4F38-B8BD-5DF42FD64CEC}"/>
              </a:ext>
            </a:extLst>
          </p:cNvPr>
          <p:cNvSpPr/>
          <p:nvPr/>
        </p:nvSpPr>
        <p:spPr>
          <a:xfrm>
            <a:off x="5381010" y="1858215"/>
            <a:ext cx="2808603" cy="2188851"/>
          </a:xfrm>
          <a:prstGeom prst="foldedCorner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b="1" dirty="0" smtClean="0">
                <a:solidFill>
                  <a:schemeClr val="tx1"/>
                </a:solidFill>
              </a:rPr>
              <a:t>魔法使いクラス</a:t>
            </a:r>
            <a:endParaRPr lang="en-US" altLang="ja-JP" sz="1400" b="1" dirty="0" smtClean="0">
              <a:solidFill>
                <a:schemeClr val="tx1"/>
              </a:solidFill>
            </a:endParaRPr>
          </a:p>
          <a:p>
            <a:endParaRPr kumimoji="1" lang="en-US" altLang="ja-JP" sz="1400" b="1" dirty="0" smtClean="0">
              <a:solidFill>
                <a:schemeClr val="tx1"/>
              </a:solidFill>
            </a:endParaRPr>
          </a:p>
          <a:p>
            <a:r>
              <a:rPr lang="ja-JP" altLang="en-US" sz="1400" b="1" dirty="0">
                <a:solidFill>
                  <a:schemeClr val="tx1"/>
                </a:solidFill>
              </a:rPr>
              <a:t>名前</a:t>
            </a:r>
            <a:endParaRPr kumimoji="1" lang="en-US" altLang="ja-JP" sz="1400" b="1" dirty="0" smtClean="0">
              <a:solidFill>
                <a:schemeClr val="tx1"/>
              </a:solidFill>
            </a:endParaRPr>
          </a:p>
          <a:p>
            <a:r>
              <a:rPr lang="en-US" altLang="ja-JP" sz="1400" b="1" dirty="0">
                <a:solidFill>
                  <a:schemeClr val="tx1"/>
                </a:solidFill>
              </a:rPr>
              <a:t>HP</a:t>
            </a:r>
          </a:p>
          <a:p>
            <a:r>
              <a:rPr lang="en-US" altLang="ja-JP" sz="1400" b="1" dirty="0" smtClean="0">
                <a:solidFill>
                  <a:schemeClr val="tx1"/>
                </a:solidFill>
              </a:rPr>
              <a:t>MP</a:t>
            </a:r>
          </a:p>
          <a:p>
            <a:endParaRPr lang="en-US" altLang="ja-JP" sz="1400" b="1" dirty="0">
              <a:solidFill>
                <a:schemeClr val="tx1"/>
              </a:solidFill>
            </a:endParaRPr>
          </a:p>
          <a:p>
            <a:endParaRPr lang="en-US" altLang="ja-JP" sz="1400" b="1" dirty="0">
              <a:solidFill>
                <a:schemeClr val="tx1"/>
              </a:solidFill>
            </a:endParaRPr>
          </a:p>
          <a:p>
            <a:r>
              <a:rPr lang="ja-JP" altLang="en-US" sz="1400" b="1" dirty="0">
                <a:solidFill>
                  <a:schemeClr val="tx1"/>
                </a:solidFill>
              </a:rPr>
              <a:t>・通常攻撃を行う</a:t>
            </a:r>
            <a:endParaRPr lang="en-US" altLang="ja-JP" sz="1400" b="1" dirty="0">
              <a:solidFill>
                <a:schemeClr val="tx1"/>
              </a:solidFill>
            </a:endParaRPr>
          </a:p>
          <a:p>
            <a:r>
              <a:rPr kumimoji="1" lang="ja-JP" altLang="en-US" sz="1400" b="1" dirty="0" smtClean="0">
                <a:solidFill>
                  <a:schemeClr val="tx1"/>
                </a:solidFill>
              </a:rPr>
              <a:t>・魔法攻撃を行う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pic>
        <p:nvPicPr>
          <p:cNvPr id="2" name="Picture 2" descr="勇者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4131862"/>
            <a:ext cx="1791758" cy="2330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魔法使いのイラスト（女性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621" y="4324277"/>
            <a:ext cx="1785579" cy="228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右矢印 3"/>
          <p:cNvSpPr/>
          <p:nvPr/>
        </p:nvSpPr>
        <p:spPr>
          <a:xfrm>
            <a:off x="3566805" y="3708400"/>
            <a:ext cx="1617133" cy="10329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3613575" y="4973856"/>
            <a:ext cx="13388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コピペして</a:t>
            </a:r>
            <a:endParaRPr lang="en-US" altLang="ja-JP" dirty="0" smtClean="0"/>
          </a:p>
          <a:p>
            <a:r>
              <a:rPr lang="ja-JP" altLang="en-US" dirty="0" smtClean="0"/>
              <a:t>一部修正</a:t>
            </a:r>
            <a:endParaRPr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7699666" y="4153859"/>
            <a:ext cx="4339650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コピペしてきた後に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「必殺</a:t>
            </a:r>
            <a:r>
              <a:rPr lang="ja-JP" altLang="en-US" dirty="0" smtClean="0"/>
              <a:t>技残り使用数」を消して</a:t>
            </a:r>
            <a:r>
              <a:rPr lang="en-US" altLang="ja-JP" dirty="0" smtClean="0"/>
              <a:t>…</a:t>
            </a:r>
          </a:p>
          <a:p>
            <a:r>
              <a:rPr lang="ja-JP" altLang="en-US" dirty="0" smtClean="0"/>
              <a:t>「</a:t>
            </a:r>
            <a:r>
              <a:rPr lang="en-US" altLang="ja-JP" dirty="0" smtClean="0"/>
              <a:t>MP</a:t>
            </a:r>
            <a:r>
              <a:rPr lang="ja-JP" altLang="en-US" dirty="0" smtClean="0"/>
              <a:t>」を追加して</a:t>
            </a:r>
            <a:r>
              <a:rPr lang="en-US" altLang="ja-JP" dirty="0" smtClean="0"/>
              <a:t>…</a:t>
            </a:r>
          </a:p>
          <a:p>
            <a:r>
              <a:rPr lang="ja-JP" altLang="en-US" dirty="0" smtClean="0"/>
              <a:t>「伝説</a:t>
            </a:r>
            <a:r>
              <a:rPr lang="ja-JP" altLang="en-US" dirty="0"/>
              <a:t>の必殺技で攻撃</a:t>
            </a:r>
            <a:r>
              <a:rPr lang="ja-JP" altLang="en-US" dirty="0" smtClean="0"/>
              <a:t>する」を消して</a:t>
            </a:r>
            <a:r>
              <a:rPr lang="en-US" altLang="ja-JP" dirty="0" smtClean="0"/>
              <a:t>…</a:t>
            </a:r>
          </a:p>
          <a:p>
            <a:r>
              <a:rPr lang="ja-JP" altLang="en-US" dirty="0" smtClean="0"/>
              <a:t>「魔法</a:t>
            </a:r>
            <a:r>
              <a:rPr lang="ja-JP" altLang="en-US" dirty="0"/>
              <a:t>攻撃</a:t>
            </a:r>
            <a:r>
              <a:rPr lang="ja-JP" altLang="en-US" dirty="0" smtClean="0"/>
              <a:t>を行う」を追加して</a:t>
            </a:r>
            <a:r>
              <a:rPr lang="en-US" altLang="ja-JP" dirty="0" smtClean="0"/>
              <a:t>…</a:t>
            </a:r>
          </a:p>
          <a:p>
            <a:endParaRPr lang="en-US" altLang="ja-JP" b="1" dirty="0"/>
          </a:p>
          <a:p>
            <a:r>
              <a:rPr lang="ja-JP" altLang="en-US" b="1" dirty="0" smtClean="0"/>
              <a:t>完成！</a:t>
            </a:r>
            <a:endParaRPr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58130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/>
          <p:cNvSpPr/>
          <p:nvPr/>
        </p:nvSpPr>
        <p:spPr>
          <a:xfrm>
            <a:off x="683129" y="1221489"/>
            <a:ext cx="1077227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dirty="0" smtClean="0"/>
              <a:t>この方法は簡単ですが、</a:t>
            </a:r>
            <a:endParaRPr lang="en-US" altLang="ja-JP" sz="3600" dirty="0" smtClean="0"/>
          </a:p>
          <a:p>
            <a:r>
              <a:rPr lang="ja-JP" altLang="en-US" sz="3600" dirty="0" smtClean="0"/>
              <a:t>同じ</a:t>
            </a:r>
            <a:r>
              <a:rPr lang="ja-JP" altLang="en-US" sz="3600" dirty="0"/>
              <a:t>ソースコードがいろいろな場所に書いてある</a:t>
            </a:r>
            <a:r>
              <a:rPr lang="ja-JP" altLang="en-US" sz="3600" dirty="0" smtClean="0"/>
              <a:t>ので、管理しづらく、追加・修正に手間がかかるという問題に直面することになります。</a:t>
            </a:r>
            <a:endParaRPr lang="en-US" altLang="ja-JP" sz="3600" dirty="0" smtClean="0"/>
          </a:p>
        </p:txBody>
      </p:sp>
      <p:pic>
        <p:nvPicPr>
          <p:cNvPr id="10" name="Picture 2" descr="困った顔で働く会社員のイラスト（男性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13" y="4591218"/>
            <a:ext cx="1845733" cy="1845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雲形吹き出し 12"/>
          <p:cNvSpPr/>
          <p:nvPr/>
        </p:nvSpPr>
        <p:spPr>
          <a:xfrm>
            <a:off x="3362412" y="4011419"/>
            <a:ext cx="2073187" cy="1771313"/>
          </a:xfrm>
          <a:prstGeom prst="cloudCallout">
            <a:avLst>
              <a:gd name="adj1" fmla="val -92818"/>
              <a:gd name="adj2" fmla="val 2380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1</a:t>
            </a:r>
            <a:r>
              <a:rPr kumimoji="1" lang="ja-JP" altLang="en-US" sz="1200" dirty="0" smtClean="0">
                <a:solidFill>
                  <a:schemeClr val="tx1"/>
                </a:solidFill>
              </a:rPr>
              <a:t>キャラクタの処理変えたら全部変えなきゃ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16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/>
          <p:cNvSpPr/>
          <p:nvPr/>
        </p:nvSpPr>
        <p:spPr>
          <a:xfrm>
            <a:off x="683129" y="1221489"/>
            <a:ext cx="107722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dirty="0" smtClean="0"/>
              <a:t>Java</a:t>
            </a:r>
            <a:r>
              <a:rPr lang="ja-JP" altLang="en-US" sz="3600" dirty="0" smtClean="0"/>
              <a:t>ではこのような問題の解決策として</a:t>
            </a:r>
            <a:endParaRPr lang="en-US" altLang="ja-JP" sz="3600" dirty="0" smtClean="0"/>
          </a:p>
          <a:p>
            <a:r>
              <a:rPr lang="ja-JP" altLang="en-US" sz="3600" b="1" dirty="0" smtClean="0">
                <a:solidFill>
                  <a:srgbClr val="FF0000"/>
                </a:solidFill>
              </a:rPr>
              <a:t>「継承」</a:t>
            </a:r>
            <a:r>
              <a:rPr lang="ja-JP" altLang="en-US" sz="3600" dirty="0" smtClean="0"/>
              <a:t>という方法を行うことができます。</a:t>
            </a:r>
            <a:endParaRPr lang="en-US" altLang="ja-JP" sz="3600" b="1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683128" y="2686222"/>
            <a:ext cx="107722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b="1" dirty="0" smtClean="0"/>
              <a:t>「継承」</a:t>
            </a:r>
            <a:r>
              <a:rPr lang="ja-JP" altLang="en-US" sz="3600" dirty="0" smtClean="0"/>
              <a:t>とは読んで字のごとく</a:t>
            </a:r>
            <a:r>
              <a:rPr lang="ja-JP" altLang="en-US" sz="3600" b="1" dirty="0" smtClean="0"/>
              <a:t>引き継ぐ</a:t>
            </a:r>
            <a:r>
              <a:rPr lang="ja-JP" altLang="en-US" sz="3600" dirty="0" smtClean="0"/>
              <a:t>という意味です。</a:t>
            </a:r>
            <a:endParaRPr lang="en-US" altLang="ja-JP" sz="3600" dirty="0" smtClean="0"/>
          </a:p>
        </p:txBody>
      </p:sp>
      <p:sp>
        <p:nvSpPr>
          <p:cNvPr id="6" name="正方形/長方形 5"/>
          <p:cNvSpPr/>
          <p:nvPr/>
        </p:nvSpPr>
        <p:spPr>
          <a:xfrm>
            <a:off x="683128" y="4210222"/>
            <a:ext cx="1077227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dirty="0" smtClean="0"/>
              <a:t>あるクラスとあるクラスに継承関連（親と子）を持たせ、</a:t>
            </a:r>
            <a:r>
              <a:rPr lang="ja-JP" altLang="en-US" sz="3600" dirty="0"/>
              <a:t>親</a:t>
            </a:r>
            <a:r>
              <a:rPr lang="ja-JP" altLang="en-US" sz="3600" dirty="0" smtClean="0"/>
              <a:t>から子へクラスのメンバを引き継ぐことができます。</a:t>
            </a:r>
            <a:endParaRPr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298770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/>
          <p:cNvSpPr/>
          <p:nvPr/>
        </p:nvSpPr>
        <p:spPr>
          <a:xfrm>
            <a:off x="767796" y="243588"/>
            <a:ext cx="103029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dirty="0" smtClean="0"/>
              <a:t>先ほどの例で、共通部分を探してみましょう。</a:t>
            </a:r>
            <a:endParaRPr lang="ja-JP" altLang="en-US" sz="2800" dirty="0"/>
          </a:p>
        </p:txBody>
      </p:sp>
      <p:sp>
        <p:nvSpPr>
          <p:cNvPr id="15" name="四角形: メモ 27">
            <a:extLst>
              <a:ext uri="{FF2B5EF4-FFF2-40B4-BE49-F238E27FC236}">
                <a16:creationId xmlns="" xmlns:a16="http://schemas.microsoft.com/office/drawing/2014/main" xmlns:lc="http://schemas.openxmlformats.org/drawingml/2006/lockedCanvas" id="{576FA5A4-7E12-4F38-B8BD-5DF42FD64CEC}"/>
              </a:ext>
            </a:extLst>
          </p:cNvPr>
          <p:cNvSpPr/>
          <p:nvPr/>
        </p:nvSpPr>
        <p:spPr>
          <a:xfrm>
            <a:off x="950597" y="1858217"/>
            <a:ext cx="2419136" cy="2188850"/>
          </a:xfrm>
          <a:prstGeom prst="foldedCorner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b="1" dirty="0" smtClean="0">
                <a:solidFill>
                  <a:schemeClr val="tx1"/>
                </a:solidFill>
              </a:rPr>
              <a:t>勇者クラス</a:t>
            </a:r>
            <a:endParaRPr lang="en-US" altLang="ja-JP" sz="1400" b="1" dirty="0" smtClean="0">
              <a:solidFill>
                <a:schemeClr val="tx1"/>
              </a:solidFill>
            </a:endParaRPr>
          </a:p>
          <a:p>
            <a:endParaRPr kumimoji="1" lang="en-US" altLang="ja-JP" sz="1400" b="1" dirty="0" smtClean="0">
              <a:solidFill>
                <a:schemeClr val="tx1"/>
              </a:solidFill>
            </a:endParaRPr>
          </a:p>
          <a:p>
            <a:r>
              <a:rPr lang="ja-JP" altLang="en-US" sz="1400" b="1" dirty="0">
                <a:solidFill>
                  <a:schemeClr val="tx1"/>
                </a:solidFill>
              </a:rPr>
              <a:t>名前</a:t>
            </a:r>
            <a:endParaRPr kumimoji="1" lang="en-US" altLang="ja-JP" sz="1400" b="1" dirty="0" smtClean="0">
              <a:solidFill>
                <a:schemeClr val="tx1"/>
              </a:solidFill>
            </a:endParaRPr>
          </a:p>
          <a:p>
            <a:r>
              <a:rPr lang="en-US" altLang="ja-JP" sz="1400" b="1" dirty="0" smtClean="0">
                <a:solidFill>
                  <a:schemeClr val="tx1"/>
                </a:solidFill>
              </a:rPr>
              <a:t>HP</a:t>
            </a:r>
          </a:p>
          <a:p>
            <a:r>
              <a:rPr lang="ja-JP" altLang="en-US" sz="1400" b="1" dirty="0" smtClean="0">
                <a:solidFill>
                  <a:schemeClr val="tx1"/>
                </a:solidFill>
              </a:rPr>
              <a:t>必殺技残り</a:t>
            </a:r>
            <a:r>
              <a:rPr lang="ja-JP" altLang="en-US" sz="1400" b="1" dirty="0">
                <a:solidFill>
                  <a:schemeClr val="tx1"/>
                </a:solidFill>
              </a:rPr>
              <a:t>使用数</a:t>
            </a:r>
            <a:endParaRPr lang="en-US" altLang="ja-JP" sz="1400" b="1" dirty="0">
              <a:solidFill>
                <a:schemeClr val="tx1"/>
              </a:solidFill>
            </a:endParaRPr>
          </a:p>
          <a:p>
            <a:endParaRPr kumimoji="1" lang="en-US" altLang="ja-JP" sz="1400" b="1" dirty="0" smtClean="0">
              <a:solidFill>
                <a:schemeClr val="tx1"/>
              </a:solidFill>
            </a:endParaRPr>
          </a:p>
          <a:p>
            <a:endParaRPr kumimoji="1" lang="en-US" altLang="ja-JP" sz="1400" b="1" dirty="0">
              <a:solidFill>
                <a:schemeClr val="tx1"/>
              </a:solidFill>
            </a:endParaRPr>
          </a:p>
          <a:p>
            <a:r>
              <a:rPr lang="ja-JP" altLang="en-US" sz="1400" b="1" dirty="0" smtClean="0">
                <a:solidFill>
                  <a:schemeClr val="tx1"/>
                </a:solidFill>
              </a:rPr>
              <a:t>・通常攻撃を行う</a:t>
            </a:r>
            <a:endParaRPr lang="en-US" altLang="ja-JP" sz="1400" b="1" dirty="0" smtClean="0">
              <a:solidFill>
                <a:schemeClr val="tx1"/>
              </a:solidFill>
            </a:endParaRPr>
          </a:p>
          <a:p>
            <a:r>
              <a:rPr lang="ja-JP" altLang="en-US" sz="1400" b="1" dirty="0" smtClean="0">
                <a:solidFill>
                  <a:schemeClr val="tx1"/>
                </a:solidFill>
              </a:rPr>
              <a:t>・伝説の</a:t>
            </a:r>
            <a:r>
              <a:rPr lang="ja-JP" altLang="en-US" sz="1400" b="1" dirty="0" smtClean="0">
                <a:solidFill>
                  <a:schemeClr val="tx1"/>
                </a:solidFill>
              </a:rPr>
              <a:t>必殺技で攻撃する</a:t>
            </a:r>
            <a:endParaRPr lang="en-US" altLang="ja-JP" sz="1400" b="1" dirty="0" smtClean="0">
              <a:solidFill>
                <a:schemeClr val="tx1"/>
              </a:solidFill>
            </a:endParaRPr>
          </a:p>
          <a:p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20" name="四角形: メモ 27">
            <a:extLst>
              <a:ext uri="{FF2B5EF4-FFF2-40B4-BE49-F238E27FC236}">
                <a16:creationId xmlns="" xmlns:a16="http://schemas.microsoft.com/office/drawing/2014/main" xmlns:lc="http://schemas.openxmlformats.org/drawingml/2006/lockedCanvas" id="{576FA5A4-7E12-4F38-B8BD-5DF42FD64CEC}"/>
              </a:ext>
            </a:extLst>
          </p:cNvPr>
          <p:cNvSpPr/>
          <p:nvPr/>
        </p:nvSpPr>
        <p:spPr>
          <a:xfrm>
            <a:off x="4041985" y="1858215"/>
            <a:ext cx="2808603" cy="2188851"/>
          </a:xfrm>
          <a:prstGeom prst="foldedCorner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b="1" dirty="0" smtClean="0">
                <a:solidFill>
                  <a:schemeClr val="tx1"/>
                </a:solidFill>
              </a:rPr>
              <a:t>魔法使いクラス</a:t>
            </a:r>
            <a:endParaRPr lang="en-US" altLang="ja-JP" sz="1400" b="1" dirty="0" smtClean="0">
              <a:solidFill>
                <a:schemeClr val="tx1"/>
              </a:solidFill>
            </a:endParaRPr>
          </a:p>
          <a:p>
            <a:endParaRPr kumimoji="1" lang="en-US" altLang="ja-JP" sz="1400" b="1" dirty="0" smtClean="0">
              <a:solidFill>
                <a:schemeClr val="tx1"/>
              </a:solidFill>
            </a:endParaRPr>
          </a:p>
          <a:p>
            <a:r>
              <a:rPr lang="ja-JP" altLang="en-US" sz="1400" b="1" dirty="0">
                <a:solidFill>
                  <a:schemeClr val="tx1"/>
                </a:solidFill>
              </a:rPr>
              <a:t>名前</a:t>
            </a:r>
            <a:endParaRPr kumimoji="1" lang="en-US" altLang="ja-JP" sz="1400" b="1" dirty="0" smtClean="0">
              <a:solidFill>
                <a:schemeClr val="tx1"/>
              </a:solidFill>
            </a:endParaRPr>
          </a:p>
          <a:p>
            <a:r>
              <a:rPr lang="en-US" altLang="ja-JP" sz="1400" b="1" dirty="0">
                <a:solidFill>
                  <a:schemeClr val="tx1"/>
                </a:solidFill>
              </a:rPr>
              <a:t>HP</a:t>
            </a:r>
          </a:p>
          <a:p>
            <a:r>
              <a:rPr lang="en-US" altLang="ja-JP" sz="1400" b="1" dirty="0" smtClean="0">
                <a:solidFill>
                  <a:schemeClr val="tx1"/>
                </a:solidFill>
              </a:rPr>
              <a:t>MP</a:t>
            </a:r>
          </a:p>
          <a:p>
            <a:endParaRPr lang="en-US" altLang="ja-JP" sz="1400" b="1" dirty="0">
              <a:solidFill>
                <a:schemeClr val="tx1"/>
              </a:solidFill>
            </a:endParaRPr>
          </a:p>
          <a:p>
            <a:endParaRPr lang="en-US" altLang="ja-JP" sz="1400" b="1" dirty="0">
              <a:solidFill>
                <a:schemeClr val="tx1"/>
              </a:solidFill>
            </a:endParaRPr>
          </a:p>
          <a:p>
            <a:r>
              <a:rPr lang="ja-JP" altLang="en-US" sz="1400" b="1" dirty="0">
                <a:solidFill>
                  <a:schemeClr val="tx1"/>
                </a:solidFill>
              </a:rPr>
              <a:t>・通常攻撃を行う</a:t>
            </a:r>
            <a:endParaRPr lang="en-US" altLang="ja-JP" sz="1400" b="1" dirty="0">
              <a:solidFill>
                <a:schemeClr val="tx1"/>
              </a:solidFill>
            </a:endParaRPr>
          </a:p>
          <a:p>
            <a:r>
              <a:rPr kumimoji="1" lang="ja-JP" altLang="en-US" sz="1400" b="1" dirty="0" smtClean="0">
                <a:solidFill>
                  <a:schemeClr val="tx1"/>
                </a:solidFill>
              </a:rPr>
              <a:t>・魔法攻撃を行う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四角形: メモ 27">
            <a:extLst>
              <a:ext uri="{FF2B5EF4-FFF2-40B4-BE49-F238E27FC236}">
                <a16:creationId xmlns="" xmlns:a16="http://schemas.microsoft.com/office/drawing/2014/main" xmlns:lc="http://schemas.openxmlformats.org/drawingml/2006/lockedCanvas" id="{576FA5A4-7E12-4F38-B8BD-5DF42FD64CEC}"/>
              </a:ext>
            </a:extLst>
          </p:cNvPr>
          <p:cNvSpPr/>
          <p:nvPr/>
        </p:nvSpPr>
        <p:spPr>
          <a:xfrm>
            <a:off x="7503796" y="1858216"/>
            <a:ext cx="2808603" cy="2188851"/>
          </a:xfrm>
          <a:prstGeom prst="foldedCorner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b="1" dirty="0" smtClean="0">
                <a:solidFill>
                  <a:schemeClr val="tx1"/>
                </a:solidFill>
              </a:rPr>
              <a:t>盗賊クラス</a:t>
            </a:r>
            <a:endParaRPr lang="en-US" altLang="ja-JP" sz="1400" b="1" dirty="0" smtClean="0">
              <a:solidFill>
                <a:schemeClr val="tx1"/>
              </a:solidFill>
            </a:endParaRPr>
          </a:p>
          <a:p>
            <a:endParaRPr kumimoji="1" lang="en-US" altLang="ja-JP" sz="1400" b="1" dirty="0" smtClean="0">
              <a:solidFill>
                <a:schemeClr val="tx1"/>
              </a:solidFill>
            </a:endParaRPr>
          </a:p>
          <a:p>
            <a:r>
              <a:rPr lang="ja-JP" altLang="en-US" sz="1400" b="1" dirty="0">
                <a:solidFill>
                  <a:schemeClr val="tx1"/>
                </a:solidFill>
              </a:rPr>
              <a:t>名前</a:t>
            </a:r>
            <a:endParaRPr kumimoji="1" lang="en-US" altLang="ja-JP" sz="1400" b="1" dirty="0" smtClean="0">
              <a:solidFill>
                <a:schemeClr val="tx1"/>
              </a:solidFill>
            </a:endParaRPr>
          </a:p>
          <a:p>
            <a:r>
              <a:rPr lang="en-US" altLang="ja-JP" sz="1400" b="1" dirty="0">
                <a:solidFill>
                  <a:schemeClr val="tx1"/>
                </a:solidFill>
              </a:rPr>
              <a:t>HP</a:t>
            </a:r>
          </a:p>
          <a:p>
            <a:r>
              <a:rPr kumimoji="1" lang="ja-JP" altLang="en-US" sz="1400" b="1" dirty="0" smtClean="0">
                <a:solidFill>
                  <a:schemeClr val="tx1"/>
                </a:solidFill>
              </a:rPr>
              <a:t>盗む確率</a:t>
            </a:r>
            <a:endParaRPr kumimoji="1" lang="en-US" altLang="ja-JP" sz="1400" b="1" dirty="0" smtClean="0">
              <a:solidFill>
                <a:schemeClr val="tx1"/>
              </a:solidFill>
            </a:endParaRPr>
          </a:p>
          <a:p>
            <a:endParaRPr kumimoji="1" lang="en-US" altLang="ja-JP" sz="1400" b="1" dirty="0" smtClean="0">
              <a:solidFill>
                <a:schemeClr val="tx1"/>
              </a:solidFill>
            </a:endParaRPr>
          </a:p>
          <a:p>
            <a:endParaRPr kumimoji="1" lang="en-US" altLang="ja-JP" sz="1400" b="1" dirty="0">
              <a:solidFill>
                <a:schemeClr val="tx1"/>
              </a:solidFill>
            </a:endParaRPr>
          </a:p>
          <a:p>
            <a:r>
              <a:rPr lang="ja-JP" altLang="en-US" sz="1400" b="1" dirty="0">
                <a:solidFill>
                  <a:schemeClr val="tx1"/>
                </a:solidFill>
              </a:rPr>
              <a:t>・通常攻撃を</a:t>
            </a:r>
            <a:r>
              <a:rPr lang="ja-JP" altLang="en-US" sz="1400" b="1" dirty="0" smtClean="0">
                <a:solidFill>
                  <a:schemeClr val="tx1"/>
                </a:solidFill>
              </a:rPr>
              <a:t>行う</a:t>
            </a:r>
            <a:endParaRPr lang="en-US" altLang="ja-JP" sz="1400" b="1" dirty="0" smtClean="0">
              <a:solidFill>
                <a:schemeClr val="tx1"/>
              </a:solidFill>
            </a:endParaRPr>
          </a:p>
          <a:p>
            <a:r>
              <a:rPr lang="ja-JP" altLang="en-US" sz="1400" b="1" dirty="0" smtClean="0">
                <a:solidFill>
                  <a:schemeClr val="tx1"/>
                </a:solidFill>
              </a:rPr>
              <a:t>・敵からアイテムを盗む</a:t>
            </a:r>
            <a:endParaRPr lang="en-US" altLang="ja-JP" sz="1400" b="1" dirty="0">
              <a:solidFill>
                <a:schemeClr val="tx1"/>
              </a:solidFill>
            </a:endParaRPr>
          </a:p>
        </p:txBody>
      </p:sp>
      <p:pic>
        <p:nvPicPr>
          <p:cNvPr id="2" name="Picture 2" descr="勇者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4131862"/>
            <a:ext cx="1791758" cy="2330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山賊のいのイラス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4998" y="4372128"/>
            <a:ext cx="1436158" cy="2159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魔法使いのイラスト（女性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221" y="4307344"/>
            <a:ext cx="1785579" cy="228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26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/>
          <p:cNvSpPr/>
          <p:nvPr/>
        </p:nvSpPr>
        <p:spPr>
          <a:xfrm>
            <a:off x="767796" y="243588"/>
            <a:ext cx="1030291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dirty="0" smtClean="0"/>
              <a:t>赤字の部分ですね。</a:t>
            </a:r>
            <a:endParaRPr lang="en-US" altLang="ja-JP" sz="3600" dirty="0" smtClean="0"/>
          </a:p>
          <a:p>
            <a:r>
              <a:rPr lang="ja-JP" altLang="en-US" sz="2800" dirty="0" smtClean="0"/>
              <a:t>この部分だけ括りだしてみると</a:t>
            </a:r>
            <a:r>
              <a:rPr lang="ja-JP" altLang="en-US" sz="2800" dirty="0" err="1" smtClean="0"/>
              <a:t>、、、</a:t>
            </a:r>
            <a:endParaRPr lang="ja-JP" altLang="en-US" sz="2800" dirty="0"/>
          </a:p>
        </p:txBody>
      </p:sp>
      <p:sp>
        <p:nvSpPr>
          <p:cNvPr id="15" name="四角形: メモ 27">
            <a:extLst>
              <a:ext uri="{FF2B5EF4-FFF2-40B4-BE49-F238E27FC236}">
                <a16:creationId xmlns="" xmlns:a16="http://schemas.microsoft.com/office/drawing/2014/main" xmlns:lc="http://schemas.openxmlformats.org/drawingml/2006/lockedCanvas" id="{576FA5A4-7E12-4F38-B8BD-5DF42FD64CEC}"/>
              </a:ext>
            </a:extLst>
          </p:cNvPr>
          <p:cNvSpPr/>
          <p:nvPr/>
        </p:nvSpPr>
        <p:spPr>
          <a:xfrm>
            <a:off x="950597" y="1858217"/>
            <a:ext cx="2419136" cy="2188850"/>
          </a:xfrm>
          <a:prstGeom prst="foldedCorner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b="1" dirty="0" smtClean="0">
                <a:solidFill>
                  <a:schemeClr val="tx1"/>
                </a:solidFill>
              </a:rPr>
              <a:t>勇者クラス</a:t>
            </a:r>
            <a:endParaRPr lang="en-US" altLang="ja-JP" sz="1400" b="1" dirty="0" smtClean="0">
              <a:solidFill>
                <a:schemeClr val="tx1"/>
              </a:solidFill>
            </a:endParaRPr>
          </a:p>
          <a:p>
            <a:endParaRPr kumimoji="1" lang="en-US" altLang="ja-JP" sz="1400" b="1" dirty="0" smtClean="0">
              <a:solidFill>
                <a:schemeClr val="tx1"/>
              </a:solidFill>
            </a:endParaRPr>
          </a:p>
          <a:p>
            <a:r>
              <a:rPr lang="ja-JP" altLang="en-US" sz="1400" b="1" dirty="0">
                <a:solidFill>
                  <a:srgbClr val="FF0000"/>
                </a:solidFill>
              </a:rPr>
              <a:t>名前</a:t>
            </a:r>
            <a:endParaRPr kumimoji="1" lang="en-US" altLang="ja-JP" sz="1400" b="1" dirty="0" smtClean="0">
              <a:solidFill>
                <a:srgbClr val="FF0000"/>
              </a:solidFill>
            </a:endParaRPr>
          </a:p>
          <a:p>
            <a:r>
              <a:rPr lang="en-US" altLang="ja-JP" sz="1400" b="1" dirty="0" smtClean="0">
                <a:solidFill>
                  <a:srgbClr val="FF0000"/>
                </a:solidFill>
              </a:rPr>
              <a:t>HP</a:t>
            </a:r>
          </a:p>
          <a:p>
            <a:r>
              <a:rPr lang="ja-JP" altLang="en-US" sz="1400" b="1" dirty="0" smtClean="0">
                <a:solidFill>
                  <a:schemeClr val="tx1"/>
                </a:solidFill>
              </a:rPr>
              <a:t>必殺技残り</a:t>
            </a:r>
            <a:r>
              <a:rPr lang="ja-JP" altLang="en-US" sz="1400" b="1" dirty="0">
                <a:solidFill>
                  <a:schemeClr val="tx1"/>
                </a:solidFill>
              </a:rPr>
              <a:t>使用数</a:t>
            </a:r>
            <a:endParaRPr lang="en-US" altLang="ja-JP" sz="1400" b="1" dirty="0">
              <a:solidFill>
                <a:schemeClr val="tx1"/>
              </a:solidFill>
            </a:endParaRPr>
          </a:p>
          <a:p>
            <a:endParaRPr kumimoji="1" lang="en-US" altLang="ja-JP" sz="1400" b="1" dirty="0" smtClean="0">
              <a:solidFill>
                <a:schemeClr val="tx1"/>
              </a:solidFill>
            </a:endParaRPr>
          </a:p>
          <a:p>
            <a:endParaRPr kumimoji="1" lang="en-US" altLang="ja-JP" sz="1400" b="1" dirty="0">
              <a:solidFill>
                <a:schemeClr val="tx1"/>
              </a:solidFill>
            </a:endParaRPr>
          </a:p>
          <a:p>
            <a:r>
              <a:rPr lang="ja-JP" altLang="en-US" sz="1400" b="1" dirty="0" smtClean="0">
                <a:solidFill>
                  <a:schemeClr val="tx1"/>
                </a:solidFill>
              </a:rPr>
              <a:t>・</a:t>
            </a:r>
            <a:r>
              <a:rPr lang="ja-JP" altLang="en-US" sz="1400" b="1" dirty="0" smtClean="0">
                <a:solidFill>
                  <a:srgbClr val="FF0000"/>
                </a:solidFill>
              </a:rPr>
              <a:t>通常攻撃を行う</a:t>
            </a:r>
            <a:endParaRPr lang="en-US" altLang="ja-JP" sz="1400" b="1" dirty="0" smtClean="0">
              <a:solidFill>
                <a:srgbClr val="FF0000"/>
              </a:solidFill>
            </a:endParaRPr>
          </a:p>
          <a:p>
            <a:r>
              <a:rPr lang="ja-JP" altLang="en-US" sz="1400" b="1" dirty="0" smtClean="0">
                <a:solidFill>
                  <a:schemeClr val="tx1"/>
                </a:solidFill>
              </a:rPr>
              <a:t>・伝説の</a:t>
            </a:r>
            <a:r>
              <a:rPr lang="ja-JP" altLang="en-US" sz="1400" b="1" dirty="0" smtClean="0">
                <a:solidFill>
                  <a:schemeClr val="tx1"/>
                </a:solidFill>
              </a:rPr>
              <a:t>必殺技で攻撃する</a:t>
            </a:r>
            <a:endParaRPr lang="en-US" altLang="ja-JP" sz="1400" b="1" dirty="0" smtClean="0">
              <a:solidFill>
                <a:schemeClr val="tx1"/>
              </a:solidFill>
            </a:endParaRPr>
          </a:p>
          <a:p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20" name="四角形: メモ 27">
            <a:extLst>
              <a:ext uri="{FF2B5EF4-FFF2-40B4-BE49-F238E27FC236}">
                <a16:creationId xmlns="" xmlns:a16="http://schemas.microsoft.com/office/drawing/2014/main" xmlns:lc="http://schemas.openxmlformats.org/drawingml/2006/lockedCanvas" id="{576FA5A4-7E12-4F38-B8BD-5DF42FD64CEC}"/>
              </a:ext>
            </a:extLst>
          </p:cNvPr>
          <p:cNvSpPr/>
          <p:nvPr/>
        </p:nvSpPr>
        <p:spPr>
          <a:xfrm>
            <a:off x="4041985" y="1858215"/>
            <a:ext cx="2808603" cy="2188851"/>
          </a:xfrm>
          <a:prstGeom prst="foldedCorner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b="1" dirty="0" smtClean="0">
                <a:solidFill>
                  <a:schemeClr val="tx1"/>
                </a:solidFill>
              </a:rPr>
              <a:t>魔法使いクラス</a:t>
            </a:r>
            <a:endParaRPr lang="en-US" altLang="ja-JP" sz="1400" b="1" dirty="0" smtClean="0">
              <a:solidFill>
                <a:schemeClr val="tx1"/>
              </a:solidFill>
            </a:endParaRPr>
          </a:p>
          <a:p>
            <a:endParaRPr kumimoji="1" lang="en-US" altLang="ja-JP" sz="1400" b="1" dirty="0" smtClean="0">
              <a:solidFill>
                <a:schemeClr val="tx1"/>
              </a:solidFill>
            </a:endParaRPr>
          </a:p>
          <a:p>
            <a:r>
              <a:rPr lang="ja-JP" altLang="en-US" sz="1400" b="1" dirty="0">
                <a:solidFill>
                  <a:srgbClr val="FF0000"/>
                </a:solidFill>
              </a:rPr>
              <a:t>名前</a:t>
            </a:r>
            <a:endParaRPr kumimoji="1" lang="en-US" altLang="ja-JP" sz="1400" b="1" dirty="0" smtClean="0">
              <a:solidFill>
                <a:srgbClr val="FF0000"/>
              </a:solidFill>
            </a:endParaRPr>
          </a:p>
          <a:p>
            <a:r>
              <a:rPr lang="en-US" altLang="ja-JP" sz="1400" b="1" dirty="0">
                <a:solidFill>
                  <a:srgbClr val="FF0000"/>
                </a:solidFill>
              </a:rPr>
              <a:t>HP</a:t>
            </a:r>
          </a:p>
          <a:p>
            <a:r>
              <a:rPr lang="en-US" altLang="ja-JP" sz="1400" b="1" dirty="0" smtClean="0">
                <a:solidFill>
                  <a:schemeClr val="tx1"/>
                </a:solidFill>
              </a:rPr>
              <a:t>MP</a:t>
            </a:r>
          </a:p>
          <a:p>
            <a:endParaRPr lang="en-US" altLang="ja-JP" sz="1400" b="1" dirty="0">
              <a:solidFill>
                <a:schemeClr val="tx1"/>
              </a:solidFill>
            </a:endParaRPr>
          </a:p>
          <a:p>
            <a:endParaRPr lang="en-US" altLang="ja-JP" sz="1400" b="1" dirty="0">
              <a:solidFill>
                <a:schemeClr val="tx1"/>
              </a:solidFill>
            </a:endParaRPr>
          </a:p>
          <a:p>
            <a:r>
              <a:rPr lang="ja-JP" altLang="en-US" sz="1400" b="1" dirty="0">
                <a:solidFill>
                  <a:schemeClr val="tx1"/>
                </a:solidFill>
              </a:rPr>
              <a:t>・</a:t>
            </a:r>
            <a:r>
              <a:rPr lang="ja-JP" altLang="en-US" sz="1400" b="1" dirty="0">
                <a:solidFill>
                  <a:srgbClr val="FF0000"/>
                </a:solidFill>
              </a:rPr>
              <a:t>通常攻撃を行う</a:t>
            </a:r>
            <a:endParaRPr lang="en-US" altLang="ja-JP" sz="1400" b="1" dirty="0">
              <a:solidFill>
                <a:srgbClr val="FF0000"/>
              </a:solidFill>
            </a:endParaRPr>
          </a:p>
          <a:p>
            <a:r>
              <a:rPr kumimoji="1" lang="ja-JP" altLang="en-US" sz="1400" b="1" dirty="0" smtClean="0">
                <a:solidFill>
                  <a:schemeClr val="tx1"/>
                </a:solidFill>
              </a:rPr>
              <a:t>・魔法攻撃を行う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四角形: メモ 27">
            <a:extLst>
              <a:ext uri="{FF2B5EF4-FFF2-40B4-BE49-F238E27FC236}">
                <a16:creationId xmlns="" xmlns:a16="http://schemas.microsoft.com/office/drawing/2014/main" xmlns:lc="http://schemas.openxmlformats.org/drawingml/2006/lockedCanvas" id="{576FA5A4-7E12-4F38-B8BD-5DF42FD64CEC}"/>
              </a:ext>
            </a:extLst>
          </p:cNvPr>
          <p:cNvSpPr/>
          <p:nvPr/>
        </p:nvSpPr>
        <p:spPr>
          <a:xfrm>
            <a:off x="7503796" y="1858216"/>
            <a:ext cx="2808603" cy="2188851"/>
          </a:xfrm>
          <a:prstGeom prst="foldedCorner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b="1" dirty="0" smtClean="0">
                <a:solidFill>
                  <a:schemeClr val="tx1"/>
                </a:solidFill>
              </a:rPr>
              <a:t>盗賊クラス</a:t>
            </a:r>
            <a:endParaRPr lang="en-US" altLang="ja-JP" sz="1400" b="1" dirty="0" smtClean="0">
              <a:solidFill>
                <a:schemeClr val="tx1"/>
              </a:solidFill>
            </a:endParaRPr>
          </a:p>
          <a:p>
            <a:endParaRPr kumimoji="1" lang="en-US" altLang="ja-JP" sz="1400" b="1" dirty="0" smtClean="0">
              <a:solidFill>
                <a:schemeClr val="tx1"/>
              </a:solidFill>
            </a:endParaRPr>
          </a:p>
          <a:p>
            <a:r>
              <a:rPr lang="ja-JP" altLang="en-US" sz="1400" b="1" dirty="0">
                <a:solidFill>
                  <a:srgbClr val="FF0000"/>
                </a:solidFill>
              </a:rPr>
              <a:t>名前</a:t>
            </a:r>
            <a:endParaRPr kumimoji="1" lang="en-US" altLang="ja-JP" sz="1400" b="1" dirty="0" smtClean="0">
              <a:solidFill>
                <a:srgbClr val="FF0000"/>
              </a:solidFill>
            </a:endParaRPr>
          </a:p>
          <a:p>
            <a:r>
              <a:rPr lang="en-US" altLang="ja-JP" sz="1400" b="1" dirty="0">
                <a:solidFill>
                  <a:srgbClr val="FF0000"/>
                </a:solidFill>
              </a:rPr>
              <a:t>HP</a:t>
            </a:r>
          </a:p>
          <a:p>
            <a:r>
              <a:rPr kumimoji="1" lang="ja-JP" altLang="en-US" sz="1400" b="1" dirty="0" smtClean="0">
                <a:solidFill>
                  <a:schemeClr val="tx1"/>
                </a:solidFill>
              </a:rPr>
              <a:t>盗む確率</a:t>
            </a:r>
            <a:endParaRPr kumimoji="1" lang="en-US" altLang="ja-JP" sz="1400" b="1" dirty="0" smtClean="0">
              <a:solidFill>
                <a:schemeClr val="tx1"/>
              </a:solidFill>
            </a:endParaRPr>
          </a:p>
          <a:p>
            <a:endParaRPr kumimoji="1" lang="en-US" altLang="ja-JP" sz="1400" b="1" dirty="0" smtClean="0">
              <a:solidFill>
                <a:schemeClr val="tx1"/>
              </a:solidFill>
            </a:endParaRPr>
          </a:p>
          <a:p>
            <a:endParaRPr kumimoji="1" lang="en-US" altLang="ja-JP" sz="1400" b="1" dirty="0">
              <a:solidFill>
                <a:schemeClr val="tx1"/>
              </a:solidFill>
            </a:endParaRPr>
          </a:p>
          <a:p>
            <a:r>
              <a:rPr lang="ja-JP" altLang="en-US" sz="1400" b="1" dirty="0">
                <a:solidFill>
                  <a:schemeClr val="tx1"/>
                </a:solidFill>
              </a:rPr>
              <a:t>・</a:t>
            </a:r>
            <a:r>
              <a:rPr lang="ja-JP" altLang="en-US" sz="1400" b="1" dirty="0">
                <a:solidFill>
                  <a:srgbClr val="FF0000"/>
                </a:solidFill>
              </a:rPr>
              <a:t>通常攻撃を</a:t>
            </a:r>
            <a:r>
              <a:rPr lang="ja-JP" altLang="en-US" sz="1400" b="1" dirty="0" smtClean="0">
                <a:solidFill>
                  <a:srgbClr val="FF0000"/>
                </a:solidFill>
              </a:rPr>
              <a:t>行う</a:t>
            </a:r>
            <a:endParaRPr lang="en-US" altLang="ja-JP" sz="1400" b="1" dirty="0" smtClean="0">
              <a:solidFill>
                <a:srgbClr val="FF0000"/>
              </a:solidFill>
            </a:endParaRPr>
          </a:p>
          <a:p>
            <a:r>
              <a:rPr lang="ja-JP" altLang="en-US" sz="1400" b="1" dirty="0" smtClean="0">
                <a:solidFill>
                  <a:schemeClr val="tx1"/>
                </a:solidFill>
              </a:rPr>
              <a:t>・敵からアイテムを盗む</a:t>
            </a:r>
            <a:endParaRPr lang="en-US" altLang="ja-JP" sz="1400" b="1" dirty="0">
              <a:solidFill>
                <a:schemeClr val="tx1"/>
              </a:solidFill>
            </a:endParaRPr>
          </a:p>
        </p:txBody>
      </p:sp>
      <p:pic>
        <p:nvPicPr>
          <p:cNvPr id="2" name="Picture 2" descr="勇者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4131862"/>
            <a:ext cx="1791758" cy="2330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山賊のいのイラス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4998" y="4372128"/>
            <a:ext cx="1436158" cy="2159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魔法使いのイラスト（女性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221" y="4307344"/>
            <a:ext cx="1785579" cy="228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8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/>
          <p:cNvSpPr/>
          <p:nvPr/>
        </p:nvSpPr>
        <p:spPr>
          <a:xfrm>
            <a:off x="767796" y="243588"/>
            <a:ext cx="103029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dirty="0" smtClean="0"/>
              <a:t>このような形で親クラスとすることができます。</a:t>
            </a:r>
            <a:endParaRPr lang="ja-JP" altLang="en-US" sz="2800" dirty="0"/>
          </a:p>
        </p:txBody>
      </p:sp>
      <p:sp>
        <p:nvSpPr>
          <p:cNvPr id="15" name="四角形: メモ 27">
            <a:extLst>
              <a:ext uri="{FF2B5EF4-FFF2-40B4-BE49-F238E27FC236}">
                <a16:creationId xmlns="" xmlns:a16="http://schemas.microsoft.com/office/drawing/2014/main" xmlns:lc="http://schemas.openxmlformats.org/drawingml/2006/lockedCanvas" id="{576FA5A4-7E12-4F38-B8BD-5DF42FD64CEC}"/>
              </a:ext>
            </a:extLst>
          </p:cNvPr>
          <p:cNvSpPr/>
          <p:nvPr/>
        </p:nvSpPr>
        <p:spPr>
          <a:xfrm>
            <a:off x="942130" y="3412066"/>
            <a:ext cx="2419136" cy="1402511"/>
          </a:xfrm>
          <a:prstGeom prst="foldedCorner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b="1" dirty="0" smtClean="0">
                <a:solidFill>
                  <a:schemeClr val="tx1"/>
                </a:solidFill>
              </a:rPr>
              <a:t>勇者クラス</a:t>
            </a:r>
            <a:endParaRPr lang="en-US" altLang="ja-JP" sz="1400" b="1" dirty="0" smtClean="0">
              <a:solidFill>
                <a:schemeClr val="tx1"/>
              </a:solidFill>
            </a:endParaRPr>
          </a:p>
          <a:p>
            <a:endParaRPr kumimoji="1" lang="en-US" altLang="ja-JP" sz="1400" b="1" dirty="0" smtClean="0">
              <a:solidFill>
                <a:schemeClr val="tx1"/>
              </a:solidFill>
            </a:endParaRPr>
          </a:p>
          <a:p>
            <a:r>
              <a:rPr lang="ja-JP" altLang="en-US" sz="1400" b="1" dirty="0" smtClean="0">
                <a:solidFill>
                  <a:schemeClr val="tx1"/>
                </a:solidFill>
              </a:rPr>
              <a:t>必殺技残り</a:t>
            </a:r>
            <a:r>
              <a:rPr lang="ja-JP" altLang="en-US" sz="1400" b="1" dirty="0">
                <a:solidFill>
                  <a:schemeClr val="tx1"/>
                </a:solidFill>
              </a:rPr>
              <a:t>使用数</a:t>
            </a:r>
            <a:endParaRPr lang="en-US" altLang="ja-JP" sz="1400" b="1" dirty="0">
              <a:solidFill>
                <a:schemeClr val="tx1"/>
              </a:solidFill>
            </a:endParaRPr>
          </a:p>
          <a:p>
            <a:endParaRPr kumimoji="1" lang="en-US" altLang="ja-JP" sz="1400" b="1" dirty="0" smtClean="0">
              <a:solidFill>
                <a:schemeClr val="tx1"/>
              </a:solidFill>
            </a:endParaRPr>
          </a:p>
          <a:p>
            <a:r>
              <a:rPr lang="ja-JP" altLang="en-US" sz="1400" b="1" dirty="0" smtClean="0">
                <a:solidFill>
                  <a:schemeClr val="tx1"/>
                </a:solidFill>
              </a:rPr>
              <a:t>・伝説の</a:t>
            </a:r>
            <a:r>
              <a:rPr lang="ja-JP" altLang="en-US" sz="1400" b="1" dirty="0" smtClean="0">
                <a:solidFill>
                  <a:schemeClr val="tx1"/>
                </a:solidFill>
              </a:rPr>
              <a:t>必殺技で攻撃する</a:t>
            </a:r>
            <a:endParaRPr lang="en-US" altLang="ja-JP" sz="1400" b="1" dirty="0" smtClean="0">
              <a:solidFill>
                <a:schemeClr val="tx1"/>
              </a:solidFill>
            </a:endParaRPr>
          </a:p>
          <a:p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20" name="四角形: メモ 27">
            <a:extLst>
              <a:ext uri="{FF2B5EF4-FFF2-40B4-BE49-F238E27FC236}">
                <a16:creationId xmlns="" xmlns:a16="http://schemas.microsoft.com/office/drawing/2014/main" xmlns:lc="http://schemas.openxmlformats.org/drawingml/2006/lockedCanvas" id="{576FA5A4-7E12-4F38-B8BD-5DF42FD64CEC}"/>
              </a:ext>
            </a:extLst>
          </p:cNvPr>
          <p:cNvSpPr/>
          <p:nvPr/>
        </p:nvSpPr>
        <p:spPr>
          <a:xfrm>
            <a:off x="4030690" y="3412066"/>
            <a:ext cx="2808603" cy="1402511"/>
          </a:xfrm>
          <a:prstGeom prst="foldedCorner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b="1" dirty="0" smtClean="0">
                <a:solidFill>
                  <a:schemeClr val="tx1"/>
                </a:solidFill>
              </a:rPr>
              <a:t>魔法使いクラス</a:t>
            </a:r>
            <a:endParaRPr lang="en-US" altLang="ja-JP" sz="1400" b="1" dirty="0" smtClean="0">
              <a:solidFill>
                <a:schemeClr val="tx1"/>
              </a:solidFill>
            </a:endParaRPr>
          </a:p>
          <a:p>
            <a:endParaRPr kumimoji="1" lang="en-US" altLang="ja-JP" sz="1400" b="1" dirty="0" smtClean="0">
              <a:solidFill>
                <a:schemeClr val="tx1"/>
              </a:solidFill>
            </a:endParaRPr>
          </a:p>
          <a:p>
            <a:r>
              <a:rPr lang="en-US" altLang="ja-JP" sz="1400" b="1" dirty="0" smtClean="0">
                <a:solidFill>
                  <a:schemeClr val="tx1"/>
                </a:solidFill>
              </a:rPr>
              <a:t>MP</a:t>
            </a:r>
          </a:p>
          <a:p>
            <a:endParaRPr lang="en-US" altLang="ja-JP" sz="1400" b="1" dirty="0">
              <a:solidFill>
                <a:schemeClr val="tx1"/>
              </a:solidFill>
            </a:endParaRPr>
          </a:p>
          <a:p>
            <a:r>
              <a:rPr kumimoji="1" lang="ja-JP" altLang="en-US" sz="1400" b="1" dirty="0" smtClean="0">
                <a:solidFill>
                  <a:schemeClr val="tx1"/>
                </a:solidFill>
              </a:rPr>
              <a:t>・魔法攻撃を行う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四角形: メモ 27">
            <a:extLst>
              <a:ext uri="{FF2B5EF4-FFF2-40B4-BE49-F238E27FC236}">
                <a16:creationId xmlns="" xmlns:a16="http://schemas.microsoft.com/office/drawing/2014/main" xmlns:lc="http://schemas.openxmlformats.org/drawingml/2006/lockedCanvas" id="{576FA5A4-7E12-4F38-B8BD-5DF42FD64CEC}"/>
              </a:ext>
            </a:extLst>
          </p:cNvPr>
          <p:cNvSpPr/>
          <p:nvPr/>
        </p:nvSpPr>
        <p:spPr>
          <a:xfrm>
            <a:off x="7620859" y="3412066"/>
            <a:ext cx="2808603" cy="1402511"/>
          </a:xfrm>
          <a:prstGeom prst="foldedCorner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b="1" dirty="0" smtClean="0">
                <a:solidFill>
                  <a:schemeClr val="tx1"/>
                </a:solidFill>
              </a:rPr>
              <a:t>盗賊クラス</a:t>
            </a:r>
            <a:endParaRPr lang="en-US" altLang="ja-JP" sz="1400" b="1" dirty="0" smtClean="0">
              <a:solidFill>
                <a:schemeClr val="tx1"/>
              </a:solidFill>
            </a:endParaRPr>
          </a:p>
          <a:p>
            <a:endParaRPr kumimoji="1" lang="en-US" altLang="ja-JP" sz="1400" b="1" dirty="0" smtClean="0">
              <a:solidFill>
                <a:schemeClr val="tx1"/>
              </a:solidFill>
            </a:endParaRPr>
          </a:p>
          <a:p>
            <a:r>
              <a:rPr kumimoji="1" lang="ja-JP" altLang="en-US" sz="1400" b="1" dirty="0" smtClean="0">
                <a:solidFill>
                  <a:schemeClr val="tx1"/>
                </a:solidFill>
              </a:rPr>
              <a:t>盗む確率</a:t>
            </a:r>
            <a:endParaRPr kumimoji="1" lang="en-US" altLang="ja-JP" sz="1400" b="1" dirty="0" smtClean="0">
              <a:solidFill>
                <a:schemeClr val="tx1"/>
              </a:solidFill>
            </a:endParaRPr>
          </a:p>
          <a:p>
            <a:endParaRPr kumimoji="1" lang="en-US" altLang="ja-JP" sz="1400" b="1" dirty="0" smtClean="0">
              <a:solidFill>
                <a:schemeClr val="tx1"/>
              </a:solidFill>
            </a:endParaRPr>
          </a:p>
          <a:p>
            <a:r>
              <a:rPr lang="ja-JP" altLang="en-US" sz="1400" b="1" dirty="0" smtClean="0">
                <a:solidFill>
                  <a:schemeClr val="tx1"/>
                </a:solidFill>
              </a:rPr>
              <a:t>・敵からアイテムを盗む</a:t>
            </a:r>
            <a:endParaRPr lang="en-US" altLang="ja-JP" sz="1400" b="1" dirty="0">
              <a:solidFill>
                <a:schemeClr val="tx1"/>
              </a:solidFill>
            </a:endParaRPr>
          </a:p>
        </p:txBody>
      </p:sp>
      <p:pic>
        <p:nvPicPr>
          <p:cNvPr id="2" name="Picture 2" descr="勇者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532" y="4814578"/>
            <a:ext cx="1266825" cy="1647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山賊のい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701" y="4950578"/>
            <a:ext cx="1094921" cy="1646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魔法使いのイラスト（女性）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741" y="4950578"/>
            <a:ext cx="1233325" cy="158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四角形: メモ 27">
            <a:extLst>
              <a:ext uri="{FF2B5EF4-FFF2-40B4-BE49-F238E27FC236}">
                <a16:creationId xmlns="" xmlns:a16="http://schemas.microsoft.com/office/drawing/2014/main" xmlns:lc="http://schemas.openxmlformats.org/drawingml/2006/lockedCanvas" id="{576FA5A4-7E12-4F38-B8BD-5DF42FD64CEC}"/>
              </a:ext>
            </a:extLst>
          </p:cNvPr>
          <p:cNvSpPr/>
          <p:nvPr/>
        </p:nvSpPr>
        <p:spPr>
          <a:xfrm>
            <a:off x="4208491" y="948264"/>
            <a:ext cx="2419136" cy="1597201"/>
          </a:xfrm>
          <a:prstGeom prst="foldedCorner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b="1" dirty="0" smtClean="0">
                <a:solidFill>
                  <a:schemeClr val="tx1"/>
                </a:solidFill>
              </a:rPr>
              <a:t>キャラクタークラス</a:t>
            </a:r>
            <a:endParaRPr lang="en-US" altLang="ja-JP" sz="1400" b="1" dirty="0" smtClean="0">
              <a:solidFill>
                <a:schemeClr val="tx1"/>
              </a:solidFill>
            </a:endParaRPr>
          </a:p>
          <a:p>
            <a:endParaRPr kumimoji="1" lang="en-US" altLang="ja-JP" sz="1400" b="1" dirty="0" smtClean="0">
              <a:solidFill>
                <a:schemeClr val="tx1"/>
              </a:solidFill>
            </a:endParaRPr>
          </a:p>
          <a:p>
            <a:r>
              <a:rPr lang="ja-JP" altLang="en-US" sz="1400" b="1" dirty="0">
                <a:solidFill>
                  <a:srgbClr val="FF0000"/>
                </a:solidFill>
              </a:rPr>
              <a:t>名前</a:t>
            </a:r>
            <a:endParaRPr kumimoji="1" lang="en-US" altLang="ja-JP" sz="1400" b="1" dirty="0" smtClean="0">
              <a:solidFill>
                <a:srgbClr val="FF0000"/>
              </a:solidFill>
            </a:endParaRPr>
          </a:p>
          <a:p>
            <a:r>
              <a:rPr lang="en-US" altLang="ja-JP" sz="1400" b="1" dirty="0" smtClean="0">
                <a:solidFill>
                  <a:srgbClr val="FF0000"/>
                </a:solidFill>
              </a:rPr>
              <a:t>HP</a:t>
            </a:r>
          </a:p>
          <a:p>
            <a:endParaRPr kumimoji="1" lang="en-US" altLang="ja-JP" sz="1400" b="1" dirty="0">
              <a:solidFill>
                <a:srgbClr val="FF0000"/>
              </a:solidFill>
            </a:endParaRPr>
          </a:p>
          <a:p>
            <a:r>
              <a:rPr lang="ja-JP" altLang="en-US" sz="1400" b="1" dirty="0" smtClean="0">
                <a:solidFill>
                  <a:srgbClr val="FF0000"/>
                </a:solidFill>
              </a:rPr>
              <a:t>・通常攻撃を行う</a:t>
            </a:r>
            <a:endParaRPr lang="en-US" altLang="ja-JP" sz="1400" b="1" dirty="0" smtClean="0">
              <a:solidFill>
                <a:srgbClr val="FF0000"/>
              </a:solidFill>
            </a:endParaRPr>
          </a:p>
          <a:p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5" name="直線矢印コネクタ 4"/>
          <p:cNvCxnSpPr>
            <a:stCxn id="15" idx="0"/>
            <a:endCxn id="9" idx="2"/>
          </p:cNvCxnSpPr>
          <p:nvPr/>
        </p:nvCxnSpPr>
        <p:spPr>
          <a:xfrm flipV="1">
            <a:off x="2151698" y="2545465"/>
            <a:ext cx="3266361" cy="8666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20" idx="0"/>
            <a:endCxn id="9" idx="2"/>
          </p:cNvCxnSpPr>
          <p:nvPr/>
        </p:nvCxnSpPr>
        <p:spPr>
          <a:xfrm flipH="1" flipV="1">
            <a:off x="5418059" y="2545465"/>
            <a:ext cx="16933" cy="8666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21" idx="0"/>
            <a:endCxn id="9" idx="2"/>
          </p:cNvCxnSpPr>
          <p:nvPr/>
        </p:nvCxnSpPr>
        <p:spPr>
          <a:xfrm flipH="1" flipV="1">
            <a:off x="5418059" y="2545465"/>
            <a:ext cx="3607102" cy="8666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50" name="Picture 2" descr="立っている人のイラスト（棒人間）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800" y="1102688"/>
            <a:ext cx="918633" cy="130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正方形/長方形 18"/>
          <p:cNvSpPr/>
          <p:nvPr/>
        </p:nvSpPr>
        <p:spPr>
          <a:xfrm>
            <a:off x="7083673" y="1057227"/>
            <a:ext cx="22621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親クラス</a:t>
            </a:r>
            <a:endParaRPr lang="en-US" altLang="ja-JP" dirty="0" smtClean="0"/>
          </a:p>
          <a:p>
            <a:r>
              <a:rPr lang="ja-JP" altLang="en-US" dirty="0" smtClean="0"/>
              <a:t>（スーパークラス）</a:t>
            </a:r>
            <a:endParaRPr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10392668" y="3587001"/>
            <a:ext cx="18004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子クラス</a:t>
            </a:r>
            <a:endParaRPr lang="en-US" altLang="ja-JP" dirty="0" smtClean="0"/>
          </a:p>
          <a:p>
            <a:r>
              <a:rPr lang="ja-JP" altLang="en-US" dirty="0" smtClean="0"/>
              <a:t>（サブクラス）</a:t>
            </a:r>
            <a:endParaRPr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5094893" y="279006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継承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922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1406</TotalTime>
  <Words>628</Words>
  <Application>Microsoft Office PowerPoint</Application>
  <PresentationFormat>ワイド画面</PresentationFormat>
  <Paragraphs>203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</dc:title>
  <dc:creator>KN-PC00190</dc:creator>
  <cp:lastModifiedBy>user</cp:lastModifiedBy>
  <cp:revision>117</cp:revision>
  <dcterms:created xsi:type="dcterms:W3CDTF">2019-04-22T10:04:49Z</dcterms:created>
  <dcterms:modified xsi:type="dcterms:W3CDTF">2020-04-30T19:31:11Z</dcterms:modified>
</cp:coreProperties>
</file>