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3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08733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9108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94820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021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89470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49969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83724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40986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92134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0661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57256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37637179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latin typeface="UD デジタル 教科書体 NP-R" panose="02020400000000000000" pitchFamily="18" charset="-128"/>
                <a:ea typeface="UD デジタル 教科書体 NP-R" panose="02020400000000000000" pitchFamily="18" charset="-128"/>
              </a:rPr>
              <a:t>演習課題：</a:t>
            </a:r>
            <a:r>
              <a:rPr kumimoji="1" lang="en-US" altLang="ja-JP" dirty="0" smtClean="0">
                <a:latin typeface="UD デジタル 教科書体 NP-R" panose="02020400000000000000" pitchFamily="18" charset="-128"/>
                <a:ea typeface="UD デジタル 教科書体 NP-R" panose="02020400000000000000" pitchFamily="18" charset="-128"/>
              </a:rPr>
              <a:t/>
            </a:r>
            <a:br>
              <a:rPr kumimoji="1" lang="en-US" altLang="ja-JP" dirty="0" smtClean="0">
                <a:latin typeface="UD デジタル 教科書体 NP-R" panose="02020400000000000000" pitchFamily="18" charset="-128"/>
                <a:ea typeface="UD デジタル 教科書体 NP-R" panose="02020400000000000000" pitchFamily="18" charset="-128"/>
              </a:rPr>
            </a:br>
            <a:r>
              <a:rPr kumimoji="1" lang="ja-JP" altLang="en-US" dirty="0" smtClean="0">
                <a:latin typeface="UD デジタル 教科書体 NP-R" panose="02020400000000000000" pitchFamily="18" charset="-128"/>
                <a:ea typeface="UD デジタル 教科書体 NP-R" panose="02020400000000000000" pitchFamily="18" charset="-128"/>
              </a:rPr>
              <a:t>団体じゃんけん</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934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3466728"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はじめに</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229600" cy="5073427"/>
          </a:xfrm>
        </p:spPr>
        <p:txBody>
          <a:bodyPr/>
          <a:lstStyle/>
          <a:p>
            <a:r>
              <a:rPr kumimoji="1" lang="ja-JP" altLang="en-US" dirty="0" smtClean="0">
                <a:latin typeface="游ゴシック Medium" panose="020B0500000000000000" pitchFamily="50" charset="-128"/>
                <a:ea typeface="游ゴシック Medium" panose="020B0500000000000000" pitchFamily="50" charset="-128"/>
              </a:rPr>
              <a:t>この演習では、</a:t>
            </a:r>
            <a:r>
              <a:rPr kumimoji="1" lang="en-US" altLang="ja-JP" dirty="0" smtClean="0">
                <a:latin typeface="游ゴシック Medium" panose="020B0500000000000000" pitchFamily="50" charset="-128"/>
                <a:ea typeface="游ゴシック Medium" panose="020B0500000000000000" pitchFamily="50" charset="-128"/>
              </a:rPr>
              <a:t>Java</a:t>
            </a:r>
            <a:r>
              <a:rPr kumimoji="1" lang="ja-JP" altLang="en-US" dirty="0" smtClean="0">
                <a:latin typeface="游ゴシック Medium" panose="020B0500000000000000" pitchFamily="50" charset="-128"/>
                <a:ea typeface="游ゴシック Medium" panose="020B0500000000000000" pitchFamily="50" charset="-128"/>
              </a:rPr>
              <a:t>基本文法のまとめとしてじゃんけんを題材にプログラミングを行います。</a:t>
            </a:r>
            <a:endParaRPr kumimoji="1" lang="en-US" altLang="ja-JP" dirty="0" smtClean="0">
              <a:latin typeface="游ゴシック Medium" panose="020B0500000000000000" pitchFamily="50" charset="-128"/>
              <a:ea typeface="游ゴシック Medium" panose="020B0500000000000000" pitchFamily="50" charset="-128"/>
            </a:endParaRPr>
          </a:p>
          <a:p>
            <a:r>
              <a:rPr lang="ja-JP" altLang="en-US" dirty="0" smtClean="0">
                <a:latin typeface="游ゴシック Medium" panose="020B0500000000000000" pitchFamily="50" charset="-128"/>
                <a:ea typeface="游ゴシック Medium" panose="020B0500000000000000" pitchFamily="50" charset="-128"/>
              </a:rPr>
              <a:t>今回は</a:t>
            </a:r>
            <a:r>
              <a:rPr lang="en-US" altLang="ja-JP" dirty="0" smtClean="0">
                <a:latin typeface="游ゴシック Medium" panose="020B0500000000000000" pitchFamily="50" charset="-128"/>
                <a:ea typeface="游ゴシック Medium" panose="020B0500000000000000" pitchFamily="50" charset="-128"/>
              </a:rPr>
              <a:t>『</a:t>
            </a:r>
            <a:r>
              <a:rPr lang="ja-JP" altLang="en-US" dirty="0">
                <a:latin typeface="游ゴシック Medium" panose="020B0500000000000000" pitchFamily="50" charset="-128"/>
                <a:ea typeface="游ゴシック Medium" panose="020B0500000000000000" pitchFamily="50" charset="-128"/>
              </a:rPr>
              <a:t>団体</a:t>
            </a:r>
            <a:r>
              <a:rPr lang="ja-JP" altLang="en-US" dirty="0" smtClean="0">
                <a:latin typeface="游ゴシック Medium" panose="020B0500000000000000" pitchFamily="50" charset="-128"/>
                <a:ea typeface="游ゴシック Medium" panose="020B0500000000000000" pitchFamily="50" charset="-128"/>
              </a:rPr>
              <a:t>じゃんけん</a:t>
            </a:r>
            <a:r>
              <a:rPr lang="en-US" altLang="ja-JP" dirty="0" smtClean="0">
                <a:latin typeface="游ゴシック Medium" panose="020B0500000000000000" pitchFamily="50" charset="-128"/>
                <a:ea typeface="游ゴシック Medium" panose="020B0500000000000000" pitchFamily="50" charset="-128"/>
              </a:rPr>
              <a:t>』</a:t>
            </a:r>
            <a:r>
              <a:rPr lang="ja-JP" altLang="en-US" dirty="0" smtClean="0">
                <a:latin typeface="游ゴシック Medium" panose="020B0500000000000000" pitchFamily="50" charset="-128"/>
                <a:ea typeface="游ゴシック Medium" panose="020B0500000000000000" pitchFamily="50" charset="-128"/>
              </a:rPr>
              <a:t>のプログラムを作成します。</a:t>
            </a:r>
            <a:endParaRPr lang="en-US" altLang="ja-JP" dirty="0" smtClean="0">
              <a:latin typeface="游ゴシック Medium" panose="020B0500000000000000" pitchFamily="50" charset="-128"/>
              <a:ea typeface="游ゴシック Medium" panose="020B0500000000000000" pitchFamily="50" charset="-128"/>
            </a:endParaRPr>
          </a:p>
          <a:p>
            <a:endParaRPr kumimoji="1" lang="ja-JP" altLang="en-US" dirty="0">
              <a:latin typeface="游ゴシック Medium" panose="020B0500000000000000" pitchFamily="50" charset="-128"/>
              <a:ea typeface="游ゴシック Medium" panose="020B0500000000000000"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27755"/>
            <a:ext cx="6693149" cy="175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55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どんなプログラムを作成するか</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7"/>
            <a:ext cx="8147248" cy="864096"/>
          </a:xfrm>
        </p:spPr>
        <p:txBody>
          <a:bodyPr>
            <a:normAutofit/>
          </a:bodyPr>
          <a:lstStyle/>
          <a:p>
            <a:pPr marL="0" indent="0">
              <a:buNone/>
            </a:pPr>
            <a:r>
              <a:rPr kumimoji="1" lang="ja-JP" altLang="en-US" sz="2400" dirty="0" smtClean="0">
                <a:latin typeface="游ゴシック Medium" panose="020B0500000000000000" pitchFamily="50" charset="-128"/>
                <a:ea typeface="游ゴシック Medium" panose="020B0500000000000000" pitchFamily="50" charset="-128"/>
              </a:rPr>
              <a:t>今回作成するじゃんけんゲームのルールは以下のとおりです。</a:t>
            </a:r>
            <a:endParaRPr kumimoji="1" lang="ja-JP" altLang="en-US" sz="2400"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6"/>
          <p:cNvSpPr txBox="1">
            <a:spLocks/>
          </p:cNvSpPr>
          <p:nvPr/>
        </p:nvSpPr>
        <p:spPr>
          <a:xfrm>
            <a:off x="467544" y="2069232"/>
            <a:ext cx="8147248" cy="452812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latin typeface="游ゴシック Medium" panose="020B0500000000000000" pitchFamily="50" charset="-128"/>
                <a:ea typeface="游ゴシック Medium" panose="020B0500000000000000" pitchFamily="50" charset="-128"/>
              </a:rPr>
              <a:t>★団体じゃんけんのルール</a:t>
            </a:r>
            <a:endParaRPr lang="en-US" altLang="ja-JP" sz="24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あなた</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プレイヤー</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とコンピュータ</a:t>
            </a:r>
            <a:r>
              <a:rPr lang="en-US" altLang="ja-JP" sz="2000" dirty="0" smtClean="0">
                <a:latin typeface="游ゴシック Medium" panose="020B0500000000000000" pitchFamily="50" charset="-128"/>
                <a:ea typeface="游ゴシック Medium" panose="020B0500000000000000" pitchFamily="50" charset="-128"/>
              </a:rPr>
              <a:t>(PC)</a:t>
            </a:r>
            <a:r>
              <a:rPr lang="ja-JP" altLang="en-US" sz="2000" dirty="0" err="1" smtClean="0">
                <a:latin typeface="游ゴシック Medium" panose="020B0500000000000000" pitchFamily="50" charset="-128"/>
                <a:ea typeface="游ゴシック Medium" panose="020B0500000000000000" pitchFamily="50" charset="-128"/>
              </a:rPr>
              <a:t>のじゃんけんを</a:t>
            </a:r>
            <a:r>
              <a:rPr lang="ja-JP" altLang="en-US" sz="2000" dirty="0" smtClean="0">
                <a:latin typeface="游ゴシック Medium" panose="020B0500000000000000" pitchFamily="50" charset="-128"/>
                <a:ea typeface="游ゴシック Medium" panose="020B0500000000000000" pitchFamily="50" charset="-128"/>
              </a:rPr>
              <a:t>、コンソール上で再現する</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プレイヤーと</a:t>
            </a:r>
            <a:r>
              <a:rPr lang="en-US" altLang="ja-JP" sz="2000" dirty="0" smtClean="0">
                <a:latin typeface="游ゴシック Medium" panose="020B0500000000000000" pitchFamily="50" charset="-128"/>
                <a:ea typeface="游ゴシック Medium" panose="020B0500000000000000" pitchFamily="50" charset="-128"/>
              </a:rPr>
              <a:t>PC</a:t>
            </a:r>
            <a:r>
              <a:rPr lang="ja-JP" altLang="en-US" sz="2000" dirty="0" smtClean="0">
                <a:latin typeface="游ゴシック Medium" panose="020B0500000000000000" pitchFamily="50" charset="-128"/>
                <a:ea typeface="游ゴシック Medium" panose="020B0500000000000000" pitchFamily="50" charset="-128"/>
              </a:rPr>
              <a:t>はそれぞれ先鋒・次鋒・中堅・副将・大将からなる</a:t>
            </a:r>
            <a:r>
              <a:rPr lang="en-US" altLang="ja-JP" sz="2000" dirty="0" smtClean="0">
                <a:latin typeface="游ゴシック Medium" panose="020B0500000000000000" pitchFamily="50" charset="-128"/>
                <a:ea typeface="游ゴシック Medium" panose="020B0500000000000000" pitchFamily="50" charset="-128"/>
              </a:rPr>
              <a:t>5</a:t>
            </a:r>
            <a:r>
              <a:rPr lang="ja-JP" altLang="en-US" sz="2000" dirty="0" smtClean="0">
                <a:latin typeface="游ゴシック Medium" panose="020B0500000000000000" pitchFamily="50" charset="-128"/>
                <a:ea typeface="游ゴシック Medium" panose="020B0500000000000000" pitchFamily="50" charset="-128"/>
              </a:rPr>
              <a:t>人組のチームである。</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先鋒から順に勝ち抜き戦を行う（先鋒</a:t>
            </a:r>
            <a:r>
              <a:rPr lang="en-US" altLang="ja-JP" sz="2000" dirty="0" smtClean="0">
                <a:latin typeface="游ゴシック Medium" panose="020B0500000000000000" pitchFamily="50" charset="-128"/>
                <a:ea typeface="游ゴシック Medium" panose="020B0500000000000000" pitchFamily="50" charset="-128"/>
              </a:rPr>
              <a:t>VS</a:t>
            </a:r>
            <a:r>
              <a:rPr lang="ja-JP" altLang="en-US" sz="2000" dirty="0" smtClean="0">
                <a:latin typeface="游ゴシック Medium" panose="020B0500000000000000" pitchFamily="50" charset="-128"/>
                <a:ea typeface="游ゴシック Medium" panose="020B0500000000000000" pitchFamily="50" charset="-128"/>
              </a:rPr>
              <a:t>先鋒から初め、負けたほうが次鋒以降に</a:t>
            </a:r>
            <a:r>
              <a:rPr lang="ja-JP" altLang="en-US" sz="2000" dirty="0">
                <a:latin typeface="游ゴシック Medium" panose="020B0500000000000000" pitchFamily="50" charset="-128"/>
                <a:ea typeface="游ゴシック Medium" panose="020B0500000000000000" pitchFamily="50" charset="-128"/>
              </a:rPr>
              <a:t>交代</a:t>
            </a:r>
            <a:r>
              <a:rPr lang="ja-JP" altLang="en-US" sz="2000" dirty="0" smtClean="0">
                <a:latin typeface="游ゴシック Medium" panose="020B0500000000000000" pitchFamily="50" charset="-128"/>
                <a:ea typeface="游ゴシック Medium" panose="020B0500000000000000" pitchFamily="50" charset="-128"/>
              </a:rPr>
              <a:t>する）。</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先に大将を倒したチームを勝ちとする。</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あいこの</a:t>
            </a:r>
            <a:r>
              <a:rPr lang="ja-JP" altLang="en-US" sz="2000" dirty="0">
                <a:latin typeface="游ゴシック Medium" panose="020B0500000000000000" pitchFamily="50" charset="-128"/>
                <a:ea typeface="游ゴシック Medium" panose="020B0500000000000000" pitchFamily="50" charset="-128"/>
              </a:rPr>
              <a:t>場合</a:t>
            </a:r>
            <a:r>
              <a:rPr lang="ja-JP" altLang="en-US" sz="2000" dirty="0" smtClean="0">
                <a:latin typeface="游ゴシック Medium" panose="020B0500000000000000" pitchFamily="50" charset="-128"/>
                <a:ea typeface="游ゴシック Medium" panose="020B0500000000000000" pitchFamily="50" charset="-128"/>
              </a:rPr>
              <a:t>はじゃんけんをやり直す。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手を決める方法は、プレイヤーはキーボード入力、</a:t>
            </a:r>
            <a:r>
              <a:rPr lang="en-US" altLang="ja-JP" sz="2000" dirty="0" smtClean="0">
                <a:latin typeface="游ゴシック Medium" panose="020B0500000000000000" pitchFamily="50" charset="-128"/>
                <a:ea typeface="游ゴシック Medium" panose="020B0500000000000000" pitchFamily="50" charset="-128"/>
              </a:rPr>
              <a:t>PC</a:t>
            </a:r>
            <a:r>
              <a:rPr lang="ja-JP" altLang="en-US" sz="2000" dirty="0" smtClean="0">
                <a:latin typeface="游ゴシック Medium" panose="020B0500000000000000" pitchFamily="50" charset="-128"/>
                <a:ea typeface="游ゴシック Medium" panose="020B0500000000000000" pitchFamily="50" charset="-128"/>
              </a:rPr>
              <a:t>はランダム関数を使用する。</a:t>
            </a:r>
            <a:endParaRPr lang="ja-JP" altLang="en-US" sz="2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88480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実行結果</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6"/>
          <p:cNvSpPr txBox="1">
            <a:spLocks/>
          </p:cNvSpPr>
          <p:nvPr/>
        </p:nvSpPr>
        <p:spPr>
          <a:xfrm>
            <a:off x="467544" y="908720"/>
            <a:ext cx="4032448" cy="568863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smtClean="0">
                <a:latin typeface="ＭＳ ゴシック" panose="020B0609070205080204" pitchFamily="49" charset="-128"/>
                <a:ea typeface="ＭＳ ゴシック" panose="020B0609070205080204" pitchFamily="49" charset="-128"/>
              </a:rPr>
              <a:t>【</a:t>
            </a:r>
            <a:r>
              <a:rPr lang="ja-JP" altLang="en-US" sz="1400" dirty="0" smtClean="0">
                <a:latin typeface="ＭＳ ゴシック" panose="020B0609070205080204" pitchFamily="49" charset="-128"/>
                <a:ea typeface="ＭＳ ゴシック" panose="020B0609070205080204" pitchFamily="49" charset="-128"/>
              </a:rPr>
              <a:t>じゃんけん開始</a:t>
            </a:r>
            <a:r>
              <a:rPr lang="en-US" altLang="ja-JP" sz="1400" dirty="0" smtClean="0">
                <a:latin typeface="ＭＳ ゴシック" panose="020B0609070205080204" pitchFamily="49" charset="-128"/>
                <a:ea typeface="ＭＳ ゴシック" panose="020B0609070205080204" pitchFamily="49" charset="-128"/>
              </a:rPr>
              <a:t>】</a:t>
            </a:r>
          </a:p>
          <a:p>
            <a:pPr marL="0" indent="0">
              <a:buNone/>
            </a:pPr>
            <a:r>
              <a:rPr lang="ja-JP" altLang="en-US" sz="1400" dirty="0" smtClean="0">
                <a:latin typeface="ＭＳ ゴシック" panose="020B0609070205080204" pitchFamily="49" charset="-128"/>
                <a:ea typeface="ＭＳ ゴシック" panose="020B0609070205080204" pitchFamily="49" charset="-128"/>
              </a:rPr>
              <a:t>「プレイヤーチームと</a:t>
            </a:r>
            <a:r>
              <a:rPr lang="en-US" altLang="ja-JP" sz="1400" dirty="0" smtClean="0">
                <a:latin typeface="ＭＳ ゴシック" panose="020B0609070205080204" pitchFamily="49" charset="-128"/>
                <a:ea typeface="ＭＳ ゴシック" panose="020B0609070205080204" pitchFamily="49" charset="-128"/>
              </a:rPr>
              <a:t>PC</a:t>
            </a:r>
            <a:r>
              <a:rPr lang="ja-JP" altLang="en-US" sz="1400" dirty="0" smtClean="0">
                <a:latin typeface="ＭＳ ゴシック" panose="020B0609070205080204" pitchFamily="49" charset="-128"/>
                <a:ea typeface="ＭＳ ゴシック" panose="020B0609070205080204" pitchFamily="49" charset="-128"/>
              </a:rPr>
              <a:t>チームの先鋒は前へ」</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「じゃんけんの手を選択してください」</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1:</a:t>
            </a:r>
            <a:r>
              <a:rPr lang="ja-JP" altLang="en-US" sz="1400" dirty="0" smtClean="0">
                <a:latin typeface="ＭＳ ゴシック" panose="020B0609070205080204" pitchFamily="49" charset="-128"/>
                <a:ea typeface="ＭＳ ゴシック" panose="020B0609070205080204" pitchFamily="49" charset="-128"/>
              </a:rPr>
              <a:t>グー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2:</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3:</a:t>
            </a:r>
            <a:r>
              <a:rPr lang="ja-JP" altLang="en-US" sz="1400" dirty="0" smtClean="0">
                <a:latin typeface="ＭＳ ゴシック" panose="020B0609070205080204" pitchFamily="49" charset="-128"/>
                <a:ea typeface="ＭＳ ゴシック" panose="020B0609070205080204" pitchFamily="49" charset="-128"/>
              </a:rPr>
              <a:t>パー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a:t>
            </a:r>
            <a:r>
              <a:rPr lang="en-US" altLang="ja-JP" sz="1400" dirty="0" smtClean="0">
                <a:latin typeface="ＭＳ ゴシック" panose="020B0609070205080204" pitchFamily="49" charset="-128"/>
                <a:ea typeface="ＭＳ ゴシック" panose="020B0609070205080204" pitchFamily="49" charset="-128"/>
              </a:rPr>
              <a:t>1</a:t>
            </a:r>
          </a:p>
          <a:p>
            <a:pPr marL="0" indent="0">
              <a:buNone/>
            </a:pPr>
            <a:r>
              <a:rPr lang="en-US" altLang="ja-JP" sz="1400" dirty="0" smtClean="0">
                <a:latin typeface="ＭＳ ゴシック" panose="020B0609070205080204" pitchFamily="49" charset="-128"/>
                <a:ea typeface="ＭＳ ゴシック" panose="020B0609070205080204" pitchFamily="49" charset="-128"/>
              </a:rPr>
              <a:t>【</a:t>
            </a:r>
            <a:r>
              <a:rPr lang="ja-JP" altLang="en-US" sz="1400" dirty="0" smtClean="0">
                <a:latin typeface="ＭＳ ゴシック" panose="020B0609070205080204" pitchFamily="49" charset="-128"/>
                <a:ea typeface="ＭＳ ゴシック" panose="020B0609070205080204" pitchFamily="49" charset="-128"/>
              </a:rPr>
              <a:t>先鋒 </a:t>
            </a:r>
            <a:r>
              <a:rPr lang="en-US" altLang="ja-JP" sz="1400" dirty="0" smtClean="0">
                <a:latin typeface="ＭＳ ゴシック" panose="020B0609070205080204" pitchFamily="49" charset="-128"/>
                <a:ea typeface="ＭＳ ゴシック" panose="020B0609070205080204" pitchFamily="49" charset="-128"/>
              </a:rPr>
              <a:t>- </a:t>
            </a:r>
            <a:r>
              <a:rPr lang="ja-JP" altLang="en-US" sz="1400" dirty="0" smtClean="0">
                <a:latin typeface="ＭＳ ゴシック" panose="020B0609070205080204" pitchFamily="49" charset="-128"/>
                <a:ea typeface="ＭＳ ゴシック" panose="020B0609070205080204" pitchFamily="49" charset="-128"/>
              </a:rPr>
              <a:t>先鋒 戦</a:t>
            </a:r>
            <a:r>
              <a:rPr lang="en-US" altLang="ja-JP" sz="1400" dirty="0" smtClean="0">
                <a:latin typeface="ＭＳ ゴシック" panose="020B0609070205080204" pitchFamily="49" charset="-128"/>
                <a:ea typeface="ＭＳ ゴシック" panose="020B0609070205080204" pitchFamily="49" charset="-128"/>
              </a:rPr>
              <a:t>】</a:t>
            </a:r>
          </a:p>
          <a:p>
            <a:pPr marL="0" indent="0">
              <a:buNone/>
            </a:pPr>
            <a:r>
              <a:rPr lang="ja-JP" altLang="en-US" sz="1400" dirty="0" smtClean="0">
                <a:latin typeface="ＭＳ ゴシック" panose="020B0609070205080204" pitchFamily="49" charset="-128"/>
                <a:ea typeface="ＭＳ ゴシック" panose="020B0609070205080204" pitchFamily="49" charset="-128"/>
              </a:rPr>
              <a:t>グー </a:t>
            </a:r>
            <a:r>
              <a:rPr lang="en-US" altLang="ja-JP" sz="1400" dirty="0" smtClean="0">
                <a:latin typeface="ＭＳ ゴシック" panose="020B0609070205080204" pitchFamily="49" charset="-128"/>
                <a:ea typeface="ＭＳ ゴシック" panose="020B0609070205080204" pitchFamily="49" charset="-128"/>
              </a:rPr>
              <a:t>vs </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プレイヤーが</a:t>
            </a:r>
            <a:r>
              <a:rPr lang="ja-JP" altLang="en-US" sz="1400" dirty="0" smtClean="0">
                <a:latin typeface="ＭＳ ゴシック" panose="020B0609070205080204" pitchFamily="49" charset="-128"/>
                <a:ea typeface="ＭＳ ゴシック" panose="020B0609070205080204" pitchFamily="49" charset="-128"/>
              </a:rPr>
              <a:t>勝ちました！</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a:t>
            </a:r>
            <a:r>
              <a:rPr lang="en-US" altLang="ja-JP" sz="1400" dirty="0" smtClean="0">
                <a:latin typeface="ＭＳ ゴシック" panose="020B0609070205080204" pitchFamily="49" charset="-128"/>
                <a:ea typeface="ＭＳ ゴシック" panose="020B0609070205080204" pitchFamily="49" charset="-128"/>
              </a:rPr>
              <a:t>PC</a:t>
            </a:r>
            <a:r>
              <a:rPr lang="ja-JP" altLang="en-US" sz="1400" dirty="0" smtClean="0">
                <a:latin typeface="ＭＳ ゴシック" panose="020B0609070205080204" pitchFamily="49" charset="-128"/>
                <a:ea typeface="ＭＳ ゴシック" panose="020B0609070205080204" pitchFamily="49" charset="-128"/>
              </a:rPr>
              <a:t>チームの次鋒は前へ」</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「じゃんけんの手を選択してください。</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1:</a:t>
            </a:r>
            <a:r>
              <a:rPr lang="ja-JP" altLang="en-US" sz="1400" dirty="0" smtClean="0">
                <a:latin typeface="ＭＳ ゴシック" panose="020B0609070205080204" pitchFamily="49" charset="-128"/>
                <a:ea typeface="ＭＳ ゴシック" panose="020B0609070205080204" pitchFamily="49" charset="-128"/>
              </a:rPr>
              <a:t>グー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2:</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3:</a:t>
            </a:r>
            <a:r>
              <a:rPr lang="ja-JP" altLang="en-US" sz="1400" dirty="0" smtClean="0">
                <a:latin typeface="ＭＳ ゴシック" panose="020B0609070205080204" pitchFamily="49" charset="-128"/>
                <a:ea typeface="ＭＳ ゴシック" panose="020B0609070205080204" pitchFamily="49" charset="-128"/>
              </a:rPr>
              <a:t>パー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a:t>
            </a:r>
            <a:r>
              <a:rPr lang="en-US" altLang="ja-JP" sz="1400" dirty="0">
                <a:latin typeface="ＭＳ ゴシック" panose="020B0609070205080204" pitchFamily="49" charset="-128"/>
                <a:ea typeface="ＭＳ ゴシック" panose="020B0609070205080204" pitchFamily="49" charset="-128"/>
              </a:rPr>
              <a:t>2</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a:t>
            </a:r>
            <a:r>
              <a:rPr lang="ja-JP" altLang="en-US" sz="1400" dirty="0" smtClean="0">
                <a:latin typeface="ＭＳ ゴシック" panose="020B0609070205080204" pitchFamily="49" charset="-128"/>
                <a:ea typeface="ＭＳ ゴシック" panose="020B0609070205080204" pitchFamily="49" charset="-128"/>
              </a:rPr>
              <a:t>先鋒 </a:t>
            </a:r>
            <a:r>
              <a:rPr lang="en-US" altLang="ja-JP" sz="1400" dirty="0" smtClean="0">
                <a:latin typeface="ＭＳ ゴシック" panose="020B0609070205080204" pitchFamily="49" charset="-128"/>
                <a:ea typeface="ＭＳ ゴシック" panose="020B0609070205080204" pitchFamily="49" charset="-128"/>
              </a:rPr>
              <a:t>– </a:t>
            </a:r>
            <a:r>
              <a:rPr lang="ja-JP" altLang="en-US" sz="1400" dirty="0" smtClean="0">
                <a:latin typeface="ＭＳ ゴシック" panose="020B0609070205080204" pitchFamily="49" charset="-128"/>
                <a:ea typeface="ＭＳ ゴシック" panose="020B0609070205080204" pitchFamily="49" charset="-128"/>
              </a:rPr>
              <a:t>次鋒 戦</a:t>
            </a:r>
            <a:r>
              <a:rPr lang="en-US" altLang="ja-JP" sz="1400" dirty="0" smtClean="0">
                <a:latin typeface="ＭＳ ゴシック" panose="020B0609070205080204" pitchFamily="49" charset="-128"/>
                <a:ea typeface="ＭＳ ゴシック" panose="020B0609070205080204" pitchFamily="49" charset="-128"/>
              </a:rPr>
              <a:t>】</a:t>
            </a:r>
          </a:p>
          <a:p>
            <a:pPr marL="0" indent="0">
              <a:buNone/>
            </a:pPr>
            <a:r>
              <a:rPr lang="ja-JP" altLang="en-US" sz="1400" dirty="0" smtClean="0">
                <a:latin typeface="ＭＳ ゴシック" panose="020B0609070205080204" pitchFamily="49" charset="-128"/>
                <a:ea typeface="ＭＳ ゴシック" panose="020B0609070205080204" pitchFamily="49" charset="-128"/>
              </a:rPr>
              <a:t>チョキ </a:t>
            </a:r>
            <a:r>
              <a:rPr lang="en-US" altLang="ja-JP" sz="1400" dirty="0" smtClean="0">
                <a:latin typeface="ＭＳ ゴシック" panose="020B0609070205080204" pitchFamily="49" charset="-128"/>
                <a:ea typeface="ＭＳ ゴシック" panose="020B0609070205080204" pitchFamily="49" charset="-128"/>
              </a:rPr>
              <a:t>vs </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引き分けです！</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（右へ続く）</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endParaRPr lang="ja-JP" altLang="en-US" sz="2000" dirty="0">
              <a:latin typeface="ＭＳ ゴシック" panose="020B0609070205080204" pitchFamily="49" charset="-128"/>
              <a:ea typeface="ＭＳ ゴシック" panose="020B0609070205080204" pitchFamily="49" charset="-128"/>
            </a:endParaRPr>
          </a:p>
        </p:txBody>
      </p:sp>
      <p:sp>
        <p:nvSpPr>
          <p:cNvPr id="8" name="コンテンツ プレースホルダー 6"/>
          <p:cNvSpPr txBox="1">
            <a:spLocks/>
          </p:cNvSpPr>
          <p:nvPr/>
        </p:nvSpPr>
        <p:spPr>
          <a:xfrm>
            <a:off x="4788024" y="908720"/>
            <a:ext cx="4032448" cy="568863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dirty="0" smtClean="0">
                <a:latin typeface="ＭＳ ゴシック" panose="020B0609070205080204" pitchFamily="49" charset="-128"/>
                <a:ea typeface="ＭＳ ゴシック" panose="020B0609070205080204" pitchFamily="49" charset="-128"/>
              </a:rPr>
              <a:t>「じゃんけんの手を選択してください」</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1:</a:t>
            </a:r>
            <a:r>
              <a:rPr lang="ja-JP" altLang="en-US" sz="1400" dirty="0" smtClean="0">
                <a:latin typeface="ＭＳ ゴシック" panose="020B0609070205080204" pitchFamily="49" charset="-128"/>
                <a:ea typeface="ＭＳ ゴシック" panose="020B0609070205080204" pitchFamily="49" charset="-128"/>
              </a:rPr>
              <a:t>グー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2:</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3:</a:t>
            </a:r>
            <a:r>
              <a:rPr lang="ja-JP" altLang="en-US" sz="1400" dirty="0" smtClean="0">
                <a:latin typeface="ＭＳ ゴシック" panose="020B0609070205080204" pitchFamily="49" charset="-128"/>
                <a:ea typeface="ＭＳ ゴシック" panose="020B0609070205080204" pitchFamily="49" charset="-128"/>
              </a:rPr>
              <a:t>パー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a:t>
            </a:r>
            <a:r>
              <a:rPr lang="en-US" altLang="ja-JP" sz="1400" dirty="0">
                <a:latin typeface="ＭＳ ゴシック" panose="020B0609070205080204" pitchFamily="49" charset="-128"/>
                <a:ea typeface="ＭＳ ゴシック" panose="020B0609070205080204" pitchFamily="49" charset="-128"/>
              </a:rPr>
              <a:t>3</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先鋒</a:t>
            </a:r>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 </a:t>
            </a:r>
            <a:r>
              <a:rPr lang="ja-JP" altLang="en-US" sz="1400" dirty="0" smtClean="0">
                <a:latin typeface="ＭＳ ゴシック" panose="020B0609070205080204" pitchFamily="49" charset="-128"/>
                <a:ea typeface="ＭＳ ゴシック" panose="020B0609070205080204" pitchFamily="49" charset="-128"/>
              </a:rPr>
              <a:t>次鋒 戦</a:t>
            </a:r>
            <a:r>
              <a:rPr lang="en-US" altLang="ja-JP" sz="1400" dirty="0" smtClean="0">
                <a:latin typeface="ＭＳ ゴシック" panose="020B0609070205080204" pitchFamily="49" charset="-128"/>
                <a:ea typeface="ＭＳ ゴシック" panose="020B0609070205080204" pitchFamily="49" charset="-128"/>
              </a:rPr>
              <a:t>】</a:t>
            </a:r>
          </a:p>
          <a:p>
            <a:pPr marL="0" indent="0">
              <a:buNone/>
            </a:pPr>
            <a:r>
              <a:rPr lang="ja-JP" altLang="en-US" sz="1400" dirty="0">
                <a:latin typeface="ＭＳ ゴシック" panose="020B0609070205080204" pitchFamily="49" charset="-128"/>
                <a:ea typeface="ＭＳ ゴシック" panose="020B0609070205080204" pitchFamily="49" charset="-128"/>
              </a:rPr>
              <a:t>パー</a:t>
            </a:r>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vs </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PC</a:t>
            </a:r>
            <a:r>
              <a:rPr lang="ja-JP" altLang="en-US" sz="1400" dirty="0" smtClean="0">
                <a:latin typeface="ＭＳ ゴシック" panose="020B0609070205080204" pitchFamily="49" charset="-128"/>
                <a:ea typeface="ＭＳ ゴシック" panose="020B0609070205080204" pitchFamily="49" charset="-128"/>
              </a:rPr>
              <a:t>が勝ちました！</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（～中略～）</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a:t>
            </a:r>
            <a:r>
              <a:rPr lang="en-US" altLang="ja-JP" sz="1400" dirty="0" smtClean="0">
                <a:latin typeface="ＭＳ ゴシック" panose="020B0609070205080204" pitchFamily="49" charset="-128"/>
                <a:ea typeface="ＭＳ ゴシック" panose="020B0609070205080204" pitchFamily="49" charset="-128"/>
              </a:rPr>
              <a:t>PC</a:t>
            </a:r>
            <a:r>
              <a:rPr lang="ja-JP" altLang="en-US" sz="1400" dirty="0" smtClean="0">
                <a:latin typeface="ＭＳ ゴシック" panose="020B0609070205080204" pitchFamily="49" charset="-128"/>
                <a:ea typeface="ＭＳ ゴシック" panose="020B0609070205080204" pitchFamily="49" charset="-128"/>
              </a:rPr>
              <a:t>チームの大将は前へ」</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「じゃんけんの手を選択してください。</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1:</a:t>
            </a:r>
            <a:r>
              <a:rPr lang="ja-JP" altLang="en-US" sz="1400" dirty="0" smtClean="0">
                <a:latin typeface="ＭＳ ゴシック" panose="020B0609070205080204" pitchFamily="49" charset="-128"/>
                <a:ea typeface="ＭＳ ゴシック" panose="020B0609070205080204" pitchFamily="49" charset="-128"/>
              </a:rPr>
              <a:t>グー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2:</a:t>
            </a:r>
            <a:r>
              <a:rPr lang="ja-JP" altLang="en-US" sz="1400" dirty="0" smtClean="0">
                <a:latin typeface="ＭＳ ゴシック" panose="020B0609070205080204" pitchFamily="49" charset="-128"/>
                <a:ea typeface="ＭＳ ゴシック" panose="020B0609070205080204" pitchFamily="49" charset="-128"/>
              </a:rPr>
              <a:t>チョキ</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3:</a:t>
            </a:r>
            <a:r>
              <a:rPr lang="ja-JP" altLang="en-US" sz="1400" dirty="0" smtClean="0">
                <a:latin typeface="ＭＳ ゴシック" panose="020B0609070205080204" pitchFamily="49" charset="-128"/>
                <a:ea typeface="ＭＳ ゴシック" panose="020B0609070205080204" pitchFamily="49" charset="-128"/>
              </a:rPr>
              <a:t>パー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a:t>
            </a:r>
            <a:r>
              <a:rPr lang="en-US" altLang="ja-JP" sz="1400" dirty="0" smtClean="0">
                <a:latin typeface="ＭＳ ゴシック" panose="020B0609070205080204" pitchFamily="49" charset="-128"/>
                <a:ea typeface="ＭＳ ゴシック" panose="020B0609070205080204" pitchFamily="49" charset="-128"/>
              </a:rPr>
              <a:t>3</a:t>
            </a:r>
          </a:p>
          <a:p>
            <a:pPr marL="0" indent="0">
              <a:buNone/>
            </a:pPr>
            <a:r>
              <a:rPr lang="en-US" altLang="ja-JP" sz="1400" dirty="0" smtClean="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次鋒</a:t>
            </a:r>
            <a:r>
              <a:rPr lang="ja-JP" altLang="en-US" sz="1400" dirty="0" smtClean="0">
                <a:latin typeface="ＭＳ ゴシック" panose="020B0609070205080204" pitchFamily="49" charset="-128"/>
                <a:ea typeface="ＭＳ ゴシック" panose="020B0609070205080204" pitchFamily="49" charset="-128"/>
              </a:rPr>
              <a:t> </a:t>
            </a:r>
            <a:r>
              <a:rPr lang="en-US" altLang="ja-JP" sz="1400" dirty="0" smtClean="0">
                <a:latin typeface="ＭＳ ゴシック" panose="020B0609070205080204" pitchFamily="49" charset="-128"/>
                <a:ea typeface="ＭＳ ゴシック" panose="020B0609070205080204" pitchFamily="49" charset="-128"/>
              </a:rPr>
              <a:t>– </a:t>
            </a:r>
            <a:r>
              <a:rPr lang="ja-JP" altLang="en-US" sz="1400" dirty="0" smtClean="0">
                <a:latin typeface="ＭＳ ゴシック" panose="020B0609070205080204" pitchFamily="49" charset="-128"/>
                <a:ea typeface="ＭＳ ゴシック" panose="020B0609070205080204" pitchFamily="49" charset="-128"/>
              </a:rPr>
              <a:t>大将 戦</a:t>
            </a:r>
            <a:r>
              <a:rPr lang="en-US" altLang="ja-JP" sz="1400" dirty="0" smtClean="0">
                <a:latin typeface="ＭＳ ゴシック" panose="020B0609070205080204" pitchFamily="49" charset="-128"/>
                <a:ea typeface="ＭＳ ゴシック" panose="020B0609070205080204" pitchFamily="49" charset="-128"/>
              </a:rPr>
              <a:t>】</a:t>
            </a:r>
          </a:p>
          <a:p>
            <a:pPr marL="0" indent="0">
              <a:buNone/>
            </a:pPr>
            <a:r>
              <a:rPr lang="ja-JP" altLang="en-US" sz="1400" dirty="0" smtClean="0">
                <a:latin typeface="ＭＳ ゴシック" panose="020B0609070205080204" pitchFamily="49" charset="-128"/>
                <a:ea typeface="ＭＳ ゴシック" panose="020B0609070205080204" pitchFamily="49" charset="-128"/>
              </a:rPr>
              <a:t>パー </a:t>
            </a:r>
            <a:r>
              <a:rPr lang="en-US" altLang="ja-JP" sz="1400" dirty="0" smtClean="0">
                <a:latin typeface="ＭＳ ゴシック" panose="020B0609070205080204" pitchFamily="49" charset="-128"/>
                <a:ea typeface="ＭＳ ゴシック" panose="020B0609070205080204" pitchFamily="49" charset="-128"/>
              </a:rPr>
              <a:t>vs </a:t>
            </a:r>
            <a:r>
              <a:rPr lang="ja-JP" altLang="en-US" sz="1400" dirty="0" smtClean="0">
                <a:latin typeface="ＭＳ ゴシック" panose="020B0609070205080204" pitchFamily="49" charset="-128"/>
                <a:ea typeface="ＭＳ ゴシック" panose="020B0609070205080204" pitchFamily="49" charset="-128"/>
              </a:rPr>
              <a:t>グー</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r>
              <a:rPr lang="ja-JP" altLang="en-US" sz="1400" dirty="0" smtClean="0">
                <a:latin typeface="ＭＳ ゴシック" panose="020B0609070205080204" pitchFamily="49" charset="-128"/>
                <a:ea typeface="ＭＳ ゴシック" panose="020B0609070205080204" pitchFamily="49" charset="-128"/>
              </a:rPr>
              <a:t>プレイヤーが勝ちました！</a:t>
            </a:r>
            <a:endParaRPr lang="en-US" altLang="ja-JP" sz="1400" dirty="0" smtClean="0">
              <a:latin typeface="ＭＳ ゴシック" panose="020B0609070205080204" pitchFamily="49" charset="-128"/>
              <a:ea typeface="ＭＳ ゴシック" panose="020B0609070205080204" pitchFamily="49" charset="-128"/>
            </a:endParaRP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smtClean="0">
                <a:latin typeface="ＭＳ ゴシック" panose="020B0609070205080204" pitchFamily="49" charset="-128"/>
                <a:ea typeface="ＭＳ ゴシック" panose="020B0609070205080204" pitchFamily="49" charset="-128"/>
              </a:rPr>
              <a:t>【</a:t>
            </a:r>
            <a:r>
              <a:rPr lang="ja-JP" altLang="en-US" sz="1400" dirty="0" smtClean="0">
                <a:latin typeface="ＭＳ ゴシック" panose="020B0609070205080204" pitchFamily="49" charset="-128"/>
                <a:ea typeface="ＭＳ ゴシック" panose="020B0609070205080204" pitchFamily="49" charset="-128"/>
              </a:rPr>
              <a:t>じゃんけん終了</a:t>
            </a:r>
            <a:r>
              <a:rPr lang="en-US" altLang="ja-JP" sz="1400" dirty="0" smtClean="0">
                <a:latin typeface="ＭＳ ゴシック" panose="020B0609070205080204" pitchFamily="49" charset="-128"/>
                <a:ea typeface="ＭＳ ゴシック" panose="020B0609070205080204" pitchFamily="49" charset="-128"/>
              </a:rPr>
              <a:t>】</a:t>
            </a:r>
          </a:p>
          <a:p>
            <a:pPr marL="0" indent="0">
              <a:buNone/>
            </a:pPr>
            <a:r>
              <a:rPr lang="ja-JP" altLang="en-US" sz="1400" dirty="0">
                <a:latin typeface="ＭＳ ゴシック" panose="020B0609070205080204" pitchFamily="49" charset="-128"/>
                <a:ea typeface="ＭＳ ゴシック" panose="020B0609070205080204" pitchFamily="49" charset="-128"/>
              </a:rPr>
              <a:t>プレイヤーチームの</a:t>
            </a:r>
            <a:r>
              <a:rPr lang="ja-JP" altLang="en-US" sz="1400" dirty="0" smtClean="0">
                <a:latin typeface="ＭＳ ゴシック" panose="020B0609070205080204" pitchFamily="49" charset="-128"/>
                <a:ea typeface="ＭＳ ゴシック" panose="020B0609070205080204" pitchFamily="49" charset="-128"/>
              </a:rPr>
              <a:t>勝ち</a:t>
            </a:r>
            <a:r>
              <a:rPr lang="ja-JP" altLang="en-US" sz="1400" dirty="0">
                <a:latin typeface="ＭＳ ゴシック" panose="020B0609070205080204" pitchFamily="49" charset="-128"/>
                <a:ea typeface="ＭＳ ゴシック" panose="020B0609070205080204" pitchFamily="49" charset="-128"/>
              </a:rPr>
              <a:t>です</a:t>
            </a:r>
            <a:r>
              <a:rPr lang="ja-JP" altLang="en-US" sz="1400" dirty="0" smtClean="0">
                <a:latin typeface="ＭＳ ゴシック" panose="020B0609070205080204" pitchFamily="49" charset="-128"/>
                <a:ea typeface="ＭＳ ゴシック" panose="020B0609070205080204" pitchFamily="49" charset="-128"/>
              </a:rPr>
              <a:t>！</a:t>
            </a:r>
            <a:endParaRPr lang="ja-JP" altLang="en-US"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17503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lang="ja-JP" altLang="en-US" sz="2800" dirty="0" smtClean="0">
                <a:latin typeface="游ゴシック Medium" panose="020B0500000000000000" pitchFamily="50" charset="-128"/>
                <a:ea typeface="游ゴシック Medium" panose="020B0500000000000000" pitchFamily="50" charset="-128"/>
              </a:rPr>
              <a:t>プログラミングの流れ</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147248" cy="5328591"/>
          </a:xfrm>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sz="2400" dirty="0" smtClean="0">
                <a:latin typeface="游ゴシック Medium" panose="020B0500000000000000" pitchFamily="50" charset="-128"/>
                <a:ea typeface="游ゴシック Medium" panose="020B0500000000000000" pitchFamily="50" charset="-128"/>
              </a:rPr>
              <a:t>いきなりコードを書き始めるのではなく、プログラムに必要な処理や部品を洗い出すことから始めると良いでしょう</a:t>
            </a:r>
            <a:endParaRPr kumimoji="1" lang="en-US" altLang="ja-JP" sz="2400" dirty="0" smtClean="0">
              <a:latin typeface="游ゴシック Medium" panose="020B0500000000000000" pitchFamily="50" charset="-128"/>
              <a:ea typeface="游ゴシック Medium" panose="020B0500000000000000" pitchFamily="50" charset="-128"/>
            </a:endParaRPr>
          </a:p>
          <a:p>
            <a:pPr lvl="1"/>
            <a:r>
              <a:rPr lang="ja-JP" altLang="en-US" sz="2000" dirty="0">
                <a:latin typeface="游ゴシック Medium" panose="020B0500000000000000" pitchFamily="50" charset="-128"/>
                <a:ea typeface="游ゴシック Medium" panose="020B0500000000000000" pitchFamily="50" charset="-128"/>
              </a:rPr>
              <a:t>例</a:t>
            </a:r>
            <a:endParaRPr kumimoji="1" lang="en-US" altLang="ja-JP" sz="20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グー、チョキ、パーは定数として必要</a:t>
            </a:r>
            <a:endParaRPr lang="en-US" altLang="ja-JP" sz="1600" dirty="0" smtClean="0">
              <a:latin typeface="游ゴシック Medium" panose="020B0500000000000000" pitchFamily="50" charset="-128"/>
              <a:ea typeface="游ゴシック Medium" panose="020B0500000000000000" pitchFamily="50" charset="-128"/>
            </a:endParaRPr>
          </a:p>
          <a:p>
            <a:pPr lvl="2"/>
            <a:r>
              <a:rPr kumimoji="1" lang="ja-JP" altLang="en-US" sz="1600" dirty="0" smtClean="0">
                <a:latin typeface="游ゴシック Medium" panose="020B0500000000000000" pitchFamily="50" charset="-128"/>
                <a:ea typeface="游ゴシック Medium" panose="020B0500000000000000" pitchFamily="50" charset="-128"/>
              </a:rPr>
              <a:t>先鋒、次鋒・・・も定数にできそう</a:t>
            </a:r>
            <a:endParaRPr kumimoji="1" lang="en-US" altLang="ja-JP" sz="1600" dirty="0" smtClean="0">
              <a:latin typeface="游ゴシック Medium" panose="020B0500000000000000" pitchFamily="50" charset="-128"/>
              <a:ea typeface="游ゴシック Medium" panose="020B0500000000000000" pitchFamily="50" charset="-128"/>
            </a:endParaRPr>
          </a:p>
          <a:p>
            <a:pPr lvl="2"/>
            <a:r>
              <a:rPr lang="ja-JP" altLang="en-US" sz="1600" dirty="0">
                <a:latin typeface="游ゴシック Medium" panose="020B0500000000000000" pitchFamily="50" charset="-128"/>
                <a:ea typeface="游ゴシック Medium" panose="020B0500000000000000" pitchFamily="50" charset="-128"/>
              </a:rPr>
              <a:t>メッセージ</a:t>
            </a:r>
            <a:r>
              <a:rPr lang="ja-JP" altLang="en-US" sz="1600" dirty="0" smtClean="0">
                <a:latin typeface="游ゴシック Medium" panose="020B0500000000000000" pitchFamily="50" charset="-128"/>
                <a:ea typeface="游ゴシック Medium" panose="020B0500000000000000" pitchFamily="50" charset="-128"/>
              </a:rPr>
              <a:t>も定数にできそう</a:t>
            </a:r>
            <a:endParaRPr kumimoji="1" lang="en-US" altLang="ja-JP" sz="16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配列として扱えるデータはなにか</a:t>
            </a:r>
            <a:endParaRPr lang="en-US" altLang="ja-JP" sz="1600" dirty="0" smtClean="0">
              <a:latin typeface="游ゴシック Medium" panose="020B0500000000000000" pitchFamily="50" charset="-128"/>
              <a:ea typeface="游ゴシック Medium" panose="020B0500000000000000" pitchFamily="50" charset="-128"/>
            </a:endParaRPr>
          </a:p>
          <a:p>
            <a:pPr lvl="2"/>
            <a:r>
              <a:rPr kumimoji="1" lang="ja-JP" altLang="en-US" sz="1600" dirty="0">
                <a:latin typeface="游ゴシック Medium" panose="020B0500000000000000" pitchFamily="50" charset="-128"/>
                <a:ea typeface="游ゴシック Medium" panose="020B0500000000000000" pitchFamily="50" charset="-128"/>
              </a:rPr>
              <a:t>繰り返す必要の</a:t>
            </a:r>
            <a:r>
              <a:rPr kumimoji="1" lang="ja-JP" altLang="en-US" sz="1600" dirty="0" smtClean="0">
                <a:latin typeface="游ゴシック Medium" panose="020B0500000000000000" pitchFamily="50" charset="-128"/>
                <a:ea typeface="游ゴシック Medium" panose="020B0500000000000000" pitchFamily="50" charset="-128"/>
              </a:rPr>
              <a:t>ある処理</a:t>
            </a:r>
            <a:r>
              <a:rPr kumimoji="1" lang="ja-JP" altLang="en-US" sz="1600" dirty="0">
                <a:latin typeface="游ゴシック Medium" panose="020B0500000000000000" pitchFamily="50" charset="-128"/>
                <a:ea typeface="游ゴシック Medium" panose="020B0500000000000000" pitchFamily="50" charset="-128"/>
              </a:rPr>
              <a:t>はなに</a:t>
            </a:r>
            <a:r>
              <a:rPr kumimoji="1" lang="ja-JP" altLang="en-US" sz="1600" dirty="0" smtClean="0">
                <a:latin typeface="游ゴシック Medium" panose="020B0500000000000000" pitchFamily="50" charset="-128"/>
                <a:ea typeface="游ゴシック Medium" panose="020B0500000000000000" pitchFamily="50" charset="-128"/>
              </a:rPr>
              <a:t>か</a:t>
            </a:r>
            <a:endParaRPr lang="en-US" altLang="ja-JP" sz="1600" dirty="0" smtClean="0">
              <a:latin typeface="游ゴシック Medium" panose="020B0500000000000000" pitchFamily="50" charset="-128"/>
              <a:ea typeface="游ゴシック Medium" panose="020B0500000000000000" pitchFamily="50" charset="-128"/>
            </a:endParaRPr>
          </a:p>
          <a:p>
            <a:r>
              <a:rPr kumimoji="1" lang="ja-JP" altLang="en-US" sz="2400" dirty="0">
                <a:latin typeface="游ゴシック Medium" panose="020B0500000000000000" pitchFamily="50" charset="-128"/>
                <a:ea typeface="游ゴシック Medium" panose="020B0500000000000000" pitchFamily="50" charset="-128"/>
              </a:rPr>
              <a:t>プログラム中</a:t>
            </a:r>
            <a:r>
              <a:rPr kumimoji="1" lang="ja-JP" altLang="en-US" sz="2400" dirty="0" smtClean="0">
                <a:latin typeface="游ゴシック Medium" panose="020B0500000000000000" pitchFamily="50" charset="-128"/>
                <a:ea typeface="游ゴシック Medium" panose="020B0500000000000000" pitchFamily="50" charset="-128"/>
              </a:rPr>
              <a:t>の処理はセクション分けをして整理すると考えやすくなります</a:t>
            </a:r>
            <a:endParaRPr kumimoji="1" lang="en-US" altLang="ja-JP" sz="2400" dirty="0" smtClean="0">
              <a:latin typeface="游ゴシック Medium" panose="020B0500000000000000" pitchFamily="50" charset="-128"/>
              <a:ea typeface="游ゴシック Medium" panose="020B0500000000000000" pitchFamily="50" charset="-128"/>
            </a:endParaRPr>
          </a:p>
          <a:p>
            <a:pPr lvl="1"/>
            <a:r>
              <a:rPr kumimoji="1" lang="ja-JP" altLang="en-US" sz="2000" dirty="0" smtClean="0">
                <a:latin typeface="游ゴシック Medium" panose="020B0500000000000000" pitchFamily="50" charset="-128"/>
                <a:ea typeface="游ゴシック Medium" panose="020B0500000000000000" pitchFamily="50" charset="-128"/>
              </a:rPr>
              <a:t>例</a:t>
            </a:r>
            <a:endParaRPr kumimoji="1" lang="en-US" altLang="ja-JP" sz="20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手を入力する処理</a:t>
            </a:r>
            <a:endParaRPr lang="en-US" altLang="ja-JP" sz="1600" dirty="0" smtClean="0">
              <a:latin typeface="游ゴシック Medium" panose="020B0500000000000000" pitchFamily="50" charset="-128"/>
              <a:ea typeface="游ゴシック Medium" panose="020B0500000000000000" pitchFamily="50" charset="-128"/>
            </a:endParaRPr>
          </a:p>
          <a:p>
            <a:pPr lvl="2"/>
            <a:r>
              <a:rPr kumimoji="1" lang="ja-JP" altLang="en-US" sz="1600" dirty="0" smtClean="0">
                <a:latin typeface="游ゴシック Medium" panose="020B0500000000000000" pitchFamily="50" charset="-128"/>
                <a:ea typeface="游ゴシック Medium" panose="020B0500000000000000" pitchFamily="50" charset="-128"/>
              </a:rPr>
              <a:t>勝ち負け判定</a:t>
            </a:r>
            <a:endParaRPr kumimoji="1" lang="en-US" altLang="ja-JP" sz="16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負け</a:t>
            </a:r>
            <a:r>
              <a:rPr lang="ja-JP" altLang="en-US" sz="1600" dirty="0">
                <a:latin typeface="游ゴシック Medium" panose="020B0500000000000000" pitchFamily="50" charset="-128"/>
                <a:ea typeface="游ゴシック Medium" panose="020B0500000000000000" pitchFamily="50" charset="-128"/>
              </a:rPr>
              <a:t>チーム</a:t>
            </a:r>
            <a:r>
              <a:rPr lang="ja-JP" altLang="en-US" sz="1600" dirty="0" smtClean="0">
                <a:latin typeface="游ゴシック Medium" panose="020B0500000000000000" pitchFamily="50" charset="-128"/>
                <a:ea typeface="游ゴシック Medium" panose="020B0500000000000000" pitchFamily="50" charset="-128"/>
              </a:rPr>
              <a:t>の</a:t>
            </a:r>
            <a:r>
              <a:rPr lang="ja-JP" altLang="en-US" sz="1600" dirty="0">
                <a:latin typeface="游ゴシック Medium" panose="020B0500000000000000" pitchFamily="50" charset="-128"/>
                <a:ea typeface="游ゴシック Medium" panose="020B0500000000000000" pitchFamily="50" charset="-128"/>
              </a:rPr>
              <a:t>選手交代</a:t>
            </a:r>
            <a:endParaRPr kumimoji="1" lang="en-US" altLang="ja-JP" sz="1600" dirty="0" smtClean="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8769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定数について</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147248" cy="5328591"/>
          </a:xfrm>
        </p:spPr>
        <p:txBody>
          <a:bodyPr>
            <a:normAutofit/>
          </a:bodyPr>
          <a:lstStyle/>
          <a:p>
            <a:r>
              <a:rPr lang="en-US" altLang="ja-JP" sz="2000" dirty="0" smtClean="0">
                <a:latin typeface="游ゴシック Medium" panose="020B0500000000000000" pitchFamily="50" charset="-128"/>
                <a:ea typeface="游ゴシック Medium" panose="020B0500000000000000" pitchFamily="50" charset="-128"/>
              </a:rPr>
              <a:t>java</a:t>
            </a:r>
            <a:r>
              <a:rPr lang="ja-JP" altLang="en-US" sz="2000" dirty="0" smtClean="0">
                <a:latin typeface="游ゴシック Medium" panose="020B0500000000000000" pitchFamily="50" charset="-128"/>
                <a:ea typeface="游ゴシック Medium" panose="020B0500000000000000" pitchFamily="50" charset="-128"/>
              </a:rPr>
              <a:t>における</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定数の定義方法</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は下記のようになります。</a:t>
            </a:r>
            <a:endParaRPr lang="en-US" altLang="ja-JP" sz="2000" dirty="0" smtClean="0">
              <a:latin typeface="游ゴシック Medium" panose="020B0500000000000000" pitchFamily="50" charset="-128"/>
              <a:ea typeface="游ゴシック Medium" panose="020B0500000000000000" pitchFamily="50" charset="-128"/>
            </a:endParaRPr>
          </a:p>
          <a:p>
            <a:endParaRPr kumimoji="1" lang="en-US" altLang="ja-JP" sz="2000" dirty="0" smtClean="0">
              <a:latin typeface="游ゴシック Medium" panose="020B0500000000000000" pitchFamily="50" charset="-128"/>
              <a:ea typeface="游ゴシック Medium" panose="020B0500000000000000" pitchFamily="50" charset="-128"/>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7354887" cy="466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四角形吹き出し 1"/>
          <p:cNvSpPr/>
          <p:nvPr/>
        </p:nvSpPr>
        <p:spPr>
          <a:xfrm>
            <a:off x="4997290" y="1700808"/>
            <a:ext cx="3528392" cy="792088"/>
          </a:xfrm>
          <a:prstGeom prst="wedgeRectCallout">
            <a:avLst>
              <a:gd name="adj1" fmla="val -60570"/>
              <a:gd name="adj2" fmla="val 11705"/>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ja-JP" sz="1400" dirty="0" smtClean="0"/>
              <a:t>public static final </a:t>
            </a:r>
            <a:r>
              <a:rPr kumimoji="1" lang="ja-JP" altLang="en-US" sz="1400" dirty="0" smtClean="0"/>
              <a:t>型名 変数名 </a:t>
            </a:r>
            <a:r>
              <a:rPr kumimoji="1" lang="en-US" altLang="ja-JP" sz="1400" dirty="0" smtClean="0"/>
              <a:t>= </a:t>
            </a:r>
            <a:r>
              <a:rPr kumimoji="1" lang="ja-JP" altLang="en-US" sz="1400" dirty="0" smtClean="0"/>
              <a:t>値</a:t>
            </a:r>
            <a:endParaRPr kumimoji="1" lang="en-US" altLang="ja-JP" sz="1400" dirty="0" smtClean="0"/>
          </a:p>
          <a:p>
            <a:r>
              <a:rPr lang="ja-JP" altLang="en-US" sz="1400" dirty="0"/>
              <a:t>これ</a:t>
            </a:r>
            <a:r>
              <a:rPr lang="ja-JP" altLang="en-US" sz="1400" dirty="0" smtClean="0"/>
              <a:t>を「</a:t>
            </a:r>
            <a:r>
              <a:rPr lang="en-US" altLang="ja-JP" sz="1400" dirty="0" smtClean="0"/>
              <a:t>main</a:t>
            </a:r>
            <a:r>
              <a:rPr lang="ja-JP" altLang="en-US" sz="1400" dirty="0" smtClean="0"/>
              <a:t>メソッドの外」に記述します。</a:t>
            </a:r>
            <a:endParaRPr lang="en-US" altLang="ja-JP" sz="1400" dirty="0" smtClean="0"/>
          </a:p>
        </p:txBody>
      </p:sp>
    </p:spTree>
    <p:extLst>
      <p:ext uri="{BB962C8B-B14F-4D97-AF65-F5344CB8AC3E}">
        <p14:creationId xmlns:p14="http://schemas.microsoft.com/office/powerpoint/2010/main" val="424025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プロジェクトについて</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147248" cy="5328591"/>
          </a:xfrm>
        </p:spPr>
        <p:txBody>
          <a:bodyPr>
            <a:normAutofit/>
          </a:bodyPr>
          <a:lstStyle/>
          <a:p>
            <a:r>
              <a:rPr kumimoji="1" lang="ja-JP" altLang="en-US" sz="2000" dirty="0" smtClean="0">
                <a:latin typeface="游ゴシック Medium" panose="020B0500000000000000" pitchFamily="50" charset="-128"/>
                <a:ea typeface="游ゴシック Medium" panose="020B0500000000000000" pitchFamily="50" charset="-128"/>
              </a:rPr>
              <a:t>下記のルールに従ってプロジェクトを作成してください</a:t>
            </a:r>
            <a:endParaRPr kumimoji="1" lang="en-US" altLang="ja-JP" sz="2000" dirty="0" smtClean="0">
              <a:latin typeface="游ゴシック Medium" panose="020B0500000000000000" pitchFamily="50" charset="-128"/>
              <a:ea typeface="游ゴシック Medium" panose="020B0500000000000000" pitchFamily="50" charset="-128"/>
            </a:endParaRPr>
          </a:p>
          <a:p>
            <a:pPr lvl="1"/>
            <a:r>
              <a:rPr lang="ja-JP" altLang="en-US" sz="1600" dirty="0" smtClean="0">
                <a:latin typeface="游ゴシック Medium" panose="020B0500000000000000" pitchFamily="50" charset="-128"/>
                <a:ea typeface="游ゴシック Medium" panose="020B0500000000000000" pitchFamily="50" charset="-128"/>
              </a:rPr>
              <a:t>プロジェクト名は「</a:t>
            </a:r>
            <a:r>
              <a:rPr lang="en-US" altLang="ja-JP" sz="1600" dirty="0" err="1" smtClean="0">
                <a:latin typeface="游ゴシック Medium" panose="020B0500000000000000" pitchFamily="50" charset="-128"/>
                <a:ea typeface="游ゴシック Medium" panose="020B0500000000000000" pitchFamily="50" charset="-128"/>
              </a:rPr>
              <a:t>java_exercise_group_rps</a:t>
            </a:r>
            <a:r>
              <a:rPr lang="en-US" altLang="ja-JP" sz="1600" dirty="0" smtClean="0">
                <a:latin typeface="游ゴシック Medium" panose="020B0500000000000000" pitchFamily="50" charset="-128"/>
                <a:ea typeface="游ゴシック Medium" panose="020B0500000000000000" pitchFamily="50" charset="-128"/>
              </a:rPr>
              <a:t>_</a:t>
            </a:r>
            <a:r>
              <a:rPr lang="ja-JP" altLang="en-US" sz="1600" dirty="0" smtClean="0">
                <a:latin typeface="游ゴシック Medium" panose="020B0500000000000000" pitchFamily="50" charset="-128"/>
                <a:ea typeface="游ゴシック Medium" panose="020B0500000000000000" pitchFamily="50" charset="-128"/>
              </a:rPr>
              <a:t>名前」（名前はローマ字）</a:t>
            </a:r>
            <a:endParaRPr lang="en-US" altLang="ja-JP" sz="1600" dirty="0" smtClean="0">
              <a:latin typeface="游ゴシック Medium" panose="020B0500000000000000" pitchFamily="50" charset="-128"/>
              <a:ea typeface="游ゴシック Medium" panose="020B0500000000000000" pitchFamily="50" charset="-128"/>
            </a:endParaRPr>
          </a:p>
          <a:p>
            <a:pPr lvl="1"/>
            <a:r>
              <a:rPr kumimoji="1" lang="ja-JP" altLang="en-US" sz="1600" dirty="0" smtClean="0">
                <a:latin typeface="游ゴシック Medium" panose="020B0500000000000000" pitchFamily="50" charset="-128"/>
                <a:ea typeface="游ゴシック Medium" panose="020B0500000000000000" pitchFamily="50" charset="-128"/>
              </a:rPr>
              <a:t>パッケージ名は「</a:t>
            </a:r>
            <a:r>
              <a:rPr kumimoji="1" lang="en-US" altLang="ja-JP" sz="1600" dirty="0" err="1" smtClean="0">
                <a:latin typeface="游ゴシック Medium" panose="020B0500000000000000" pitchFamily="50" charset="-128"/>
                <a:ea typeface="游ゴシック Medium" panose="020B0500000000000000" pitchFamily="50" charset="-128"/>
              </a:rPr>
              <a:t>jp.co.exercise.rps</a:t>
            </a:r>
            <a:r>
              <a:rPr kumimoji="1" lang="ja-JP" altLang="en-US" sz="1600" dirty="0" smtClean="0">
                <a:latin typeface="游ゴシック Medium" panose="020B0500000000000000" pitchFamily="50" charset="-128"/>
                <a:ea typeface="游ゴシック Medium" panose="020B0500000000000000" pitchFamily="50" charset="-128"/>
              </a:rPr>
              <a:t>」</a:t>
            </a:r>
            <a:endParaRPr kumimoji="1" lang="en-US" altLang="ja-JP" sz="1600" dirty="0" smtClean="0">
              <a:latin typeface="游ゴシック Medium" panose="020B0500000000000000" pitchFamily="50" charset="-128"/>
              <a:ea typeface="游ゴシック Medium" panose="020B0500000000000000" pitchFamily="50" charset="-128"/>
            </a:endParaRPr>
          </a:p>
          <a:p>
            <a:pPr lvl="1"/>
            <a:r>
              <a:rPr kumimoji="1" lang="ja-JP" altLang="en-US" sz="1600" dirty="0" smtClean="0">
                <a:latin typeface="游ゴシック Medium" panose="020B0500000000000000" pitchFamily="50" charset="-128"/>
                <a:ea typeface="游ゴシック Medium" panose="020B0500000000000000" pitchFamily="50" charset="-128"/>
              </a:rPr>
              <a:t>クラス名は「</a:t>
            </a:r>
            <a:r>
              <a:rPr kumimoji="1" lang="en-US" altLang="ja-JP" sz="1600" dirty="0" err="1" smtClean="0">
                <a:latin typeface="游ゴシック Medium" panose="020B0500000000000000" pitchFamily="50" charset="-128"/>
                <a:ea typeface="游ゴシック Medium" panose="020B0500000000000000" pitchFamily="50" charset="-128"/>
              </a:rPr>
              <a:t>GroupRPS</a:t>
            </a:r>
            <a:r>
              <a:rPr kumimoji="1" lang="ja-JP" altLang="en-US" sz="1600" dirty="0" smtClean="0">
                <a:latin typeface="游ゴシック Medium" panose="020B0500000000000000" pitchFamily="50" charset="-128"/>
                <a:ea typeface="游ゴシック Medium" panose="020B0500000000000000" pitchFamily="50" charset="-128"/>
              </a:rPr>
              <a:t>」</a:t>
            </a:r>
            <a:endParaRPr kumimoji="1" lang="en-US" altLang="ja-JP" sz="1600" dirty="0" smtClean="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33958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追加課題</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7"/>
            <a:ext cx="8147248" cy="2160240"/>
          </a:xfrm>
        </p:spPr>
        <p:txBody>
          <a:bodyPr>
            <a:normAutofit/>
          </a:bodyPr>
          <a:lstStyle/>
          <a:p>
            <a:r>
              <a:rPr kumimoji="1" lang="ja-JP" altLang="en-US" sz="1800" dirty="0" smtClean="0">
                <a:latin typeface="游ゴシック Medium" panose="020B0500000000000000" pitchFamily="50" charset="-128"/>
                <a:ea typeface="游ゴシック Medium" panose="020B0500000000000000" pitchFamily="50" charset="-128"/>
              </a:rPr>
              <a:t>基本機能の実装が完了した人は、以下の追加機能実装に挑戦してください</a:t>
            </a:r>
            <a:endParaRPr kumimoji="1" lang="en-US" altLang="ja-JP" sz="1800" dirty="0" smtClean="0">
              <a:latin typeface="游ゴシック Medium" panose="020B0500000000000000" pitchFamily="50" charset="-128"/>
              <a:ea typeface="游ゴシック Medium" panose="020B0500000000000000" pitchFamily="50" charset="-128"/>
            </a:endParaRPr>
          </a:p>
          <a:p>
            <a:pPr marL="0" indent="0">
              <a:buNone/>
            </a:pPr>
            <a:endParaRPr kumimoji="1" lang="en-US" altLang="ja-JP" sz="1800" dirty="0" smtClean="0">
              <a:latin typeface="游ゴシック Medium" panose="020B0500000000000000" pitchFamily="50" charset="-128"/>
              <a:ea typeface="游ゴシック Medium" panose="020B0500000000000000" pitchFamily="50" charset="-128"/>
            </a:endParaRPr>
          </a:p>
          <a:p>
            <a:r>
              <a:rPr lang="ja-JP" altLang="en-US" sz="1800" dirty="0">
                <a:latin typeface="游ゴシック Medium" panose="020B0500000000000000" pitchFamily="50" charset="-128"/>
                <a:ea typeface="游ゴシック Medium" panose="020B0500000000000000" pitchFamily="50" charset="-128"/>
              </a:rPr>
              <a:t>じゃんけんの最終結果を表示したあと</a:t>
            </a:r>
            <a:r>
              <a:rPr lang="ja-JP" altLang="en-US" sz="1800" dirty="0" smtClean="0">
                <a:latin typeface="游ゴシック Medium" panose="020B0500000000000000" pitchFamily="50" charset="-128"/>
                <a:ea typeface="游ゴシック Medium" panose="020B0500000000000000" pitchFamily="50" charset="-128"/>
              </a:rPr>
              <a:t>に、試合</a:t>
            </a:r>
            <a:r>
              <a:rPr lang="ja-JP" altLang="en-US" sz="1800" dirty="0">
                <a:latin typeface="游ゴシック Medium" panose="020B0500000000000000" pitchFamily="50" charset="-128"/>
                <a:ea typeface="游ゴシック Medium" panose="020B0500000000000000" pitchFamily="50" charset="-128"/>
              </a:rPr>
              <a:t>の記録を一覧にして出力してください</a:t>
            </a:r>
            <a:r>
              <a:rPr lang="ja-JP" altLang="en-US" sz="1800" dirty="0" smtClean="0">
                <a:latin typeface="游ゴシック Medium" panose="020B0500000000000000" pitchFamily="50" charset="-128"/>
                <a:ea typeface="游ゴシック Medium" panose="020B0500000000000000" pitchFamily="50" charset="-128"/>
              </a:rPr>
              <a:t>。</a:t>
            </a:r>
            <a:endParaRPr lang="en-US" altLang="ja-JP" sz="1800" dirty="0" smtClean="0">
              <a:latin typeface="游ゴシック Medium" panose="020B0500000000000000" pitchFamily="50" charset="-128"/>
              <a:ea typeface="游ゴシック Medium" panose="020B0500000000000000" pitchFamily="50" charset="-128"/>
            </a:endParaRPr>
          </a:p>
          <a:p>
            <a:pPr lvl="1"/>
            <a:r>
              <a:rPr lang="ja-JP" altLang="en-US" sz="1400" dirty="0" smtClean="0">
                <a:latin typeface="游ゴシック Medium" panose="020B0500000000000000" pitchFamily="50" charset="-128"/>
                <a:ea typeface="游ゴシック Medium" panose="020B0500000000000000" pitchFamily="50" charset="-128"/>
              </a:rPr>
              <a:t>選手</a:t>
            </a:r>
            <a:r>
              <a:rPr lang="ja-JP" altLang="en-US" sz="1400" dirty="0">
                <a:latin typeface="游ゴシック Medium" panose="020B0500000000000000" pitchFamily="50" charset="-128"/>
                <a:ea typeface="游ゴシック Medium" panose="020B0500000000000000" pitchFamily="50" charset="-128"/>
              </a:rPr>
              <a:t>ポジションの組み合わせと選択した手を表示します。</a:t>
            </a:r>
          </a:p>
          <a:p>
            <a:pPr lvl="1"/>
            <a:r>
              <a:rPr lang="ja-JP" altLang="en-US" sz="1400" dirty="0">
                <a:latin typeface="游ゴシック Medium" panose="020B0500000000000000" pitchFamily="50" charset="-128"/>
                <a:ea typeface="游ゴシック Medium" panose="020B0500000000000000" pitchFamily="50" charset="-128"/>
              </a:rPr>
              <a:t>選手ポジションには勝ったほうに白星</a:t>
            </a:r>
            <a:r>
              <a:rPr lang="en-US" altLang="ja-JP" sz="1400" dirty="0">
                <a:latin typeface="游ゴシック Medium" panose="020B0500000000000000" pitchFamily="50" charset="-128"/>
                <a:ea typeface="游ゴシック Medium" panose="020B0500000000000000" pitchFamily="50" charset="-128"/>
              </a:rPr>
              <a:t>(*)</a:t>
            </a:r>
            <a:r>
              <a:rPr lang="ja-JP" altLang="en-US" sz="1400" dirty="0">
                <a:latin typeface="游ゴシック Medium" panose="020B0500000000000000" pitchFamily="50" charset="-128"/>
                <a:ea typeface="游ゴシック Medium" panose="020B0500000000000000" pitchFamily="50" charset="-128"/>
              </a:rPr>
              <a:t>をつけてください。</a:t>
            </a:r>
          </a:p>
          <a:p>
            <a:pPr lvl="1"/>
            <a:r>
              <a:rPr lang="ja-JP" altLang="en-US" sz="1400" dirty="0">
                <a:latin typeface="游ゴシック Medium" panose="020B0500000000000000" pitchFamily="50" charset="-128"/>
                <a:ea typeface="游ゴシック Medium" panose="020B0500000000000000" pitchFamily="50" charset="-128"/>
              </a:rPr>
              <a:t>引き分けの勝負は表示不要です。</a:t>
            </a:r>
          </a:p>
          <a:p>
            <a:pPr marL="0" indent="0">
              <a:buNone/>
            </a:pPr>
            <a:endParaRPr lang="ja-JP" altLang="en-US" sz="1600" dirty="0">
              <a:latin typeface="游ゴシック Medium" panose="020B0500000000000000" pitchFamily="50" charset="-128"/>
              <a:ea typeface="游ゴシック Medium" panose="020B0500000000000000" pitchFamily="50" charset="-128"/>
            </a:endParaRPr>
          </a:p>
        </p:txBody>
      </p:sp>
      <p:sp>
        <p:nvSpPr>
          <p:cNvPr id="2" name="正方形/長方形 1"/>
          <p:cNvSpPr/>
          <p:nvPr/>
        </p:nvSpPr>
        <p:spPr>
          <a:xfrm>
            <a:off x="971600" y="3195459"/>
            <a:ext cx="3456384" cy="31085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1400" dirty="0" smtClean="0">
                <a:latin typeface="ＭＳ ゴシック" panose="020B0609070205080204" pitchFamily="49" charset="-128"/>
                <a:ea typeface="ＭＳ ゴシック" panose="020B0609070205080204" pitchFamily="49" charset="-128"/>
              </a:rPr>
              <a:t>実行例</a:t>
            </a:r>
            <a:endParaRPr lang="en-US" altLang="ja-JP" sz="1400" dirty="0" smtClean="0">
              <a:latin typeface="ＭＳ ゴシック" panose="020B0609070205080204" pitchFamily="49" charset="-128"/>
              <a:ea typeface="ＭＳ ゴシック" panose="020B0609070205080204" pitchFamily="49" charset="-128"/>
            </a:endParaRPr>
          </a:p>
          <a:p>
            <a:endParaRPr lang="en-US" altLang="ja-JP" sz="1400" dirty="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プレイヤーチームの勝ちです！</a:t>
            </a:r>
            <a:endParaRPr lang="en-US" altLang="ja-JP" sz="1400" dirty="0" smtClean="0">
              <a:latin typeface="ＭＳ ゴシック" panose="020B0609070205080204" pitchFamily="49" charset="-128"/>
              <a:ea typeface="ＭＳ ゴシック" panose="020B0609070205080204" pitchFamily="49" charset="-128"/>
            </a:endParaRPr>
          </a:p>
          <a:p>
            <a:endParaRPr lang="en-US" altLang="ja-JP" sz="1400" dirty="0" smtClean="0">
              <a:latin typeface="ＭＳ ゴシック" panose="020B0609070205080204" pitchFamily="49" charset="-128"/>
              <a:ea typeface="ＭＳ ゴシック" panose="020B0609070205080204" pitchFamily="49" charset="-128"/>
            </a:endParaRPr>
          </a:p>
          <a:p>
            <a:r>
              <a:rPr lang="ja-JP" altLang="en-US" sz="1400" dirty="0" smtClean="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組  </a:t>
            </a:r>
            <a:r>
              <a:rPr lang="en-US" altLang="ja-JP" sz="1400" dirty="0">
                <a:latin typeface="ＭＳ ゴシック" panose="020B0609070205080204" pitchFamily="49" charset="-128"/>
                <a:ea typeface="ＭＳ ゴシック" panose="020B0609070205080204" pitchFamily="49" charset="-128"/>
              </a:rPr>
              <a:t>|  PL     PC     </a:t>
            </a:r>
          </a:p>
          <a:p>
            <a:r>
              <a:rPr lang="en-US" altLang="ja-JP" sz="1400" dirty="0">
                <a:latin typeface="ＭＳ ゴシック" panose="020B0609070205080204" pitchFamily="49" charset="-128"/>
                <a:ea typeface="ＭＳ ゴシック" panose="020B0609070205080204" pitchFamily="49" charset="-128"/>
              </a:rPr>
              <a:t>--------------------------------</a:t>
            </a:r>
          </a:p>
          <a:p>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先鋒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先鋒*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グー   パー   </a:t>
            </a:r>
          </a:p>
          <a:p>
            <a:r>
              <a:rPr lang="ja-JP" altLang="en-US" sz="1400" dirty="0">
                <a:latin typeface="ＭＳ ゴシック" panose="020B0609070205080204" pitchFamily="49" charset="-128"/>
                <a:ea typeface="ＭＳ ゴシック" panose="020B0609070205080204" pitchFamily="49" charset="-128"/>
              </a:rPr>
              <a:t> 次鋒*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先鋒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チョキ パー   </a:t>
            </a:r>
          </a:p>
          <a:p>
            <a:r>
              <a:rPr lang="ja-JP" altLang="en-US" sz="1400" dirty="0">
                <a:latin typeface="ＭＳ ゴシック" panose="020B0609070205080204" pitchFamily="49" charset="-128"/>
                <a:ea typeface="ＭＳ ゴシック" panose="020B0609070205080204" pitchFamily="49" charset="-128"/>
              </a:rPr>
              <a:t> 次鋒*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次鋒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グー   チョキ </a:t>
            </a:r>
          </a:p>
          <a:p>
            <a:r>
              <a:rPr lang="ja-JP" altLang="en-US" sz="1400" dirty="0">
                <a:latin typeface="ＭＳ ゴシック" panose="020B0609070205080204" pitchFamily="49" charset="-128"/>
                <a:ea typeface="ＭＳ ゴシック" panose="020B0609070205080204" pitchFamily="49" charset="-128"/>
              </a:rPr>
              <a:t> 次鋒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中堅*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パー   チョキ</a:t>
            </a:r>
          </a:p>
          <a:p>
            <a:r>
              <a:rPr lang="ja-JP" altLang="en-US" sz="1400" dirty="0">
                <a:latin typeface="ＭＳ ゴシック" panose="020B0609070205080204" pitchFamily="49" charset="-128"/>
                <a:ea typeface="ＭＳ ゴシック" panose="020B0609070205080204" pitchFamily="49" charset="-128"/>
              </a:rPr>
              <a:t> 中堅*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中堅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チョキ パー   </a:t>
            </a:r>
          </a:p>
          <a:p>
            <a:r>
              <a:rPr lang="ja-JP" altLang="en-US" sz="1400" dirty="0">
                <a:latin typeface="ＭＳ ゴシック" panose="020B0609070205080204" pitchFamily="49" charset="-128"/>
                <a:ea typeface="ＭＳ ゴシック" panose="020B0609070205080204" pitchFamily="49" charset="-128"/>
              </a:rPr>
              <a:t> 中堅*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副将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グー   チョキ </a:t>
            </a:r>
          </a:p>
          <a:p>
            <a:r>
              <a:rPr lang="ja-JP" altLang="en-US" sz="1400" dirty="0">
                <a:latin typeface="ＭＳ ゴシック" panose="020B0609070205080204" pitchFamily="49" charset="-128"/>
                <a:ea typeface="ＭＳ ゴシック" panose="020B0609070205080204" pitchFamily="49" charset="-128"/>
              </a:rPr>
              <a:t> 中堅*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大将  </a:t>
            </a: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チョキ パー   </a:t>
            </a:r>
          </a:p>
          <a:p>
            <a:r>
              <a:rPr lang="en-US" altLang="ja-JP" sz="14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41054769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670</Words>
  <Application>Microsoft Office PowerPoint</Application>
  <PresentationFormat>画面に合わせる (4:3)</PresentationFormat>
  <Paragraphs>100</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演習課題： 団体じゃんけん</vt:lpstr>
      <vt:lpstr>はじめに</vt:lpstr>
      <vt:lpstr>どんなプログラムを作成するか</vt:lpstr>
      <vt:lpstr>実行結果</vt:lpstr>
      <vt:lpstr>プログラミングの流れ</vt:lpstr>
      <vt:lpstr>定数について</vt:lpstr>
      <vt:lpstr>プロジェクトについて</vt:lpstr>
      <vt:lpstr>追加課題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演習課題： 勝ち抜きじゃんけん</dc:title>
  <dc:creator>Kensuke Mori</dc:creator>
  <cp:lastModifiedBy>Kensuke Mori</cp:lastModifiedBy>
  <cp:revision>22</cp:revision>
  <cp:lastPrinted>2020-05-22T01:28:10Z</cp:lastPrinted>
  <dcterms:created xsi:type="dcterms:W3CDTF">2020-05-22T00:13:33Z</dcterms:created>
  <dcterms:modified xsi:type="dcterms:W3CDTF">2020-06-09T06:33:35Z</dcterms:modified>
</cp:coreProperties>
</file>