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59" r:id="rId6"/>
    <p:sldId id="262" r:id="rId7"/>
    <p:sldId id="260" r:id="rId8"/>
    <p:sldId id="261"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3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08733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9108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94820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021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89470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49969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83724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409861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92134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206618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36513D-731E-418F-8F25-A62302263050}" type="datetimeFigureOut">
              <a:rPr kumimoji="1" lang="ja-JP" altLang="en-US" smtClean="0"/>
              <a:t>2020/6/9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157256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6513D-731E-418F-8F25-A62302263050}" type="datetimeFigureOut">
              <a:rPr kumimoji="1" lang="ja-JP" altLang="en-US" smtClean="0"/>
              <a:t>2020/6/9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BB169-079C-46DF-AE4A-F2A30A2CD929}" type="slidenum">
              <a:rPr kumimoji="1" lang="ja-JP" altLang="en-US" smtClean="0"/>
              <a:t>‹#›</a:t>
            </a:fld>
            <a:endParaRPr kumimoji="1" lang="ja-JP" altLang="en-US"/>
          </a:p>
        </p:txBody>
      </p:sp>
    </p:spTree>
    <p:extLst>
      <p:ext uri="{BB962C8B-B14F-4D97-AF65-F5344CB8AC3E}">
        <p14:creationId xmlns:p14="http://schemas.microsoft.com/office/powerpoint/2010/main" val="37637179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dirty="0" smtClean="0">
                <a:latin typeface="UD デジタル 教科書体 NP-R" panose="02020400000000000000" pitchFamily="18" charset="-128"/>
                <a:ea typeface="UD デジタル 教科書体 NP-R" panose="02020400000000000000" pitchFamily="18" charset="-128"/>
              </a:rPr>
              <a:t>演習課題：</a:t>
            </a:r>
            <a:r>
              <a:rPr kumimoji="1" lang="en-US" altLang="ja-JP" dirty="0" smtClean="0">
                <a:latin typeface="UD デジタル 教科書体 NP-R" panose="02020400000000000000" pitchFamily="18" charset="-128"/>
                <a:ea typeface="UD デジタル 教科書体 NP-R" panose="02020400000000000000" pitchFamily="18" charset="-128"/>
              </a:rPr>
              <a:t/>
            </a:r>
            <a:br>
              <a:rPr kumimoji="1" lang="en-US" altLang="ja-JP" dirty="0" smtClean="0">
                <a:latin typeface="UD デジタル 教科書体 NP-R" panose="02020400000000000000" pitchFamily="18" charset="-128"/>
                <a:ea typeface="UD デジタル 教科書体 NP-R" panose="02020400000000000000" pitchFamily="18" charset="-128"/>
              </a:rPr>
            </a:br>
            <a:r>
              <a:rPr lang="ja-JP" altLang="en-US" dirty="0">
                <a:latin typeface="UD デジタル 教科書体 NP-R" panose="02020400000000000000" pitchFamily="18" charset="-128"/>
                <a:ea typeface="UD デジタル 教科書体 NP-R" panose="02020400000000000000" pitchFamily="18" charset="-128"/>
              </a:rPr>
              <a:t>インディアンポーカー</a:t>
            </a:r>
            <a:endParaRPr kumimoji="1" lang="ja-JP" altLang="en-US" dirty="0">
              <a:latin typeface="UD デジタル 教科書体 NP-R" panose="02020400000000000000" pitchFamily="18" charset="-128"/>
              <a:ea typeface="UD デジタル 教科書体 NP-R" panose="02020400000000000000" pitchFamily="18" charset="-128"/>
            </a:endParaRP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59342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3466728"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はじめに</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229600" cy="5073427"/>
          </a:xfrm>
        </p:spPr>
        <p:txBody>
          <a:bodyPr/>
          <a:lstStyle/>
          <a:p>
            <a:r>
              <a:rPr kumimoji="1" lang="en-US" altLang="ja-JP" dirty="0" smtClean="0">
                <a:latin typeface="游ゴシック Medium" panose="020B0500000000000000" pitchFamily="50" charset="-128"/>
                <a:ea typeface="游ゴシック Medium" panose="020B0500000000000000" pitchFamily="50" charset="-128"/>
              </a:rPr>
              <a:t>Java</a:t>
            </a:r>
            <a:r>
              <a:rPr kumimoji="1" lang="ja-JP" altLang="en-US" dirty="0" smtClean="0">
                <a:latin typeface="游ゴシック Medium" panose="020B0500000000000000" pitchFamily="50" charset="-128"/>
                <a:ea typeface="游ゴシック Medium" panose="020B0500000000000000" pitchFamily="50" charset="-128"/>
              </a:rPr>
              <a:t>基本文法のまとめとしてプログラミング演習を行います。</a:t>
            </a:r>
            <a:endParaRPr kumimoji="1" lang="en-US" altLang="ja-JP" dirty="0" smtClean="0">
              <a:latin typeface="游ゴシック Medium" panose="020B0500000000000000" pitchFamily="50" charset="-128"/>
              <a:ea typeface="游ゴシック Medium" panose="020B0500000000000000" pitchFamily="50" charset="-128"/>
            </a:endParaRPr>
          </a:p>
          <a:p>
            <a:r>
              <a:rPr lang="ja-JP" altLang="en-US" dirty="0" smtClean="0">
                <a:latin typeface="游ゴシック Medium" panose="020B0500000000000000" pitchFamily="50" charset="-128"/>
                <a:ea typeface="游ゴシック Medium" panose="020B0500000000000000" pitchFamily="50" charset="-128"/>
              </a:rPr>
              <a:t>今回は</a:t>
            </a:r>
            <a:r>
              <a:rPr lang="en-US" altLang="ja-JP" dirty="0" smtClean="0">
                <a:latin typeface="游ゴシック Medium" panose="020B0500000000000000" pitchFamily="50" charset="-128"/>
                <a:ea typeface="游ゴシック Medium" panose="020B0500000000000000" pitchFamily="50" charset="-128"/>
              </a:rPr>
              <a:t>『</a:t>
            </a:r>
            <a:r>
              <a:rPr lang="ja-JP" altLang="en-US" dirty="0" smtClean="0">
                <a:latin typeface="游ゴシック Medium" panose="020B0500000000000000" pitchFamily="50" charset="-128"/>
                <a:ea typeface="游ゴシック Medium" panose="020B0500000000000000" pitchFamily="50" charset="-128"/>
              </a:rPr>
              <a:t>インディアンポーカー</a:t>
            </a:r>
            <a:r>
              <a:rPr lang="en-US" altLang="ja-JP" dirty="0" smtClean="0">
                <a:latin typeface="游ゴシック Medium" panose="020B0500000000000000" pitchFamily="50" charset="-128"/>
                <a:ea typeface="游ゴシック Medium" panose="020B0500000000000000" pitchFamily="50" charset="-128"/>
              </a:rPr>
              <a:t>』</a:t>
            </a:r>
            <a:r>
              <a:rPr lang="ja-JP" altLang="en-US" dirty="0" smtClean="0">
                <a:latin typeface="游ゴシック Medium" panose="020B0500000000000000" pitchFamily="50" charset="-128"/>
                <a:ea typeface="游ゴシック Medium" panose="020B0500000000000000" pitchFamily="50" charset="-128"/>
              </a:rPr>
              <a:t>のプログラムを作成します。</a:t>
            </a:r>
            <a:endParaRPr lang="en-US" altLang="ja-JP" dirty="0" smtClean="0">
              <a:latin typeface="游ゴシック Medium" panose="020B0500000000000000" pitchFamily="50" charset="-128"/>
              <a:ea typeface="游ゴシック Medium" panose="020B0500000000000000" pitchFamily="50" charset="-128"/>
            </a:endParaRPr>
          </a:p>
          <a:p>
            <a:endParaRPr kumimoji="1" lang="ja-JP" altLang="en-US" dirty="0">
              <a:latin typeface="游ゴシック Medium" panose="020B0500000000000000" pitchFamily="50" charset="-128"/>
              <a:ea typeface="游ゴシック Medium" panose="020B0500000000000000" pitchFamily="50" charset="-128"/>
            </a:endParaRPr>
          </a:p>
        </p:txBody>
      </p:sp>
      <p:grpSp>
        <p:nvGrpSpPr>
          <p:cNvPr id="3" name="グループ化 2"/>
          <p:cNvGrpSpPr/>
          <p:nvPr/>
        </p:nvGrpSpPr>
        <p:grpSpPr>
          <a:xfrm>
            <a:off x="635968" y="4221088"/>
            <a:ext cx="2351856" cy="2351856"/>
            <a:chOff x="1331640" y="4221088"/>
            <a:chExt cx="2351856" cy="2351856"/>
          </a:xfrm>
        </p:grpSpPr>
        <p:pic>
          <p:nvPicPr>
            <p:cNvPr id="5" name="Picture 2" descr="C:\Users\kensu\Desktop\gengou_happyou_reiwa_kakager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221088"/>
              <a:ext cx="2351856" cy="235185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kensu\Desktop\card_diamond_0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8425" y="4221088"/>
              <a:ext cx="682124" cy="1000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グループ化 1"/>
          <p:cNvGrpSpPr/>
          <p:nvPr/>
        </p:nvGrpSpPr>
        <p:grpSpPr>
          <a:xfrm>
            <a:off x="5964560" y="3088378"/>
            <a:ext cx="2608709" cy="3429476"/>
            <a:chOff x="4211960" y="3088378"/>
            <a:chExt cx="2608709" cy="3429476"/>
          </a:xfrm>
        </p:grpSpPr>
        <p:pic>
          <p:nvPicPr>
            <p:cNvPr id="2051" name="Picture 3" descr="C:\Users\kensu\Desktop\ishiki_takai_wo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3430625"/>
              <a:ext cx="2608709" cy="3087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kensu\Desktop\card_club_1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2020" y="3088378"/>
              <a:ext cx="808587" cy="118619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3" name="Picture 5" descr="C:\Users\kensu\Desktop\cardgame_deck_hik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7824" y="3430625"/>
            <a:ext cx="3240360" cy="331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5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インディアンポーカーのルール</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7"/>
            <a:ext cx="8147248" cy="936103"/>
          </a:xfrm>
        </p:spPr>
        <p:txBody>
          <a:bodyPr>
            <a:normAutofit/>
          </a:bodyPr>
          <a:lstStyle/>
          <a:p>
            <a:pPr marL="0" indent="0">
              <a:buNone/>
            </a:pPr>
            <a:r>
              <a:rPr kumimoji="1" lang="ja-JP" altLang="en-US" sz="2400" dirty="0" smtClean="0">
                <a:latin typeface="游ゴシック Medium" panose="020B0500000000000000" pitchFamily="50" charset="-128"/>
                <a:ea typeface="游ゴシック Medium" panose="020B0500000000000000" pitchFamily="50" charset="-128"/>
              </a:rPr>
              <a:t>ルールは以下のとおりです。</a:t>
            </a:r>
            <a:endParaRPr kumimoji="1" lang="en-US" altLang="ja-JP" sz="2400" dirty="0" smtClean="0">
              <a:latin typeface="游ゴシック Medium" panose="020B0500000000000000" pitchFamily="50" charset="-128"/>
              <a:ea typeface="游ゴシック Medium" panose="020B0500000000000000" pitchFamily="50" charset="-128"/>
            </a:endParaRPr>
          </a:p>
          <a:p>
            <a:pPr marL="0" indent="0">
              <a:buNone/>
            </a:pPr>
            <a:r>
              <a:rPr lang="ja-JP" altLang="en-US" sz="1600" dirty="0" smtClean="0">
                <a:latin typeface="游ゴシック Medium" panose="020B0500000000000000" pitchFamily="50" charset="-128"/>
                <a:ea typeface="游ゴシック Medium" panose="020B0500000000000000" pitchFamily="50" charset="-128"/>
              </a:rPr>
              <a:t>（ローカルルールが色々ありますが今回は下記ルールとしてください）</a:t>
            </a:r>
            <a:endParaRPr kumimoji="1" lang="ja-JP" altLang="en-US" sz="1600"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6"/>
          <p:cNvSpPr txBox="1">
            <a:spLocks/>
          </p:cNvSpPr>
          <p:nvPr/>
        </p:nvSpPr>
        <p:spPr>
          <a:xfrm>
            <a:off x="467544" y="1988840"/>
            <a:ext cx="8147248" cy="460851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smtClean="0">
                <a:latin typeface="游ゴシック Medium" panose="020B0500000000000000" pitchFamily="50" charset="-128"/>
                <a:ea typeface="游ゴシック Medium" panose="020B0500000000000000" pitchFamily="50" charset="-128"/>
              </a:rPr>
              <a:t>参加者は、トランプの山札から</a:t>
            </a:r>
            <a:r>
              <a:rPr lang="en-US" altLang="ja-JP" sz="2000" dirty="0" smtClean="0">
                <a:latin typeface="游ゴシック Medium" panose="020B0500000000000000" pitchFamily="50" charset="-128"/>
                <a:ea typeface="游ゴシック Medium" panose="020B0500000000000000" pitchFamily="50" charset="-128"/>
              </a:rPr>
              <a:t>1</a:t>
            </a:r>
            <a:r>
              <a:rPr lang="ja-JP" altLang="en-US" sz="2000" dirty="0" smtClean="0">
                <a:latin typeface="游ゴシック Medium" panose="020B0500000000000000" pitchFamily="50" charset="-128"/>
                <a:ea typeface="游ゴシック Medium" panose="020B0500000000000000" pitchFamily="50" charset="-128"/>
              </a:rPr>
              <a:t>枚を裏向きのまま引きます。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引いたトランプ</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手札</a:t>
            </a:r>
            <a:r>
              <a:rPr lang="en-US" altLang="ja-JP" sz="2000" dirty="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を自分からは見えないように、他の参加者に公開します（おでこ前に掲げる）。</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参加者は他人のトランプの数字を確認し、望むなら自分のトランプを捨てて、山札から</a:t>
            </a:r>
            <a:r>
              <a:rPr lang="en-US" altLang="ja-JP" sz="2000" dirty="0" smtClean="0">
                <a:latin typeface="游ゴシック Medium" panose="020B0500000000000000" pitchFamily="50" charset="-128"/>
                <a:ea typeface="游ゴシック Medium" panose="020B0500000000000000" pitchFamily="50" charset="-128"/>
              </a:rPr>
              <a:t>1</a:t>
            </a:r>
            <a:r>
              <a:rPr lang="ja-JP" altLang="en-US" sz="2000" dirty="0" smtClean="0">
                <a:latin typeface="游ゴシック Medium" panose="020B0500000000000000" pitchFamily="50" charset="-128"/>
                <a:ea typeface="游ゴシック Medium" panose="020B0500000000000000" pitchFamily="50" charset="-128"/>
              </a:rPr>
              <a:t>枚引き直せます（</a:t>
            </a:r>
            <a:r>
              <a:rPr lang="en-US" altLang="ja-JP" sz="2000" dirty="0" smtClean="0">
                <a:latin typeface="游ゴシック Medium" panose="020B0500000000000000" pitchFamily="50" charset="-128"/>
                <a:ea typeface="游ゴシック Medium" panose="020B0500000000000000" pitchFamily="50" charset="-128"/>
              </a:rPr>
              <a:t>2</a:t>
            </a:r>
            <a:r>
              <a:rPr lang="ja-JP" altLang="en-US" sz="2000" dirty="0" smtClean="0">
                <a:latin typeface="游ゴシック Medium" panose="020B0500000000000000" pitchFamily="50" charset="-128"/>
                <a:ea typeface="游ゴシック Medium" panose="020B0500000000000000" pitchFamily="50" charset="-128"/>
              </a:rPr>
              <a:t>回まで）。</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a:latin typeface="游ゴシック Medium" panose="020B0500000000000000" pitchFamily="50" charset="-128"/>
                <a:ea typeface="游ゴシック Medium" panose="020B0500000000000000" pitchFamily="50" charset="-128"/>
              </a:rPr>
              <a:t>全員</a:t>
            </a:r>
            <a:r>
              <a:rPr lang="ja-JP" altLang="en-US" sz="2000" dirty="0" smtClean="0">
                <a:latin typeface="游ゴシック Medium" panose="020B0500000000000000" pitchFamily="50" charset="-128"/>
                <a:ea typeface="游ゴシック Medium" panose="020B0500000000000000" pitchFamily="50" charset="-128"/>
              </a:rPr>
              <a:t>の引き直しが終わったら、全員のトランプを公開します。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a:latin typeface="游ゴシック Medium" panose="020B0500000000000000" pitchFamily="50" charset="-128"/>
                <a:ea typeface="游ゴシック Medium" panose="020B0500000000000000" pitchFamily="50" charset="-128"/>
              </a:rPr>
              <a:t>トランプ</a:t>
            </a:r>
            <a:r>
              <a:rPr lang="ja-JP" altLang="en-US" sz="2000" dirty="0" smtClean="0">
                <a:latin typeface="游ゴシック Medium" panose="020B0500000000000000" pitchFamily="50" charset="-128"/>
                <a:ea typeface="游ゴシック Medium" panose="020B0500000000000000" pitchFamily="50" charset="-128"/>
              </a:rPr>
              <a:t>の数字が最も高い人の勝ちです。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a:latin typeface="游ゴシック Medium" panose="020B0500000000000000" pitchFamily="50" charset="-128"/>
                <a:ea typeface="游ゴシック Medium" panose="020B0500000000000000" pitchFamily="50" charset="-128"/>
              </a:rPr>
              <a:t>トランプ</a:t>
            </a:r>
            <a:r>
              <a:rPr lang="ja-JP" altLang="en-US" sz="2000" dirty="0" smtClean="0">
                <a:latin typeface="游ゴシック Medium" panose="020B0500000000000000" pitchFamily="50" charset="-128"/>
                <a:ea typeface="游ゴシック Medium" panose="020B0500000000000000" pitchFamily="50" charset="-128"/>
              </a:rPr>
              <a:t>の</a:t>
            </a:r>
            <a:r>
              <a:rPr lang="ja-JP" altLang="en-US" sz="2000" dirty="0">
                <a:latin typeface="游ゴシック Medium" panose="020B0500000000000000" pitchFamily="50" charset="-128"/>
                <a:ea typeface="游ゴシック Medium" panose="020B0500000000000000" pitchFamily="50" charset="-128"/>
              </a:rPr>
              <a:t>強さ</a:t>
            </a:r>
            <a:r>
              <a:rPr lang="ja-JP" altLang="en-US" sz="2000" dirty="0" smtClean="0">
                <a:latin typeface="游ゴシック Medium" panose="020B0500000000000000" pitchFamily="50" charset="-128"/>
                <a:ea typeface="游ゴシック Medium" panose="020B0500000000000000" pitchFamily="50" charset="-128"/>
              </a:rPr>
              <a:t>の</a:t>
            </a:r>
            <a:r>
              <a:rPr lang="ja-JP" altLang="en-US" sz="2000" dirty="0">
                <a:latin typeface="游ゴシック Medium" panose="020B0500000000000000" pitchFamily="50" charset="-128"/>
                <a:ea typeface="游ゴシック Medium" panose="020B0500000000000000" pitchFamily="50" charset="-128"/>
              </a:rPr>
              <a:t>順序</a:t>
            </a:r>
            <a:r>
              <a:rPr lang="ja-JP" altLang="en-US" sz="2000" dirty="0" smtClean="0">
                <a:latin typeface="游ゴシック Medium" panose="020B0500000000000000" pitchFamily="50" charset="-128"/>
                <a:ea typeface="游ゴシック Medium" panose="020B0500000000000000" pitchFamily="50" charset="-128"/>
              </a:rPr>
              <a:t>は</a:t>
            </a:r>
            <a:r>
              <a:rPr lang="ja-JP" altLang="en-US" sz="2000" dirty="0">
                <a:latin typeface="游ゴシック Medium" panose="020B0500000000000000" pitchFamily="50" charset="-128"/>
                <a:ea typeface="游ゴシック Medium" panose="020B0500000000000000" pitchFamily="50" charset="-128"/>
              </a:rPr>
              <a:t>以下の</a:t>
            </a:r>
            <a:r>
              <a:rPr lang="ja-JP" altLang="en-US" sz="2000" dirty="0" smtClean="0">
                <a:latin typeface="游ゴシック Medium" panose="020B0500000000000000" pitchFamily="50" charset="-128"/>
                <a:ea typeface="游ゴシック Medium" panose="020B0500000000000000" pitchFamily="50" charset="-128"/>
              </a:rPr>
              <a:t>通り</a:t>
            </a:r>
            <a:endParaRPr lang="en-US" altLang="ja-JP" sz="2000" dirty="0" smtClean="0">
              <a:latin typeface="游ゴシック Medium" panose="020B0500000000000000" pitchFamily="50" charset="-128"/>
              <a:ea typeface="游ゴシック Medium" panose="020B0500000000000000" pitchFamily="50" charset="-128"/>
            </a:endParaRPr>
          </a:p>
          <a:p>
            <a:pPr lvl="1"/>
            <a:r>
              <a:rPr lang="en-US" altLang="ja-JP" sz="1600" dirty="0" smtClean="0">
                <a:latin typeface="游ゴシック Medium" panose="020B0500000000000000" pitchFamily="50" charset="-128"/>
                <a:ea typeface="游ゴシック Medium" panose="020B0500000000000000" pitchFamily="50" charset="-128"/>
              </a:rPr>
              <a:t>2 &lt; 3 &lt; 4 &lt; 5 &lt; 6 &lt; 7 &lt; 8 &lt; 9 &lt; 10 &lt; J &lt; Q &lt; K</a:t>
            </a:r>
            <a:r>
              <a:rPr lang="ja-JP" altLang="en-US" sz="1600" dirty="0">
                <a:latin typeface="游ゴシック Medium" panose="020B0500000000000000" pitchFamily="50" charset="-128"/>
                <a:ea typeface="游ゴシック Medium" panose="020B0500000000000000" pitchFamily="50" charset="-128"/>
              </a:rPr>
              <a:t> </a:t>
            </a:r>
            <a:r>
              <a:rPr lang="en-US" altLang="ja-JP" sz="1600" dirty="0" smtClean="0">
                <a:latin typeface="游ゴシック Medium" panose="020B0500000000000000" pitchFamily="50" charset="-128"/>
                <a:ea typeface="游ゴシック Medium" panose="020B0500000000000000" pitchFamily="50" charset="-128"/>
              </a:rPr>
              <a:t>&lt; A </a:t>
            </a:r>
          </a:p>
          <a:p>
            <a:pPr lvl="1"/>
            <a:r>
              <a:rPr lang="en-US" altLang="ja-JP" sz="1600" dirty="0" smtClean="0">
                <a:latin typeface="游ゴシック Medium" panose="020B0500000000000000" pitchFamily="50" charset="-128"/>
                <a:ea typeface="游ゴシック Medium" panose="020B0500000000000000" pitchFamily="50" charset="-128"/>
              </a:rPr>
              <a:t>Joker</a:t>
            </a:r>
            <a:r>
              <a:rPr lang="ja-JP" altLang="en-US" sz="1600" dirty="0" smtClean="0">
                <a:latin typeface="游ゴシック Medium" panose="020B0500000000000000" pitchFamily="50" charset="-128"/>
                <a:ea typeface="游ゴシック Medium" panose="020B0500000000000000" pitchFamily="50" charset="-128"/>
              </a:rPr>
              <a:t>は</a:t>
            </a:r>
            <a:r>
              <a:rPr lang="ja-JP" altLang="en-US" sz="1600" dirty="0" err="1" smtClean="0">
                <a:latin typeface="游ゴシック Medium" panose="020B0500000000000000" pitchFamily="50" charset="-128"/>
                <a:ea typeface="游ゴシック Medium" panose="020B0500000000000000" pitchFamily="50" charset="-128"/>
              </a:rPr>
              <a:t>無し</a:t>
            </a:r>
            <a:endParaRPr lang="en-US" altLang="ja-JP" sz="1600" dirty="0" smtClean="0">
              <a:latin typeface="游ゴシック Medium" panose="020B0500000000000000" pitchFamily="50" charset="-128"/>
              <a:ea typeface="游ゴシック Medium" panose="020B0500000000000000" pitchFamily="50" charset="-128"/>
            </a:endParaRPr>
          </a:p>
          <a:p>
            <a:pPr lvl="1"/>
            <a:r>
              <a:rPr lang="ja-JP" altLang="en-US" sz="1600" dirty="0" smtClean="0">
                <a:latin typeface="游ゴシック Medium" panose="020B0500000000000000" pitchFamily="50" charset="-128"/>
                <a:ea typeface="游ゴシック Medium" panose="020B0500000000000000" pitchFamily="50" charset="-128"/>
              </a:rPr>
              <a:t>スート（トランプのマーク）は強さに関係しません</a:t>
            </a:r>
            <a:endParaRPr lang="en-US" altLang="ja-JP" sz="16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捨てた</a:t>
            </a:r>
            <a:r>
              <a:rPr lang="ja-JP" altLang="en-US" sz="2000" dirty="0">
                <a:latin typeface="游ゴシック Medium" panose="020B0500000000000000" pitchFamily="50" charset="-128"/>
                <a:ea typeface="游ゴシック Medium" panose="020B0500000000000000" pitchFamily="50" charset="-128"/>
              </a:rPr>
              <a:t>トランプ</a:t>
            </a:r>
            <a:r>
              <a:rPr lang="ja-JP" altLang="en-US" sz="2000" dirty="0" smtClean="0">
                <a:latin typeface="游ゴシック Medium" panose="020B0500000000000000" pitchFamily="50" charset="-128"/>
                <a:ea typeface="游ゴシック Medium" panose="020B0500000000000000" pitchFamily="50" charset="-128"/>
              </a:rPr>
              <a:t>は</a:t>
            </a:r>
            <a:r>
              <a:rPr lang="ja-JP" altLang="en-US" sz="2000" dirty="0">
                <a:latin typeface="游ゴシック Medium" panose="020B0500000000000000" pitchFamily="50" charset="-128"/>
                <a:ea typeface="游ゴシック Medium" panose="020B0500000000000000" pitchFamily="50" charset="-128"/>
              </a:rPr>
              <a:t>捨</a:t>
            </a:r>
            <a:r>
              <a:rPr lang="ja-JP" altLang="en-US" sz="2000" dirty="0" smtClean="0">
                <a:latin typeface="游ゴシック Medium" panose="020B0500000000000000" pitchFamily="50" charset="-128"/>
                <a:ea typeface="游ゴシック Medium" panose="020B0500000000000000" pitchFamily="50" charset="-128"/>
              </a:rPr>
              <a:t>札置き場においておきます（山札に戻さない）。</a:t>
            </a:r>
            <a:endParaRPr lang="en-US" altLang="ja-JP" sz="2000" dirty="0" smtClean="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88480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どんなプログラムを作成するか</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7"/>
            <a:ext cx="8147248" cy="504055"/>
          </a:xfrm>
        </p:spPr>
        <p:txBody>
          <a:bodyPr>
            <a:normAutofit/>
          </a:bodyPr>
          <a:lstStyle/>
          <a:p>
            <a:pPr marL="0" indent="0">
              <a:buNone/>
            </a:pPr>
            <a:r>
              <a:rPr kumimoji="1" lang="ja-JP" altLang="en-US" sz="2400" dirty="0" smtClean="0">
                <a:latin typeface="游ゴシック Medium" panose="020B0500000000000000" pitchFamily="50" charset="-128"/>
                <a:ea typeface="游ゴシック Medium" panose="020B0500000000000000" pitchFamily="50" charset="-128"/>
              </a:rPr>
              <a:t>今回作成する</a:t>
            </a:r>
            <a:r>
              <a:rPr lang="ja-JP" altLang="en-US" sz="2400" dirty="0" smtClean="0">
                <a:latin typeface="游ゴシック Medium" panose="020B0500000000000000" pitchFamily="50" charset="-128"/>
                <a:ea typeface="游ゴシック Medium" panose="020B0500000000000000" pitchFamily="50" charset="-128"/>
              </a:rPr>
              <a:t>プログラムの仕様は以下のとおりです。</a:t>
            </a:r>
            <a:endParaRPr kumimoji="1" lang="ja-JP" altLang="en-US" sz="2400"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6"/>
          <p:cNvSpPr txBox="1">
            <a:spLocks/>
          </p:cNvSpPr>
          <p:nvPr/>
        </p:nvSpPr>
        <p:spPr>
          <a:xfrm>
            <a:off x="467544" y="1628800"/>
            <a:ext cx="8147248" cy="49685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dirty="0">
                <a:latin typeface="游ゴシック Medium" panose="020B0500000000000000" pitchFamily="50" charset="-128"/>
                <a:ea typeface="游ゴシック Medium" panose="020B0500000000000000" pitchFamily="50" charset="-128"/>
              </a:rPr>
              <a:t>プレイヤー（あなた</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とコンピュータ</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相手</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の二人勝負とします。</a:t>
            </a:r>
            <a:endParaRPr lang="en-US" altLang="ja-JP" sz="2000" dirty="0" smtClean="0">
              <a:latin typeface="游ゴシック Medium" panose="020B0500000000000000" pitchFamily="50" charset="-128"/>
              <a:ea typeface="游ゴシック Medium" panose="020B0500000000000000" pitchFamily="50" charset="-128"/>
            </a:endParaRPr>
          </a:p>
          <a:p>
            <a:r>
              <a:rPr lang="en-US" altLang="ja-JP" sz="2000" dirty="0" smtClean="0">
                <a:latin typeface="游ゴシック Medium" panose="020B0500000000000000" pitchFamily="50" charset="-128"/>
                <a:ea typeface="游ゴシック Medium" panose="020B0500000000000000" pitchFamily="50" charset="-128"/>
              </a:rPr>
              <a:t>3</a:t>
            </a:r>
            <a:r>
              <a:rPr lang="ja-JP" altLang="en-US" sz="2000" dirty="0" smtClean="0">
                <a:latin typeface="游ゴシック Medium" panose="020B0500000000000000" pitchFamily="50" charset="-128"/>
                <a:ea typeface="游ゴシック Medium" panose="020B0500000000000000" pitchFamily="50" charset="-128"/>
              </a:rPr>
              <a:t>回勝負とし、引き分けも</a:t>
            </a:r>
            <a:r>
              <a:rPr lang="en-US" altLang="ja-JP" sz="2000" dirty="0" smtClean="0">
                <a:latin typeface="游ゴシック Medium" panose="020B0500000000000000" pitchFamily="50" charset="-128"/>
                <a:ea typeface="游ゴシック Medium" panose="020B0500000000000000" pitchFamily="50" charset="-128"/>
              </a:rPr>
              <a:t>1</a:t>
            </a:r>
            <a:r>
              <a:rPr lang="ja-JP" altLang="en-US" sz="2000" dirty="0" smtClean="0">
                <a:latin typeface="游ゴシック Medium" panose="020B0500000000000000" pitchFamily="50" charset="-128"/>
                <a:ea typeface="游ゴシック Medium" panose="020B0500000000000000" pitchFamily="50" charset="-128"/>
              </a:rPr>
              <a:t>回としてカウントします。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相手は引き直しを行いません。</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あなたは</a:t>
            </a:r>
            <a:r>
              <a:rPr lang="en-US" altLang="ja-JP" sz="2000" dirty="0" smtClean="0">
                <a:latin typeface="游ゴシック Medium" panose="020B0500000000000000" pitchFamily="50" charset="-128"/>
                <a:ea typeface="游ゴシック Medium" panose="020B0500000000000000" pitchFamily="50" charset="-128"/>
              </a:rPr>
              <a:t>2</a:t>
            </a:r>
            <a:r>
              <a:rPr lang="ja-JP" altLang="en-US" sz="2000" dirty="0" smtClean="0">
                <a:latin typeface="游ゴシック Medium" panose="020B0500000000000000" pitchFamily="50" charset="-128"/>
                <a:ea typeface="游ゴシック Medium" panose="020B0500000000000000" pitchFamily="50" charset="-128"/>
              </a:rPr>
              <a:t>回まで引き直しができます。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トランプの出力は「スート 数字」の形式とします。絵札の場合はそのアルファベットを表示してください。</a:t>
            </a:r>
            <a:endParaRPr lang="en-US" altLang="ja-JP" sz="2000" dirty="0" smtClean="0">
              <a:latin typeface="游ゴシック Medium" panose="020B0500000000000000" pitchFamily="50" charset="-128"/>
              <a:ea typeface="游ゴシック Medium" panose="020B0500000000000000" pitchFamily="50" charset="-128"/>
            </a:endParaRPr>
          </a:p>
          <a:p>
            <a:pPr lvl="1"/>
            <a:r>
              <a:rPr lang="en-US" altLang="ja-JP" sz="1600" dirty="0" smtClean="0">
                <a:latin typeface="游ゴシック Medium" panose="020B0500000000000000" pitchFamily="50" charset="-128"/>
                <a:ea typeface="游ゴシック Medium" panose="020B0500000000000000" pitchFamily="50" charset="-128"/>
              </a:rPr>
              <a:t>(</a:t>
            </a:r>
            <a:r>
              <a:rPr lang="ja-JP" altLang="en-US" sz="1600" dirty="0" smtClean="0">
                <a:latin typeface="游ゴシック Medium" panose="020B0500000000000000" pitchFamily="50" charset="-128"/>
                <a:ea typeface="游ゴシック Medium" panose="020B0500000000000000" pitchFamily="50" charset="-128"/>
              </a:rPr>
              <a:t>例</a:t>
            </a:r>
            <a:r>
              <a:rPr lang="en-US" altLang="ja-JP" sz="1600" dirty="0" smtClean="0">
                <a:latin typeface="游ゴシック Medium" panose="020B0500000000000000" pitchFamily="50" charset="-128"/>
                <a:ea typeface="游ゴシック Medium" panose="020B0500000000000000" pitchFamily="50" charset="-128"/>
              </a:rPr>
              <a:t>)</a:t>
            </a:r>
            <a:r>
              <a:rPr lang="ja-JP" altLang="en-US" sz="1600" dirty="0" smtClean="0">
                <a:latin typeface="游ゴシック Medium" panose="020B0500000000000000" pitchFamily="50" charset="-128"/>
                <a:ea typeface="游ゴシック Medium" panose="020B0500000000000000" pitchFamily="50" charset="-128"/>
              </a:rPr>
              <a:t>ハート </a:t>
            </a:r>
            <a:r>
              <a:rPr lang="en-US" altLang="ja-JP" sz="1600" dirty="0" smtClean="0">
                <a:latin typeface="游ゴシック Medium" panose="020B0500000000000000" pitchFamily="50" charset="-128"/>
                <a:ea typeface="游ゴシック Medium" panose="020B0500000000000000" pitchFamily="50" charset="-128"/>
              </a:rPr>
              <a:t>10</a:t>
            </a:r>
          </a:p>
          <a:p>
            <a:pPr lvl="1"/>
            <a:r>
              <a:rPr lang="en-US" altLang="ja-JP" sz="1600" dirty="0" smtClean="0">
                <a:latin typeface="游ゴシック Medium" panose="020B0500000000000000" pitchFamily="50" charset="-128"/>
                <a:ea typeface="游ゴシック Medium" panose="020B0500000000000000" pitchFamily="50" charset="-128"/>
              </a:rPr>
              <a:t>(</a:t>
            </a:r>
            <a:r>
              <a:rPr lang="ja-JP" altLang="en-US" sz="1600" dirty="0" smtClean="0">
                <a:latin typeface="游ゴシック Medium" panose="020B0500000000000000" pitchFamily="50" charset="-128"/>
                <a:ea typeface="游ゴシック Medium" panose="020B0500000000000000" pitchFamily="50" charset="-128"/>
              </a:rPr>
              <a:t>例</a:t>
            </a:r>
            <a:r>
              <a:rPr lang="en-US" altLang="ja-JP" sz="1600" dirty="0" smtClean="0">
                <a:latin typeface="游ゴシック Medium" panose="020B0500000000000000" pitchFamily="50" charset="-128"/>
                <a:ea typeface="游ゴシック Medium" panose="020B0500000000000000" pitchFamily="50" charset="-128"/>
              </a:rPr>
              <a:t>)</a:t>
            </a:r>
            <a:r>
              <a:rPr lang="ja-JP" altLang="en-US" sz="1600" dirty="0" smtClean="0">
                <a:latin typeface="游ゴシック Medium" panose="020B0500000000000000" pitchFamily="50" charset="-128"/>
                <a:ea typeface="游ゴシック Medium" panose="020B0500000000000000" pitchFamily="50" charset="-128"/>
              </a:rPr>
              <a:t>クラブ </a:t>
            </a:r>
            <a:r>
              <a:rPr lang="en-US" altLang="ja-JP" sz="1600" dirty="0" smtClean="0">
                <a:latin typeface="游ゴシック Medium" panose="020B0500000000000000" pitchFamily="50" charset="-128"/>
                <a:ea typeface="游ゴシック Medium" panose="020B0500000000000000" pitchFamily="50" charset="-128"/>
              </a:rPr>
              <a:t>J</a:t>
            </a:r>
          </a:p>
          <a:p>
            <a:r>
              <a:rPr lang="ja-JP" altLang="en-US" sz="2000" dirty="0" smtClean="0">
                <a:latin typeface="游ゴシック Medium" panose="020B0500000000000000" pitchFamily="50" charset="-128"/>
                <a:ea typeface="游ゴシック Medium" panose="020B0500000000000000" pitchFamily="50" charset="-128"/>
              </a:rPr>
              <a:t>各勝負のあとに、捨札の一覧と現在までの勝利点を表示します。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a:latin typeface="游ゴシック Medium" panose="020B0500000000000000" pitchFamily="50" charset="-128"/>
                <a:ea typeface="游ゴシック Medium" panose="020B0500000000000000" pitchFamily="50" charset="-128"/>
              </a:rPr>
              <a:t>捨札一覧</a:t>
            </a:r>
            <a:r>
              <a:rPr lang="ja-JP" altLang="en-US" sz="2000" dirty="0" smtClean="0">
                <a:latin typeface="游ゴシック Medium" panose="020B0500000000000000" pitchFamily="50" charset="-128"/>
                <a:ea typeface="游ゴシック Medium" panose="020B0500000000000000" pitchFamily="50" charset="-128"/>
              </a:rPr>
              <a:t>は</a:t>
            </a:r>
            <a:r>
              <a:rPr lang="ja-JP" altLang="en-US" sz="2000" dirty="0">
                <a:latin typeface="游ゴシック Medium" panose="020B0500000000000000" pitchFamily="50" charset="-128"/>
                <a:ea typeface="游ゴシック Medium" panose="020B0500000000000000" pitchFamily="50" charset="-128"/>
              </a:rPr>
              <a:t>スート毎</a:t>
            </a:r>
            <a:r>
              <a:rPr lang="ja-JP" altLang="en-US" sz="2000" dirty="0" smtClean="0">
                <a:latin typeface="游ゴシック Medium" panose="020B0500000000000000" pitchFamily="50" charset="-128"/>
                <a:ea typeface="游ゴシック Medium" panose="020B0500000000000000" pitchFamily="50" charset="-128"/>
              </a:rPr>
              <a:t>に、数字の小さい順に表示してください。</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a:latin typeface="游ゴシック Medium" panose="020B0500000000000000" pitchFamily="50" charset="-128"/>
                <a:ea typeface="游ゴシック Medium" panose="020B0500000000000000" pitchFamily="50" charset="-128"/>
              </a:rPr>
              <a:t>使用</a:t>
            </a:r>
            <a:r>
              <a:rPr lang="ja-JP" altLang="en-US" sz="2000" dirty="0" smtClean="0">
                <a:latin typeface="游ゴシック Medium" panose="020B0500000000000000" pitchFamily="50" charset="-128"/>
                <a:ea typeface="游ゴシック Medium" panose="020B0500000000000000" pitchFamily="50" charset="-128"/>
              </a:rPr>
              <a:t>する</a:t>
            </a:r>
            <a:r>
              <a:rPr lang="ja-JP" altLang="en-US" sz="2000" dirty="0">
                <a:latin typeface="游ゴシック Medium" panose="020B0500000000000000" pitchFamily="50" charset="-128"/>
                <a:ea typeface="游ゴシック Medium" panose="020B0500000000000000" pitchFamily="50" charset="-128"/>
              </a:rPr>
              <a:t>トランプ</a:t>
            </a:r>
            <a:r>
              <a:rPr lang="ja-JP" altLang="en-US" sz="2000" dirty="0" smtClean="0">
                <a:latin typeface="游ゴシック Medium" panose="020B0500000000000000" pitchFamily="50" charset="-128"/>
                <a:ea typeface="游ゴシック Medium" panose="020B0500000000000000" pitchFamily="50" charset="-128"/>
              </a:rPr>
              <a:t>は</a:t>
            </a:r>
            <a:r>
              <a:rPr lang="ja-JP" altLang="en-US" sz="2000" dirty="0">
                <a:latin typeface="游ゴシック Medium" panose="020B0500000000000000" pitchFamily="50" charset="-128"/>
                <a:ea typeface="游ゴシック Medium" panose="020B0500000000000000" pitchFamily="50" charset="-128"/>
              </a:rPr>
              <a:t>ジョーカー</a:t>
            </a:r>
            <a:r>
              <a:rPr lang="ja-JP" altLang="en-US" sz="2000" dirty="0" smtClean="0">
                <a:latin typeface="游ゴシック Medium" panose="020B0500000000000000" pitchFamily="50" charset="-128"/>
                <a:ea typeface="游ゴシック Medium" panose="020B0500000000000000" pitchFamily="50" charset="-128"/>
              </a:rPr>
              <a:t>を除いた</a:t>
            </a:r>
            <a:r>
              <a:rPr lang="en-US" altLang="ja-JP" sz="2000" dirty="0" smtClean="0">
                <a:latin typeface="游ゴシック Medium" panose="020B0500000000000000" pitchFamily="50" charset="-128"/>
                <a:ea typeface="游ゴシック Medium" panose="020B0500000000000000" pitchFamily="50" charset="-128"/>
              </a:rPr>
              <a:t>52</a:t>
            </a:r>
            <a:r>
              <a:rPr lang="ja-JP" altLang="en-US" sz="2000" dirty="0" smtClean="0">
                <a:latin typeface="游ゴシック Medium" panose="020B0500000000000000" pitchFamily="50" charset="-128"/>
                <a:ea typeface="游ゴシック Medium" panose="020B0500000000000000" pitchFamily="50" charset="-128"/>
              </a:rPr>
              <a:t>枚です。</a:t>
            </a:r>
            <a:endParaRPr lang="en-US" altLang="ja-JP" sz="2000" dirty="0" smtClean="0">
              <a:latin typeface="游ゴシック Medium" panose="020B0500000000000000" pitchFamily="50" charset="-128"/>
              <a:ea typeface="游ゴシック Medium" panose="020B0500000000000000" pitchFamily="50" charset="-128"/>
            </a:endParaRPr>
          </a:p>
          <a:p>
            <a:r>
              <a:rPr lang="ja-JP" altLang="en-US" sz="2000" dirty="0" smtClean="0">
                <a:latin typeface="游ゴシック Medium" panose="020B0500000000000000" pitchFamily="50" charset="-128"/>
                <a:ea typeface="游ゴシック Medium" panose="020B0500000000000000" pitchFamily="50" charset="-128"/>
              </a:rPr>
              <a:t>両者の引くトランプはランダムとなるように処理してください。</a:t>
            </a:r>
            <a:endParaRPr lang="en-US" altLang="ja-JP" sz="2000" dirty="0" smtClean="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81702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実行結果</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5" name="コンテンツ プレースホルダー 6"/>
          <p:cNvSpPr txBox="1">
            <a:spLocks/>
          </p:cNvSpPr>
          <p:nvPr/>
        </p:nvSpPr>
        <p:spPr>
          <a:xfrm>
            <a:off x="467544" y="908720"/>
            <a:ext cx="4032448" cy="568863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ゲームスタート</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回戦</a:t>
            </a:r>
          </a:p>
          <a:p>
            <a:pPr marL="0" indent="0">
              <a:buNone/>
            </a:pPr>
            <a:r>
              <a:rPr lang="ja-JP" altLang="en-US" sz="1400" dirty="0">
                <a:latin typeface="ＭＳ ゴシック" panose="020B0609070205080204" pitchFamily="49" charset="-128"/>
                <a:ea typeface="ＭＳ ゴシック" panose="020B0609070205080204" pitchFamily="49" charset="-128"/>
              </a:rPr>
              <a:t>山札から</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枚引きます</a:t>
            </a:r>
          </a:p>
          <a:p>
            <a:pPr marL="0" indent="0">
              <a:buNone/>
            </a:pPr>
            <a:r>
              <a:rPr lang="ja-JP" altLang="en-US" sz="1400" dirty="0">
                <a:latin typeface="ＭＳ ゴシック" panose="020B0609070205080204" pitchFamily="49" charset="-128"/>
                <a:ea typeface="ＭＳ ゴシック" panose="020B0609070205080204" pitchFamily="49" charset="-128"/>
              </a:rPr>
              <a:t>相手の表示札：ハート </a:t>
            </a:r>
            <a:r>
              <a:rPr lang="en-US" altLang="ja-JP" sz="1400" dirty="0">
                <a:latin typeface="ＭＳ ゴシック" panose="020B0609070205080204" pitchFamily="49" charset="-128"/>
                <a:ea typeface="ＭＳ ゴシック" panose="020B0609070205080204" pitchFamily="49" charset="-128"/>
              </a:rPr>
              <a:t>Q</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あなたの手札を交換しますか？</a:t>
            </a: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残</a:t>
            </a: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回</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交換</a:t>
            </a:r>
          </a:p>
          <a:p>
            <a:pPr marL="0" indent="0">
              <a:buNone/>
            </a:pP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勝負</a:t>
            </a:r>
          </a:p>
          <a:p>
            <a:pPr marL="0" indent="0">
              <a:buNone/>
            </a:pPr>
            <a:r>
              <a:rPr lang="ja-JP" altLang="en-US" sz="1400" dirty="0">
                <a:latin typeface="ＭＳ ゴシック" panose="020B0609070205080204" pitchFamily="49" charset="-128"/>
                <a:ea typeface="ＭＳ ゴシック" panose="020B0609070205080204" pitchFamily="49" charset="-128"/>
              </a:rPr>
              <a:t>＞</a:t>
            </a:r>
            <a:r>
              <a:rPr lang="en-US" altLang="ja-JP" sz="1400" dirty="0">
                <a:latin typeface="ＭＳ ゴシック" panose="020B0609070205080204" pitchFamily="49" charset="-128"/>
                <a:ea typeface="ＭＳ ゴシック" panose="020B0609070205080204" pitchFamily="49" charset="-128"/>
              </a:rPr>
              <a:t>1</a:t>
            </a: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あなたの手札：ハート </a:t>
            </a:r>
            <a:r>
              <a:rPr lang="en-US" altLang="ja-JP" sz="1400" dirty="0">
                <a:latin typeface="ＭＳ ゴシック" panose="020B0609070205080204" pitchFamily="49" charset="-128"/>
                <a:ea typeface="ＭＳ ゴシック" panose="020B0609070205080204" pitchFamily="49" charset="-128"/>
              </a:rPr>
              <a:t>8</a:t>
            </a:r>
            <a:r>
              <a:rPr lang="ja-JP" altLang="en-US" sz="1400" dirty="0">
                <a:latin typeface="ＭＳ ゴシック" panose="020B0609070205080204" pitchFamily="49" charset="-128"/>
                <a:ea typeface="ＭＳ ゴシック" panose="020B0609070205080204" pitchFamily="49" charset="-128"/>
              </a:rPr>
              <a:t>でした</a:t>
            </a:r>
          </a:p>
          <a:p>
            <a:pPr marL="0" indent="0">
              <a:buNone/>
            </a:pPr>
            <a:r>
              <a:rPr lang="ja-JP" altLang="en-US" sz="1400" dirty="0">
                <a:latin typeface="ＭＳ ゴシック" panose="020B0609070205080204" pitchFamily="49" charset="-128"/>
                <a:ea typeface="ＭＳ ゴシック" panose="020B0609070205080204" pitchFamily="49" charset="-128"/>
              </a:rPr>
              <a:t>山札から</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枚引きます</a:t>
            </a:r>
          </a:p>
          <a:p>
            <a:pPr marL="0" indent="0">
              <a:buNone/>
            </a:pPr>
            <a:endParaRPr lang="ja-JP" altLang="en-US"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あなたの手札を交換しますか？</a:t>
            </a: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残</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回</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交換</a:t>
            </a:r>
          </a:p>
          <a:p>
            <a:pPr marL="0" indent="0">
              <a:buNone/>
            </a:pP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勝負</a:t>
            </a:r>
          </a:p>
          <a:p>
            <a:pPr marL="0" indent="0">
              <a:buNone/>
            </a:pPr>
            <a:r>
              <a:rPr lang="ja-JP" altLang="en-US" sz="1400" dirty="0">
                <a:latin typeface="ＭＳ ゴシック" panose="020B0609070205080204" pitchFamily="49" charset="-128"/>
                <a:ea typeface="ＭＳ ゴシック" panose="020B0609070205080204" pitchFamily="49" charset="-128"/>
              </a:rPr>
              <a:t>＞</a:t>
            </a:r>
            <a:r>
              <a:rPr lang="en-US" altLang="ja-JP" sz="1400" dirty="0">
                <a:latin typeface="ＭＳ ゴシック" panose="020B0609070205080204" pitchFamily="49" charset="-128"/>
                <a:ea typeface="ＭＳ ゴシック" panose="020B0609070205080204" pitchFamily="49" charset="-128"/>
              </a:rPr>
              <a:t>1</a:t>
            </a: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あなたの手札：クラブ </a:t>
            </a: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でした</a:t>
            </a:r>
          </a:p>
          <a:p>
            <a:pPr marL="0" indent="0">
              <a:buNone/>
            </a:pPr>
            <a:r>
              <a:rPr lang="ja-JP" altLang="en-US" sz="1400" dirty="0">
                <a:latin typeface="ＭＳ ゴシック" panose="020B0609070205080204" pitchFamily="49" charset="-128"/>
                <a:ea typeface="ＭＳ ゴシック" panose="020B0609070205080204" pitchFamily="49" charset="-128"/>
              </a:rPr>
              <a:t>山札から</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枚引きます</a:t>
            </a:r>
          </a:p>
          <a:p>
            <a:pPr marL="0" indent="0">
              <a:buNone/>
            </a:pPr>
            <a:endParaRPr lang="ja-JP" altLang="en-US"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勝負！</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ja-JP" altLang="en-US" sz="1400" dirty="0">
                <a:latin typeface="ＭＳ ゴシック" panose="020B0609070205080204" pitchFamily="49" charset="-128"/>
                <a:ea typeface="ＭＳ ゴシック" panose="020B0609070205080204" pitchFamily="49" charset="-128"/>
              </a:rPr>
              <a:t>相手の表示札：ハート </a:t>
            </a:r>
            <a:r>
              <a:rPr lang="en-US" altLang="ja-JP" sz="1400" dirty="0">
                <a:latin typeface="ＭＳ ゴシック" panose="020B0609070205080204" pitchFamily="49" charset="-128"/>
                <a:ea typeface="ＭＳ ゴシック" panose="020B0609070205080204" pitchFamily="49" charset="-128"/>
              </a:rPr>
              <a:t>Q</a:t>
            </a: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あなたの手札：ダイヤ </a:t>
            </a:r>
            <a:r>
              <a:rPr lang="en-US" altLang="ja-JP" sz="1400" dirty="0">
                <a:latin typeface="ＭＳ ゴシック" panose="020B0609070205080204" pitchFamily="49" charset="-128"/>
                <a:ea typeface="ＭＳ ゴシック" panose="020B0609070205080204" pitchFamily="49" charset="-128"/>
              </a:rPr>
              <a:t>A</a:t>
            </a:r>
          </a:p>
          <a:p>
            <a:pPr marL="0" indent="0">
              <a:buNone/>
            </a:pPr>
            <a:r>
              <a:rPr lang="ja-JP" altLang="en-US" sz="1400" dirty="0">
                <a:latin typeface="ＭＳ ゴシック" panose="020B0609070205080204" pitchFamily="49" charset="-128"/>
                <a:ea typeface="ＭＳ ゴシック" panose="020B0609070205080204" pitchFamily="49" charset="-128"/>
              </a:rPr>
              <a:t>あなたの勝ちです！</a:t>
            </a:r>
          </a:p>
          <a:p>
            <a:pPr marL="0" indent="0">
              <a:buNone/>
            </a:pPr>
            <a:endParaRPr lang="ja-JP" altLang="en-US"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 捨札</a:t>
            </a:r>
          </a:p>
          <a:p>
            <a:pPr marL="0" indent="0">
              <a:buNone/>
            </a:pP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スペード </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ハート　 </a:t>
            </a:r>
            <a:r>
              <a:rPr lang="en-US" altLang="ja-JP" sz="1400" dirty="0">
                <a:latin typeface="ＭＳ ゴシック" panose="020B0609070205080204" pitchFamily="49" charset="-128"/>
                <a:ea typeface="ＭＳ ゴシック" panose="020B0609070205080204" pitchFamily="49" charset="-128"/>
              </a:rPr>
              <a:t>|  8  Q</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ダイヤ　 </a:t>
            </a:r>
            <a:r>
              <a:rPr lang="en-US" altLang="ja-JP" sz="1400" dirty="0">
                <a:latin typeface="ＭＳ ゴシック" panose="020B0609070205080204" pitchFamily="49" charset="-128"/>
                <a:ea typeface="ＭＳ ゴシック" panose="020B0609070205080204" pitchFamily="49" charset="-128"/>
              </a:rPr>
              <a:t>|  A</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クラブ　 </a:t>
            </a:r>
            <a:r>
              <a:rPr lang="en-US" altLang="ja-JP" sz="1400" dirty="0">
                <a:latin typeface="ＭＳ ゴシック" panose="020B0609070205080204" pitchFamily="49" charset="-128"/>
                <a:ea typeface="ＭＳ ゴシック" panose="020B0609070205080204" pitchFamily="49" charset="-128"/>
              </a:rPr>
              <a:t>|  2</a:t>
            </a:r>
          </a:p>
          <a:p>
            <a:pPr marL="0" indent="0">
              <a:buNone/>
            </a:pP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勝利点 あなた</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：相手</a:t>
            </a:r>
            <a:r>
              <a:rPr lang="en-US" altLang="ja-JP" sz="1400" dirty="0">
                <a:latin typeface="ＭＳ ゴシック" panose="020B0609070205080204" pitchFamily="49" charset="-128"/>
                <a:ea typeface="ＭＳ ゴシック" panose="020B0609070205080204" pitchFamily="49" charset="-128"/>
              </a:rPr>
              <a:t>0</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回戦</a:t>
            </a:r>
          </a:p>
          <a:p>
            <a:pPr marL="0" indent="0">
              <a:buNone/>
            </a:pPr>
            <a:r>
              <a:rPr lang="ja-JP" altLang="en-US" sz="1400" dirty="0">
                <a:latin typeface="ＭＳ ゴシック" panose="020B0609070205080204" pitchFamily="49" charset="-128"/>
                <a:ea typeface="ＭＳ ゴシック" panose="020B0609070205080204" pitchFamily="49" charset="-128"/>
              </a:rPr>
              <a:t>山札から</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枚引きます</a:t>
            </a:r>
          </a:p>
          <a:p>
            <a:pPr marL="0" indent="0">
              <a:buNone/>
            </a:pPr>
            <a:r>
              <a:rPr lang="ja-JP" altLang="en-US" sz="1400" dirty="0">
                <a:latin typeface="ＭＳ ゴシック" panose="020B0609070205080204" pitchFamily="49" charset="-128"/>
                <a:ea typeface="ＭＳ ゴシック" panose="020B0609070205080204" pitchFamily="49" charset="-128"/>
              </a:rPr>
              <a:t>相手の表示札：ハート </a:t>
            </a:r>
            <a:r>
              <a:rPr lang="en-US" altLang="ja-JP" sz="1400" dirty="0">
                <a:latin typeface="ＭＳ ゴシック" panose="020B0609070205080204" pitchFamily="49" charset="-128"/>
                <a:ea typeface="ＭＳ ゴシック" panose="020B0609070205080204" pitchFamily="49" charset="-128"/>
              </a:rPr>
              <a:t>9</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あなたの手札を交換しますか？</a:t>
            </a: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残</a:t>
            </a: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回</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交換</a:t>
            </a:r>
          </a:p>
          <a:p>
            <a:pPr marL="0" indent="0">
              <a:buNone/>
            </a:pP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勝負</a:t>
            </a:r>
          </a:p>
          <a:p>
            <a:pPr marL="0" indent="0">
              <a:buNone/>
            </a:pPr>
            <a:r>
              <a:rPr lang="ja-JP" altLang="en-US" sz="1400" dirty="0">
                <a:latin typeface="ＭＳ ゴシック" panose="020B0609070205080204" pitchFamily="49" charset="-128"/>
                <a:ea typeface="ＭＳ ゴシック" panose="020B0609070205080204" pitchFamily="49" charset="-128"/>
              </a:rPr>
              <a:t>＞</a:t>
            </a:r>
            <a:r>
              <a:rPr lang="en-US" altLang="ja-JP" sz="1400" dirty="0" smtClean="0">
                <a:latin typeface="ＭＳ ゴシック" panose="020B0609070205080204" pitchFamily="49" charset="-128"/>
                <a:ea typeface="ＭＳ ゴシック" panose="020B0609070205080204" pitchFamily="49" charset="-128"/>
              </a:rPr>
              <a:t>2</a:t>
            </a:r>
            <a:endParaRPr lang="en-US" altLang="ja-JP" sz="1400" dirty="0">
              <a:latin typeface="ＭＳ ゴシック" panose="020B0609070205080204" pitchFamily="49" charset="-128"/>
              <a:ea typeface="ＭＳ ゴシック" panose="020B0609070205080204" pitchFamily="49" charset="-128"/>
            </a:endParaRPr>
          </a:p>
        </p:txBody>
      </p:sp>
      <p:sp>
        <p:nvSpPr>
          <p:cNvPr id="8" name="コンテンツ プレースホルダー 6"/>
          <p:cNvSpPr txBox="1">
            <a:spLocks/>
          </p:cNvSpPr>
          <p:nvPr/>
        </p:nvSpPr>
        <p:spPr>
          <a:xfrm>
            <a:off x="4788024" y="908720"/>
            <a:ext cx="4032448" cy="568863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勝負！</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ja-JP" altLang="en-US" sz="1400" dirty="0">
                <a:latin typeface="ＭＳ ゴシック" panose="020B0609070205080204" pitchFamily="49" charset="-128"/>
                <a:ea typeface="ＭＳ ゴシック" panose="020B0609070205080204" pitchFamily="49" charset="-128"/>
              </a:rPr>
              <a:t>相手の表示札：ハート </a:t>
            </a:r>
            <a:r>
              <a:rPr lang="en-US" altLang="ja-JP" sz="1400" dirty="0">
                <a:latin typeface="ＭＳ ゴシック" panose="020B0609070205080204" pitchFamily="49" charset="-128"/>
                <a:ea typeface="ＭＳ ゴシック" panose="020B0609070205080204" pitchFamily="49" charset="-128"/>
              </a:rPr>
              <a:t>9</a:t>
            </a: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あなたの手札：クラブ </a:t>
            </a:r>
            <a:r>
              <a:rPr lang="en-US" altLang="ja-JP" sz="1400" dirty="0">
                <a:latin typeface="ＭＳ ゴシック" panose="020B0609070205080204" pitchFamily="49" charset="-128"/>
                <a:ea typeface="ＭＳ ゴシック" panose="020B0609070205080204" pitchFamily="49" charset="-128"/>
              </a:rPr>
              <a:t>7</a:t>
            </a:r>
          </a:p>
          <a:p>
            <a:pPr marL="0" indent="0">
              <a:buNone/>
            </a:pPr>
            <a:r>
              <a:rPr lang="ja-JP" altLang="en-US" sz="1400" dirty="0">
                <a:latin typeface="ＭＳ ゴシック" panose="020B0609070205080204" pitchFamily="49" charset="-128"/>
                <a:ea typeface="ＭＳ ゴシック" panose="020B0609070205080204" pitchFamily="49" charset="-128"/>
              </a:rPr>
              <a:t>あなたの負けです！</a:t>
            </a:r>
          </a:p>
          <a:p>
            <a:pPr marL="0" indent="0">
              <a:buNone/>
            </a:pPr>
            <a:endParaRPr lang="ja-JP" altLang="en-US"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 捨札</a:t>
            </a:r>
          </a:p>
          <a:p>
            <a:pPr marL="0" indent="0">
              <a:buNone/>
            </a:pP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スペード </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ハート　 </a:t>
            </a:r>
            <a:r>
              <a:rPr lang="en-US" altLang="ja-JP" sz="1400" dirty="0">
                <a:latin typeface="ＭＳ ゴシック" panose="020B0609070205080204" pitchFamily="49" charset="-128"/>
                <a:ea typeface="ＭＳ ゴシック" panose="020B0609070205080204" pitchFamily="49" charset="-128"/>
              </a:rPr>
              <a:t>|  8  9  Q</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ダイヤ　 </a:t>
            </a:r>
            <a:r>
              <a:rPr lang="en-US" altLang="ja-JP" sz="1400" dirty="0">
                <a:latin typeface="ＭＳ ゴシック" panose="020B0609070205080204" pitchFamily="49" charset="-128"/>
                <a:ea typeface="ＭＳ ゴシック" panose="020B0609070205080204" pitchFamily="49" charset="-128"/>
              </a:rPr>
              <a:t>|  A</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クラブ　 </a:t>
            </a:r>
            <a:r>
              <a:rPr lang="en-US" altLang="ja-JP" sz="1400" dirty="0">
                <a:latin typeface="ＭＳ ゴシック" panose="020B0609070205080204" pitchFamily="49" charset="-128"/>
                <a:ea typeface="ＭＳ ゴシック" panose="020B0609070205080204" pitchFamily="49" charset="-128"/>
              </a:rPr>
              <a:t>|  2  7</a:t>
            </a:r>
          </a:p>
          <a:p>
            <a:pPr marL="0" indent="0">
              <a:buNone/>
            </a:pP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勝利点 あなた</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：相手</a:t>
            </a:r>
            <a:r>
              <a:rPr lang="en-US" altLang="ja-JP" sz="1400" dirty="0">
                <a:latin typeface="ＭＳ ゴシック" panose="020B0609070205080204" pitchFamily="49" charset="-128"/>
                <a:ea typeface="ＭＳ ゴシック" panose="020B0609070205080204" pitchFamily="49" charset="-128"/>
              </a:rPr>
              <a:t>1</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★3</a:t>
            </a:r>
            <a:r>
              <a:rPr lang="ja-JP" altLang="en-US" sz="1400" dirty="0">
                <a:latin typeface="ＭＳ ゴシック" panose="020B0609070205080204" pitchFamily="49" charset="-128"/>
                <a:ea typeface="ＭＳ ゴシック" panose="020B0609070205080204" pitchFamily="49" charset="-128"/>
              </a:rPr>
              <a:t>回戦</a:t>
            </a:r>
          </a:p>
          <a:p>
            <a:pPr marL="0" indent="0">
              <a:buNone/>
            </a:pPr>
            <a:r>
              <a:rPr lang="ja-JP" altLang="en-US" sz="1400" dirty="0">
                <a:latin typeface="ＭＳ ゴシック" panose="020B0609070205080204" pitchFamily="49" charset="-128"/>
                <a:ea typeface="ＭＳ ゴシック" panose="020B0609070205080204" pitchFamily="49" charset="-128"/>
              </a:rPr>
              <a:t>山札から</a:t>
            </a: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枚引きます</a:t>
            </a:r>
          </a:p>
          <a:p>
            <a:pPr marL="0" indent="0">
              <a:buNone/>
            </a:pPr>
            <a:r>
              <a:rPr lang="ja-JP" altLang="en-US" sz="1400" dirty="0">
                <a:latin typeface="ＭＳ ゴシック" panose="020B0609070205080204" pitchFamily="49" charset="-128"/>
                <a:ea typeface="ＭＳ ゴシック" panose="020B0609070205080204" pitchFamily="49" charset="-128"/>
              </a:rPr>
              <a:t>相手の表示札：スペード </a:t>
            </a:r>
            <a:r>
              <a:rPr lang="en-US" altLang="ja-JP" sz="1400" dirty="0">
                <a:latin typeface="ＭＳ ゴシック" panose="020B0609070205080204" pitchFamily="49" charset="-128"/>
                <a:ea typeface="ＭＳ ゴシック" panose="020B0609070205080204" pitchFamily="49" charset="-128"/>
              </a:rPr>
              <a:t>2</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あなたの手札を交換しますか？</a:t>
            </a: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残</a:t>
            </a: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回</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1:</a:t>
            </a:r>
            <a:r>
              <a:rPr lang="ja-JP" altLang="en-US" sz="1400" dirty="0">
                <a:latin typeface="ＭＳ ゴシック" panose="020B0609070205080204" pitchFamily="49" charset="-128"/>
                <a:ea typeface="ＭＳ ゴシック" panose="020B0609070205080204" pitchFamily="49" charset="-128"/>
              </a:rPr>
              <a:t>交換</a:t>
            </a:r>
          </a:p>
          <a:p>
            <a:pPr marL="0" indent="0">
              <a:buNone/>
            </a:pP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勝負</a:t>
            </a:r>
          </a:p>
          <a:p>
            <a:pPr marL="0" indent="0">
              <a:buNone/>
            </a:pPr>
            <a:r>
              <a:rPr lang="ja-JP" altLang="en-US" sz="1400" dirty="0">
                <a:latin typeface="ＭＳ ゴシック" panose="020B0609070205080204" pitchFamily="49" charset="-128"/>
                <a:ea typeface="ＭＳ ゴシック" panose="020B0609070205080204" pitchFamily="49" charset="-128"/>
              </a:rPr>
              <a:t>＞</a:t>
            </a:r>
            <a:r>
              <a:rPr lang="en-US" altLang="ja-JP" sz="1400" dirty="0">
                <a:latin typeface="ＭＳ ゴシック" panose="020B0609070205080204" pitchFamily="49" charset="-128"/>
                <a:ea typeface="ＭＳ ゴシック" panose="020B0609070205080204" pitchFamily="49" charset="-128"/>
              </a:rPr>
              <a:t>2</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勝負！</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ja-JP" altLang="en-US" sz="1400" dirty="0">
                <a:latin typeface="ＭＳ ゴシック" panose="020B0609070205080204" pitchFamily="49" charset="-128"/>
                <a:ea typeface="ＭＳ ゴシック" panose="020B0609070205080204" pitchFamily="49" charset="-128"/>
              </a:rPr>
              <a:t>相手の表示札：スペード </a:t>
            </a:r>
            <a:r>
              <a:rPr lang="en-US" altLang="ja-JP" sz="1400" dirty="0">
                <a:latin typeface="ＭＳ ゴシック" panose="020B0609070205080204" pitchFamily="49" charset="-128"/>
                <a:ea typeface="ＭＳ ゴシック" panose="020B0609070205080204" pitchFamily="49" charset="-128"/>
              </a:rPr>
              <a:t>2</a:t>
            </a:r>
          </a:p>
          <a:p>
            <a:pPr marL="0" indent="0">
              <a:buNone/>
            </a:pPr>
            <a:r>
              <a:rPr lang="ja-JP" altLang="en-US" sz="1400" dirty="0">
                <a:latin typeface="ＭＳ ゴシック" panose="020B0609070205080204" pitchFamily="49" charset="-128"/>
                <a:ea typeface="ＭＳ ゴシック" panose="020B0609070205080204" pitchFamily="49" charset="-128"/>
              </a:rPr>
              <a:t>あなたの手札：ハート </a:t>
            </a:r>
            <a:r>
              <a:rPr lang="en-US" altLang="ja-JP" sz="1400" dirty="0">
                <a:latin typeface="ＭＳ ゴシック" panose="020B0609070205080204" pitchFamily="49" charset="-128"/>
                <a:ea typeface="ＭＳ ゴシック" panose="020B0609070205080204" pitchFamily="49" charset="-128"/>
              </a:rPr>
              <a:t>6</a:t>
            </a:r>
          </a:p>
          <a:p>
            <a:pPr marL="0" indent="0">
              <a:buNone/>
            </a:pPr>
            <a:r>
              <a:rPr lang="ja-JP" altLang="en-US" sz="1400" dirty="0">
                <a:latin typeface="ＭＳ ゴシック" panose="020B0609070205080204" pitchFamily="49" charset="-128"/>
                <a:ea typeface="ＭＳ ゴシック" panose="020B0609070205080204" pitchFamily="49" charset="-128"/>
              </a:rPr>
              <a:t>あなたの勝ちです！</a:t>
            </a:r>
          </a:p>
          <a:p>
            <a:pPr marL="0" indent="0">
              <a:buNone/>
            </a:pPr>
            <a:endParaRPr lang="ja-JP" altLang="en-US" sz="1400" dirty="0">
              <a:latin typeface="ＭＳ ゴシック" panose="020B0609070205080204" pitchFamily="49" charset="-128"/>
              <a:ea typeface="ＭＳ ゴシック" panose="020B0609070205080204" pitchFamily="49" charset="-128"/>
            </a:endParaRPr>
          </a:p>
          <a:p>
            <a:pPr marL="0" indent="0">
              <a:buNone/>
            </a:pPr>
            <a:r>
              <a:rPr lang="ja-JP" altLang="en-US" sz="1400" dirty="0">
                <a:latin typeface="ＭＳ ゴシック" panose="020B0609070205080204" pitchFamily="49" charset="-128"/>
                <a:ea typeface="ＭＳ ゴシック" panose="020B0609070205080204" pitchFamily="49" charset="-128"/>
              </a:rPr>
              <a:t> 捨札</a:t>
            </a:r>
          </a:p>
          <a:p>
            <a:pPr marL="0" indent="0">
              <a:buNone/>
            </a:pP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スペード </a:t>
            </a:r>
            <a:r>
              <a:rPr lang="en-US" altLang="ja-JP" sz="1400" dirty="0">
                <a:latin typeface="ＭＳ ゴシック" panose="020B0609070205080204" pitchFamily="49" charset="-128"/>
                <a:ea typeface="ＭＳ ゴシック" panose="020B0609070205080204" pitchFamily="49" charset="-128"/>
              </a:rPr>
              <a:t>|  2</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ハート　 </a:t>
            </a:r>
            <a:r>
              <a:rPr lang="en-US" altLang="ja-JP" sz="1400" dirty="0">
                <a:latin typeface="ＭＳ ゴシック" panose="020B0609070205080204" pitchFamily="49" charset="-128"/>
                <a:ea typeface="ＭＳ ゴシック" panose="020B0609070205080204" pitchFamily="49" charset="-128"/>
              </a:rPr>
              <a:t>|  6  8  9  Q</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ダイヤ　 </a:t>
            </a:r>
            <a:r>
              <a:rPr lang="en-US" altLang="ja-JP" sz="1400" dirty="0">
                <a:latin typeface="ＭＳ ゴシック" panose="020B0609070205080204" pitchFamily="49" charset="-128"/>
                <a:ea typeface="ＭＳ ゴシック" panose="020B0609070205080204" pitchFamily="49" charset="-128"/>
              </a:rPr>
              <a:t>|  A</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クラブ　 </a:t>
            </a:r>
            <a:r>
              <a:rPr lang="en-US" altLang="ja-JP" sz="1400" dirty="0">
                <a:latin typeface="ＭＳ ゴシック" panose="020B0609070205080204" pitchFamily="49" charset="-128"/>
                <a:ea typeface="ＭＳ ゴシック" panose="020B0609070205080204" pitchFamily="49" charset="-128"/>
              </a:rPr>
              <a:t>|  2  7</a:t>
            </a:r>
          </a:p>
          <a:p>
            <a:pPr marL="0" indent="0">
              <a:buNone/>
            </a:pPr>
            <a:r>
              <a:rPr lang="en-US" altLang="ja-JP" sz="1400" dirty="0">
                <a:latin typeface="ＭＳ ゴシック" panose="020B0609070205080204" pitchFamily="49" charset="-128"/>
                <a:ea typeface="ＭＳ ゴシック" panose="020B0609070205080204" pitchFamily="49" charset="-128"/>
              </a:rPr>
              <a:t>---------------------------------------------------</a:t>
            </a:r>
          </a:p>
          <a:p>
            <a:pPr marL="0" indent="0">
              <a:buNone/>
            </a:pPr>
            <a:r>
              <a:rPr lang="en-US" altLang="ja-JP" sz="1400" dirty="0">
                <a:latin typeface="ＭＳ ゴシック" panose="020B0609070205080204" pitchFamily="49" charset="-128"/>
                <a:ea typeface="ＭＳ ゴシック" panose="020B0609070205080204" pitchFamily="49" charset="-128"/>
              </a:rPr>
              <a:t> </a:t>
            </a:r>
            <a:r>
              <a:rPr lang="ja-JP" altLang="en-US" sz="1400" dirty="0">
                <a:latin typeface="ＭＳ ゴシック" panose="020B0609070205080204" pitchFamily="49" charset="-128"/>
                <a:ea typeface="ＭＳ ゴシック" panose="020B0609070205080204" pitchFamily="49" charset="-128"/>
              </a:rPr>
              <a:t>勝利点 あなた</a:t>
            </a:r>
            <a:r>
              <a:rPr lang="en-US" altLang="ja-JP" sz="1400" dirty="0">
                <a:latin typeface="ＭＳ ゴシック" panose="020B0609070205080204" pitchFamily="49" charset="-128"/>
                <a:ea typeface="ＭＳ ゴシック" panose="020B0609070205080204" pitchFamily="49" charset="-128"/>
              </a:rPr>
              <a:t>2</a:t>
            </a:r>
            <a:r>
              <a:rPr lang="ja-JP" altLang="en-US" sz="1400" dirty="0">
                <a:latin typeface="ＭＳ ゴシック" panose="020B0609070205080204" pitchFamily="49" charset="-128"/>
                <a:ea typeface="ＭＳ ゴシック" panose="020B0609070205080204" pitchFamily="49" charset="-128"/>
              </a:rPr>
              <a:t>：相手</a:t>
            </a:r>
            <a:r>
              <a:rPr lang="en-US" altLang="ja-JP" sz="1400" dirty="0">
                <a:latin typeface="ＭＳ ゴシック" panose="020B0609070205080204" pitchFamily="49" charset="-128"/>
                <a:ea typeface="ＭＳ ゴシック" panose="020B0609070205080204" pitchFamily="49" charset="-128"/>
              </a:rPr>
              <a:t>1</a:t>
            </a:r>
          </a:p>
          <a:p>
            <a:pPr marL="0" indent="0">
              <a:buNone/>
            </a:pPr>
            <a:endParaRPr lang="en-US" altLang="ja-JP"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最終結果</a:t>
            </a:r>
            <a:r>
              <a:rPr lang="en-US" altLang="ja-JP" sz="1400" dirty="0">
                <a:latin typeface="ＭＳ ゴシック" panose="020B0609070205080204" pitchFamily="49" charset="-128"/>
                <a:ea typeface="ＭＳ ゴシック" panose="020B0609070205080204" pitchFamily="49" charset="-128"/>
              </a:rPr>
              <a:t>】</a:t>
            </a:r>
          </a:p>
          <a:p>
            <a:pPr marL="0" indent="0">
              <a:buNone/>
            </a:pPr>
            <a:r>
              <a:rPr lang="ja-JP" altLang="en-US" sz="1400" dirty="0">
                <a:latin typeface="ＭＳ ゴシック" panose="020B0609070205080204" pitchFamily="49" charset="-128"/>
                <a:ea typeface="ＭＳ ゴシック" panose="020B0609070205080204" pitchFamily="49" charset="-128"/>
              </a:rPr>
              <a:t>あなたの勝ちです！</a:t>
            </a:r>
          </a:p>
          <a:p>
            <a:pPr marL="0" indent="0">
              <a:buNone/>
            </a:pPr>
            <a:endParaRPr lang="ja-JP" altLang="en-US" sz="1400" dirty="0">
              <a:latin typeface="ＭＳ ゴシック" panose="020B0609070205080204" pitchFamily="49" charset="-128"/>
              <a:ea typeface="ＭＳ ゴシック" panose="020B0609070205080204" pitchFamily="49" charset="-128"/>
            </a:endParaRPr>
          </a:p>
          <a:p>
            <a:pPr marL="0" indent="0">
              <a:buNone/>
            </a:pPr>
            <a:r>
              <a:rPr lang="en-US" altLang="ja-JP" sz="1400" dirty="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ゲーム終了</a:t>
            </a:r>
            <a:r>
              <a:rPr lang="en-US" altLang="ja-JP" sz="14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17503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プロジェクトについて</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147248" cy="5328591"/>
          </a:xfrm>
        </p:spPr>
        <p:txBody>
          <a:bodyPr>
            <a:normAutofit/>
          </a:bodyPr>
          <a:lstStyle/>
          <a:p>
            <a:r>
              <a:rPr kumimoji="1" lang="ja-JP" altLang="en-US" sz="2000" dirty="0" smtClean="0">
                <a:latin typeface="游ゴシック Medium" panose="020B0500000000000000" pitchFamily="50" charset="-128"/>
                <a:ea typeface="游ゴシック Medium" panose="020B0500000000000000" pitchFamily="50" charset="-128"/>
              </a:rPr>
              <a:t>下記のルールに従ってプロジェクトを作成してください</a:t>
            </a:r>
            <a:endParaRPr kumimoji="1" lang="en-US" altLang="ja-JP" sz="2000" dirty="0" smtClean="0">
              <a:latin typeface="游ゴシック Medium" panose="020B0500000000000000" pitchFamily="50" charset="-128"/>
              <a:ea typeface="游ゴシック Medium" panose="020B0500000000000000" pitchFamily="50" charset="-128"/>
            </a:endParaRPr>
          </a:p>
          <a:p>
            <a:pPr lvl="1"/>
            <a:r>
              <a:rPr lang="ja-JP" altLang="en-US" sz="1600" dirty="0" smtClean="0">
                <a:latin typeface="游ゴシック Medium" panose="020B0500000000000000" pitchFamily="50" charset="-128"/>
                <a:ea typeface="游ゴシック Medium" panose="020B0500000000000000" pitchFamily="50" charset="-128"/>
              </a:rPr>
              <a:t>プロジェクト名は「</a:t>
            </a:r>
            <a:r>
              <a:rPr lang="en-US" altLang="ja-JP" sz="1600" dirty="0" err="1" smtClean="0">
                <a:latin typeface="游ゴシック Medium" panose="020B0500000000000000" pitchFamily="50" charset="-128"/>
                <a:ea typeface="游ゴシック Medium" panose="020B0500000000000000" pitchFamily="50" charset="-128"/>
              </a:rPr>
              <a:t>java_exercise_indianpoker</a:t>
            </a:r>
            <a:r>
              <a:rPr lang="en-US" altLang="ja-JP" sz="1600" dirty="0" smtClean="0">
                <a:latin typeface="游ゴシック Medium" panose="020B0500000000000000" pitchFamily="50" charset="-128"/>
                <a:ea typeface="游ゴシック Medium" panose="020B0500000000000000" pitchFamily="50" charset="-128"/>
              </a:rPr>
              <a:t>_</a:t>
            </a:r>
            <a:r>
              <a:rPr lang="ja-JP" altLang="en-US" sz="1600" dirty="0" smtClean="0">
                <a:latin typeface="游ゴシック Medium" panose="020B0500000000000000" pitchFamily="50" charset="-128"/>
                <a:ea typeface="游ゴシック Medium" panose="020B0500000000000000" pitchFamily="50" charset="-128"/>
              </a:rPr>
              <a:t>名前」（名前はローマ字）</a:t>
            </a:r>
            <a:endParaRPr lang="en-US" altLang="ja-JP" sz="1600" dirty="0" smtClean="0">
              <a:latin typeface="游ゴシック Medium" panose="020B0500000000000000" pitchFamily="50" charset="-128"/>
              <a:ea typeface="游ゴシック Medium" panose="020B0500000000000000" pitchFamily="50" charset="-128"/>
            </a:endParaRPr>
          </a:p>
          <a:p>
            <a:pPr lvl="1"/>
            <a:r>
              <a:rPr kumimoji="1" lang="ja-JP" altLang="en-US" sz="1600" dirty="0" smtClean="0">
                <a:latin typeface="游ゴシック Medium" panose="020B0500000000000000" pitchFamily="50" charset="-128"/>
                <a:ea typeface="游ゴシック Medium" panose="020B0500000000000000" pitchFamily="50" charset="-128"/>
              </a:rPr>
              <a:t>パッケージ名は「</a:t>
            </a:r>
            <a:r>
              <a:rPr kumimoji="1" lang="en-US" altLang="ja-JP" sz="1600" dirty="0" err="1" smtClean="0">
                <a:latin typeface="游ゴシック Medium" panose="020B0500000000000000" pitchFamily="50" charset="-128"/>
                <a:ea typeface="游ゴシック Medium" panose="020B0500000000000000" pitchFamily="50" charset="-128"/>
              </a:rPr>
              <a:t>jp.co.exercise.ip</a:t>
            </a:r>
            <a:r>
              <a:rPr kumimoji="1" lang="ja-JP" altLang="en-US" sz="1600" dirty="0" smtClean="0">
                <a:latin typeface="游ゴシック Medium" panose="020B0500000000000000" pitchFamily="50" charset="-128"/>
                <a:ea typeface="游ゴシック Medium" panose="020B0500000000000000" pitchFamily="50" charset="-128"/>
              </a:rPr>
              <a:t>」</a:t>
            </a:r>
            <a:endParaRPr kumimoji="1" lang="en-US" altLang="ja-JP" sz="1600" dirty="0" smtClean="0">
              <a:latin typeface="游ゴシック Medium" panose="020B0500000000000000" pitchFamily="50" charset="-128"/>
              <a:ea typeface="游ゴシック Medium" panose="020B0500000000000000" pitchFamily="50" charset="-128"/>
            </a:endParaRPr>
          </a:p>
          <a:p>
            <a:pPr lvl="1"/>
            <a:r>
              <a:rPr kumimoji="1" lang="ja-JP" altLang="en-US" sz="1600" dirty="0" smtClean="0">
                <a:latin typeface="游ゴシック Medium" panose="020B0500000000000000" pitchFamily="50" charset="-128"/>
                <a:ea typeface="游ゴシック Medium" panose="020B0500000000000000" pitchFamily="50" charset="-128"/>
              </a:rPr>
              <a:t>クラス名は「</a:t>
            </a:r>
            <a:r>
              <a:rPr lang="en-US" altLang="ja-JP" sz="1600" dirty="0" err="1">
                <a:latin typeface="游ゴシック Medium" panose="020B0500000000000000" pitchFamily="50" charset="-128"/>
                <a:ea typeface="游ゴシック Medium" panose="020B0500000000000000" pitchFamily="50" charset="-128"/>
              </a:rPr>
              <a:t>IndianPoker</a:t>
            </a:r>
            <a:r>
              <a:rPr kumimoji="1" lang="ja-JP" altLang="en-US" sz="1600" dirty="0" smtClean="0">
                <a:latin typeface="游ゴシック Medium" panose="020B0500000000000000" pitchFamily="50" charset="-128"/>
                <a:ea typeface="游ゴシック Medium" panose="020B0500000000000000" pitchFamily="50" charset="-128"/>
              </a:rPr>
              <a:t>」</a:t>
            </a:r>
            <a:endParaRPr kumimoji="1" lang="en-US" altLang="ja-JP" sz="1600" dirty="0" smtClean="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339581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lang="ja-JP" altLang="en-US" sz="2800" dirty="0" smtClean="0">
                <a:latin typeface="游ゴシック Medium" panose="020B0500000000000000" pitchFamily="50" charset="-128"/>
                <a:ea typeface="游ゴシック Medium" panose="020B0500000000000000" pitchFamily="50" charset="-128"/>
              </a:rPr>
              <a:t>プログラミングの流れ</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147248" cy="5328591"/>
          </a:xfrm>
        </p:spPr>
        <p:style>
          <a:lnRef idx="2">
            <a:schemeClr val="accent1"/>
          </a:lnRef>
          <a:fillRef idx="1">
            <a:schemeClr val="lt1"/>
          </a:fillRef>
          <a:effectRef idx="0">
            <a:schemeClr val="accent1"/>
          </a:effectRef>
          <a:fontRef idx="minor">
            <a:schemeClr val="dk1"/>
          </a:fontRef>
        </p:style>
        <p:txBody>
          <a:bodyPr>
            <a:normAutofit/>
          </a:bodyPr>
          <a:lstStyle/>
          <a:p>
            <a:r>
              <a:rPr kumimoji="1" lang="ja-JP" altLang="en-US" sz="2400" dirty="0" smtClean="0">
                <a:latin typeface="游ゴシック Medium" panose="020B0500000000000000" pitchFamily="50" charset="-128"/>
                <a:ea typeface="游ゴシック Medium" panose="020B0500000000000000" pitchFamily="50" charset="-128"/>
              </a:rPr>
              <a:t>いきなりコードを書き始めるのではなく、プログラムに必要な処理や部品を洗い出すことから始めると良いでしょう</a:t>
            </a:r>
            <a:endParaRPr kumimoji="1" lang="en-US" altLang="ja-JP" sz="2400" dirty="0" smtClean="0">
              <a:latin typeface="游ゴシック Medium" panose="020B0500000000000000" pitchFamily="50" charset="-128"/>
              <a:ea typeface="游ゴシック Medium" panose="020B0500000000000000" pitchFamily="50" charset="-128"/>
            </a:endParaRPr>
          </a:p>
          <a:p>
            <a:pPr lvl="1"/>
            <a:r>
              <a:rPr lang="ja-JP" altLang="en-US" sz="2000" dirty="0">
                <a:latin typeface="游ゴシック Medium" panose="020B0500000000000000" pitchFamily="50" charset="-128"/>
                <a:ea typeface="游ゴシック Medium" panose="020B0500000000000000" pitchFamily="50" charset="-128"/>
              </a:rPr>
              <a:t>例</a:t>
            </a:r>
            <a:endParaRPr kumimoji="1" lang="en-US" altLang="ja-JP" sz="20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トランプ</a:t>
            </a:r>
            <a:r>
              <a:rPr lang="en-US" altLang="ja-JP" sz="1600" dirty="0" smtClean="0">
                <a:latin typeface="游ゴシック Medium" panose="020B0500000000000000" pitchFamily="50" charset="-128"/>
                <a:ea typeface="游ゴシック Medium" panose="020B0500000000000000" pitchFamily="50" charset="-128"/>
              </a:rPr>
              <a:t>52</a:t>
            </a:r>
            <a:r>
              <a:rPr lang="ja-JP" altLang="en-US" sz="1600" dirty="0" smtClean="0">
                <a:latin typeface="游ゴシック Medium" panose="020B0500000000000000" pitchFamily="50" charset="-128"/>
                <a:ea typeface="游ゴシック Medium" panose="020B0500000000000000" pitchFamily="50" charset="-128"/>
              </a:rPr>
              <a:t>枚は決まった数字の組み合わせだから定数にできそう</a:t>
            </a:r>
            <a:endParaRPr lang="en-US" altLang="ja-JP" sz="16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メッセージも定数にできそう</a:t>
            </a:r>
            <a:endParaRPr kumimoji="1" lang="en-US" altLang="ja-JP" sz="1600" dirty="0" smtClean="0">
              <a:latin typeface="游ゴシック Medium" panose="020B0500000000000000" pitchFamily="50" charset="-128"/>
              <a:ea typeface="游ゴシック Medium" panose="020B0500000000000000" pitchFamily="50" charset="-128"/>
            </a:endParaRPr>
          </a:p>
          <a:p>
            <a:pPr lvl="2"/>
            <a:r>
              <a:rPr lang="ja-JP" altLang="en-US" sz="1600" dirty="0" smtClean="0">
                <a:latin typeface="游ゴシック Medium" panose="020B0500000000000000" pitchFamily="50" charset="-128"/>
                <a:ea typeface="游ゴシック Medium" panose="020B0500000000000000" pitchFamily="50" charset="-128"/>
              </a:rPr>
              <a:t>配列として扱えるデータはなにか</a:t>
            </a:r>
            <a:endParaRPr lang="en-US" altLang="ja-JP" sz="1600" dirty="0" smtClean="0">
              <a:latin typeface="游ゴシック Medium" panose="020B0500000000000000" pitchFamily="50" charset="-128"/>
              <a:ea typeface="游ゴシック Medium" panose="020B0500000000000000" pitchFamily="50" charset="-128"/>
            </a:endParaRPr>
          </a:p>
          <a:p>
            <a:pPr lvl="2"/>
            <a:r>
              <a:rPr kumimoji="1" lang="ja-JP" altLang="en-US" sz="1600" dirty="0">
                <a:latin typeface="游ゴシック Medium" panose="020B0500000000000000" pitchFamily="50" charset="-128"/>
                <a:ea typeface="游ゴシック Medium" panose="020B0500000000000000" pitchFamily="50" charset="-128"/>
              </a:rPr>
              <a:t>繰り返す必要の</a:t>
            </a:r>
            <a:r>
              <a:rPr kumimoji="1" lang="ja-JP" altLang="en-US" sz="1600" dirty="0" smtClean="0">
                <a:latin typeface="游ゴシック Medium" panose="020B0500000000000000" pitchFamily="50" charset="-128"/>
                <a:ea typeface="游ゴシック Medium" panose="020B0500000000000000" pitchFamily="50" charset="-128"/>
              </a:rPr>
              <a:t>ある処理</a:t>
            </a:r>
            <a:r>
              <a:rPr kumimoji="1" lang="ja-JP" altLang="en-US" sz="1600" dirty="0">
                <a:latin typeface="游ゴシック Medium" panose="020B0500000000000000" pitchFamily="50" charset="-128"/>
                <a:ea typeface="游ゴシック Medium" panose="020B0500000000000000" pitchFamily="50" charset="-128"/>
              </a:rPr>
              <a:t>はなに</a:t>
            </a:r>
            <a:r>
              <a:rPr kumimoji="1" lang="ja-JP" altLang="en-US" sz="1600" dirty="0" smtClean="0">
                <a:latin typeface="游ゴシック Medium" panose="020B0500000000000000" pitchFamily="50" charset="-128"/>
                <a:ea typeface="游ゴシック Medium" panose="020B0500000000000000" pitchFamily="50" charset="-128"/>
              </a:rPr>
              <a:t>か</a:t>
            </a:r>
            <a:endParaRPr lang="en-US" altLang="ja-JP" sz="1600" dirty="0" smtClean="0">
              <a:latin typeface="游ゴシック Medium" panose="020B0500000000000000" pitchFamily="50" charset="-128"/>
              <a:ea typeface="游ゴシック Medium" panose="020B0500000000000000" pitchFamily="50" charset="-128"/>
            </a:endParaRPr>
          </a:p>
          <a:p>
            <a:r>
              <a:rPr kumimoji="1" lang="ja-JP" altLang="en-US" sz="2400" dirty="0">
                <a:latin typeface="游ゴシック Medium" panose="020B0500000000000000" pitchFamily="50" charset="-128"/>
                <a:ea typeface="游ゴシック Medium" panose="020B0500000000000000" pitchFamily="50" charset="-128"/>
              </a:rPr>
              <a:t>プログラム中</a:t>
            </a:r>
            <a:r>
              <a:rPr kumimoji="1" lang="ja-JP" altLang="en-US" sz="2400" dirty="0" smtClean="0">
                <a:latin typeface="游ゴシック Medium" panose="020B0500000000000000" pitchFamily="50" charset="-128"/>
                <a:ea typeface="游ゴシック Medium" panose="020B0500000000000000" pitchFamily="50" charset="-128"/>
              </a:rPr>
              <a:t>の処理はセクション分けをして整理すると考えやすくなります</a:t>
            </a:r>
            <a:endParaRPr kumimoji="1" lang="en-US" altLang="ja-JP" sz="2400" dirty="0" smtClean="0">
              <a:latin typeface="游ゴシック Medium" panose="020B0500000000000000" pitchFamily="50" charset="-128"/>
              <a:ea typeface="游ゴシック Medium" panose="020B0500000000000000" pitchFamily="50" charset="-128"/>
            </a:endParaRPr>
          </a:p>
          <a:p>
            <a:pPr lvl="1"/>
            <a:r>
              <a:rPr kumimoji="1" lang="ja-JP" altLang="en-US" sz="2000" dirty="0" smtClean="0">
                <a:latin typeface="游ゴシック Medium" panose="020B0500000000000000" pitchFamily="50" charset="-128"/>
                <a:ea typeface="游ゴシック Medium" panose="020B0500000000000000" pitchFamily="50" charset="-128"/>
              </a:rPr>
              <a:t>例</a:t>
            </a:r>
            <a:endParaRPr kumimoji="1" lang="en-US" altLang="ja-JP" sz="2000" dirty="0" smtClean="0">
              <a:latin typeface="游ゴシック Medium" panose="020B0500000000000000" pitchFamily="50" charset="-128"/>
              <a:ea typeface="游ゴシック Medium" panose="020B0500000000000000" pitchFamily="50" charset="-128"/>
            </a:endParaRPr>
          </a:p>
          <a:p>
            <a:pPr lvl="2"/>
            <a:r>
              <a:rPr kumimoji="1" lang="ja-JP" altLang="en-US" sz="1600" dirty="0" smtClean="0">
                <a:latin typeface="游ゴシック Medium" panose="020B0500000000000000" pitchFamily="50" charset="-128"/>
                <a:ea typeface="游ゴシック Medium" panose="020B0500000000000000" pitchFamily="50" charset="-128"/>
              </a:rPr>
              <a:t>山札からトランプを引く</a:t>
            </a:r>
            <a:endParaRPr kumimoji="1" lang="en-US" altLang="ja-JP" sz="1600" dirty="0" smtClean="0">
              <a:latin typeface="游ゴシック Medium" panose="020B0500000000000000" pitchFamily="50" charset="-128"/>
              <a:ea typeface="游ゴシック Medium" panose="020B0500000000000000" pitchFamily="50" charset="-128"/>
            </a:endParaRPr>
          </a:p>
          <a:p>
            <a:pPr lvl="2"/>
            <a:r>
              <a:rPr lang="ja-JP" altLang="en-US" sz="1600" dirty="0">
                <a:latin typeface="游ゴシック Medium" panose="020B0500000000000000" pitchFamily="50" charset="-128"/>
                <a:ea typeface="游ゴシック Medium" panose="020B0500000000000000" pitchFamily="50" charset="-128"/>
              </a:rPr>
              <a:t>トランプを引き直す</a:t>
            </a:r>
            <a:endParaRPr kumimoji="1" lang="en-US" altLang="ja-JP" sz="1600" dirty="0" smtClean="0">
              <a:latin typeface="游ゴシック Medium" panose="020B0500000000000000" pitchFamily="50" charset="-128"/>
              <a:ea typeface="游ゴシック Medium" panose="020B0500000000000000" pitchFamily="50" charset="-128"/>
            </a:endParaRPr>
          </a:p>
          <a:p>
            <a:pPr lvl="2"/>
            <a:r>
              <a:rPr kumimoji="1" lang="ja-JP" altLang="en-US" sz="1600" smtClean="0">
                <a:latin typeface="游ゴシック Medium" panose="020B0500000000000000" pitchFamily="50" charset="-128"/>
                <a:ea typeface="游ゴシック Medium" panose="020B0500000000000000" pitchFamily="50" charset="-128"/>
              </a:rPr>
              <a:t>勝ち負け判定</a:t>
            </a:r>
            <a:endParaRPr kumimoji="1" lang="en-US" altLang="ja-JP" sz="1600" dirty="0" smtClean="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8769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74638"/>
            <a:ext cx="5770984" cy="562074"/>
          </a:xfrm>
        </p:spPr>
        <p:txBody>
          <a:bodyPr>
            <a:noAutofit/>
          </a:bodyPr>
          <a:lstStyle/>
          <a:p>
            <a:pPr algn="l"/>
            <a:r>
              <a:rPr kumimoji="1" lang="ja-JP" altLang="en-US" sz="2800" dirty="0" smtClean="0">
                <a:latin typeface="游ゴシック Medium" panose="020B0500000000000000" pitchFamily="50" charset="-128"/>
                <a:ea typeface="游ゴシック Medium" panose="020B0500000000000000" pitchFamily="50" charset="-128"/>
              </a:rPr>
              <a:t>定数について</a:t>
            </a:r>
            <a:endParaRPr kumimoji="1" lang="ja-JP" altLang="en-US" sz="2800" dirty="0">
              <a:latin typeface="游ゴシック Medium" panose="020B0500000000000000" pitchFamily="50" charset="-128"/>
              <a:ea typeface="游ゴシック Medium" panose="020B0500000000000000" pitchFamily="50" charset="-128"/>
            </a:endParaRPr>
          </a:p>
        </p:txBody>
      </p:sp>
      <p:sp>
        <p:nvSpPr>
          <p:cNvPr id="7" name="コンテンツ プレースホルダー 6"/>
          <p:cNvSpPr>
            <a:spLocks noGrp="1"/>
          </p:cNvSpPr>
          <p:nvPr>
            <p:ph idx="1"/>
          </p:nvPr>
        </p:nvSpPr>
        <p:spPr>
          <a:xfrm>
            <a:off x="457200" y="1052736"/>
            <a:ext cx="8147248" cy="5328591"/>
          </a:xfrm>
        </p:spPr>
        <p:txBody>
          <a:bodyPr>
            <a:normAutofit/>
          </a:bodyPr>
          <a:lstStyle/>
          <a:p>
            <a:r>
              <a:rPr lang="en-US" altLang="ja-JP" sz="2000" dirty="0" smtClean="0">
                <a:latin typeface="游ゴシック Medium" panose="020B0500000000000000" pitchFamily="50" charset="-128"/>
                <a:ea typeface="游ゴシック Medium" panose="020B0500000000000000" pitchFamily="50" charset="-128"/>
              </a:rPr>
              <a:t>java</a:t>
            </a:r>
            <a:r>
              <a:rPr lang="ja-JP" altLang="en-US" sz="2000" dirty="0" smtClean="0">
                <a:latin typeface="游ゴシック Medium" panose="020B0500000000000000" pitchFamily="50" charset="-128"/>
                <a:ea typeface="游ゴシック Medium" panose="020B0500000000000000" pitchFamily="50" charset="-128"/>
              </a:rPr>
              <a:t>における</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定数の定義方法</a:t>
            </a:r>
            <a:r>
              <a:rPr lang="en-US" altLang="ja-JP" sz="2000" dirty="0" smtClean="0">
                <a:latin typeface="游ゴシック Medium" panose="020B0500000000000000" pitchFamily="50" charset="-128"/>
                <a:ea typeface="游ゴシック Medium" panose="020B0500000000000000" pitchFamily="50" charset="-128"/>
              </a:rPr>
              <a:t>』</a:t>
            </a:r>
            <a:r>
              <a:rPr lang="ja-JP" altLang="en-US" sz="2000" dirty="0" smtClean="0">
                <a:latin typeface="游ゴシック Medium" panose="020B0500000000000000" pitchFamily="50" charset="-128"/>
                <a:ea typeface="游ゴシック Medium" panose="020B0500000000000000" pitchFamily="50" charset="-128"/>
              </a:rPr>
              <a:t>は下記のようになります。</a:t>
            </a:r>
            <a:endParaRPr lang="en-US" altLang="ja-JP" sz="2000" dirty="0" smtClean="0">
              <a:latin typeface="游ゴシック Medium" panose="020B0500000000000000" pitchFamily="50" charset="-128"/>
              <a:ea typeface="游ゴシック Medium" panose="020B0500000000000000" pitchFamily="50" charset="-128"/>
            </a:endParaRPr>
          </a:p>
          <a:p>
            <a:endParaRPr kumimoji="1" lang="en-US" altLang="ja-JP" sz="2000" dirty="0" smtClean="0">
              <a:latin typeface="游ゴシック Medium" panose="020B0500000000000000" pitchFamily="50" charset="-128"/>
              <a:ea typeface="游ゴシック Medium" panose="020B0500000000000000" pitchFamily="50" charset="-128"/>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7354887" cy="466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四角形吹き出し 1"/>
          <p:cNvSpPr/>
          <p:nvPr/>
        </p:nvSpPr>
        <p:spPr>
          <a:xfrm>
            <a:off x="4997290" y="1700808"/>
            <a:ext cx="3528392" cy="792088"/>
          </a:xfrm>
          <a:prstGeom prst="wedgeRectCallout">
            <a:avLst>
              <a:gd name="adj1" fmla="val -60570"/>
              <a:gd name="adj2" fmla="val 11705"/>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ja-JP" sz="1400" dirty="0" smtClean="0"/>
              <a:t>public static final </a:t>
            </a:r>
            <a:r>
              <a:rPr kumimoji="1" lang="ja-JP" altLang="en-US" sz="1400" dirty="0" smtClean="0"/>
              <a:t>型名 変数名 </a:t>
            </a:r>
            <a:r>
              <a:rPr kumimoji="1" lang="en-US" altLang="ja-JP" sz="1400" dirty="0" smtClean="0"/>
              <a:t>= </a:t>
            </a:r>
            <a:r>
              <a:rPr kumimoji="1" lang="ja-JP" altLang="en-US" sz="1400" dirty="0" smtClean="0"/>
              <a:t>値</a:t>
            </a:r>
            <a:endParaRPr kumimoji="1" lang="en-US" altLang="ja-JP" sz="1400" dirty="0" smtClean="0"/>
          </a:p>
          <a:p>
            <a:r>
              <a:rPr lang="ja-JP" altLang="en-US" sz="1400" dirty="0"/>
              <a:t>これ</a:t>
            </a:r>
            <a:r>
              <a:rPr lang="ja-JP" altLang="en-US" sz="1400" dirty="0" smtClean="0"/>
              <a:t>を「</a:t>
            </a:r>
            <a:r>
              <a:rPr lang="en-US" altLang="ja-JP" sz="1400" dirty="0" smtClean="0"/>
              <a:t>main</a:t>
            </a:r>
            <a:r>
              <a:rPr lang="ja-JP" altLang="en-US" sz="1400" dirty="0" smtClean="0"/>
              <a:t>メソッドの外」に記述します。</a:t>
            </a:r>
            <a:endParaRPr lang="en-US" altLang="ja-JP" sz="1400" dirty="0" smtClean="0"/>
          </a:p>
        </p:txBody>
      </p:sp>
    </p:spTree>
    <p:extLst>
      <p:ext uri="{BB962C8B-B14F-4D97-AF65-F5344CB8AC3E}">
        <p14:creationId xmlns:p14="http://schemas.microsoft.com/office/powerpoint/2010/main" val="42402538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688</Words>
  <Application>Microsoft Office PowerPoint</Application>
  <PresentationFormat>画面に合わせる (4:3)</PresentationFormat>
  <Paragraphs>134</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演習課題： インディアンポーカー</vt:lpstr>
      <vt:lpstr>はじめに</vt:lpstr>
      <vt:lpstr>インディアンポーカーのルール</vt:lpstr>
      <vt:lpstr>どんなプログラムを作成するか</vt:lpstr>
      <vt:lpstr>実行結果</vt:lpstr>
      <vt:lpstr>プロジェクトについて</vt:lpstr>
      <vt:lpstr>プログラミングの流れ</vt:lpstr>
      <vt:lpstr>定数について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演習課題： 勝ち抜きじゃんけん</dc:title>
  <dc:creator>Kensuke Mori</dc:creator>
  <cp:lastModifiedBy>Kensuke Mori</cp:lastModifiedBy>
  <cp:revision>42</cp:revision>
  <cp:lastPrinted>2020-05-22T01:28:10Z</cp:lastPrinted>
  <dcterms:created xsi:type="dcterms:W3CDTF">2020-05-22T00:13:33Z</dcterms:created>
  <dcterms:modified xsi:type="dcterms:W3CDTF">2020-06-09T06:34:06Z</dcterms:modified>
</cp:coreProperties>
</file>