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サービスが動くまで（例）" id="{479505EE-55F0-4404-8BA2-7106325FA412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465" autoAdjust="0"/>
  </p:normalViewPr>
  <p:slideViewPr>
    <p:cSldViewPr snapToGrid="0">
      <p:cViewPr varScale="1"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6D9DC-18ED-4DBE-AD4E-B7423F2DD2F1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F3D4-A35A-476A-B248-012507774A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2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静的なファイルが表示されるまでの流れです。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CF3D4-A35A-476A-B248-012507774A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2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送信されるリクエストに応じて動きを変えるにはサーバサイドに「処理を行うスクリプト（プログラム）」と「データを管理する</a:t>
            </a:r>
            <a:r>
              <a:rPr kumimoji="1" lang="en-US" altLang="ja-JP" dirty="0"/>
              <a:t>DB</a:t>
            </a:r>
            <a:r>
              <a:rPr kumimoji="1" lang="ja-JP" altLang="en-US" dirty="0"/>
              <a:t>」が必要</a:t>
            </a:r>
            <a:endParaRPr kumimoji="1" lang="en-US" altLang="ja-JP" dirty="0"/>
          </a:p>
          <a:p>
            <a:r>
              <a:rPr kumimoji="1" lang="ja-JP" altLang="en-US" dirty="0"/>
              <a:t>プログラムと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が連携することで動的な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サービスを提供できる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CF3D4-A35A-476A-B248-012507774A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B8AA3-E744-4928-8029-FB6FFBDF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663606-DB06-41C3-899C-A24B0158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CCE4-6D00-4BC2-97D5-4672CB9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59D0F-6BA1-432D-AF09-151DBD5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6CBB4-D54F-4883-8163-F3226EC8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6DEC-6F22-42B6-BAB7-EED9BFFB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90E645-A2AF-4003-811A-1AE91697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2621E-D0FE-4934-AAAF-7C27885A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26BA3-BEC3-4B04-BF5D-953082F7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F1BC1-EE57-4D3A-A367-C1B60918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D6CB61-6D69-4038-ADF3-B2C72C86E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36AB9-E185-4FFD-8178-2710C218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F5A-5507-4D89-8027-248641EF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E36E4-4B22-4130-B8E9-8ADDB31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6D86F-5C45-424E-91CC-AEAFC055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08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212EC-0D6D-43D9-9472-EF97396B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8C095-4B47-4872-88E8-B5F51703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8BB91-AFF5-4DCC-A27F-FEC91A3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0FA89-839C-4721-BE76-231D59D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056C-264C-4BF0-A79F-B86ADE77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2B6A-F5C7-4456-98EE-7FBAC707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48B54-5850-4AE5-AFB3-EE92F207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C1F8E-825F-4301-9A93-68734BBF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D1645-BD52-4A53-935B-2F893055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7F149-32FB-4624-ABD4-8DBC48F2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5E0B-E2B7-4C79-BA3D-3DC03E5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DD980-4D7A-4C65-80E4-1C06EE85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7C6097-5EB5-4E12-8E61-BE7610E1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607B2A-779A-4DBE-ADE8-95E67053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BB16F-FB77-4630-B8F1-68C8F22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35D7EF-8BCF-4FFD-AB5D-AA5A7BA3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1FAFE-C2FA-4BD6-AA65-C7C2C64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A1AEB-25C0-4E7B-88B6-27FFF157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740DA-CC6A-43AE-A169-0C5DFE24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059432-1887-4782-A5A6-40AE58449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3702B7-3EDA-4BCE-AC8B-938709ED5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D44B6C-F7BF-4D0B-AE86-4489977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B6D207-B40F-4BDB-BB0A-F9443E52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A82A32-3C2E-45FE-B149-34E3F0F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470-C2F8-49DD-A3FF-C0AF6B92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F8065-4750-428B-908D-CB6110BF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ADB84-9D3E-48C4-8122-AC51B29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B5D692-FD51-4D4D-9291-FD6AED4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A9995B-E18C-4D08-8744-35A7426D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B6F7D-6B47-4927-9E53-D985508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1D384F-4D4F-4925-B446-FBC45432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7582-81C1-4375-A9E4-6AEB9D09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D6BEC-9CC5-4F86-BB5A-4EB72D9B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21CBB-C692-4895-B578-90C754AC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083408-4091-4E8F-8439-C547894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5A32D4-EC54-4365-BADB-16D4688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DF5B6-B245-45B9-816C-BE530BF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0F95-10FB-475E-90C1-C1D8D51B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8DC47D-5FE2-479F-B8FF-E3726623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C01E5-43B4-4B12-8396-8CC437EA5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69892-22C7-474D-B781-2B2F826A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FEFE67-E422-4E58-B7E9-2AF5985E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C50C-5D20-4F9B-A33A-E4FE0692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00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1FE7F1-F72C-44D3-BD3E-56F8F9C0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ABD2E-1DF4-47C1-AFC4-45402337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047F3-8153-4D8A-B2FB-4F2FBC785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F394-4D48-4251-8C80-E2744E6371B6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2CCE5-7CBD-44FD-83B4-B831779DC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87E47-341C-43C6-9A8D-D771D439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hyperlink" Target="https://www.3sss.co.jp/" TargetMode="External"/><Relationship Id="rId7" Type="http://schemas.openxmlformats.org/officeDocument/2006/relationships/hyperlink" Target="https://jp.freepik.com/free-icon/desktop-computer_694934.htm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7.svg"/><Relationship Id="rId1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amazon.co.jp/s?k=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.freepik.com/free-icon/desktop-computer_694934.htm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9.jpg"/><Relationship Id="rId15" Type="http://schemas.openxmlformats.org/officeDocument/2006/relationships/image" Target="../media/image19.svg"/><Relationship Id="rId10" Type="http://schemas.openxmlformats.org/officeDocument/2006/relationships/image" Target="../media/image2.svg"/><Relationship Id="rId19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レーム 27">
            <a:extLst>
              <a:ext uri="{FF2B5EF4-FFF2-40B4-BE49-F238E27FC236}">
                <a16:creationId xmlns:a16="http://schemas.microsoft.com/office/drawing/2014/main" id="{0A3DA209-019F-4C69-B7EB-9226DF0BC8F6}"/>
              </a:ext>
            </a:extLst>
          </p:cNvPr>
          <p:cNvSpPr/>
          <p:nvPr/>
        </p:nvSpPr>
        <p:spPr>
          <a:xfrm>
            <a:off x="0" y="3035829"/>
            <a:ext cx="6795906" cy="3822171"/>
          </a:xfrm>
          <a:prstGeom prst="frame">
            <a:avLst>
              <a:gd name="adj1" fmla="val 1445"/>
            </a:avLst>
          </a:prstGeom>
          <a:solidFill>
            <a:schemeClr val="tx2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</a:t>
            </a:r>
            <a:r>
              <a:rPr lang="en-US" altLang="ja-JP" dirty="0"/>
              <a:t>LAN</a:t>
            </a:r>
            <a:r>
              <a:rPr lang="ja-JP" altLang="en-US" dirty="0"/>
              <a:t>、</a:t>
            </a:r>
            <a:r>
              <a:rPr lang="en-US" altLang="ja-JP" dirty="0"/>
              <a:t>NAT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7" name="グラフィックス 6" descr="無線ルーター 単色塗りつぶし">
            <a:extLst>
              <a:ext uri="{FF2B5EF4-FFF2-40B4-BE49-F238E27FC236}">
                <a16:creationId xmlns:a16="http://schemas.microsoft.com/office/drawing/2014/main" id="{E4836E9F-087A-4402-A530-E0DCA157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053" y="316936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インターネット 単色塗りつぶし">
            <a:extLst>
              <a:ext uri="{FF2B5EF4-FFF2-40B4-BE49-F238E27FC236}">
                <a16:creationId xmlns:a16="http://schemas.microsoft.com/office/drawing/2014/main" id="{44CD8D01-D25A-42B1-9FA0-1F56F26C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679" y="5122343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インターネット 単色塗りつぶし">
            <a:extLst>
              <a:ext uri="{FF2B5EF4-FFF2-40B4-BE49-F238E27FC236}">
                <a16:creationId xmlns:a16="http://schemas.microsoft.com/office/drawing/2014/main" id="{BA3FEF68-4A85-40B5-BC3C-DB2B9F9E3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1053" y="5794032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インターネット 単色塗りつぶし">
            <a:extLst>
              <a:ext uri="{FF2B5EF4-FFF2-40B4-BE49-F238E27FC236}">
                <a16:creationId xmlns:a16="http://schemas.microsoft.com/office/drawing/2014/main" id="{125A0F68-20DD-4654-A370-19C0563E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427" y="5109113"/>
            <a:ext cx="914400" cy="9144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B3030D-D893-48A8-B6EC-5BF4F36ADFE6}"/>
              </a:ext>
            </a:extLst>
          </p:cNvPr>
          <p:cNvCxnSpPr/>
          <p:nvPr/>
        </p:nvCxnSpPr>
        <p:spPr>
          <a:xfrm flipH="1">
            <a:off x="2065866" y="4083766"/>
            <a:ext cx="991659" cy="90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711951-4F9E-4878-8D53-9815F51092A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8253" y="4083766"/>
            <a:ext cx="0" cy="17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5C8F4C-BAC7-4C69-85BC-955A69A0355A}"/>
              </a:ext>
            </a:extLst>
          </p:cNvPr>
          <p:cNvCxnSpPr/>
          <p:nvPr/>
        </p:nvCxnSpPr>
        <p:spPr>
          <a:xfrm>
            <a:off x="3702756" y="4083766"/>
            <a:ext cx="958671" cy="102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3BBAA5-D6C3-4CA0-929E-CA032029E1FE}"/>
              </a:ext>
            </a:extLst>
          </p:cNvPr>
          <p:cNvSpPr txBox="1"/>
          <p:nvPr/>
        </p:nvSpPr>
        <p:spPr>
          <a:xfrm>
            <a:off x="715257" y="5881900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192.168.1.2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D0E0D6-6F98-48F5-9CF4-82972643092B}"/>
              </a:ext>
            </a:extLst>
          </p:cNvPr>
          <p:cNvSpPr txBox="1"/>
          <p:nvPr/>
        </p:nvSpPr>
        <p:spPr>
          <a:xfrm>
            <a:off x="2445631" y="6506492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192.168.1.3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D20D31-853C-4BC7-829B-86E537F5C720}"/>
              </a:ext>
            </a:extLst>
          </p:cNvPr>
          <p:cNvSpPr txBox="1"/>
          <p:nvPr/>
        </p:nvSpPr>
        <p:spPr>
          <a:xfrm>
            <a:off x="4176005" y="5899067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192.168.1.4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8AEFC5-7FCC-4FD8-9482-24002060D2E8}"/>
              </a:ext>
            </a:extLst>
          </p:cNvPr>
          <p:cNvSpPr txBox="1"/>
          <p:nvPr/>
        </p:nvSpPr>
        <p:spPr>
          <a:xfrm>
            <a:off x="3594627" y="3693126"/>
            <a:ext cx="188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ローカル</a:t>
            </a:r>
            <a:r>
              <a:rPr kumimoji="1" lang="en-US" altLang="ja-JP" dirty="0"/>
              <a:t>IP 192.168.1.1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17C457-1B64-44AF-A345-C2AE902112E2}"/>
              </a:ext>
            </a:extLst>
          </p:cNvPr>
          <p:cNvSpPr txBox="1"/>
          <p:nvPr/>
        </p:nvSpPr>
        <p:spPr>
          <a:xfrm>
            <a:off x="3594627" y="2479233"/>
            <a:ext cx="188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グローバル</a:t>
            </a:r>
            <a:r>
              <a:rPr kumimoji="1" lang="en-US" altLang="ja-JP" dirty="0"/>
              <a:t>IP 100.1.1.1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6619E6C-9D2B-415C-915C-FB5050D1BE5A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4537249" y="3125564"/>
            <a:ext cx="0" cy="56756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地球: アジア 単色塗りつぶし">
            <a:extLst>
              <a:ext uri="{FF2B5EF4-FFF2-40B4-BE49-F238E27FC236}">
                <a16:creationId xmlns:a16="http://schemas.microsoft.com/office/drawing/2014/main" id="{159CDD9F-CC09-4D1A-9CE1-58D256E37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053" y="1188489"/>
            <a:ext cx="914400" cy="9144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AC407-913A-4184-8369-D3F7734983F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88253" y="2239963"/>
            <a:ext cx="0" cy="92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線 (枠付き、強調線付き) 26">
            <a:extLst>
              <a:ext uri="{FF2B5EF4-FFF2-40B4-BE49-F238E27FC236}">
                <a16:creationId xmlns:a16="http://schemas.microsoft.com/office/drawing/2014/main" id="{DF92FB0C-AC0C-49E2-AD30-25CE48C57707}"/>
              </a:ext>
            </a:extLst>
          </p:cNvPr>
          <p:cNvSpPr/>
          <p:nvPr/>
        </p:nvSpPr>
        <p:spPr>
          <a:xfrm>
            <a:off x="7658100" y="1645689"/>
            <a:ext cx="4100512" cy="4377824"/>
          </a:xfrm>
          <a:prstGeom prst="accentBorderCallout1">
            <a:avLst>
              <a:gd name="adj1" fmla="val 18750"/>
              <a:gd name="adj2" fmla="val -8333"/>
              <a:gd name="adj3" fmla="val 31708"/>
              <a:gd name="adj4" fmla="val -2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ネットワーク上の住所が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</a:t>
            </a:r>
            <a:endParaRPr kumimoji="1" lang="en-US" altLang="ja-JP" dirty="0"/>
          </a:p>
          <a:p>
            <a:pPr algn="ctr"/>
            <a:r>
              <a:rPr lang="ja-JP" altLang="en-US" dirty="0"/>
              <a:t>「</a:t>
            </a:r>
            <a:r>
              <a:rPr lang="en-US" altLang="ja-JP" dirty="0"/>
              <a:t>192.168.x.x</a:t>
            </a:r>
            <a:r>
              <a:rPr lang="ja-JP" altLang="en-US" dirty="0"/>
              <a:t>」で始まるものは</a:t>
            </a:r>
            <a:r>
              <a:rPr lang="en-US" altLang="ja-JP" dirty="0"/>
              <a:t>LAN</a:t>
            </a:r>
            <a:r>
              <a:rPr lang="ja-JP" altLang="en-US" dirty="0"/>
              <a:t>内のローカル</a:t>
            </a:r>
            <a:r>
              <a:rPr lang="en-US" altLang="ja-JP" dirty="0"/>
              <a:t>IP</a:t>
            </a:r>
            <a:r>
              <a:rPr lang="ja-JP" altLang="en-US" dirty="0"/>
              <a:t>。ローカル</a:t>
            </a:r>
            <a:r>
              <a:rPr lang="en-US" altLang="ja-JP" dirty="0"/>
              <a:t>IP</a:t>
            </a:r>
            <a:r>
              <a:rPr lang="ja-JP" altLang="en-US" dirty="0"/>
              <a:t>では外部のネットワークと通信できない。</a:t>
            </a:r>
            <a:endParaRPr lang="en-US" altLang="ja-JP" dirty="0"/>
          </a:p>
          <a:p>
            <a:pPr algn="ctr"/>
            <a:r>
              <a:rPr kumimoji="1" lang="ja-JP" altLang="en-US" dirty="0"/>
              <a:t>インターネットと通信するにはルータを介する。ルータ内には「</a:t>
            </a:r>
            <a:r>
              <a:rPr kumimoji="1" lang="en-US" altLang="ja-JP" dirty="0"/>
              <a:t>NAT</a:t>
            </a:r>
            <a:r>
              <a:rPr kumimoji="1" lang="ja-JP" altLang="en-US" dirty="0"/>
              <a:t>」というローカル</a:t>
            </a:r>
            <a:r>
              <a:rPr kumimoji="1" lang="en-US" altLang="ja-JP" dirty="0"/>
              <a:t>IP</a:t>
            </a:r>
            <a:r>
              <a:rPr kumimoji="1" lang="ja-JP" altLang="en-US" dirty="0"/>
              <a:t>とグローバル</a:t>
            </a:r>
            <a:r>
              <a:rPr kumimoji="1" lang="en-US" altLang="ja-JP" dirty="0"/>
              <a:t>IP</a:t>
            </a:r>
            <a:r>
              <a:rPr lang="ja-JP" altLang="en-US" dirty="0"/>
              <a:t>を</a:t>
            </a:r>
            <a:r>
              <a:rPr kumimoji="1" lang="ja-JP" altLang="en-US" dirty="0"/>
              <a:t>変換する機能が備わっている。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9F16296-5A62-4971-A551-4F974B266910}"/>
              </a:ext>
            </a:extLst>
          </p:cNvPr>
          <p:cNvSpPr txBox="1"/>
          <p:nvPr/>
        </p:nvSpPr>
        <p:spPr>
          <a:xfrm>
            <a:off x="84930" y="308886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LAN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76D667-0773-4070-8DEB-7A39B3DCA981}"/>
              </a:ext>
            </a:extLst>
          </p:cNvPr>
          <p:cNvSpPr txBox="1"/>
          <p:nvPr/>
        </p:nvSpPr>
        <p:spPr>
          <a:xfrm>
            <a:off x="3637933" y="1300935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3868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</a:t>
            </a:r>
            <a:r>
              <a:rPr lang="en-US" altLang="ja-JP" dirty="0"/>
              <a:t>DNS</a:t>
            </a:r>
            <a:r>
              <a:rPr lang="ja-JP" altLang="en-US" dirty="0"/>
              <a:t>とリクエスト、レスポンス）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17C457-1B64-44AF-A345-C2AE902112E2}"/>
              </a:ext>
            </a:extLst>
          </p:cNvPr>
          <p:cNvSpPr txBox="1"/>
          <p:nvPr/>
        </p:nvSpPr>
        <p:spPr>
          <a:xfrm>
            <a:off x="82153" y="3212900"/>
            <a:ext cx="350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❶「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https://www.3sss.co.jp/</a:t>
            </a:r>
            <a:r>
              <a:rPr lang="ja-JP" altLang="en-US" dirty="0"/>
              <a:t>」</a:t>
            </a:r>
            <a:r>
              <a:rPr lang="en-US" altLang="ja-JP" dirty="0"/>
              <a:t> </a:t>
            </a:r>
            <a:r>
              <a:rPr lang="ja-JP" altLang="en-US" dirty="0"/>
              <a:t>の情報が欲しい。</a:t>
            </a:r>
            <a:endParaRPr kumimoji="1" lang="ja-JP" altLang="en-US" dirty="0"/>
          </a:p>
        </p:txBody>
      </p:sp>
      <p:pic>
        <p:nvPicPr>
          <p:cNvPr id="20" name="グラフィックス 19" descr="ネットワーク図 単色塗りつぶし">
            <a:extLst>
              <a:ext uri="{FF2B5EF4-FFF2-40B4-BE49-F238E27FC236}">
                <a16:creationId xmlns:a16="http://schemas.microsoft.com/office/drawing/2014/main" id="{2A1D1EC9-38F3-4A3D-93E6-ED0108D5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644502" y="961528"/>
            <a:ext cx="914400" cy="914400"/>
          </a:xfrm>
          <a:prstGeom prst="rect">
            <a:avLst/>
          </a:prstGeom>
        </p:spPr>
      </p:pic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E893167-040B-40BC-A48B-7ABD63436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402421" y="2236903"/>
            <a:ext cx="1185750" cy="1185750"/>
          </a:xfrm>
          <a:prstGeom prst="rect">
            <a:avLst/>
          </a:prstGeom>
        </p:spPr>
      </p:pic>
      <p:pic>
        <p:nvPicPr>
          <p:cNvPr id="25" name="グラフィックス 24" descr="インターネット 単色塗りつぶし">
            <a:extLst>
              <a:ext uri="{FF2B5EF4-FFF2-40B4-BE49-F238E27FC236}">
                <a16:creationId xmlns:a16="http://schemas.microsoft.com/office/drawing/2014/main" id="{2B0EB893-5EEF-46C4-A971-BEBDF39C64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754" y="2514600"/>
            <a:ext cx="468000" cy="468000"/>
          </a:xfrm>
          <a:prstGeom prst="rect">
            <a:avLst/>
          </a:prstGeom>
        </p:spPr>
      </p:pic>
      <p:pic>
        <p:nvPicPr>
          <p:cNvPr id="26" name="グラフィックス 25" descr="無線ルーター 単色塗りつぶし">
            <a:extLst>
              <a:ext uri="{FF2B5EF4-FFF2-40B4-BE49-F238E27FC236}">
                <a16:creationId xmlns:a16="http://schemas.microsoft.com/office/drawing/2014/main" id="{6CA93F5B-C64F-43FE-83F2-3BE96DEEB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50" y="2514600"/>
            <a:ext cx="468000" cy="468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A3D850-43A0-4963-A2E8-C1C40FC6188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125754" y="2748600"/>
            <a:ext cx="3935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レーム 27">
            <a:extLst>
              <a:ext uri="{FF2B5EF4-FFF2-40B4-BE49-F238E27FC236}">
                <a16:creationId xmlns:a16="http://schemas.microsoft.com/office/drawing/2014/main" id="{9BE95192-96A2-4CB4-901F-8F74169FBBD9}"/>
              </a:ext>
            </a:extLst>
          </p:cNvPr>
          <p:cNvSpPr/>
          <p:nvPr/>
        </p:nvSpPr>
        <p:spPr>
          <a:xfrm>
            <a:off x="442913" y="2271713"/>
            <a:ext cx="1800225" cy="9000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EB65BBC-4CA2-44CC-B5B5-DC62338E844E}"/>
              </a:ext>
            </a:extLst>
          </p:cNvPr>
          <p:cNvCxnSpPr/>
          <p:nvPr/>
        </p:nvCxnSpPr>
        <p:spPr>
          <a:xfrm flipV="1">
            <a:off x="2528888" y="1843088"/>
            <a:ext cx="871537" cy="428625"/>
          </a:xfrm>
          <a:prstGeom prst="straightConnector1">
            <a:avLst/>
          </a:prstGeom>
          <a:ln w="476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96D939B-6426-4C59-A692-6659F85BAB3A}"/>
              </a:ext>
            </a:extLst>
          </p:cNvPr>
          <p:cNvSpPr txBox="1"/>
          <p:nvPr/>
        </p:nvSpPr>
        <p:spPr>
          <a:xfrm>
            <a:off x="4283572" y="1152306"/>
            <a:ext cx="36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❷ドメイン「</a:t>
            </a:r>
            <a:r>
              <a:rPr lang="en-US" altLang="ja-JP" dirty="0"/>
              <a:t>3sss.co.jp</a:t>
            </a:r>
            <a:r>
              <a:rPr lang="ja-JP" altLang="en-US" dirty="0"/>
              <a:t>」を「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saka?等幅"/>
              </a:rPr>
              <a:t>164.46.105.100</a:t>
            </a:r>
            <a:r>
              <a:rPr lang="ja-JP" altLang="en-US" dirty="0"/>
              <a:t>」に変換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B09FCB8-7818-44FC-81D9-DC01DC1B55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913" y="4971680"/>
            <a:ext cx="2367293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FDC7BA7-6270-494F-8E2D-5EDCD0E255B6}"/>
              </a:ext>
            </a:extLst>
          </p:cNvPr>
          <p:cNvCxnSpPr/>
          <p:nvPr/>
        </p:nvCxnSpPr>
        <p:spPr>
          <a:xfrm>
            <a:off x="3957638" y="2789238"/>
            <a:ext cx="381476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334275-E4A5-41CB-8643-E8B0C011E836}"/>
              </a:ext>
            </a:extLst>
          </p:cNvPr>
          <p:cNvSpPr txBox="1"/>
          <p:nvPr/>
        </p:nvSpPr>
        <p:spPr>
          <a:xfrm>
            <a:off x="3957638" y="3028234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❸「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saka?等幅"/>
              </a:rPr>
              <a:t>164.46.105.100</a:t>
            </a:r>
            <a:r>
              <a:rPr lang="ja-JP" altLang="en-US" dirty="0"/>
              <a:t>」にリクエスト</a:t>
            </a:r>
            <a:endParaRPr kumimoji="1" lang="ja-JP" altLang="en-US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93716D2-7C63-478B-98FE-820220824F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1506" y="3659401"/>
            <a:ext cx="3507581" cy="138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グラフィックス 39" descr="ブラウザー ウィンドウ 単色塗りつぶし">
            <a:extLst>
              <a:ext uri="{FF2B5EF4-FFF2-40B4-BE49-F238E27FC236}">
                <a16:creationId xmlns:a16="http://schemas.microsoft.com/office/drawing/2014/main" id="{E80C1EE2-B63E-48D1-8A13-67CF5B8765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153" y="4300539"/>
            <a:ext cx="3046810" cy="261710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EF70DBF-E05B-4C0B-AF8E-336823759E15}"/>
              </a:ext>
            </a:extLst>
          </p:cNvPr>
          <p:cNvSpPr txBox="1"/>
          <p:nvPr/>
        </p:nvSpPr>
        <p:spPr>
          <a:xfrm>
            <a:off x="7934325" y="5532438"/>
            <a:ext cx="381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❹リクエストに応じた</a:t>
            </a:r>
            <a:r>
              <a:rPr lang="en-US" altLang="ja-JP" dirty="0"/>
              <a:t>HTML</a:t>
            </a:r>
            <a:r>
              <a:rPr lang="ja-JP" altLang="en-US" dirty="0"/>
              <a:t>を返却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E8CD806-7D4E-41C0-9CE8-7CC8D0F92399}"/>
              </a:ext>
            </a:extLst>
          </p:cNvPr>
          <p:cNvCxnSpPr/>
          <p:nvPr/>
        </p:nvCxnSpPr>
        <p:spPr>
          <a:xfrm flipH="1">
            <a:off x="3957638" y="4772025"/>
            <a:ext cx="381476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93239D4-64F4-4319-BA39-4222DF4EBDDE}"/>
              </a:ext>
            </a:extLst>
          </p:cNvPr>
          <p:cNvSpPr txBox="1"/>
          <p:nvPr/>
        </p:nvSpPr>
        <p:spPr>
          <a:xfrm>
            <a:off x="2964656" y="5972674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❻</a:t>
            </a:r>
            <a:r>
              <a:rPr lang="en-US" altLang="ja-JP" dirty="0"/>
              <a:t>HTML</a:t>
            </a:r>
            <a:r>
              <a:rPr lang="ja-JP" altLang="en-US" dirty="0"/>
              <a:t>をブラウザで表示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5CA1FDD-C213-40AB-B482-0C27493572F5}"/>
              </a:ext>
            </a:extLst>
          </p:cNvPr>
          <p:cNvSpPr txBox="1"/>
          <p:nvPr/>
        </p:nvSpPr>
        <p:spPr>
          <a:xfrm>
            <a:off x="4119563" y="4940340"/>
            <a:ext cx="381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❺</a:t>
            </a:r>
            <a:r>
              <a:rPr lang="en-US" altLang="ja-JP" dirty="0"/>
              <a:t>HTML</a:t>
            </a:r>
            <a:r>
              <a:rPr lang="ja-JP" altLang="en-US" dirty="0"/>
              <a:t>などを送信元にレスポンス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E6AD905-5682-4B1F-824E-6EFC07BBDB6E}"/>
              </a:ext>
            </a:extLst>
          </p:cNvPr>
          <p:cNvSpPr txBox="1"/>
          <p:nvPr/>
        </p:nvSpPr>
        <p:spPr>
          <a:xfrm>
            <a:off x="3644502" y="1768133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DNS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サービスが動くまで（サーバ</a:t>
            </a:r>
            <a:r>
              <a:rPr lang="en-US" altLang="ja-JP" dirty="0"/>
              <a:t>3</a:t>
            </a:r>
            <a:r>
              <a:rPr lang="ja-JP" altLang="en-US" dirty="0"/>
              <a:t>層構造）</a:t>
            </a:r>
            <a:endParaRPr kumimoji="1" lang="ja-JP" altLang="en-US" dirty="0"/>
          </a:p>
        </p:txBody>
      </p:sp>
      <p:pic>
        <p:nvPicPr>
          <p:cNvPr id="20" name="グラフィックス 19" descr="ネットワーク図 単色塗りつぶし">
            <a:extLst>
              <a:ext uri="{FF2B5EF4-FFF2-40B4-BE49-F238E27FC236}">
                <a16:creationId xmlns:a16="http://schemas.microsoft.com/office/drawing/2014/main" id="{2A1D1EC9-38F3-4A3D-93E6-ED0108D5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55111" y="1077236"/>
            <a:ext cx="530352" cy="530352"/>
          </a:xfrm>
          <a:prstGeom prst="rect">
            <a:avLst/>
          </a:prstGeom>
        </p:spPr>
      </p:pic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E893167-040B-40BC-A48B-7ABD63436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79251" y="1152960"/>
            <a:ext cx="764775" cy="764775"/>
          </a:xfrm>
          <a:prstGeom prst="rect">
            <a:avLst/>
          </a:prstGeom>
        </p:spPr>
      </p:pic>
      <p:pic>
        <p:nvPicPr>
          <p:cNvPr id="25" name="グラフィックス 24" descr="インターネット 単色塗りつぶし">
            <a:extLst>
              <a:ext uri="{FF2B5EF4-FFF2-40B4-BE49-F238E27FC236}">
                <a16:creationId xmlns:a16="http://schemas.microsoft.com/office/drawing/2014/main" id="{2B0EB893-5EEF-46C4-A971-BEBDF39C6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252" y="2004805"/>
            <a:ext cx="434716" cy="468000"/>
          </a:xfrm>
          <a:prstGeom prst="rect">
            <a:avLst/>
          </a:prstGeom>
        </p:spPr>
      </p:pic>
      <p:pic>
        <p:nvPicPr>
          <p:cNvPr id="26" name="グラフィックス 25" descr="無線ルーター 単色塗りつぶし">
            <a:extLst>
              <a:ext uri="{FF2B5EF4-FFF2-40B4-BE49-F238E27FC236}">
                <a16:creationId xmlns:a16="http://schemas.microsoft.com/office/drawing/2014/main" id="{6CA93F5B-C64F-43FE-83F2-3BE96DEEB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9567" y="2004805"/>
            <a:ext cx="468000" cy="468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A3D850-43A0-4963-A2E8-C1C40FC6188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000968" y="2238805"/>
            <a:ext cx="4585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EB65BBC-4CA2-44CC-B5B5-DC62338E844E}"/>
              </a:ext>
            </a:extLst>
          </p:cNvPr>
          <p:cNvCxnSpPr>
            <a:cxnSpLocks/>
          </p:cNvCxnSpPr>
          <p:nvPr/>
        </p:nvCxnSpPr>
        <p:spPr>
          <a:xfrm flipV="1">
            <a:off x="2218518" y="1554513"/>
            <a:ext cx="364331" cy="362735"/>
          </a:xfrm>
          <a:prstGeom prst="straightConnector1">
            <a:avLst/>
          </a:prstGeom>
          <a:ln w="476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FDC7BA7-6270-494F-8E2D-5EDCD0E255B6}"/>
              </a:ext>
            </a:extLst>
          </p:cNvPr>
          <p:cNvCxnSpPr>
            <a:cxnSpLocks/>
          </p:cNvCxnSpPr>
          <p:nvPr/>
        </p:nvCxnSpPr>
        <p:spPr>
          <a:xfrm>
            <a:off x="3214688" y="2254366"/>
            <a:ext cx="13858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593716D2-7C63-478B-98FE-820220824F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4633" y="2826410"/>
            <a:ext cx="1236100" cy="10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E8CD806-7D4E-41C0-9CE8-7CC8D0F92399}"/>
              </a:ext>
            </a:extLst>
          </p:cNvPr>
          <p:cNvCxnSpPr>
            <a:cxnSpLocks/>
          </p:cNvCxnSpPr>
          <p:nvPr/>
        </p:nvCxnSpPr>
        <p:spPr>
          <a:xfrm flipH="1">
            <a:off x="3214688" y="4743085"/>
            <a:ext cx="1385887" cy="1593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30C884-E9B1-46C2-BD1C-D2AED0628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27262" y="1152960"/>
            <a:ext cx="764775" cy="764775"/>
          </a:xfrm>
          <a:prstGeom prst="rect">
            <a:avLst/>
          </a:prstGeom>
        </p:spPr>
      </p:pic>
      <p:pic>
        <p:nvPicPr>
          <p:cNvPr id="37" name="図 3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89A10F-76B6-497A-BDAE-59B5EE8DD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274" y="1152960"/>
            <a:ext cx="764775" cy="764775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5F6955-2581-4377-900B-E7259AF4D3F7}"/>
              </a:ext>
            </a:extLst>
          </p:cNvPr>
          <p:cNvSpPr txBox="1"/>
          <p:nvPr/>
        </p:nvSpPr>
        <p:spPr>
          <a:xfrm>
            <a:off x="5387395" y="1973426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2F2A8D-E0C4-457B-984C-53BB89EE5783}"/>
              </a:ext>
            </a:extLst>
          </p:cNvPr>
          <p:cNvSpPr txBox="1"/>
          <p:nvPr/>
        </p:nvSpPr>
        <p:spPr>
          <a:xfrm>
            <a:off x="7799977" y="1951602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AP</a:t>
            </a:r>
            <a:r>
              <a:rPr kumimoji="1" lang="ja-JP" altLang="en-US" dirty="0"/>
              <a:t>サーバ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FFEC94-6726-45F2-98B0-7C20A9B69272}"/>
              </a:ext>
            </a:extLst>
          </p:cNvPr>
          <p:cNvSpPr txBox="1"/>
          <p:nvPr/>
        </p:nvSpPr>
        <p:spPr>
          <a:xfrm>
            <a:off x="10147989" y="1952904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サーバ</a:t>
            </a:r>
          </a:p>
        </p:txBody>
      </p:sp>
      <p:pic>
        <p:nvPicPr>
          <p:cNvPr id="15" name="グラフィックス 14" descr="歯車 単色塗りつぶし">
            <a:extLst>
              <a:ext uri="{FF2B5EF4-FFF2-40B4-BE49-F238E27FC236}">
                <a16:creationId xmlns:a16="http://schemas.microsoft.com/office/drawing/2014/main" id="{7EB537E0-D1CD-474B-9B54-6FBDE0509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7637" y="2879239"/>
            <a:ext cx="914400" cy="9144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2704E9-C46B-4763-85A4-D4D5491728D7}"/>
              </a:ext>
            </a:extLst>
          </p:cNvPr>
          <p:cNvSpPr txBox="1"/>
          <p:nvPr/>
        </p:nvSpPr>
        <p:spPr>
          <a:xfrm>
            <a:off x="5624633" y="4452722"/>
            <a:ext cx="391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❶リクエストに応じてサーバサイドスクリプト（プログラム）が必要な処理を行う。またデータベースに対し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を発行する</a:t>
            </a:r>
            <a:endParaRPr kumimoji="1" lang="en-US" altLang="ja-JP" dirty="0"/>
          </a:p>
          <a:p>
            <a:pPr algn="ctr"/>
            <a:r>
              <a:rPr lang="ja-JP" altLang="en-US" dirty="0"/>
              <a:t>❸受け取ったデータを使って</a:t>
            </a:r>
            <a:r>
              <a:rPr lang="en-US" altLang="ja-JP" dirty="0"/>
              <a:t>HTML</a:t>
            </a:r>
            <a:r>
              <a:rPr lang="ja-JP" altLang="en-US" dirty="0"/>
              <a:t>を生成</a:t>
            </a:r>
            <a:endParaRPr kumimoji="1" lang="ja-JP" altLang="en-US" dirty="0"/>
          </a:p>
        </p:txBody>
      </p:sp>
      <p:pic>
        <p:nvPicPr>
          <p:cNvPr id="18" name="グラフィックス 17" descr="データベース 単色塗りつぶし">
            <a:extLst>
              <a:ext uri="{FF2B5EF4-FFF2-40B4-BE49-F238E27FC236}">
                <a16:creationId xmlns:a16="http://schemas.microsoft.com/office/drawing/2014/main" id="{C967C040-5E16-4FE9-BC1F-8219358323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74143" y="2879239"/>
            <a:ext cx="914400" cy="9144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2CD638-5EB9-48A2-B681-42D3C2AA8E83}"/>
              </a:ext>
            </a:extLst>
          </p:cNvPr>
          <p:cNvSpPr txBox="1"/>
          <p:nvPr/>
        </p:nvSpPr>
        <p:spPr>
          <a:xfrm>
            <a:off x="10378744" y="2666268"/>
            <a:ext cx="156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データベース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2085A4B-2AE8-4369-82A3-6850F8E7EF8D}"/>
              </a:ext>
            </a:extLst>
          </p:cNvPr>
          <p:cNvCxnSpPr>
            <a:cxnSpLocks/>
          </p:cNvCxnSpPr>
          <p:nvPr/>
        </p:nvCxnSpPr>
        <p:spPr>
          <a:xfrm>
            <a:off x="9189156" y="2982600"/>
            <a:ext cx="13546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A0B1248-39E7-4F8D-A902-7FA9B2F500A8}"/>
              </a:ext>
            </a:extLst>
          </p:cNvPr>
          <p:cNvCxnSpPr/>
          <p:nvPr/>
        </p:nvCxnSpPr>
        <p:spPr>
          <a:xfrm flipH="1">
            <a:off x="9170654" y="3531175"/>
            <a:ext cx="133208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53AEDEC-2F7C-4A07-8DAA-B4FE5030B13F}"/>
              </a:ext>
            </a:extLst>
          </p:cNvPr>
          <p:cNvSpPr txBox="1"/>
          <p:nvPr/>
        </p:nvSpPr>
        <p:spPr>
          <a:xfrm>
            <a:off x="9265040" y="2565598"/>
            <a:ext cx="11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SQL</a:t>
            </a:r>
            <a:r>
              <a:rPr kumimoji="1" lang="ja-JP" altLang="en-US" b="1" dirty="0">
                <a:solidFill>
                  <a:schemeClr val="accent2"/>
                </a:solidFill>
              </a:rPr>
              <a:t>発行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275373C-E736-4D9C-9A97-CEA1A1B32092}"/>
              </a:ext>
            </a:extLst>
          </p:cNvPr>
          <p:cNvCxnSpPr>
            <a:cxnSpLocks/>
          </p:cNvCxnSpPr>
          <p:nvPr/>
        </p:nvCxnSpPr>
        <p:spPr>
          <a:xfrm flipH="1">
            <a:off x="7091524" y="3531175"/>
            <a:ext cx="112282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レーム 52">
            <a:extLst>
              <a:ext uri="{FF2B5EF4-FFF2-40B4-BE49-F238E27FC236}">
                <a16:creationId xmlns:a16="http://schemas.microsoft.com/office/drawing/2014/main" id="{B7D71566-7A74-4F48-820A-8EC9EB5BF31D}"/>
              </a:ext>
            </a:extLst>
          </p:cNvPr>
          <p:cNvSpPr/>
          <p:nvPr/>
        </p:nvSpPr>
        <p:spPr>
          <a:xfrm>
            <a:off x="358510" y="1922210"/>
            <a:ext cx="1800225" cy="664312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6BEBAFC-D3F5-40D2-99FD-7AC2E6E7BCC4}"/>
              </a:ext>
            </a:extLst>
          </p:cNvPr>
          <p:cNvSpPr txBox="1"/>
          <p:nvPr/>
        </p:nvSpPr>
        <p:spPr>
          <a:xfrm>
            <a:off x="10198224" y="4452722"/>
            <a:ext cx="181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❷</a:t>
            </a:r>
            <a:r>
              <a:rPr lang="en-US" altLang="ja-JP" dirty="0"/>
              <a:t>S</a:t>
            </a:r>
            <a:r>
              <a:rPr kumimoji="1" lang="en-US" altLang="ja-JP" dirty="0"/>
              <a:t>QL</a:t>
            </a:r>
            <a:r>
              <a:rPr kumimoji="1" lang="ja-JP" altLang="en-US" dirty="0"/>
              <a:t>を</a:t>
            </a:r>
            <a:r>
              <a:rPr lang="ja-JP" altLang="en-US" dirty="0"/>
              <a:t>処理してデータをスクリプトに返す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9ECA386-9C17-4906-BBCA-8282650D0F4E}"/>
              </a:ext>
            </a:extLst>
          </p:cNvPr>
          <p:cNvSpPr txBox="1"/>
          <p:nvPr/>
        </p:nvSpPr>
        <p:spPr>
          <a:xfrm>
            <a:off x="7852363" y="2647922"/>
            <a:ext cx="156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スクリプト</a:t>
            </a:r>
            <a:endParaRPr kumimoji="1" lang="ja-JP" altLang="en-US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18C789-8794-4147-8626-936EECDE2898}"/>
              </a:ext>
            </a:extLst>
          </p:cNvPr>
          <p:cNvSpPr txBox="1"/>
          <p:nvPr/>
        </p:nvSpPr>
        <p:spPr>
          <a:xfrm>
            <a:off x="253504" y="2713223"/>
            <a:ext cx="467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>
                <a:hlinkClick r:id="rId16"/>
              </a:rPr>
              <a:t>https://www.amazon.co.jp/s?k=Java</a:t>
            </a:r>
            <a:r>
              <a:rPr lang="ja-JP" altLang="en-US" dirty="0"/>
              <a:t>」の情報が欲しい</a:t>
            </a: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B082ACBD-9DD7-418D-815F-F73EA12E28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895" y="4203818"/>
            <a:ext cx="2217578" cy="1576945"/>
          </a:xfrm>
          <a:prstGeom prst="rect">
            <a:avLst/>
          </a:prstGeom>
        </p:spPr>
      </p:pic>
      <p:pic>
        <p:nvPicPr>
          <p:cNvPr id="63" name="グラフィックス 62" descr="ブラウザー ウィンドウ 単色塗りつぶし">
            <a:extLst>
              <a:ext uri="{FF2B5EF4-FFF2-40B4-BE49-F238E27FC236}">
                <a16:creationId xmlns:a16="http://schemas.microsoft.com/office/drawing/2014/main" id="{5F6BC07C-B138-4BC4-8AB5-EF09021CFD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116" y="3155496"/>
            <a:ext cx="3046810" cy="3400692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C09FF62-F35C-48CC-A939-04AB47199142}"/>
              </a:ext>
            </a:extLst>
          </p:cNvPr>
          <p:cNvSpPr txBox="1"/>
          <p:nvPr/>
        </p:nvSpPr>
        <p:spPr>
          <a:xfrm>
            <a:off x="257171" y="5981789"/>
            <a:ext cx="437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Java</a:t>
            </a:r>
            <a:r>
              <a:rPr lang="ja-JP" altLang="en-US" dirty="0"/>
              <a:t>」の検索結果を表示</a:t>
            </a:r>
          </a:p>
        </p:txBody>
      </p:sp>
    </p:spTree>
    <p:extLst>
      <p:ext uri="{BB962C8B-B14F-4D97-AF65-F5344CB8AC3E}">
        <p14:creationId xmlns:p14="http://schemas.microsoft.com/office/powerpoint/2010/main" val="41863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309</Words>
  <Application>Microsoft Office PowerPoint</Application>
  <PresentationFormat>ワイド画面</PresentationFormat>
  <Paragraphs>36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Osaka?等幅</vt:lpstr>
      <vt:lpstr>游ゴシック</vt:lpstr>
      <vt:lpstr>游ゴシック Light</vt:lpstr>
      <vt:lpstr>Arial</vt:lpstr>
      <vt:lpstr>Office テーマ</vt:lpstr>
      <vt:lpstr>WEBサービスが動くまで（LAN、NAT）</vt:lpstr>
      <vt:lpstr>WEBサービスが動くまで（DNSとリクエスト、レスポンス）</vt:lpstr>
      <vt:lpstr>WEBサービスが動くまで（サーバ3層構造）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WEBサービスが動くまで（LAN、NAT）</dc:title>
  <dc:creator>奥田 恭之</dc:creator>
  <cp:lastModifiedBy>奥田 恭之</cp:lastModifiedBy>
  <cp:revision>9</cp:revision>
  <dcterms:created xsi:type="dcterms:W3CDTF">2022-04-02T06:14:29Z</dcterms:created>
  <dcterms:modified xsi:type="dcterms:W3CDTF">2022-04-02T09:36:45Z</dcterms:modified>
</cp:coreProperties>
</file>