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1" r:id="rId2"/>
    <p:sldId id="273" r:id="rId3"/>
    <p:sldId id="274" r:id="rId4"/>
    <p:sldId id="277" r:id="rId5"/>
    <p:sldId id="278" r:id="rId6"/>
    <p:sldId id="279" r:id="rId7"/>
    <p:sldId id="645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639" r:id="rId16"/>
    <p:sldId id="640" r:id="rId17"/>
    <p:sldId id="641" r:id="rId18"/>
    <p:sldId id="642" r:id="rId19"/>
    <p:sldId id="643" r:id="rId20"/>
    <p:sldId id="644" r:id="rId21"/>
  </p:sldIdLst>
  <p:sldSz cx="12192000" cy="6858000"/>
  <p:notesSz cx="6858000" cy="11811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6600"/>
    <a:srgbClr val="00CC00"/>
    <a:srgbClr val="333333"/>
    <a:srgbClr val="224466"/>
    <a:srgbClr val="223344"/>
    <a:srgbClr val="F09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D43F3-A526-4C4D-884D-DDB4BFCA1ABA}" v="14" dt="2019-10-31T13:11:21.950"/>
  </p1510:revLst>
</p1510:revInfo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878" autoAdjust="0"/>
  </p:normalViewPr>
  <p:slideViewPr>
    <p:cSldViewPr snapToGrid="0" snapToObjects="1">
      <p:cViewPr varScale="1">
        <p:scale>
          <a:sx n="104" d="100"/>
          <a:sy n="104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72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3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C91D-A09D-BE40-B0A2-1EC8A9A967C6}" type="datetimeFigureOut">
              <a:rPr kumimoji="1" lang="ja-JP" altLang="en-US" smtClean="0"/>
              <a:pPr/>
              <a:t>2021/2/8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3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A2A4-B042-4148-AE15-2859EAE1497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302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4A29B-80F8-2240-96F5-E3DE4675E243}" type="datetimeFigureOut">
              <a:rPr kumimoji="1" lang="ja-JP" altLang="en-US" smtClean="0"/>
              <a:pPr/>
              <a:t>2021/2/8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3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FA167-3738-DD4D-BA0E-A6974D2B9DD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881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	</a:t>
            </a:r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85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87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46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23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80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A167-3738-DD4D-BA0E-A6974D2B9DD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42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01E56284-2B93-4AD1-B520-FC29D09BEF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D89C76-C1E4-4310-AE4D-72F659B0A93D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E2A20B1-5B2C-466F-AAD6-7A78AF8DB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1241425"/>
            <a:ext cx="5957887" cy="3351213"/>
          </a:xfrm>
          <a:solidFill>
            <a:srgbClr val="FFFFFF"/>
          </a:solidFill>
          <a:ln/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5D13031D-54DB-4922-8737-0602277BE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78375"/>
            <a:ext cx="5440363" cy="3910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ja-JP">
              <a:latin typeface="Yu Gothic" panose="020B0400000000000000" pitchFamily="50" charset="-128"/>
            </a:endParaRP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19263940-D449-420B-9119-4C2AB02F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B5761271-380B-4ECA-B377-480DB1E7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31338"/>
            <a:ext cx="294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EC197C-84FC-4B30-A13B-3321BAD59262}" type="slidenum">
              <a:rPr lang="en-US" altLang="ja-JP">
                <a:latin typeface="Yu Gothic" panose="020B0400000000000000" pitchFamily="50" charset="-128"/>
                <a:cs typeface="メイリオ" panose="020B0604030504040204" pitchFamily="50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ja-JP" altLang="ja-JP">
              <a:latin typeface="Yu Gothic" panose="020B0400000000000000" pitchFamily="50" charset="-128"/>
              <a:cs typeface="メイリオ" panose="020B0604030504040204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4500" u="none" baseline="0">
                <a:solidFill>
                  <a:srgbClr val="333333"/>
                </a:solidFill>
                <a:uFill>
                  <a:solidFill>
                    <a:schemeClr val="accent1">
                      <a:lumMod val="60000"/>
                      <a:lumOff val="40000"/>
                    </a:schemeClr>
                  </a:solidFill>
                </a:uFill>
                <a:ea typeface="メイリオ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4DE910D-69DC-EA44-B504-FB462E4F241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>
                <a:ln>
                  <a:noFill/>
                </a:ln>
                <a:uFill>
                  <a:solidFill>
                    <a:srgbClr val="224466"/>
                  </a:solidFill>
                </a:uFill>
                <a:ea typeface="メイリオ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0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>
                <a:uFill>
                  <a:solidFill>
                    <a:srgbClr val="224466"/>
                  </a:solidFill>
                </a:u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9AEEEF52-754F-4E12-A61C-0AC5E43607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77771" y="622300"/>
            <a:ext cx="9434871" cy="10683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ja-JP" altLang="en-US" sz="2800">
              <a:latin typeface="consolas" panose="020B0609020204030204" pitchFamily="49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4D173FC-B431-4A4D-A934-FBCDE8F132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77771" y="1825625"/>
            <a:ext cx="9434871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altLang="ja-JP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377771" y="622301"/>
            <a:ext cx="9431697" cy="1065213"/>
          </a:xfrm>
          <a:noFill/>
          <a:ln>
            <a:noFill/>
          </a:ln>
        </p:spPr>
        <p:txBody>
          <a:bodyPr/>
          <a:lstStyle>
            <a:lvl1pPr>
              <a:defRPr lang="ja-JP" altLang="en-US" sz="2800" u="sng" kern="1200">
                <a:latin typeface="consolas" panose="020B0609020204030204" pitchFamily="49" charset="0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1377771" y="1825626"/>
            <a:ext cx="9431697" cy="4348163"/>
          </a:xfrm>
          <a:noFill/>
          <a:ln>
            <a:noFill/>
          </a:ln>
        </p:spPr>
        <p:txBody>
          <a:bodyPr/>
          <a:lstStyle>
            <a:lvl1pPr>
              <a:defRPr lang="ja-JP" altLang="en-US" sz="2800" kern="1200">
                <a:solidFill>
                  <a:schemeClr val="tx1"/>
                </a:solidFill>
                <a:latin typeface="consolas" panose="020B0609020204030204" pitchFamily="49" charset="0"/>
                <a:cs typeface="メイリオ" panose="020B0604030504040204" pitchFamily="50" charset="-128"/>
              </a:defRPr>
            </a:lvl1pPr>
            <a:lvl2pPr>
              <a:defRPr lang="ja-JP" altLang="en-US" kern="1200">
                <a:cs typeface="メイリオ" panose="020B0604030504040204" pitchFamily="50" charset="-128"/>
              </a:defRPr>
            </a:lvl2pPr>
            <a:lvl3pPr>
              <a:defRPr lang="ja-JP" altLang="en-US" kern="1200">
                <a:cs typeface="メイリオ" panose="020B0604030504040204" pitchFamily="50" charset="-128"/>
              </a:defRPr>
            </a:lvl3pPr>
            <a:lvl4pPr>
              <a:defRPr lang="ja-JP" altLang="en-US" kern="1200">
                <a:cs typeface="メイリオ" panose="020B0604030504040204" pitchFamily="50" charset="-128"/>
              </a:defRPr>
            </a:lvl4pPr>
            <a:lvl5pPr>
              <a:defRPr lang="ja-JP" altLang="en-US" kern="1200"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130D7B-7AD4-4631-A77A-0C80EE629E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93AB39-540A-4A4D-BBDB-C20AFAD3C0C4}" type="slidenum">
              <a:rPr lang="en-US" altLang="ja-JP"/>
              <a:pPr>
                <a:defRPr/>
              </a:pPr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68640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22834"/>
            <a:ext cx="12192000" cy="446183"/>
          </a:xfrm>
          <a:prstGeom prst="rect">
            <a:avLst/>
          </a:prstGeom>
          <a:solidFill>
            <a:srgbClr val="224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2473"/>
            <a:ext cx="10515600" cy="1068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84" y="6454029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D4DE910D-69DC-EA44-B504-FB462E4F241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Picture 2" descr="C:\Users\MIURA\Desktop\TIS_logo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23714" y="100822"/>
            <a:ext cx="1906705" cy="33838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838201" y="88134"/>
            <a:ext cx="78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rPr>
              <a:t>「 テーブル 」 </a:t>
            </a:r>
            <a:r>
              <a:rPr kumimoji="1" lang="en-US" altLang="ja-JP" sz="1800" baseline="0">
                <a:solidFill>
                  <a:srgbClr val="333333"/>
                </a:solidFill>
                <a:latin typeface="consolas" charset="0"/>
                <a:ea typeface="メイリオ" charset="-128"/>
                <a:cs typeface="Consolas" charset="0"/>
              </a:rPr>
              <a:t>P38~P47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4590" y="6483445"/>
            <a:ext cx="44058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© 2020 </a:t>
            </a:r>
            <a:r>
              <a:rPr kumimoji="1" lang="en-US" altLang="ja-JP" sz="14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Tokyo IT School</a:t>
            </a:r>
            <a:endParaRPr kumimoji="1" lang="ja-JP" altLang="en-US" sz="14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3714" y="495759"/>
            <a:ext cx="11836705" cy="0"/>
          </a:xfrm>
          <a:prstGeom prst="line">
            <a:avLst/>
          </a:prstGeom>
          <a:ln>
            <a:solidFill>
              <a:srgbClr val="224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832" y="92221"/>
            <a:ext cx="511368" cy="3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2400" kern="1200" baseline="0">
          <a:solidFill>
            <a:srgbClr val="333333"/>
          </a:solidFill>
          <a:latin typeface="consolas" charset="0"/>
          <a:ea typeface="メイリオ" charset="-128"/>
          <a:cs typeface="Consola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3C28C0D-75ED-4FE8-9BB9-D1DE0EC24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テーブル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B9C10DA-C4CA-45E0-A5C4-F0E6F2E2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66844E-039D-4887-A904-1E6E3031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7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81D70-57D6-4EF3-B261-55AA9E2B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237"/>
            <a:ext cx="10515600" cy="1068216"/>
          </a:xfrm>
        </p:spPr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</a:t>
            </a:r>
            <a:r>
              <a:rPr kumimoji="1" lang="ja-JP" altLang="en-US"/>
              <a:t>列制約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DB54E-21E5-446C-9181-5E095917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B1083-C4F5-4372-A5CB-9681B09E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3BE2792-E001-4F51-A533-5E8635312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34654"/>
              </p:ext>
            </p:extLst>
          </p:nvPr>
        </p:nvGraphicFramePr>
        <p:xfrm>
          <a:off x="838755" y="2046952"/>
          <a:ext cx="10514490" cy="37467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643355">
                  <a:extLst>
                    <a:ext uri="{9D8B030D-6E8A-4147-A177-3AD203B41FA5}">
                      <a16:colId xmlns:a16="http://schemas.microsoft.com/office/drawing/2014/main" val="1371750651"/>
                    </a:ext>
                  </a:extLst>
                </a:gridCol>
                <a:gridCol w="7871135">
                  <a:extLst>
                    <a:ext uri="{9D8B030D-6E8A-4147-A177-3AD203B41FA5}">
                      <a16:colId xmlns:a16="http://schemas.microsoft.com/office/drawing/2014/main" val="3331745936"/>
                    </a:ext>
                  </a:extLst>
                </a:gridCol>
              </a:tblGrid>
              <a:tr h="36004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制約名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48177" marB="4817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48177" marB="48177"/>
                </a:tc>
                <a:extLst>
                  <a:ext uri="{0D108BD9-81ED-4DB2-BD59-A6C34878D82A}">
                    <a16:rowId xmlns:a16="http://schemas.microsoft.com/office/drawing/2014/main" val="377785416"/>
                  </a:ext>
                </a:extLst>
              </a:tr>
              <a:tr h="36004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一意制約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48177" marB="48177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列名 データ型 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UNIQUE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48177" marB="481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0277831"/>
                  </a:ext>
                </a:extLst>
              </a:tr>
              <a:tr h="77557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NOT NULL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48177" marB="48177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列名 データ型 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NOT NULL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48177" marB="481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349058"/>
                  </a:ext>
                </a:extLst>
              </a:tr>
              <a:tr h="99071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主キー制約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48177" marB="48177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列名 データ型 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PRIMARY KEY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※この方法は、主キーが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つの列だけで構成されてい</a:t>
                      </a: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る場合のみ記述可能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48177" marB="481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4844755"/>
                  </a:ext>
                </a:extLst>
              </a:tr>
              <a:tr h="72220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外部参照制約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48177" marB="48177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列名 データ型 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REFERENCES 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参照先のテーブル名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</a:t>
                      </a: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照先の一意キー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48177" marB="481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914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3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81D70-57D6-4EF3-B261-55AA9E2B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237"/>
            <a:ext cx="10515600" cy="1068216"/>
          </a:xfrm>
        </p:spPr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</a:t>
            </a:r>
            <a:r>
              <a:rPr kumimoji="1" lang="ja-JP" altLang="en-US"/>
              <a:t>表制約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DB54E-21E5-446C-9181-5E095917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6" y="1825625"/>
            <a:ext cx="10515600" cy="435133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B1083-C4F5-4372-A5CB-9681B09E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3BE2792-E001-4F51-A533-5E8635312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74279"/>
              </p:ext>
            </p:extLst>
          </p:nvPr>
        </p:nvGraphicFramePr>
        <p:xfrm>
          <a:off x="838755" y="2061807"/>
          <a:ext cx="10514490" cy="369244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643355">
                  <a:extLst>
                    <a:ext uri="{9D8B030D-6E8A-4147-A177-3AD203B41FA5}">
                      <a16:colId xmlns:a16="http://schemas.microsoft.com/office/drawing/2014/main" val="1371750651"/>
                    </a:ext>
                  </a:extLst>
                </a:gridCol>
                <a:gridCol w="7871135">
                  <a:extLst>
                    <a:ext uri="{9D8B030D-6E8A-4147-A177-3AD203B41FA5}">
                      <a16:colId xmlns:a16="http://schemas.microsoft.com/office/drawing/2014/main" val="3331745936"/>
                    </a:ext>
                  </a:extLst>
                </a:gridCol>
              </a:tblGrid>
              <a:tr h="46371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b="1" kern="10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制約名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7195" marB="271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altLang="ja-JP" sz="1800" b="1" kern="10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b="1" kern="10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構文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7195" marB="27195"/>
                </a:tc>
                <a:extLst>
                  <a:ext uri="{0D108BD9-81ED-4DB2-BD59-A6C34878D82A}">
                    <a16:rowId xmlns:a16="http://schemas.microsoft.com/office/drawing/2014/main" val="377785416"/>
                  </a:ext>
                </a:extLst>
              </a:tr>
              <a:tr h="85487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主キー制約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7195" marB="2719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CONSTRAINT </a:t>
                      </a:r>
                      <a:r>
                        <a:rPr lang="ja-JP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制約名 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PRIMARY KEY (</a:t>
                      </a:r>
                      <a:r>
                        <a:rPr lang="ja-JP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列名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, </a:t>
                      </a:r>
                      <a:r>
                        <a:rPr lang="ja-JP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列名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, …)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※複合主キーの設定が可能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7195" marB="2719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0277831"/>
                  </a:ext>
                </a:extLst>
              </a:tr>
              <a:tr h="5827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一意制約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7195" marB="2719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CONSTRAINT 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制約名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 UNIQUE (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列名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, 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列名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, …)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7195" marB="2719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349058"/>
                  </a:ext>
                </a:extLst>
              </a:tr>
              <a:tr h="52578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NOT NULL</a:t>
                      </a:r>
                      <a:r>
                        <a:rPr lang="ja-JP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制約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7195" marB="2719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記述不可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7195" marB="2719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4844755"/>
                  </a:ext>
                </a:extLst>
              </a:tr>
              <a:tr h="126538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外部参照制約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7195" marB="27195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CONSTRAINT 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制約名 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FOREIGN KEY(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列名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, 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列名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, …) </a:t>
                      </a: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REFERENCES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参照先のテーブル名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参照先の一意キー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, 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参照先の一意</a:t>
                      </a: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キー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Meiryo UI" panose="020B0604030504040204" pitchFamily="50" charset="-128"/>
                        </a:rPr>
                        <a:t>, …)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27195" marB="27195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914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91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81D70-57D6-4EF3-B261-55AA9E2B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237"/>
            <a:ext cx="10515600" cy="1068216"/>
          </a:xfrm>
        </p:spPr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</a:t>
            </a:r>
            <a:r>
              <a:rPr kumimoji="1" lang="ja-JP" altLang="en-US"/>
              <a:t>制約の設定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DB54E-21E5-446C-9181-5E095917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6" y="1825625"/>
            <a:ext cx="10515600" cy="4351338"/>
          </a:xfrm>
        </p:spPr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記述例</a:t>
            </a:r>
            <a:r>
              <a:rPr kumimoji="1" lang="en-US" altLang="ja-JP"/>
              <a:t>)</a:t>
            </a:r>
            <a:r>
              <a:rPr kumimoji="1" lang="ja-JP" altLang="en-US"/>
              <a:t>列制約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B1083-C4F5-4372-A5CB-9681B09E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5478-B7EA-49CC-8A5F-AC61D70D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2608806"/>
            <a:ext cx="9489123" cy="3368749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ja-JP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CREATE TABLE emp(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emp_id		VARCHAR2(10)	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emp_name	VARCHAR2(10)	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NOT NULL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tel		VARCHAR2(10)	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UNIQUE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age		NUMBER(2),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dept_id		CHAR(2)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REFERENCES dept(dept_id)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TW" altLang="ja-JP" sz="2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4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81D70-57D6-4EF3-B261-55AA9E2B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237"/>
            <a:ext cx="10515600" cy="1068216"/>
          </a:xfrm>
        </p:spPr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</a:t>
            </a:r>
            <a:r>
              <a:rPr kumimoji="1" lang="ja-JP" altLang="en-US"/>
              <a:t>制約の設定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DB54E-21E5-446C-9181-5E095917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6" y="1825625"/>
            <a:ext cx="10515600" cy="4351338"/>
          </a:xfrm>
        </p:spPr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記述例</a:t>
            </a:r>
            <a:r>
              <a:rPr kumimoji="1" lang="en-US" altLang="ja-JP"/>
              <a:t>)</a:t>
            </a:r>
            <a:r>
              <a:rPr kumimoji="1" lang="ja-JP" altLang="en-US"/>
              <a:t>表制約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B1083-C4F5-4372-A5CB-9681B09E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5478-B7EA-49CC-8A5F-AC61D70D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2255087"/>
            <a:ext cx="8626475" cy="4076186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ja-JP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CREATE TABLE emp(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emp_id_1	VARCHAR2(5),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emp_id_2	VARCHAR2(10),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emp_name	VARCHAR2(10),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tel		VARCHAR2(10),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age		NUMBER(2),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dept_id		CHAR(2),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PRIMARY KEY(emp_id_1, emp_id_2),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  UNIQUE(tel),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chemeClr val="accent5"/>
                </a:solidFill>
                <a:latin typeface="consolas" panose="020B0609020204030204" pitchFamily="49" charset="0"/>
              </a:rPr>
              <a:t>  FOREIGN KEY(dept_id) REFERENCES dept(dept_id)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TW" altLang="ja-JP" sz="2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81D70-57D6-4EF3-B261-55AA9E2B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237"/>
            <a:ext cx="10515600" cy="1068216"/>
          </a:xfrm>
        </p:spPr>
        <p:txBody>
          <a:bodyPr/>
          <a:lstStyle/>
          <a:p>
            <a:r>
              <a:rPr kumimoji="1" lang="ja-JP" altLang="en-US"/>
              <a:t>テーブル定義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DB54E-21E5-446C-9181-5E095917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6" y="1825625"/>
            <a:ext cx="10515600" cy="4351338"/>
          </a:xfrm>
        </p:spPr>
        <p:txBody>
          <a:bodyPr/>
          <a:lstStyle/>
          <a:p>
            <a:r>
              <a:rPr kumimoji="1" lang="ja-JP" altLang="en-US"/>
              <a:t>テーブルと列の情報をまとめたもの</a:t>
            </a:r>
            <a:endParaRPr kumimoji="1"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例</a:t>
            </a:r>
            <a:r>
              <a:rPr kumimoji="1" lang="en-US" altLang="ja-JP"/>
              <a:t>) dept</a:t>
            </a:r>
            <a:r>
              <a:rPr kumimoji="1" lang="ja-JP" altLang="en-US"/>
              <a:t>テーブル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B1083-C4F5-4372-A5CB-9681B09E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859E6B0-539B-4398-89DC-9A0B9FB45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98501"/>
              </p:ext>
            </p:extLst>
          </p:nvPr>
        </p:nvGraphicFramePr>
        <p:xfrm>
          <a:off x="1447180" y="3129679"/>
          <a:ext cx="9297641" cy="280702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740750">
                  <a:extLst>
                    <a:ext uri="{9D8B030D-6E8A-4147-A177-3AD203B41FA5}">
                      <a16:colId xmlns:a16="http://schemas.microsoft.com/office/drawing/2014/main" val="3754179472"/>
                    </a:ext>
                  </a:extLst>
                </a:gridCol>
                <a:gridCol w="1418456">
                  <a:extLst>
                    <a:ext uri="{9D8B030D-6E8A-4147-A177-3AD203B41FA5}">
                      <a16:colId xmlns:a16="http://schemas.microsoft.com/office/drawing/2014/main" val="243246959"/>
                    </a:ext>
                  </a:extLst>
                </a:gridCol>
                <a:gridCol w="1465738">
                  <a:extLst>
                    <a:ext uri="{9D8B030D-6E8A-4147-A177-3AD203B41FA5}">
                      <a16:colId xmlns:a16="http://schemas.microsoft.com/office/drawing/2014/main" val="63680040"/>
                    </a:ext>
                  </a:extLst>
                </a:gridCol>
                <a:gridCol w="1591823">
                  <a:extLst>
                    <a:ext uri="{9D8B030D-6E8A-4147-A177-3AD203B41FA5}">
                      <a16:colId xmlns:a16="http://schemas.microsoft.com/office/drawing/2014/main" val="3925239745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453863689"/>
                    </a:ext>
                  </a:extLst>
                </a:gridCol>
                <a:gridCol w="1779823">
                  <a:extLst>
                    <a:ext uri="{9D8B030D-6E8A-4147-A177-3AD203B41FA5}">
                      <a16:colId xmlns:a16="http://schemas.microsoft.com/office/drawing/2014/main" val="2351761379"/>
                    </a:ext>
                  </a:extLst>
                </a:gridCol>
                <a:gridCol w="1418456">
                  <a:extLst>
                    <a:ext uri="{9D8B030D-6E8A-4147-A177-3AD203B41FA5}">
                      <a16:colId xmlns:a16="http://schemas.microsoft.com/office/drawing/2014/main" val="3342162764"/>
                    </a:ext>
                  </a:extLst>
                </a:gridCol>
              </a:tblGrid>
              <a:tr h="39155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論理名称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物理名称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データ型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桁数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制約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/>
                </a:tc>
                <a:extLst>
                  <a:ext uri="{0D108BD9-81ED-4DB2-BD59-A6C34878D82A}">
                    <a16:rowId xmlns:a16="http://schemas.microsoft.com/office/drawing/2014/main" val="437587555"/>
                  </a:ext>
                </a:extLst>
              </a:tr>
              <a:tr h="60100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部署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dept_id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NUMBER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PRIMARY </a:t>
                      </a: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7077583"/>
                  </a:ext>
                </a:extLst>
              </a:tr>
              <a:tr h="81927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部署名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dept_name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VARCHAR2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NOT NULL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：総務部</a:t>
                      </a: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：営業部</a:t>
                      </a: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：経理部</a:t>
                      </a: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：資材部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70539" marB="70539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2346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6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AAF95934-3DD5-47BC-A9CE-D6584D0E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622665"/>
            <a:ext cx="9434872" cy="106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u="sng">
                <a:latin typeface="consolas" panose="020B0609020204030204" pitchFamily="49" charset="0"/>
              </a:rPr>
              <a:t>テーブルを作成しましょう</a:t>
            </a:r>
            <a:endParaRPr lang="en-US" altLang="ja-JP" sz="3200" u="sng">
              <a:latin typeface="consolas" panose="020B0609020204030204" pitchFamily="49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77A1B8B4-CE14-4179-A7CF-63BD354F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0" y="6454382"/>
            <a:ext cx="2742843" cy="3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8" tIns="46794" rIns="89988" bIns="46794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1E17BA3-58A3-4527-BA2D-E87C8FA3998C}" type="slidenum">
              <a:rPr lang="en-US" altLang="ja-JP" sz="1400" b="1">
                <a:solidFill>
                  <a:srgbClr val="FFFFFF"/>
                </a:solidFill>
                <a:latin typeface="Yu Gothic" panose="020B0400000000000000" pitchFamily="50" charset="-128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ja-JP" altLang="ja-JP" sz="1400" b="1">
              <a:solidFill>
                <a:srgbClr val="FFFFFF"/>
              </a:solidFill>
              <a:latin typeface="Yu Gothic" panose="020B0400000000000000" pitchFamily="50" charset="-128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DC347F4E-4357-4A07-999D-79395B03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770" y="188456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4586" name="図 3">
            <a:extLst>
              <a:ext uri="{FF2B5EF4-FFF2-40B4-BE49-F238E27FC236}">
                <a16:creationId xmlns:a16="http://schemas.microsoft.com/office/drawing/2014/main" id="{E0AACE11-F255-4933-80D2-1B941DF8A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67" y="3164549"/>
            <a:ext cx="2438083" cy="243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2">
            <a:extLst>
              <a:ext uri="{FF2B5EF4-FFF2-40B4-BE49-F238E27FC236}">
                <a16:creationId xmlns:a16="http://schemas.microsoft.com/office/drawing/2014/main" id="{6BC2B56A-94ED-46EC-8F79-128BCD0B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150" y="203694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83" name="Text Box 2">
            <a:extLst>
              <a:ext uri="{FF2B5EF4-FFF2-40B4-BE49-F238E27FC236}">
                <a16:creationId xmlns:a16="http://schemas.microsoft.com/office/drawing/2014/main" id="{77FA8821-5F28-4EAE-82A0-B1A0FA4E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30" y="2189325"/>
            <a:ext cx="9434872" cy="43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68275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1pPr>
            <a:lvl2pPr marL="514350" indent="-168275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  <a:tab pos="943451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ja-JP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D2489F1-67B6-4432-8B34-66D17D70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119" y="2516307"/>
            <a:ext cx="2674589" cy="669838"/>
          </a:xfrm>
          <a:prstGeom prst="wedgeRoundRectCallout">
            <a:avLst>
              <a:gd name="adj1" fmla="val -12824"/>
              <a:gd name="adj2" fmla="val 80620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lIns="89988" tIns="46794" rIns="89988" bIns="46794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altLang="ja-JP" sz="2800" dirty="0">
                <a:solidFill>
                  <a:srgbClr val="FFFFFF"/>
                </a:solidFill>
              </a:rPr>
              <a:t>Let’s try!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35652-72C4-440C-AB01-A523A242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E2C63F-0730-4ACF-B7C7-E23C8045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テーブルの変更には</a:t>
            </a:r>
            <a:r>
              <a:rPr kumimoji="1" lang="en-US" altLang="ja-JP"/>
              <a:t>ALTER</a:t>
            </a:r>
            <a:r>
              <a:rPr kumimoji="1" lang="ja-JP" altLang="en-US"/>
              <a:t>文を使用する。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8B5CA3-3BA9-4B59-A1DF-F66C8259ED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E93AB39-540A-4A4D-BBDB-C20AFAD3C0C4}" type="slidenum">
              <a:rPr lang="en-US" altLang="ja-JP" smtClean="0"/>
              <a:pPr>
                <a:defRPr/>
              </a:pPr>
              <a:t>16</a:t>
            </a:fld>
            <a:endParaRPr lang="ja-JP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EE41E2-3B47-4429-9607-D454D94EB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2560526"/>
            <a:ext cx="9489123" cy="1298798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ALTER TABLE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動作の指定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列の定義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85789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35652-72C4-440C-AB01-A523A242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E2C63F-0730-4ACF-B7C7-E23C8045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ja-JP"/>
              <a:t>(</a:t>
            </a:r>
            <a:r>
              <a:rPr kumimoji="1" lang="ja-JP" altLang="en-US"/>
              <a:t>例</a:t>
            </a:r>
            <a:r>
              <a:rPr kumimoji="1" lang="en-US" altLang="ja-JP"/>
              <a:t>)dept</a:t>
            </a:r>
            <a:r>
              <a:rPr kumimoji="1" lang="ja-JP" altLang="en-US"/>
              <a:t>テーブルに</a:t>
            </a:r>
            <a:r>
              <a:rPr kumimoji="1" lang="en-US" altLang="ja-JP"/>
              <a:t>note</a:t>
            </a:r>
            <a:r>
              <a:rPr kumimoji="1" lang="ja-JP" altLang="en-US"/>
              <a:t>という列を追加する場合</a:t>
            </a:r>
            <a:endParaRPr lang="ja-JP" alt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8B5CA3-3BA9-4B59-A1DF-F66C8259ED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E93AB39-540A-4A4D-BBDB-C20AFAD3C0C4}" type="slidenum">
              <a:rPr lang="en-US" altLang="ja-JP" smtClean="0"/>
              <a:pPr>
                <a:defRPr/>
              </a:pPr>
              <a:t>17</a:t>
            </a:fld>
            <a:endParaRPr lang="ja-JP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EE41E2-3B47-4429-9607-D454D94EB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2570051"/>
            <a:ext cx="9489123" cy="1298798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ALTER TABLE dept ADD note VARCHAR2(500);</a:t>
            </a:r>
          </a:p>
        </p:txBody>
      </p:sp>
    </p:spTree>
    <p:extLst>
      <p:ext uri="{BB962C8B-B14F-4D97-AF65-F5344CB8AC3E}">
        <p14:creationId xmlns:p14="http://schemas.microsoft.com/office/powerpoint/2010/main" val="223060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35652-72C4-440C-AB01-A523A242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E2C63F-0730-4ACF-B7C7-E23C8045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ALTER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文の各種機能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8B5CA3-3BA9-4B59-A1DF-F66C8259ED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E93AB39-540A-4A4D-BBDB-C20AFAD3C0C4}" type="slidenum">
              <a:rPr lang="en-US" altLang="ja-JP" smtClean="0"/>
              <a:pPr>
                <a:defRPr/>
              </a:pPr>
              <a:t>18</a:t>
            </a:fld>
            <a:endParaRPr lang="ja-JP" altLang="ja-JP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75BBED0-3FE4-4F57-A970-BF7ADEED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40176"/>
              </p:ext>
            </p:extLst>
          </p:nvPr>
        </p:nvGraphicFramePr>
        <p:xfrm>
          <a:off x="1300440" y="2275348"/>
          <a:ext cx="9591120" cy="4082421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962420">
                  <a:extLst>
                    <a:ext uri="{9D8B030D-6E8A-4147-A177-3AD203B41FA5}">
                      <a16:colId xmlns:a16="http://schemas.microsoft.com/office/drawing/2014/main" val="1561617274"/>
                    </a:ext>
                  </a:extLst>
                </a:gridCol>
                <a:gridCol w="6628700">
                  <a:extLst>
                    <a:ext uri="{9D8B030D-6E8A-4147-A177-3AD203B41FA5}">
                      <a16:colId xmlns:a16="http://schemas.microsoft.com/office/drawing/2014/main" val="1506542828"/>
                    </a:ext>
                  </a:extLst>
                </a:gridCol>
              </a:tblGrid>
              <a:tr h="560439">
                <a:tc>
                  <a:txBody>
                    <a:bodyPr/>
                    <a:lstStyle/>
                    <a:p>
                      <a:pPr marR="114300" algn="ctr">
                        <a:lnSpc>
                          <a:spcPts val="1400"/>
                        </a:lnSpc>
                      </a:pPr>
                      <a:endParaRPr lang="en-US" altLang="ja-JP" sz="25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  <a:p>
                      <a:pPr marR="114300" algn="ctr">
                        <a:lnSpc>
                          <a:spcPts val="1400"/>
                        </a:lnSpc>
                      </a:pPr>
                      <a:r>
                        <a:rPr lang="ja-JP" altLang="en-US" sz="25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機能名</a:t>
                      </a:r>
                      <a:endParaRPr lang="ja-JP" sz="25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/>
                </a:tc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altLang="ja-JP" sz="25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  <a:p>
                      <a:pPr marR="114300" algn="ctr">
                        <a:lnSpc>
                          <a:spcPts val="1400"/>
                        </a:lnSpc>
                      </a:pPr>
                      <a:r>
                        <a:rPr lang="ja-JP" altLang="en-US" sz="25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説明</a:t>
                      </a:r>
                      <a:endParaRPr lang="ja-JP" sz="25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/>
                </a:tc>
                <a:extLst>
                  <a:ext uri="{0D108BD9-81ED-4DB2-BD59-A6C34878D82A}">
                    <a16:rowId xmlns:a16="http://schemas.microsoft.com/office/drawing/2014/main" val="3189587069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en-US" sz="2100" kern="100">
                          <a:effectLst/>
                        </a:rPr>
                        <a:t>ADD</a:t>
                      </a:r>
                      <a:endParaRPr lang="ja-JP" sz="25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altLang="ja-JP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ja-JP" sz="2100" kern="100">
                          <a:effectLst/>
                        </a:rPr>
                        <a:t>列の追加。</a:t>
                      </a:r>
                      <a:r>
                        <a:rPr lang="en-US" sz="2100" kern="100">
                          <a:effectLst/>
                        </a:rPr>
                        <a:t>ADD</a:t>
                      </a:r>
                      <a:r>
                        <a:rPr lang="ja-JP" sz="2100" kern="100">
                          <a:effectLst/>
                        </a:rPr>
                        <a:t>の後に列の定義を記述する。</a:t>
                      </a:r>
                      <a:endParaRPr lang="ja-JP" sz="25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3879319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en-US" sz="2100" kern="100">
                          <a:effectLst/>
                        </a:rPr>
                        <a:t>MODIFY</a:t>
                      </a:r>
                      <a:endParaRPr lang="ja-JP" sz="25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altLang="ja-JP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ja-JP" sz="2100" kern="100">
                          <a:effectLst/>
                        </a:rPr>
                        <a:t>列の変更。</a:t>
                      </a:r>
                      <a:r>
                        <a:rPr lang="en-US" sz="2100" kern="100">
                          <a:effectLst/>
                        </a:rPr>
                        <a:t>MODIFY</a:t>
                      </a:r>
                      <a:r>
                        <a:rPr lang="ja-JP" sz="2100" kern="100">
                          <a:effectLst/>
                        </a:rPr>
                        <a:t>の後に変更後の内容を記述する。</a:t>
                      </a:r>
                      <a:endParaRPr lang="ja-JP" sz="25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0018811"/>
                  </a:ext>
                </a:extLst>
              </a:tr>
              <a:tr h="587219"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en-US" sz="2100" kern="100">
                          <a:effectLst/>
                        </a:rPr>
                        <a:t>RENAME COLUMN</a:t>
                      </a:r>
                      <a:endParaRPr lang="ja-JP" sz="25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altLang="ja-JP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ja-JP" sz="2100" kern="100">
                          <a:effectLst/>
                        </a:rPr>
                        <a:t>列の名前変更。</a:t>
                      </a:r>
                      <a:endParaRPr lang="en-US" altLang="ja-JP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en-US" sz="2100" kern="100">
                          <a:effectLst/>
                        </a:rPr>
                        <a:t>&lt;</a:t>
                      </a:r>
                      <a:r>
                        <a:rPr lang="ja-JP" sz="2100" kern="100">
                          <a:effectLst/>
                        </a:rPr>
                        <a:t>変更前</a:t>
                      </a:r>
                      <a:r>
                        <a:rPr lang="en-US" sz="2100" kern="100">
                          <a:effectLst/>
                        </a:rPr>
                        <a:t>&gt; TO &lt;</a:t>
                      </a:r>
                      <a:r>
                        <a:rPr lang="ja-JP" sz="2100" kern="100">
                          <a:effectLst/>
                        </a:rPr>
                        <a:t>変更後</a:t>
                      </a:r>
                      <a:r>
                        <a:rPr lang="en-US" sz="2100" kern="100">
                          <a:effectLst/>
                        </a:rPr>
                        <a:t>&gt; </a:t>
                      </a:r>
                      <a:r>
                        <a:rPr lang="ja-JP" sz="2100" kern="100">
                          <a:effectLst/>
                        </a:rPr>
                        <a:t>という形で記述する。</a:t>
                      </a:r>
                      <a:endParaRPr lang="ja-JP" sz="25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5134500"/>
                  </a:ext>
                </a:extLst>
              </a:tr>
              <a:tr h="699051"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en-US" sz="2100" kern="100">
                          <a:effectLst/>
                        </a:rPr>
                        <a:t>RENAME TO</a:t>
                      </a:r>
                      <a:endParaRPr lang="ja-JP" sz="25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altLang="ja-JP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ja-JP" sz="2100" kern="100">
                          <a:effectLst/>
                        </a:rPr>
                        <a:t>テーブル名その変更。</a:t>
                      </a:r>
                      <a:endParaRPr lang="en-US" altLang="ja-JP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en-US" sz="2100" kern="100">
                          <a:effectLst/>
                        </a:rPr>
                        <a:t>TO &lt;</a:t>
                      </a:r>
                      <a:r>
                        <a:rPr lang="ja-JP" sz="2100" kern="100">
                          <a:effectLst/>
                        </a:rPr>
                        <a:t>新テーブル名</a:t>
                      </a:r>
                      <a:r>
                        <a:rPr lang="en-US" sz="2100" kern="100">
                          <a:effectLst/>
                        </a:rPr>
                        <a:t>&gt;</a:t>
                      </a:r>
                      <a:r>
                        <a:rPr lang="ja-JP" sz="2100" kern="100">
                          <a:effectLst/>
                        </a:rPr>
                        <a:t>という形で記述する。</a:t>
                      </a:r>
                      <a:endParaRPr lang="ja-JP" sz="25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0453348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en-US" sz="2100" kern="100">
                          <a:effectLst/>
                        </a:rPr>
                        <a:t>DROP COLUMN</a:t>
                      </a:r>
                      <a:endParaRPr lang="ja-JP" sz="25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R="114300" algn="just">
                        <a:lnSpc>
                          <a:spcPts val="1400"/>
                        </a:lnSpc>
                      </a:pPr>
                      <a:endParaRPr lang="en-US" altLang="ja-JP" sz="2100" kern="100">
                        <a:effectLst/>
                      </a:endParaRPr>
                    </a:p>
                    <a:p>
                      <a:pPr marR="114300" algn="just">
                        <a:lnSpc>
                          <a:spcPts val="1400"/>
                        </a:lnSpc>
                      </a:pPr>
                      <a:r>
                        <a:rPr lang="ja-JP" sz="2100" kern="100">
                          <a:effectLst/>
                        </a:rPr>
                        <a:t>列の削除。指定した列を削除する。</a:t>
                      </a:r>
                      <a:endParaRPr lang="ja-JP" sz="25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85351" marB="85351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88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08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35652-72C4-440C-AB01-A523A242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771" y="612776"/>
            <a:ext cx="9431697" cy="1065213"/>
          </a:xfrm>
        </p:spPr>
        <p:txBody>
          <a:bodyPr/>
          <a:lstStyle/>
          <a:p>
            <a:r>
              <a:rPr kumimoji="1" lang="ja-JP" altLang="en-US"/>
              <a:t>テーブルの削除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E2C63F-0730-4ACF-B7C7-E23C8045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テーブルの削除には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DROP TABLE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文を使用する。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8B5CA3-3BA9-4B59-A1DF-F66C8259ED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E93AB39-540A-4A4D-BBDB-C20AFAD3C0C4}" type="slidenum">
              <a:rPr lang="en-US" altLang="ja-JP" smtClean="0"/>
              <a:pPr>
                <a:defRPr/>
              </a:pPr>
              <a:t>19</a:t>
            </a:fld>
            <a:endParaRPr lang="ja-JP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36C47-B498-4568-93A9-2AD0C1CB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2560526"/>
            <a:ext cx="9489123" cy="1298798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DROP TABLE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00581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7EF82-8023-4D26-A6C2-A35153B7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192A0-2888-4E91-9484-3589AED1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テーブルの作成</a:t>
            </a:r>
            <a:endParaRPr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テーブルの変更</a:t>
            </a:r>
            <a:endParaRPr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テーブルの削除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1CAC6D-0C86-4F1B-B3FA-2478C6CC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7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タイトル 1">
            <a:extLst>
              <a:ext uri="{FF2B5EF4-FFF2-40B4-BE49-F238E27FC236}">
                <a16:creationId xmlns:a16="http://schemas.microsoft.com/office/drawing/2014/main" id="{E7B35652-72C4-440C-AB01-A523A242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テーブルの削除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E2C63F-0730-4ACF-B7C7-E23C8045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ja-JP"/>
              <a:t>(</a:t>
            </a:r>
            <a:r>
              <a:rPr kumimoji="1" lang="ja-JP" altLang="en-US"/>
              <a:t>例</a:t>
            </a:r>
            <a:r>
              <a:rPr kumimoji="1" lang="en-US" altLang="ja-JP"/>
              <a:t>)employee</a:t>
            </a:r>
            <a:r>
              <a:rPr kumimoji="1" lang="ja-JP" altLang="en-US"/>
              <a:t>テーブルを削除する場合</a:t>
            </a:r>
            <a:endParaRPr lang="ja-JP" alt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8B5CA3-3BA9-4B59-A1DF-F66C8259ED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E93AB39-540A-4A4D-BBDB-C20AFAD3C0C4}" type="slidenum">
              <a:rPr lang="en-US" altLang="ja-JP" smtClean="0"/>
              <a:pPr>
                <a:defRPr/>
              </a:pPr>
              <a:t>20</a:t>
            </a:fld>
            <a:endParaRPr lang="ja-JP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EE41E2-3B47-4429-9607-D454D94EB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39" y="2570051"/>
            <a:ext cx="9489123" cy="1298798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DROP TABLE employee;</a:t>
            </a:r>
          </a:p>
        </p:txBody>
      </p:sp>
    </p:spTree>
    <p:extLst>
      <p:ext uri="{BB962C8B-B14F-4D97-AF65-F5344CB8AC3E}">
        <p14:creationId xmlns:p14="http://schemas.microsoft.com/office/powerpoint/2010/main" val="4036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:CREATE TABLE</a:t>
            </a:r>
            <a:r>
              <a:rPr kumimoji="1" lang="ja-JP" altLang="en-US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テーブルの作成には</a:t>
            </a:r>
            <a:r>
              <a:rPr kumimoji="1" lang="en-US" altLang="ja-JP"/>
              <a:t>CREATE TABLE</a:t>
            </a:r>
            <a:r>
              <a:rPr kumimoji="1" lang="ja-JP" altLang="en-US"/>
              <a:t>文を利用する。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6EC7C7-C585-4190-BC54-BABCA477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477023"/>
            <a:ext cx="7842250" cy="3705624"/>
          </a:xfrm>
          <a:prstGeom prst="rect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5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ja-JP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CREATE TABLE 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テーブル名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(&lt;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列名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1&gt;&lt;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データ型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この列の制約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列名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2&gt;&lt;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データ型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この列の制約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列名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3&gt;&lt;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データ型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この列の制約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列名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4&gt;&lt;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データ型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この列の制約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&gt;,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‥</a:t>
            </a:r>
            <a:endParaRPr lang="ja-JP" alt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このテーブルの制約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1&gt;,&lt;</a:t>
            </a:r>
            <a:r>
              <a:rPr lang="ja-JP" altLang="en-US" sz="2800">
                <a:solidFill>
                  <a:srgbClr val="000000"/>
                </a:solidFill>
                <a:latin typeface="consolas" panose="020B0609020204030204" pitchFamily="49" charset="0"/>
              </a:rPr>
              <a:t>このテーブルの制約</a:t>
            </a:r>
            <a:r>
              <a:rPr lang="en-US" altLang="ja-JP" sz="2800">
                <a:solidFill>
                  <a:srgbClr val="000000"/>
                </a:solidFill>
                <a:latin typeface="consolas" panose="020B0609020204030204" pitchFamily="49" charset="0"/>
              </a:rPr>
              <a:t>2&gt;,……);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TW" altLang="ja-JP" sz="2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</a:t>
            </a:r>
            <a:r>
              <a:rPr kumimoji="1" lang="ja-JP" altLang="en-US"/>
              <a:t>命名ルール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半角文字のアルファベット、数字、アンダーバー（</a:t>
            </a:r>
            <a:r>
              <a:rPr kumimoji="1" lang="en-US" altLang="ja-JP"/>
              <a:t>_</a:t>
            </a:r>
            <a:r>
              <a:rPr kumimoji="1" lang="ja-JP" altLang="en-US"/>
              <a:t>）のみ使用する</a:t>
            </a:r>
            <a:endParaRPr kumimoji="1" lang="en-US" altLang="ja-JP"/>
          </a:p>
          <a:p>
            <a:r>
              <a:rPr lang="en-US" altLang="ja-JP"/>
              <a:t>	</a:t>
            </a:r>
            <a:r>
              <a:rPr kumimoji="1" lang="en-US" altLang="ja-JP"/>
              <a:t>(</a:t>
            </a:r>
            <a:r>
              <a:rPr kumimoji="1" lang="ja-JP" altLang="en-US"/>
              <a:t>例</a:t>
            </a:r>
            <a:r>
              <a:rPr kumimoji="1" lang="en-US" altLang="ja-JP"/>
              <a:t>)</a:t>
            </a:r>
            <a:r>
              <a:rPr kumimoji="1" lang="ja-JP" altLang="en-US"/>
              <a:t>○</a:t>
            </a:r>
            <a:r>
              <a:rPr kumimoji="1" lang="en-US" altLang="ja-JP"/>
              <a:t>emp_id</a:t>
            </a:r>
            <a:r>
              <a:rPr kumimoji="1" lang="ja-JP" altLang="en-US"/>
              <a:t>　</a:t>
            </a:r>
            <a:r>
              <a:rPr kumimoji="1" lang="en-US" altLang="ja-JP"/>
              <a:t>×emp-id</a:t>
            </a:r>
            <a:endParaRPr kumimoji="1" lang="ja-JP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日本語は原則使用しない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名前の先頭は必ず半角のアルファベットを使用する</a:t>
            </a:r>
            <a:endParaRPr kumimoji="1" lang="en-US" altLang="ja-JP"/>
          </a:p>
          <a:p>
            <a:r>
              <a:rPr lang="en-US" altLang="ja-JP"/>
              <a:t>	</a:t>
            </a:r>
            <a:r>
              <a:rPr kumimoji="1" lang="en-US" altLang="ja-JP"/>
              <a:t>(</a:t>
            </a:r>
            <a:r>
              <a:rPr kumimoji="1" lang="ja-JP" altLang="en-US"/>
              <a:t>例</a:t>
            </a:r>
            <a:r>
              <a:rPr kumimoji="1" lang="en-US" altLang="ja-JP"/>
              <a:t>)×1_mail</a:t>
            </a:r>
            <a:endParaRPr kumimoji="1" lang="ja-JP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/>
              <a:t>1</a:t>
            </a:r>
            <a:r>
              <a:rPr kumimoji="1" lang="ja-JP" altLang="en-US"/>
              <a:t>つのスキーマ中に同じ名前のテーブルを</a:t>
            </a:r>
            <a:r>
              <a:rPr kumimoji="1" lang="en-US" altLang="ja-JP"/>
              <a:t>2</a:t>
            </a:r>
            <a:r>
              <a:rPr kumimoji="1" lang="ja-JP" altLang="en-US"/>
              <a:t>つ以上作らない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/>
              <a:t>1</a:t>
            </a:r>
            <a:r>
              <a:rPr kumimoji="1" lang="ja-JP" altLang="en-US"/>
              <a:t>つのテーブル内に同じ名前の列を</a:t>
            </a:r>
            <a:r>
              <a:rPr kumimoji="1" lang="en-US" altLang="ja-JP"/>
              <a:t>2</a:t>
            </a:r>
            <a:r>
              <a:rPr kumimoji="1" lang="ja-JP" altLang="en-US"/>
              <a:t>つ以上作らない</a:t>
            </a:r>
          </a:p>
          <a:p>
            <a:r>
              <a:rPr kumimoji="1" lang="en-US" altLang="ja-JP"/>
              <a:t>	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50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</a:t>
            </a:r>
            <a:r>
              <a:rPr kumimoji="1" lang="ja-JP" altLang="en-US"/>
              <a:t>データ型の指定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FEB82-2AD1-4CAE-B0F7-2500EC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/>
          <a:lstStyle/>
          <a:p>
            <a:r>
              <a:rPr kumimoji="1" lang="ja-JP" altLang="en-US"/>
              <a:t>各列にはデータ型を指定する。</a:t>
            </a:r>
            <a:endParaRPr lang="en-US" altLang="ja-JP"/>
          </a:p>
          <a:p>
            <a:r>
              <a:rPr kumimoji="1" lang="ja-JP" altLang="en-US"/>
              <a:t>データ型に反するデータは登録できない。</a:t>
            </a:r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(</a:t>
            </a:r>
            <a:r>
              <a:rPr lang="ja-JP" altLang="en-US"/>
              <a:t>例</a:t>
            </a:r>
            <a:r>
              <a:rPr lang="en-US" altLang="ja-JP"/>
              <a:t>)</a:t>
            </a:r>
          </a:p>
          <a:p>
            <a:r>
              <a:rPr lang="ja-JP" altLang="en-US"/>
              <a:t>日付型</a:t>
            </a:r>
            <a:r>
              <a:rPr lang="en-US" altLang="ja-JP"/>
              <a:t>(</a:t>
            </a:r>
            <a:r>
              <a:rPr lang="zh-TW" altLang="en-US"/>
              <a:t>年</a:t>
            </a:r>
            <a:r>
              <a:rPr lang="en-US" altLang="zh-TW"/>
              <a:t>/</a:t>
            </a:r>
            <a:r>
              <a:rPr lang="zh-TW" altLang="en-US"/>
              <a:t>月</a:t>
            </a:r>
            <a:r>
              <a:rPr lang="en-US" altLang="zh-TW"/>
              <a:t>/</a:t>
            </a:r>
            <a:r>
              <a:rPr lang="zh-TW" altLang="en-US"/>
              <a:t>日</a:t>
            </a:r>
            <a:r>
              <a:rPr lang="en-US" altLang="zh-TW"/>
              <a:t>/</a:t>
            </a:r>
            <a:r>
              <a:rPr lang="zh-TW" altLang="en-US"/>
              <a:t>時</a:t>
            </a:r>
            <a:r>
              <a:rPr lang="en-US" altLang="zh-TW"/>
              <a:t>/</a:t>
            </a:r>
            <a:r>
              <a:rPr lang="zh-TW" altLang="en-US"/>
              <a:t>分</a:t>
            </a:r>
            <a:r>
              <a:rPr lang="en-US" altLang="zh-TW"/>
              <a:t>/</a:t>
            </a:r>
            <a:r>
              <a:rPr lang="zh-TW" altLang="en-US"/>
              <a:t>秒</a:t>
            </a:r>
            <a:r>
              <a:rPr lang="en-US" altLang="ja-JP"/>
              <a:t>)</a:t>
            </a:r>
            <a:r>
              <a:rPr lang="ja-JP" altLang="en-US"/>
              <a:t>の</a:t>
            </a:r>
            <a:r>
              <a:rPr lang="en-US" altLang="ja-JP"/>
              <a:t>DATE</a:t>
            </a:r>
            <a:r>
              <a:rPr lang="ja-JP" altLang="en-US"/>
              <a:t>型の列に、文字列は登録できない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36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</a:t>
            </a:r>
            <a:r>
              <a:rPr kumimoji="1" lang="ja-JP" altLang="en-US"/>
              <a:t>代表的なデータ型</a:t>
            </a: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2936BBF5-B3CE-45F7-B898-B585722DE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122111"/>
              </p:ext>
            </p:extLst>
          </p:nvPr>
        </p:nvGraphicFramePr>
        <p:xfrm>
          <a:off x="625348" y="2116287"/>
          <a:ext cx="10941306" cy="332738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382785">
                  <a:extLst>
                    <a:ext uri="{9D8B030D-6E8A-4147-A177-3AD203B41FA5}">
                      <a16:colId xmlns:a16="http://schemas.microsoft.com/office/drawing/2014/main" val="657700290"/>
                    </a:ext>
                  </a:extLst>
                </a:gridCol>
                <a:gridCol w="2672231">
                  <a:extLst>
                    <a:ext uri="{9D8B030D-6E8A-4147-A177-3AD203B41FA5}">
                      <a16:colId xmlns:a16="http://schemas.microsoft.com/office/drawing/2014/main" val="2084546732"/>
                    </a:ext>
                  </a:extLst>
                </a:gridCol>
                <a:gridCol w="5886290">
                  <a:extLst>
                    <a:ext uri="{9D8B030D-6E8A-4147-A177-3AD203B41FA5}">
                      <a16:colId xmlns:a16="http://schemas.microsoft.com/office/drawing/2014/main" val="3409358315"/>
                    </a:ext>
                  </a:extLst>
                </a:gridCol>
              </a:tblGrid>
              <a:tr h="267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データ型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制限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/>
                </a:tc>
                <a:extLst>
                  <a:ext uri="{0D108BD9-81ED-4DB2-BD59-A6C34878D82A}">
                    <a16:rowId xmlns:a16="http://schemas.microsoft.com/office/drawing/2014/main" val="1565136087"/>
                  </a:ext>
                </a:extLst>
              </a:tr>
              <a:tr h="643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VARCHAR2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最大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4000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バイト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可変長文字列型（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に最大サイズを指定）</a:t>
                      </a: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881550"/>
                  </a:ext>
                </a:extLst>
              </a:tr>
              <a:tr h="643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NVARCHAR2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最大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4000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バイト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各国語キャラクタセットを使用する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UNICODE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デー</a:t>
                      </a: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タ型の可変長文字列型（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に最大サイズを指定）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4834499"/>
                  </a:ext>
                </a:extLst>
              </a:tr>
              <a:tr h="636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CHAR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最大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2000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バイト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固定長文字列型（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に格納サイズを指定）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1891665"/>
                  </a:ext>
                </a:extLst>
              </a:tr>
              <a:tr h="643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NCHAR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最大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2000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バイト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各国語キャラクタセットを使用する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UNICODE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デー</a:t>
                      </a: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タ型の固定長文字列型（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に格納サイズを指定）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213272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45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</a:t>
            </a:r>
            <a:r>
              <a:rPr kumimoji="1" lang="ja-JP" altLang="en-US"/>
              <a:t>代表的なデータ型</a:t>
            </a:r>
            <a:r>
              <a:rPr kumimoji="1" lang="en-US" altLang="ja-JP"/>
              <a:t>(</a:t>
            </a:r>
            <a:r>
              <a:rPr kumimoji="1" lang="ja-JP" altLang="en-US"/>
              <a:t>続き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7BEA0992-BA83-47E3-B39A-09548B8D4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699933"/>
              </p:ext>
            </p:extLst>
          </p:nvPr>
        </p:nvGraphicFramePr>
        <p:xfrm>
          <a:off x="838200" y="2306143"/>
          <a:ext cx="10941306" cy="224571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382785">
                  <a:extLst>
                    <a:ext uri="{9D8B030D-6E8A-4147-A177-3AD203B41FA5}">
                      <a16:colId xmlns:a16="http://schemas.microsoft.com/office/drawing/2014/main" val="2715446793"/>
                    </a:ext>
                  </a:extLst>
                </a:gridCol>
                <a:gridCol w="2672231">
                  <a:extLst>
                    <a:ext uri="{9D8B030D-6E8A-4147-A177-3AD203B41FA5}">
                      <a16:colId xmlns:a16="http://schemas.microsoft.com/office/drawing/2014/main" val="2621081858"/>
                    </a:ext>
                  </a:extLst>
                </a:gridCol>
                <a:gridCol w="5886290">
                  <a:extLst>
                    <a:ext uri="{9D8B030D-6E8A-4147-A177-3AD203B41FA5}">
                      <a16:colId xmlns:a16="http://schemas.microsoft.com/office/drawing/2014/main" val="1379639615"/>
                    </a:ext>
                  </a:extLst>
                </a:gridCol>
              </a:tblGrid>
              <a:tr h="643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NUMBER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 , 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ｍ）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最大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38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桁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数値型（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に最大桁数、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に小数部の桁数を指定）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4694053"/>
                  </a:ext>
                </a:extLst>
              </a:tr>
              <a:tr h="801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DATE 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紀元前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4712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年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紀元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9999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年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31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日付型（年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分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秒を格納し、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バイトの領</a:t>
                      </a: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域を使用）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990183"/>
                  </a:ext>
                </a:extLst>
              </a:tr>
              <a:tr h="643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TIMESTAMP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日付型（年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月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時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分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秒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ミリ秒を格納し、</a:t>
                      </a:r>
                      <a:r>
                        <a:rPr kumimoji="1" 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</a:t>
                      </a: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には</a:t>
                      </a: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u="none" strike="noStrike" kern="1200" cap="none" normalizeH="0" baseline="0">
                        <a:ln>
                          <a:noFill/>
                        </a:ln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u="none" strike="noStrike" kern="1200" cap="none" normalizeH="0" baseline="0">
                          <a:ln>
                            <a:noFill/>
                          </a:ln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小数部の桁数を指定）</a:t>
                      </a:r>
                      <a:endParaRPr kumimoji="1" lang="ja-JP" alt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121494" marR="121494" marT="32905" marB="32905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676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24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B1532-1EC5-42BF-B29D-9225D09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</a:t>
            </a:r>
            <a:r>
              <a:rPr kumimoji="1" lang="ja-JP" altLang="en-US"/>
              <a:t>制約の設定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8B1245-7ACC-4A5C-ACF3-4C64ADD9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875B447-3482-4656-8037-5FD880A1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制約とは、列に入れるデータに制限や条件を追加する機能のこと。</a:t>
            </a:r>
            <a:br>
              <a:rPr lang="en-US" altLang="ja-JP"/>
            </a:br>
            <a:r>
              <a:rPr lang="ja-JP" altLang="en-US"/>
              <a:t>必要に応じて使用する。</a:t>
            </a:r>
            <a:endParaRPr lang="en-US" altLang="ja-JP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66CE8B8-BD2F-4CA2-AFD7-72DC785B6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38003"/>
              </p:ext>
            </p:extLst>
          </p:nvPr>
        </p:nvGraphicFramePr>
        <p:xfrm>
          <a:off x="1679121" y="2600401"/>
          <a:ext cx="8833758" cy="35414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993368">
                  <a:extLst>
                    <a:ext uri="{9D8B030D-6E8A-4147-A177-3AD203B41FA5}">
                      <a16:colId xmlns:a16="http://schemas.microsoft.com/office/drawing/2014/main" val="1976833712"/>
                    </a:ext>
                  </a:extLst>
                </a:gridCol>
                <a:gridCol w="5840390">
                  <a:extLst>
                    <a:ext uri="{9D8B030D-6E8A-4147-A177-3AD203B41FA5}">
                      <a16:colId xmlns:a16="http://schemas.microsoft.com/office/drawing/2014/main" val="2901452887"/>
                    </a:ext>
                  </a:extLst>
                </a:gridCol>
              </a:tblGrid>
              <a:tr h="30243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制約名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91280" marR="91280" marT="39816" marB="39816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91280" marR="91280" marT="39816" marB="39816" anchor="ctr"/>
                </a:tc>
                <a:extLst>
                  <a:ext uri="{0D108BD9-81ED-4DB2-BD59-A6C34878D82A}">
                    <a16:rowId xmlns:a16="http://schemas.microsoft.com/office/drawing/2014/main" val="2128403788"/>
                  </a:ext>
                </a:extLst>
              </a:tr>
              <a:tr h="309144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一意制約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(UNIQUE) 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91280" marR="91280" marT="39816" marB="39816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重複するフィールドを禁止する。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91280" marR="91280" marT="39816" marB="39816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1501622"/>
                  </a:ext>
                </a:extLst>
              </a:tr>
              <a:tr h="75571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NOT NULL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制約</a:t>
                      </a: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(NOT NULL) 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91280" marR="91280" marT="39816" marB="39816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NULL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値を禁止する。</a:t>
                      </a:r>
                    </a:p>
                  </a:txBody>
                  <a:tcPr marL="91280" marR="91280" marT="39816" marB="39816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1193514"/>
                  </a:ext>
                </a:extLst>
              </a:tr>
              <a:tr h="58994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主キー制約</a:t>
                      </a: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(PRIMARY KEY) 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91280" marR="91280" marT="39816" marB="39816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テーブルに格納されているレコードを識別するための列。</a:t>
                      </a: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一意制約と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NOT NULL</a:t>
                      </a: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制約の両機能を与える。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91280" marR="91280" marT="39816" marB="39816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6950180"/>
                  </a:ext>
                </a:extLst>
              </a:tr>
              <a:tr h="75571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外部参照制約</a:t>
                      </a: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</a:p>
                    <a:p>
                      <a:pPr algn="just">
                        <a:lnSpc>
                          <a:spcPts val="1400"/>
                        </a:lnSpc>
                      </a:pPr>
                      <a:endParaRPr lang="en-US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(REFERENCES) 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91280" marR="91280" marT="39816" marB="39816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endParaRPr lang="en-US" alt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ja-JP" sz="1800" kern="10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他のテーブルの一意キーを参照させる。参照先に存在しないデータを入れる事ができなくなる。「一意キー」とは、一意制約、もしくは主キー制約が付いた列のことを指す。</a:t>
                      </a:r>
                      <a:endParaRPr lang="ja-JP" sz="18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91280" marR="91280" marT="39816" marB="39816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909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64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81D70-57D6-4EF3-B261-55AA9E2B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237"/>
            <a:ext cx="10515600" cy="1068216"/>
          </a:xfrm>
        </p:spPr>
        <p:txBody>
          <a:bodyPr/>
          <a:lstStyle/>
          <a:p>
            <a:r>
              <a:rPr kumimoji="1" lang="ja-JP" altLang="en-US"/>
              <a:t>テーブルの作成</a:t>
            </a:r>
            <a:r>
              <a:rPr kumimoji="1" lang="en-US" altLang="ja-JP"/>
              <a:t>:</a:t>
            </a:r>
            <a:r>
              <a:rPr kumimoji="1" lang="ja-JP" altLang="en-US"/>
              <a:t>制約の設定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DB54E-21E5-446C-9181-5E095917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制約の記述方法には、以下の</a:t>
            </a:r>
            <a:r>
              <a:rPr kumimoji="1" lang="en-US" altLang="ja-JP"/>
              <a:t>2</a:t>
            </a:r>
            <a:r>
              <a:rPr kumimoji="1" lang="ja-JP" altLang="en-US"/>
              <a:t>種類がある。</a:t>
            </a:r>
            <a:endParaRPr kumimoji="1" lang="en-US" altLang="ja-JP"/>
          </a:p>
          <a:p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列制約</a:t>
            </a:r>
            <a:endParaRPr kumimoji="1" lang="en-US" altLang="ja-JP"/>
          </a:p>
          <a:p>
            <a:r>
              <a:rPr kumimoji="1" lang="ja-JP" altLang="en-US"/>
              <a:t>　列ごとに</a:t>
            </a:r>
            <a:r>
              <a:rPr kumimoji="1" lang="en-US" altLang="ja-JP"/>
              <a:t>1</a:t>
            </a:r>
            <a:r>
              <a:rPr kumimoji="1" lang="ja-JP" altLang="en-US"/>
              <a:t>行ずつ制約を記述する方法</a:t>
            </a:r>
            <a:endParaRPr kumimoji="1"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/>
              <a:t>表制約</a:t>
            </a:r>
            <a:endParaRPr kumimoji="1" lang="en-US" altLang="ja-JP"/>
          </a:p>
          <a:p>
            <a:r>
              <a:rPr kumimoji="1" lang="ja-JP" altLang="en-US"/>
              <a:t>　複数の列に対する制約を</a:t>
            </a:r>
            <a:r>
              <a:rPr kumimoji="1" lang="en-US" altLang="ja-JP"/>
              <a:t>1</a:t>
            </a:r>
            <a:r>
              <a:rPr kumimoji="1" lang="ja-JP" altLang="en-US"/>
              <a:t>行でまとめて記述する方法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B1083-C4F5-4372-A5CB-9681B09E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910D-69DC-EA44-B504-FB462E4F24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60CFA7CC-A8D5-F54D-8267-1BC86CE1F51E}" vid="{841DFD6F-CE60-334D-A8EF-3A762193E4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9004</TotalTime>
  <Words>1215</Words>
  <Application>Microsoft Office PowerPoint</Application>
  <PresentationFormat>ワイド画面</PresentationFormat>
  <Paragraphs>317</Paragraphs>
  <Slides>20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メイリオ</vt:lpstr>
      <vt:lpstr>游ゴシック</vt:lpstr>
      <vt:lpstr>游明朝</vt:lpstr>
      <vt:lpstr>Arial</vt:lpstr>
      <vt:lpstr>Consolas</vt:lpstr>
      <vt:lpstr>Consolas</vt:lpstr>
      <vt:lpstr>Times New Roman</vt:lpstr>
      <vt:lpstr>Office テーマ</vt:lpstr>
      <vt:lpstr>テーブル</vt:lpstr>
      <vt:lpstr>目次</vt:lpstr>
      <vt:lpstr>テーブルの作成:CREATE TABLE文</vt:lpstr>
      <vt:lpstr>テーブルの作成:命名ルール</vt:lpstr>
      <vt:lpstr>テーブルの作成:データ型の指定</vt:lpstr>
      <vt:lpstr>テーブルの作成:代表的なデータ型</vt:lpstr>
      <vt:lpstr>テーブルの作成:代表的なデータ型(続き)</vt:lpstr>
      <vt:lpstr>テーブルの作成:制約の設定</vt:lpstr>
      <vt:lpstr>テーブルの作成:制約の設定</vt:lpstr>
      <vt:lpstr>テーブルの作成:列制約</vt:lpstr>
      <vt:lpstr>テーブルの作成:表制約</vt:lpstr>
      <vt:lpstr>テーブルの作成:制約の設定</vt:lpstr>
      <vt:lpstr>テーブルの作成:制約の設定</vt:lpstr>
      <vt:lpstr>テーブル定義</vt:lpstr>
      <vt:lpstr>PowerPoint プレゼンテーション</vt:lpstr>
      <vt:lpstr>テーブルの変更</vt:lpstr>
      <vt:lpstr>テーブルの変更</vt:lpstr>
      <vt:lpstr>テーブルの変更</vt:lpstr>
      <vt:lpstr>テーブルの削除</vt:lpstr>
      <vt:lpstr>テーブルの削除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動画スライド テンプレート</dc:title>
  <dc:creator>LAB SS</dc:creator>
  <cp:lastModifiedBy>Shinya Tanaka</cp:lastModifiedBy>
  <cp:revision>1175</cp:revision>
  <cp:lastPrinted>2017-10-16T09:03:33Z</cp:lastPrinted>
  <dcterms:created xsi:type="dcterms:W3CDTF">2017-08-16T04:54:38Z</dcterms:created>
  <dcterms:modified xsi:type="dcterms:W3CDTF">2021-02-08T08:24:07Z</dcterms:modified>
</cp:coreProperties>
</file>