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1" r:id="rId2"/>
    <p:sldId id="273" r:id="rId3"/>
    <p:sldId id="274" r:id="rId4"/>
    <p:sldId id="645" r:id="rId5"/>
    <p:sldId id="652" r:id="rId6"/>
    <p:sldId id="654" r:id="rId7"/>
    <p:sldId id="655" r:id="rId8"/>
    <p:sldId id="656" r:id="rId9"/>
    <p:sldId id="657" r:id="rId10"/>
    <p:sldId id="658" r:id="rId11"/>
    <p:sldId id="277" r:id="rId12"/>
    <p:sldId id="278" r:id="rId13"/>
    <p:sldId id="659" r:id="rId14"/>
    <p:sldId id="651" r:id="rId15"/>
    <p:sldId id="663" r:id="rId16"/>
    <p:sldId id="646" r:id="rId17"/>
    <p:sldId id="647" r:id="rId18"/>
    <p:sldId id="648" r:id="rId19"/>
    <p:sldId id="649" r:id="rId20"/>
    <p:sldId id="650" r:id="rId21"/>
    <p:sldId id="660" r:id="rId22"/>
    <p:sldId id="661" r:id="rId23"/>
    <p:sldId id="662" r:id="rId24"/>
  </p:sldIdLst>
  <p:sldSz cx="12192000" cy="6858000"/>
  <p:notesSz cx="6858000" cy="11811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FA9"/>
    <a:srgbClr val="33CC33"/>
    <a:srgbClr val="FF6600"/>
    <a:srgbClr val="00CC00"/>
    <a:srgbClr val="333333"/>
    <a:srgbClr val="224466"/>
    <a:srgbClr val="22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D43F3-A526-4C4D-884D-DDB4BFCA1ABA}" v="14" dt="2019-10-31T13:11:21.950"/>
  </p1510:revLst>
</p1510:revInfo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0878" autoAdjust="0"/>
  </p:normalViewPr>
  <p:slideViewPr>
    <p:cSldViewPr snapToGrid="0" snapToObjects="1">
      <p:cViewPr varScale="1">
        <p:scale>
          <a:sx n="101" d="100"/>
          <a:sy n="101" d="100"/>
        </p:scale>
        <p:origin x="126" y="36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272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3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1C91D-A09D-BE40-B0A2-1EC8A9A967C6}" type="datetimeFigureOut">
              <a:rPr kumimoji="1" lang="ja-JP" altLang="en-US" smtClean="0"/>
              <a:pPr/>
              <a:t>2021/2/10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3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A2A4-B042-4148-AE15-2859EAE1497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302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3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4A29B-80F8-2240-96F5-E3DE4675E243}" type="datetimeFigureOut">
              <a:rPr kumimoji="1" lang="ja-JP" altLang="en-US" smtClean="0"/>
              <a:pPr/>
              <a:t>2021/2/10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3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FA167-3738-DD4D-BA0E-A6974D2B9DD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8817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	</a:t>
            </a:r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854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95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78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87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464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94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37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196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017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59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92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4500" u="none" baseline="0">
                <a:solidFill>
                  <a:srgbClr val="333333"/>
                </a:solidFill>
                <a:uFill>
                  <a:solidFill>
                    <a:schemeClr val="accent1">
                      <a:lumMod val="60000"/>
                      <a:lumOff val="40000"/>
                    </a:schemeClr>
                  </a:solidFill>
                </a:uFill>
                <a:ea typeface="メイリオ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4DE910D-69DC-EA44-B504-FB462E4F241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45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 baseline="0">
                <a:ln>
                  <a:noFill/>
                </a:ln>
                <a:uFill>
                  <a:solidFill>
                    <a:srgbClr val="224466"/>
                  </a:solidFill>
                </a:uFill>
                <a:ea typeface="メイリオ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02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 baseline="0">
                <a:uFill>
                  <a:solidFill>
                    <a:srgbClr val="224466"/>
                  </a:solidFill>
                </a:u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1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9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22834"/>
            <a:ext cx="12192000" cy="446183"/>
          </a:xfrm>
          <a:prstGeom prst="rect">
            <a:avLst/>
          </a:prstGeom>
          <a:solidFill>
            <a:srgbClr val="224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22473"/>
            <a:ext cx="10515600" cy="10682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84" y="6454029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fld id="{D4DE910D-69DC-EA44-B504-FB462E4F241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Picture 2" descr="C:\Users\MIURA\Desktop\TIS_logo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23714" y="100822"/>
            <a:ext cx="1906705" cy="33838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838201" y="88134"/>
            <a:ext cx="785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rPr>
              <a:t>「 トランザクションとロック 」 </a:t>
            </a:r>
            <a:r>
              <a:rPr kumimoji="1" lang="en-US" altLang="ja-JP" sz="18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rPr>
              <a:t>P64~P68</a:t>
            </a:r>
          </a:p>
          <a:p>
            <a:endParaRPr kumimoji="1" lang="en-US" altLang="ja-JP" sz="1800" baseline="0">
              <a:solidFill>
                <a:srgbClr val="333333"/>
              </a:solidFill>
              <a:latin typeface="consolas" charset="0"/>
              <a:ea typeface="メイリオ" charset="-128"/>
              <a:cs typeface="Consolas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624590" y="6483445"/>
            <a:ext cx="44058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© 2020 </a:t>
            </a:r>
            <a:r>
              <a:rPr kumimoji="1" lang="en-US" altLang="ja-JP" sz="14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Tokyo IT School</a:t>
            </a:r>
            <a:endParaRPr kumimoji="1" lang="ja-JP" altLang="en-US" sz="14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3714" y="495759"/>
            <a:ext cx="11836705" cy="0"/>
          </a:xfrm>
          <a:prstGeom prst="line">
            <a:avLst/>
          </a:prstGeom>
          <a:ln>
            <a:solidFill>
              <a:srgbClr val="224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6832" y="92221"/>
            <a:ext cx="511368" cy="3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3C28C0D-75ED-4FE8-9BB9-D1DE0EC24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トランザクションとロック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CB9C10DA-C4CA-45E0-A5C4-F0E6F2E2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66844E-039D-4887-A904-1E6E3031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7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BF299-4A34-4A00-B990-BCE293D5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コミットとロールバック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5966AD-FA64-4321-A4DE-A27EA596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トランザクションの終了時、コミットもしくはロールバックを行う。</a:t>
            </a:r>
            <a:br>
              <a:rPr lang="en-US" altLang="ja-JP"/>
            </a:br>
            <a:br>
              <a:rPr lang="en-US" altLang="ja-JP"/>
            </a:br>
            <a:r>
              <a:rPr lang="ja-JP" altLang="en-US"/>
              <a:t>全ての処理が正常に完了したときのみ、データを確定する</a:t>
            </a:r>
            <a:endParaRPr lang="en-US" altLang="ja-JP"/>
          </a:p>
          <a:p>
            <a:r>
              <a:rPr lang="ja-JP" altLang="en-US"/>
              <a:t>→コミット</a:t>
            </a:r>
            <a:endParaRPr lang="en-US" altLang="ja-JP"/>
          </a:p>
          <a:p>
            <a:endParaRPr kumimoji="1" lang="en-US" altLang="ja-JP"/>
          </a:p>
          <a:p>
            <a:r>
              <a:rPr kumimoji="1" lang="ja-JP" altLang="en-US"/>
              <a:t>エラーが起きた場合、すべての処理を取り消す</a:t>
            </a:r>
            <a:endParaRPr kumimoji="1" lang="en-US" altLang="ja-JP"/>
          </a:p>
          <a:p>
            <a:r>
              <a:rPr kumimoji="1" lang="ja-JP" altLang="en-US"/>
              <a:t>→ロールバック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B36550-016F-4E19-9BD7-C543DF38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64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コミットとは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トランザクションの結果をデータベースに反映させること。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4F9FFBA-485A-4D5E-873A-33E806403AE0}"/>
              </a:ext>
            </a:extLst>
          </p:cNvPr>
          <p:cNvGrpSpPr/>
          <p:nvPr/>
        </p:nvGrpSpPr>
        <p:grpSpPr>
          <a:xfrm>
            <a:off x="1917746" y="2437652"/>
            <a:ext cx="8356508" cy="3300105"/>
            <a:chOff x="1477311" y="2437652"/>
            <a:chExt cx="8356508" cy="330010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1FABF3B-24F2-4D80-985D-9186A2637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7311" y="3165256"/>
              <a:ext cx="1665459" cy="1665459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29C4E59-48DF-49B9-83BD-0D14380A3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8360" y="3165256"/>
              <a:ext cx="1665459" cy="166545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A986EAC-5402-4BB6-909C-1B68E8683EED}"/>
                </a:ext>
              </a:extLst>
            </p:cNvPr>
            <p:cNvSpPr txBox="1"/>
            <p:nvPr/>
          </p:nvSpPr>
          <p:spPr>
            <a:xfrm>
              <a:off x="2924044" y="4533571"/>
              <a:ext cx="1338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</a:t>
              </a:r>
              <a:b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-10</a:t>
              </a:r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C4A4BC7-01AA-48E9-A884-9BF0C7CCF323}"/>
                </a:ext>
              </a:extLst>
            </p:cNvPr>
            <p:cNvSpPr txBox="1"/>
            <p:nvPr/>
          </p:nvSpPr>
          <p:spPr>
            <a:xfrm>
              <a:off x="6952086" y="4533571"/>
              <a:ext cx="1338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処理②</a:t>
              </a:r>
              <a:b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+</a:t>
              </a:r>
              <a: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10</a:t>
              </a:r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74C00F42-0EAB-4331-9140-31FB634FC040}"/>
                </a:ext>
              </a:extLst>
            </p:cNvPr>
            <p:cNvSpPr/>
            <p:nvPr/>
          </p:nvSpPr>
          <p:spPr>
            <a:xfrm>
              <a:off x="3636108" y="3687322"/>
              <a:ext cx="4087056" cy="533095"/>
            </a:xfrm>
            <a:prstGeom prst="rightArrow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円: 塗りつぶしなし 9">
              <a:extLst>
                <a:ext uri="{FF2B5EF4-FFF2-40B4-BE49-F238E27FC236}">
                  <a16:creationId xmlns:a16="http://schemas.microsoft.com/office/drawing/2014/main" id="{6D398A2A-8CAE-41E8-B2AC-1F1B679CCAD1}"/>
                </a:ext>
              </a:extLst>
            </p:cNvPr>
            <p:cNvSpPr/>
            <p:nvPr/>
          </p:nvSpPr>
          <p:spPr>
            <a:xfrm>
              <a:off x="3095625" y="4348162"/>
              <a:ext cx="914400" cy="914400"/>
            </a:xfrm>
            <a:prstGeom prst="donut">
              <a:avLst/>
            </a:prstGeom>
            <a:solidFill>
              <a:srgbClr val="F09FA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円: 塗りつぶしなし 10">
              <a:extLst>
                <a:ext uri="{FF2B5EF4-FFF2-40B4-BE49-F238E27FC236}">
                  <a16:creationId xmlns:a16="http://schemas.microsoft.com/office/drawing/2014/main" id="{0ED8581A-4109-4D56-8DB7-8BD174BEB835}"/>
                </a:ext>
              </a:extLst>
            </p:cNvPr>
            <p:cNvSpPr/>
            <p:nvPr/>
          </p:nvSpPr>
          <p:spPr>
            <a:xfrm>
              <a:off x="7231081" y="4348162"/>
              <a:ext cx="914400" cy="914400"/>
            </a:xfrm>
            <a:prstGeom prst="donut">
              <a:avLst/>
            </a:prstGeom>
            <a:solidFill>
              <a:srgbClr val="F09FA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円: 塗りつぶしなし 11">
              <a:extLst>
                <a:ext uri="{FF2B5EF4-FFF2-40B4-BE49-F238E27FC236}">
                  <a16:creationId xmlns:a16="http://schemas.microsoft.com/office/drawing/2014/main" id="{89ADDB57-F88B-4A45-A857-AA10A2816986}"/>
                </a:ext>
              </a:extLst>
            </p:cNvPr>
            <p:cNvSpPr/>
            <p:nvPr/>
          </p:nvSpPr>
          <p:spPr>
            <a:xfrm>
              <a:off x="5222436" y="3496669"/>
              <a:ext cx="914400" cy="914400"/>
            </a:xfrm>
            <a:prstGeom prst="donut">
              <a:avLst/>
            </a:prstGeom>
            <a:solidFill>
              <a:srgbClr val="F09FA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4511BA1-A4F2-4686-8F4B-A274BB147FE6}"/>
                </a:ext>
              </a:extLst>
            </p:cNvPr>
            <p:cNvSpPr txBox="1"/>
            <p:nvPr/>
          </p:nvSpPr>
          <p:spPr>
            <a:xfrm>
              <a:off x="2742867" y="5368425"/>
              <a:ext cx="1619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1.</a:t>
              </a:r>
              <a:r>
                <a:rPr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処理①完了</a:t>
              </a:r>
              <a:endParaRPr kumimoji="1" lang="ja-JP" altLang="en-US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7B711DA-11D7-424F-9AD3-403CFA6C9D5D}"/>
                </a:ext>
              </a:extLst>
            </p:cNvPr>
            <p:cNvSpPr txBox="1"/>
            <p:nvPr/>
          </p:nvSpPr>
          <p:spPr>
            <a:xfrm>
              <a:off x="6913206" y="5368425"/>
              <a:ext cx="1619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2.</a:t>
              </a:r>
              <a:r>
                <a:rPr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処理②完了</a:t>
              </a:r>
              <a:endParaRPr kumimoji="1" lang="ja-JP" altLang="en-US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FDF7035-6C46-4186-9B62-7E066E9B1331}"/>
                </a:ext>
              </a:extLst>
            </p:cNvPr>
            <p:cNvSpPr txBox="1"/>
            <p:nvPr/>
          </p:nvSpPr>
          <p:spPr>
            <a:xfrm>
              <a:off x="4869679" y="3005425"/>
              <a:ext cx="1619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3.</a:t>
              </a:r>
              <a:r>
                <a:rPr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データ確定</a:t>
              </a:r>
              <a:endParaRPr kumimoji="1" lang="ja-JP" altLang="en-US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6" name="吹き出し: 角を丸めた四角形 15">
              <a:extLst>
                <a:ext uri="{FF2B5EF4-FFF2-40B4-BE49-F238E27FC236}">
                  <a16:creationId xmlns:a16="http://schemas.microsoft.com/office/drawing/2014/main" id="{0332D1F4-A486-4139-B4EF-D5426F230343}"/>
                </a:ext>
              </a:extLst>
            </p:cNvPr>
            <p:cNvSpPr/>
            <p:nvPr/>
          </p:nvSpPr>
          <p:spPr>
            <a:xfrm>
              <a:off x="6352145" y="2437652"/>
              <a:ext cx="1338773" cy="506321"/>
            </a:xfrm>
            <a:prstGeom prst="wedgeRoundRectCallout">
              <a:avLst>
                <a:gd name="adj1" fmla="val -43600"/>
                <a:gd name="adj2" fmla="val 70025"/>
                <a:gd name="adj3" fmla="val 1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50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ロールバックとは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10515600" cy="4351338"/>
          </a:xfrm>
        </p:spPr>
        <p:txBody>
          <a:bodyPr/>
          <a:lstStyle/>
          <a:p>
            <a:r>
              <a:rPr lang="ja-JP" altLang="en-US"/>
              <a:t>トランザクションの結果を反映せずに、元に戻すこと。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2C8AE3F-5382-47FD-92A9-43E528B14C9B}"/>
              </a:ext>
            </a:extLst>
          </p:cNvPr>
          <p:cNvGrpSpPr/>
          <p:nvPr/>
        </p:nvGrpSpPr>
        <p:grpSpPr>
          <a:xfrm>
            <a:off x="1917746" y="2889031"/>
            <a:ext cx="8356508" cy="2887958"/>
            <a:chOff x="1477311" y="3384331"/>
            <a:chExt cx="8356508" cy="2887958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3C771E48-6CCE-45CF-A3E0-9D371652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7311" y="3384331"/>
              <a:ext cx="1665459" cy="1665459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5379AB8E-B619-4D7F-B76B-31172BC17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8360" y="3384331"/>
              <a:ext cx="1665459" cy="1665459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8A4979F-E766-4543-A21C-E5230E56F3DE}"/>
                </a:ext>
              </a:extLst>
            </p:cNvPr>
            <p:cNvSpPr txBox="1"/>
            <p:nvPr/>
          </p:nvSpPr>
          <p:spPr>
            <a:xfrm>
              <a:off x="2924044" y="4752646"/>
              <a:ext cx="1338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</a:t>
              </a:r>
              <a:br>
                <a:rPr kumimoji="1"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1"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  <a:t>-10</a:t>
              </a:r>
              <a:r>
                <a: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7CE9E0A-1DF9-4680-AC44-7F59260B281A}"/>
                </a:ext>
              </a:extLst>
            </p:cNvPr>
            <p:cNvSpPr txBox="1"/>
            <p:nvPr/>
          </p:nvSpPr>
          <p:spPr>
            <a:xfrm>
              <a:off x="6952086" y="4752646"/>
              <a:ext cx="1338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処理②</a:t>
              </a:r>
              <a:br>
                <a:rPr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  <a:t>+</a:t>
              </a:r>
              <a:r>
                <a:rPr kumimoji="1"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  <a:t>10</a:t>
              </a:r>
              <a:r>
                <a: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25" name="矢印: 右 24">
              <a:extLst>
                <a:ext uri="{FF2B5EF4-FFF2-40B4-BE49-F238E27FC236}">
                  <a16:creationId xmlns:a16="http://schemas.microsoft.com/office/drawing/2014/main" id="{5067A227-B4F2-4F5B-A1A1-7F35E09287DE}"/>
                </a:ext>
              </a:extLst>
            </p:cNvPr>
            <p:cNvSpPr/>
            <p:nvPr/>
          </p:nvSpPr>
          <p:spPr>
            <a:xfrm>
              <a:off x="3636108" y="3906397"/>
              <a:ext cx="4087056" cy="533095"/>
            </a:xfrm>
            <a:prstGeom prst="rightArrow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乗算記号 25">
              <a:extLst>
                <a:ext uri="{FF2B5EF4-FFF2-40B4-BE49-F238E27FC236}">
                  <a16:creationId xmlns:a16="http://schemas.microsoft.com/office/drawing/2014/main" id="{E1AB0120-B126-43EE-9FF8-595AF806579D}"/>
                </a:ext>
              </a:extLst>
            </p:cNvPr>
            <p:cNvSpPr/>
            <p:nvPr/>
          </p:nvSpPr>
          <p:spPr>
            <a:xfrm>
              <a:off x="7195634" y="4574428"/>
              <a:ext cx="914400" cy="914400"/>
            </a:xfrm>
            <a:prstGeom prst="mathMultiply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爆発: 14 pt 26">
              <a:extLst>
                <a:ext uri="{FF2B5EF4-FFF2-40B4-BE49-F238E27FC236}">
                  <a16:creationId xmlns:a16="http://schemas.microsoft.com/office/drawing/2014/main" id="{88F8011A-3158-4B63-8278-D6A962D633CB}"/>
                </a:ext>
              </a:extLst>
            </p:cNvPr>
            <p:cNvSpPr/>
            <p:nvPr/>
          </p:nvSpPr>
          <p:spPr>
            <a:xfrm>
              <a:off x="6127346" y="5389851"/>
              <a:ext cx="3156758" cy="831273"/>
            </a:xfrm>
            <a:prstGeom prst="irregularSeal2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2.</a:t>
              </a:r>
              <a:r>
                <a:rPr lang="ja-JP" altLang="en-US">
                  <a:solidFill>
                    <a:schemeClr val="tx1"/>
                  </a:solidFill>
                </a:rPr>
                <a:t>処理②で</a:t>
              </a:r>
              <a:r>
                <a:rPr kumimoji="1" lang="ja-JP" altLang="en-US">
                  <a:solidFill>
                    <a:schemeClr val="tx1"/>
                  </a:solidFill>
                </a:rPr>
                <a:t>エラー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56F45D0-F945-43AB-AADD-3C1A6C6301D4}"/>
                </a:ext>
              </a:extLst>
            </p:cNvPr>
            <p:cNvSpPr txBox="1"/>
            <p:nvPr/>
          </p:nvSpPr>
          <p:spPr>
            <a:xfrm>
              <a:off x="3205165" y="5902957"/>
              <a:ext cx="237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.</a:t>
              </a:r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処理①も取り消し</a:t>
              </a:r>
            </a:p>
          </p:txBody>
        </p:sp>
        <p:sp>
          <p:nvSpPr>
            <p:cNvPr id="29" name="乗算記号 28">
              <a:extLst>
                <a:ext uri="{FF2B5EF4-FFF2-40B4-BE49-F238E27FC236}">
                  <a16:creationId xmlns:a16="http://schemas.microsoft.com/office/drawing/2014/main" id="{E39060D5-67B2-4184-91B7-F985A1F7605D}"/>
                </a:ext>
              </a:extLst>
            </p:cNvPr>
            <p:cNvSpPr/>
            <p:nvPr/>
          </p:nvSpPr>
          <p:spPr>
            <a:xfrm>
              <a:off x="5222436" y="3734794"/>
              <a:ext cx="914400" cy="914400"/>
            </a:xfrm>
            <a:prstGeom prst="mathMultiply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5"/>
                </a:solidFill>
              </a:endParaRPr>
            </a:p>
          </p:txBody>
        </p:sp>
        <p:sp>
          <p:nvSpPr>
            <p:cNvPr id="30" name="円: 塗りつぶしなし 29">
              <a:extLst>
                <a:ext uri="{FF2B5EF4-FFF2-40B4-BE49-F238E27FC236}">
                  <a16:creationId xmlns:a16="http://schemas.microsoft.com/office/drawing/2014/main" id="{19B4760B-5C0A-4889-BB46-D6C31E28F1E1}"/>
                </a:ext>
              </a:extLst>
            </p:cNvPr>
            <p:cNvSpPr/>
            <p:nvPr/>
          </p:nvSpPr>
          <p:spPr>
            <a:xfrm>
              <a:off x="3247424" y="4690461"/>
              <a:ext cx="687003" cy="687003"/>
            </a:xfrm>
            <a:prstGeom prst="donu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8A574EE2-0B38-49E4-BD8A-14933057A060}"/>
                </a:ext>
              </a:extLst>
            </p:cNvPr>
            <p:cNvSpPr txBox="1"/>
            <p:nvPr/>
          </p:nvSpPr>
          <p:spPr>
            <a:xfrm>
              <a:off x="3205165" y="5595336"/>
              <a:ext cx="237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  <a:t>1.</a:t>
              </a:r>
              <a:r>
                <a: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処理①完了</a:t>
              </a:r>
            </a:p>
          </p:txBody>
        </p:sp>
        <p:sp>
          <p:nvSpPr>
            <p:cNvPr id="32" name="乗算記号 31">
              <a:extLst>
                <a:ext uri="{FF2B5EF4-FFF2-40B4-BE49-F238E27FC236}">
                  <a16:creationId xmlns:a16="http://schemas.microsoft.com/office/drawing/2014/main" id="{C0909D05-F12D-4BDD-8E2B-A2E2D6A35F8C}"/>
                </a:ext>
              </a:extLst>
            </p:cNvPr>
            <p:cNvSpPr/>
            <p:nvPr/>
          </p:nvSpPr>
          <p:spPr>
            <a:xfrm>
              <a:off x="3115804" y="4595135"/>
              <a:ext cx="914400" cy="914400"/>
            </a:xfrm>
            <a:prstGeom prst="mathMultiply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EC598389-0C03-48EF-8BE8-50D035B830AF}"/>
              </a:ext>
            </a:extLst>
          </p:cNvPr>
          <p:cNvSpPr/>
          <p:nvPr/>
        </p:nvSpPr>
        <p:spPr>
          <a:xfrm>
            <a:off x="1956856" y="4904996"/>
            <a:ext cx="1619915" cy="506321"/>
          </a:xfrm>
          <a:prstGeom prst="wedgeRoundRectCallout">
            <a:avLst>
              <a:gd name="adj1" fmla="val 48180"/>
              <a:gd name="adj2" fmla="val 7002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ロールバック</a:t>
            </a:r>
            <a:endParaRPr kumimoji="1" lang="ja-JP" altLang="en-US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836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（図解）コミットとロールバック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A6F4458-8FBC-4BBD-851C-174F4CE869CA}"/>
              </a:ext>
            </a:extLst>
          </p:cNvPr>
          <p:cNvGrpSpPr/>
          <p:nvPr/>
        </p:nvGrpSpPr>
        <p:grpSpPr>
          <a:xfrm>
            <a:off x="3601969" y="2005492"/>
            <a:ext cx="4988063" cy="4229833"/>
            <a:chOff x="2956389" y="2129317"/>
            <a:chExt cx="4988063" cy="4229833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C713E62-79BF-41E4-BAE4-0D50131A0450}"/>
                </a:ext>
              </a:extLst>
            </p:cNvPr>
            <p:cNvSpPr/>
            <p:nvPr/>
          </p:nvSpPr>
          <p:spPr>
            <a:xfrm>
              <a:off x="3342674" y="2129317"/>
              <a:ext cx="687003" cy="26088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</a:t>
              </a: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EF359445-61DB-4B4C-B352-AA881C51B404}"/>
                </a:ext>
              </a:extLst>
            </p:cNvPr>
            <p:cNvSpPr/>
            <p:nvPr/>
          </p:nvSpPr>
          <p:spPr>
            <a:xfrm>
              <a:off x="4819049" y="2129317"/>
              <a:ext cx="687003" cy="26088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処理②</a:t>
              </a:r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953C5E24-2B9B-411E-8A1A-D0E2456AFD7C}"/>
                </a:ext>
              </a:extLst>
            </p:cNvPr>
            <p:cNvSpPr/>
            <p:nvPr/>
          </p:nvSpPr>
          <p:spPr>
            <a:xfrm>
              <a:off x="7257449" y="2129317"/>
              <a:ext cx="687003" cy="26088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確定</a:t>
              </a:r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063AA165-21AE-411D-B35F-B3057358B128}"/>
                </a:ext>
              </a:extLst>
            </p:cNvPr>
            <p:cNvSpPr/>
            <p:nvPr/>
          </p:nvSpPr>
          <p:spPr>
            <a:xfrm>
              <a:off x="4147619" y="3181921"/>
              <a:ext cx="552286" cy="48463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矢印: 右 36">
              <a:extLst>
                <a:ext uri="{FF2B5EF4-FFF2-40B4-BE49-F238E27FC236}">
                  <a16:creationId xmlns:a16="http://schemas.microsoft.com/office/drawing/2014/main" id="{616122B7-FC57-4A2C-A6C5-25C57621C5B3}"/>
                </a:ext>
              </a:extLst>
            </p:cNvPr>
            <p:cNvSpPr/>
            <p:nvPr/>
          </p:nvSpPr>
          <p:spPr>
            <a:xfrm>
              <a:off x="5763957" y="3069462"/>
              <a:ext cx="1302263" cy="709551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</a:t>
              </a:r>
            </a:p>
          </p:txBody>
        </p:sp>
        <p:sp>
          <p:nvSpPr>
            <p:cNvPr id="8" name="矢印: 環状 7">
              <a:extLst>
                <a:ext uri="{FF2B5EF4-FFF2-40B4-BE49-F238E27FC236}">
                  <a16:creationId xmlns:a16="http://schemas.microsoft.com/office/drawing/2014/main" id="{6DA96111-5E0E-4E44-8D10-4BD8A677393F}"/>
                </a:ext>
              </a:extLst>
            </p:cNvPr>
            <p:cNvSpPr/>
            <p:nvPr/>
          </p:nvSpPr>
          <p:spPr>
            <a:xfrm rot="10800000">
              <a:off x="2956389" y="3567636"/>
              <a:ext cx="3070665" cy="2791514"/>
            </a:xfrm>
            <a:prstGeom prst="circular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93523A2-E6A0-4F7E-94B3-B916616909C1}"/>
                </a:ext>
              </a:extLst>
            </p:cNvPr>
            <p:cNvSpPr txBox="1"/>
            <p:nvPr/>
          </p:nvSpPr>
          <p:spPr>
            <a:xfrm>
              <a:off x="3767489" y="5791367"/>
              <a:ext cx="1619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ja-JP" altLang="en-US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ロールバック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77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ロックとは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794"/>
            <a:ext cx="10515600" cy="4351338"/>
          </a:xfrm>
        </p:spPr>
        <p:txBody>
          <a:bodyPr/>
          <a:lstStyle/>
          <a:p>
            <a:r>
              <a:rPr lang="en-US" altLang="ja-JP"/>
              <a:t>INSERT</a:t>
            </a:r>
            <a:r>
              <a:rPr lang="ja-JP" altLang="en-US"/>
              <a:t>、</a:t>
            </a:r>
            <a:r>
              <a:rPr lang="en-US" altLang="ja-JP"/>
              <a:t>UPDATE</a:t>
            </a:r>
            <a:r>
              <a:rPr lang="ja-JP" altLang="en-US"/>
              <a:t>、</a:t>
            </a:r>
            <a:r>
              <a:rPr lang="en-US" altLang="ja-JP"/>
              <a:t>DELETE</a:t>
            </a:r>
            <a:r>
              <a:rPr lang="ja-JP" altLang="en-US"/>
              <a:t>実行後、他から変更できなくすること。</a:t>
            </a:r>
            <a:br>
              <a:rPr lang="en-US" altLang="ja-JP"/>
            </a:br>
            <a:r>
              <a:rPr lang="ja-JP" altLang="en-US"/>
              <a:t>トランザクションが終了するまで対象のレコードはロックされた状態となる。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aphicFrame>
        <p:nvGraphicFramePr>
          <p:cNvPr id="5" name="コンテンツ プレースホルダー 9">
            <a:extLst>
              <a:ext uri="{FF2B5EF4-FFF2-40B4-BE49-F238E27FC236}">
                <a16:creationId xmlns:a16="http://schemas.microsoft.com/office/drawing/2014/main" id="{FE068905-4EC1-41DD-B111-7227C261C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738332"/>
              </p:ext>
            </p:extLst>
          </p:nvPr>
        </p:nvGraphicFramePr>
        <p:xfrm>
          <a:off x="4129149" y="3655962"/>
          <a:ext cx="3933702" cy="1022834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225659">
                  <a:extLst>
                    <a:ext uri="{9D8B030D-6E8A-4147-A177-3AD203B41FA5}">
                      <a16:colId xmlns:a16="http://schemas.microsoft.com/office/drawing/2014/main" val="1781941766"/>
                    </a:ext>
                  </a:extLst>
                </a:gridCol>
                <a:gridCol w="1546270">
                  <a:extLst>
                    <a:ext uri="{9D8B030D-6E8A-4147-A177-3AD203B41FA5}">
                      <a16:colId xmlns:a16="http://schemas.microsoft.com/office/drawing/2014/main" val="3308309868"/>
                    </a:ext>
                  </a:extLst>
                </a:gridCol>
                <a:gridCol w="1161773">
                  <a:extLst>
                    <a:ext uri="{9D8B030D-6E8A-4147-A177-3AD203B41FA5}">
                      <a16:colId xmlns:a16="http://schemas.microsoft.com/office/drawing/2014/main" val="2952142404"/>
                    </a:ext>
                  </a:extLst>
                </a:gridCol>
              </a:tblGrid>
              <a:tr h="55303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社員</a:t>
                      </a: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b="1" ker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氏名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部署</a:t>
                      </a:r>
                      <a:r>
                        <a:rPr lang="en-US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extLst>
                  <a:ext uri="{0D108BD9-81ED-4DB2-BD59-A6C34878D82A}">
                    <a16:rowId xmlns:a16="http://schemas.microsoft.com/office/drawing/2014/main" val="3295642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田中太郎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D01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8770482"/>
                  </a:ext>
                </a:extLst>
              </a:tr>
            </a:tbl>
          </a:graphicData>
        </a:graphic>
      </p:graphicFrame>
      <p:pic>
        <p:nvPicPr>
          <p:cNvPr id="9" name="図 8">
            <a:extLst>
              <a:ext uri="{FF2B5EF4-FFF2-40B4-BE49-F238E27FC236}">
                <a16:creationId xmlns:a16="http://schemas.microsoft.com/office/drawing/2014/main" id="{870AEF30-1BCA-43DB-BBBD-EE56E297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25" y="4688350"/>
            <a:ext cx="776950" cy="7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8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行レベルロックとは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794"/>
            <a:ext cx="10515600" cy="4351338"/>
          </a:xfrm>
        </p:spPr>
        <p:txBody>
          <a:bodyPr/>
          <a:lstStyle/>
          <a:p>
            <a:r>
              <a:rPr lang="ja-JP" altLang="en-US"/>
              <a:t>行</a:t>
            </a:r>
            <a:r>
              <a:rPr lang="en-US" altLang="ja-JP"/>
              <a:t>(</a:t>
            </a:r>
            <a:r>
              <a:rPr lang="ja-JP" altLang="en-US"/>
              <a:t>レコード</a:t>
            </a:r>
            <a:r>
              <a:rPr lang="en-US" altLang="ja-JP"/>
              <a:t>)</a:t>
            </a:r>
            <a:r>
              <a:rPr lang="ja-JP" altLang="en-US"/>
              <a:t>単位で行うロックのこと。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EF4EA1E-8F65-4774-90F2-2370FE72D7F3}"/>
              </a:ext>
            </a:extLst>
          </p:cNvPr>
          <p:cNvGrpSpPr/>
          <p:nvPr/>
        </p:nvGrpSpPr>
        <p:grpSpPr>
          <a:xfrm>
            <a:off x="2815292" y="3046362"/>
            <a:ext cx="6561416" cy="2432228"/>
            <a:chOff x="2147522" y="3046362"/>
            <a:chExt cx="6561416" cy="2432228"/>
          </a:xfrm>
        </p:grpSpPr>
        <p:graphicFrame>
          <p:nvGraphicFramePr>
            <p:cNvPr id="5" name="コンテンツ プレースホルダー 9">
              <a:extLst>
                <a:ext uri="{FF2B5EF4-FFF2-40B4-BE49-F238E27FC236}">
                  <a16:creationId xmlns:a16="http://schemas.microsoft.com/office/drawing/2014/main" id="{FE068905-4EC1-41DD-B111-7227C261C97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83918376"/>
                </p:ext>
              </p:extLst>
            </p:nvPr>
          </p:nvGraphicFramePr>
          <p:xfrm>
            <a:off x="4129149" y="3046362"/>
            <a:ext cx="3933702" cy="2432228"/>
          </p:xfrm>
          <a:graphic>
            <a:graphicData uri="http://schemas.openxmlformats.org/drawingml/2006/table">
              <a:tbl>
                <a:tblPr firstRow="1" firstCol="1" bandRow="1">
                  <a:tableStyleId>{F2DE63D5-997A-4646-A377-4702673A728D}</a:tableStyleId>
                </a:tblPr>
                <a:tblGrid>
                  <a:gridCol w="1225659">
                    <a:extLst>
                      <a:ext uri="{9D8B030D-6E8A-4147-A177-3AD203B41FA5}">
                        <a16:colId xmlns:a16="http://schemas.microsoft.com/office/drawing/2014/main" val="1781941766"/>
                      </a:ext>
                    </a:extLst>
                  </a:gridCol>
                  <a:gridCol w="1546270">
                    <a:extLst>
                      <a:ext uri="{9D8B030D-6E8A-4147-A177-3AD203B41FA5}">
                        <a16:colId xmlns:a16="http://schemas.microsoft.com/office/drawing/2014/main" val="3308309868"/>
                      </a:ext>
                    </a:extLst>
                  </a:gridCol>
                  <a:gridCol w="1161773">
                    <a:extLst>
                      <a:ext uri="{9D8B030D-6E8A-4147-A177-3AD203B41FA5}">
                        <a16:colId xmlns:a16="http://schemas.microsoft.com/office/drawing/2014/main" val="2952142404"/>
                      </a:ext>
                    </a:extLst>
                  </a:gridCol>
                </a:tblGrid>
                <a:tr h="553036">
                  <a:tc>
                    <a:txBody>
                      <a:bodyPr/>
                      <a:lstStyle/>
                      <a:p>
                        <a:pPr algn="ctr">
                          <a:lnSpc>
                            <a:spcPts val="1400"/>
                          </a:lnSpc>
                        </a:pPr>
                        <a:r>
                          <a:rPr lang="ja-JP" sz="1800" b="1" kern="100">
                            <a:solidFill>
                              <a:srgbClr val="FFFFFF"/>
                            </a:solidFill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</a:rPr>
                          <a:t>社員</a:t>
                        </a:r>
                        <a:r>
                          <a:rPr lang="en-US" sz="1800" b="1" kern="100">
                            <a:solidFill>
                              <a:srgbClr val="FFFFFF"/>
                            </a:solidFill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</a:rPr>
                          <a:t>ID</a:t>
                        </a:r>
                        <a:endPara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52998" marB="52998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ts val="1400"/>
                          </a:lnSpc>
                        </a:pPr>
                        <a:r>
                          <a:rPr lang="ja-JP" sz="1800" b="1" kern="0">
                            <a:solidFill>
                              <a:srgbClr val="FFFFFF"/>
                            </a:solidFill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</a:rPr>
                          <a:t>氏名</a:t>
                        </a:r>
                        <a:endPara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52998" marB="52998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ts val="1400"/>
                          </a:lnSpc>
                        </a:pPr>
                        <a:r>
                          <a:rPr lang="ja-JP" sz="1800" b="1" kern="100">
                            <a:solidFill>
                              <a:srgbClr val="FFFFFF"/>
                            </a:solidFill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</a:rPr>
                          <a:t>部署</a:t>
                        </a:r>
                        <a:r>
                          <a:rPr lang="en-US" sz="1800" b="1" kern="100">
                            <a:solidFill>
                              <a:srgbClr val="FFFFFF"/>
                            </a:solidFill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</a:rPr>
                          <a:t>ID</a:t>
                        </a:r>
                        <a:endPara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52998" marB="52998" anchor="ctr"/>
                  </a:tc>
                  <a:extLst>
                    <a:ext uri="{0D108BD9-81ED-4DB2-BD59-A6C34878D82A}">
                      <a16:rowId xmlns:a16="http://schemas.microsoft.com/office/drawing/2014/main" val="3295642095"/>
                    </a:ext>
                  </a:extLst>
                </a:tr>
                <a:tr h="469798">
                  <a:tc>
                    <a:txBody>
                      <a:bodyPr/>
                      <a:lstStyle/>
                      <a:p>
                        <a:pPr algn="just">
                          <a:lnSpc>
                            <a:spcPts val="1400"/>
                          </a:lnSpc>
                        </a:pPr>
                        <a:r>
                          <a:rPr lang="en-US" sz="1800" kern="100"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</a:rPr>
                          <a:t>1</a:t>
                        </a:r>
                        <a:endPara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52998" marB="52998" anchor="ctr">
                      <a:lnR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algn="just">
                          <a:lnSpc>
                            <a:spcPts val="1400"/>
                          </a:lnSpc>
                        </a:pPr>
                        <a:r>
                          <a:rPr lang="ja-JP" sz="1800" kern="100"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</a:rPr>
                          <a:t>田中太郎</a:t>
                        </a:r>
                        <a:endPara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52998" marB="52998" anchor="ctr">
                      <a:lnL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algn="just">
                          <a:lnSpc>
                            <a:spcPts val="1400"/>
                          </a:lnSpc>
                        </a:pPr>
                        <a:r>
                          <a:rPr lang="en-US" sz="1800" kern="100"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</a:rPr>
                          <a:t>D01</a:t>
                        </a:r>
                        <a:endPara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52998" marB="52998" anchor="ctr">
                      <a:lnL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extLst>
                    <a:ext uri="{0D108BD9-81ED-4DB2-BD59-A6C34878D82A}">
                      <a16:rowId xmlns:a16="http://schemas.microsoft.com/office/drawing/2014/main" val="2238770482"/>
                    </a:ext>
                  </a:extLst>
                </a:tr>
                <a:tr h="469798">
                  <a:tc>
                    <a:txBody>
                      <a:bodyPr/>
                      <a:lstStyle/>
                      <a:p>
                        <a:pPr algn="just">
                          <a:lnSpc>
                            <a:spcPts val="1400"/>
                          </a:lnSpc>
                        </a:pPr>
                        <a:r>
                          <a:rPr lang="en-US" altLang="ja-JP" sz="1800" kern="100"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  <a:cs typeface="Times New Roman" panose="02020603050405020304" pitchFamily="18" charset="0"/>
                          </a:rPr>
                          <a:t>2</a:t>
                        </a:r>
                        <a:endPara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52998" marB="52998" anchor="ctr">
                      <a:lnR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algn="just">
                          <a:lnSpc>
                            <a:spcPts val="1400"/>
                          </a:lnSpc>
                        </a:pPr>
                        <a:r>
                          <a:rPr lang="ja-JP" altLang="en-US" sz="1800" kern="100"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  <a:cs typeface="Times New Roman" panose="02020603050405020304" pitchFamily="18" charset="0"/>
                          </a:rPr>
                          <a:t>佐藤次郎</a:t>
                        </a:r>
                        <a:endPara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52998" marB="52998" anchor="ctr">
                      <a:lnL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algn="just">
                          <a:lnSpc>
                            <a:spcPts val="1400"/>
                          </a:lnSpc>
                        </a:pPr>
                        <a:r>
                          <a:rPr lang="en-US" altLang="ja-JP" sz="1800" kern="100"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</a:rPr>
                          <a:t>D</a:t>
                        </a:r>
                        <a:r>
                          <a:rPr lang="en-US" altLang="ja-JP" sz="1800" kern="100"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  <a:cs typeface="Times New Roman" panose="02020603050405020304" pitchFamily="18" charset="0"/>
                          </a:rPr>
                          <a:t>01</a:t>
                        </a:r>
                        <a:endPara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52998" marB="52998" anchor="ctr">
                      <a:lnL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extLst>
                    <a:ext uri="{0D108BD9-81ED-4DB2-BD59-A6C34878D82A}">
                      <a16:rowId xmlns:a16="http://schemas.microsoft.com/office/drawing/2014/main" val="483441963"/>
                    </a:ext>
                  </a:extLst>
                </a:tr>
                <a:tr h="469798">
                  <a:tc>
                    <a:txBody>
                      <a:bodyPr/>
                      <a:lstStyle/>
                      <a:p>
                        <a:pPr algn="just">
                          <a:lnSpc>
                            <a:spcPts val="1400"/>
                          </a:lnSpc>
                        </a:pPr>
                        <a:r>
                          <a:rPr lang="en-US" altLang="ja-JP" sz="1800" kern="100"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  <a:cs typeface="Times New Roman" panose="02020603050405020304" pitchFamily="18" charset="0"/>
                          </a:rPr>
                          <a:t>3</a:t>
                        </a:r>
                        <a:endPara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52998" marB="52998" anchor="ctr">
                      <a:lnR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algn="just">
                          <a:lnSpc>
                            <a:spcPts val="1400"/>
                          </a:lnSpc>
                        </a:pPr>
                        <a:r>
                          <a:rPr lang="ja-JP" altLang="en-US" sz="1800" kern="100"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  <a:cs typeface="Times New Roman" panose="02020603050405020304" pitchFamily="18" charset="0"/>
                          </a:rPr>
                          <a:t>鈴木三郎</a:t>
                        </a:r>
                        <a:endPara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52998" marB="52998" anchor="ctr">
                      <a:lnL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algn="just">
                          <a:lnSpc>
                            <a:spcPts val="1400"/>
                          </a:lnSpc>
                        </a:pPr>
                        <a:r>
                          <a:rPr lang="en-US" altLang="ja-JP" sz="1800" kern="100"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  <a:cs typeface="Times New Roman" panose="02020603050405020304" pitchFamily="18" charset="0"/>
                          </a:rPr>
                          <a:t>A02</a:t>
                        </a:r>
                        <a:endPara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52998" marB="52998" anchor="ctr">
                      <a:lnL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extLst>
                    <a:ext uri="{0D108BD9-81ED-4DB2-BD59-A6C34878D82A}">
                      <a16:rowId xmlns:a16="http://schemas.microsoft.com/office/drawing/2014/main" val="2141715577"/>
                    </a:ext>
                  </a:extLst>
                </a:tr>
                <a:tr h="469798">
                  <a:tc>
                    <a:txBody>
                      <a:bodyPr/>
                      <a:lstStyle/>
                      <a:p>
                        <a:pPr algn="just">
                          <a:lnSpc>
                            <a:spcPts val="1400"/>
                          </a:lnSpc>
                        </a:pPr>
                        <a:r>
                          <a:rPr lang="en-US" altLang="ja-JP" sz="1800" kern="100"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  <a:cs typeface="Times New Roman" panose="02020603050405020304" pitchFamily="18" charset="0"/>
                          </a:rPr>
                          <a:t>4</a:t>
                        </a:r>
                        <a:endPara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52998" marB="52998" anchor="ctr">
                      <a:lnR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algn="just">
                          <a:lnSpc>
                            <a:spcPts val="1400"/>
                          </a:lnSpc>
                        </a:pPr>
                        <a:r>
                          <a:rPr lang="ja-JP" altLang="en-US" sz="1800" kern="100"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  <a:cs typeface="Times New Roman" panose="02020603050405020304" pitchFamily="18" charset="0"/>
                          </a:rPr>
                          <a:t>吉田五郎</a:t>
                        </a:r>
                        <a:endPara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52998" marB="52998" anchor="ctr">
                      <a:lnL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algn="just">
                          <a:lnSpc>
                            <a:spcPts val="1400"/>
                          </a:lnSpc>
                        </a:pPr>
                        <a:r>
                          <a:rPr lang="en-US" altLang="ja-JP" sz="1800" kern="100"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  <a:cs typeface="Times New Roman" panose="02020603050405020304" pitchFamily="18" charset="0"/>
                          </a:rPr>
                          <a:t>A01</a:t>
                        </a:r>
                        <a:endPara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52998" marB="52998" anchor="ctr">
                      <a:lnL w="12700" cap="flat" cmpd="sng" algn="ctr">
                        <a:solidFill>
                          <a:schemeClr val="bg2">
                            <a:lumMod val="9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extLst>
                    <a:ext uri="{0D108BD9-81ED-4DB2-BD59-A6C34878D82A}">
                      <a16:rowId xmlns:a16="http://schemas.microsoft.com/office/drawing/2014/main" val="3152131182"/>
                    </a:ext>
                  </a:extLst>
                </a:tr>
              </a:tbl>
            </a:graphicData>
          </a:graphic>
        </p:graphicFrame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870AEF30-1BCA-43DB-BBBD-EE56E297D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6513" y="3549738"/>
              <a:ext cx="482425" cy="482425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9AB5E71-F052-4E82-8D0B-4AD609DD3C64}"/>
                </a:ext>
              </a:extLst>
            </p:cNvPr>
            <p:cNvSpPr/>
            <p:nvPr/>
          </p:nvSpPr>
          <p:spPr>
            <a:xfrm>
              <a:off x="4129149" y="3589671"/>
              <a:ext cx="3933702" cy="469232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AAB862A8-CA12-4ED3-A5C6-B9D13AFF48AF}"/>
                </a:ext>
              </a:extLst>
            </p:cNvPr>
            <p:cNvSpPr/>
            <p:nvPr/>
          </p:nvSpPr>
          <p:spPr>
            <a:xfrm>
              <a:off x="2147522" y="3431511"/>
              <a:ext cx="1781907" cy="556953"/>
            </a:xfrm>
            <a:prstGeom prst="wedgeRectCallout">
              <a:avLst>
                <a:gd name="adj1" fmla="val 55606"/>
                <a:gd name="adj2" fmla="val 14614"/>
              </a:avLst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bg1"/>
                  </a:solidFill>
                </a:rPr>
                <a:t>このレコードだけロック</a:t>
              </a:r>
              <a:endParaRPr kumimoji="1" lang="ja-JP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89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ロック</a:t>
            </a:r>
            <a:r>
              <a:rPr lang="ja-JP" altLang="en-US"/>
              <a:t>の</a:t>
            </a:r>
            <a:r>
              <a:rPr kumimoji="1" lang="ja-JP" altLang="en-US"/>
              <a:t>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10515600" cy="4351338"/>
          </a:xfrm>
        </p:spPr>
        <p:txBody>
          <a:bodyPr/>
          <a:lstStyle/>
          <a:p>
            <a:r>
              <a:rPr lang="ja-JP" altLang="en-US"/>
              <a:t>ロック中は以下の機能が働く。</a:t>
            </a:r>
            <a:endParaRPr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/>
              <a:t>INSERT</a:t>
            </a:r>
            <a:r>
              <a:rPr lang="ja-JP" altLang="en-US"/>
              <a:t>、</a:t>
            </a:r>
            <a:r>
              <a:rPr lang="en-US" altLang="ja-JP"/>
              <a:t>UPDATE</a:t>
            </a:r>
            <a:r>
              <a:rPr lang="ja-JP" altLang="en-US"/>
              <a:t>、</a:t>
            </a:r>
            <a:r>
              <a:rPr lang="en-US" altLang="ja-JP"/>
              <a:t>DELETE</a:t>
            </a:r>
            <a:r>
              <a:rPr lang="ja-JP" altLang="en-US"/>
              <a:t>を実行した結果は、</a:t>
            </a:r>
            <a:r>
              <a:rPr lang="en-US" altLang="ja-JP"/>
              <a:t>COMMIT</a:t>
            </a:r>
            <a:r>
              <a:rPr lang="ja-JP" altLang="en-US"/>
              <a:t>・</a:t>
            </a:r>
            <a:r>
              <a:rPr lang="en-US" altLang="ja-JP"/>
              <a:t>ROLLBACK</a:t>
            </a:r>
            <a:r>
              <a:rPr lang="ja-JP" altLang="en-US"/>
              <a:t>するまで他のユーザの</a:t>
            </a:r>
            <a:r>
              <a:rPr lang="en-US" altLang="ja-JP"/>
              <a:t>SELECT</a:t>
            </a:r>
            <a:r>
              <a:rPr lang="ja-JP" altLang="en-US"/>
              <a:t>の結果に反映されない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/>
              <a:t>INSERT</a:t>
            </a:r>
            <a:r>
              <a:rPr lang="ja-JP" altLang="en-US"/>
              <a:t>、</a:t>
            </a:r>
            <a:r>
              <a:rPr lang="en-US" altLang="ja-JP"/>
              <a:t>UPDATE</a:t>
            </a:r>
            <a:r>
              <a:rPr lang="ja-JP" altLang="en-US"/>
              <a:t>、</a:t>
            </a:r>
            <a:r>
              <a:rPr lang="en-US" altLang="ja-JP"/>
              <a:t>DELETE</a:t>
            </a:r>
            <a:r>
              <a:rPr lang="ja-JP" altLang="en-US"/>
              <a:t>を実行した行は、</a:t>
            </a:r>
            <a:r>
              <a:rPr lang="en-US" altLang="ja-JP"/>
              <a:t>COMMIT</a:t>
            </a:r>
            <a:r>
              <a:rPr lang="ja-JP" altLang="en-US"/>
              <a:t>・</a:t>
            </a:r>
            <a:r>
              <a:rPr lang="en-US" altLang="ja-JP"/>
              <a:t>ROLLBACK</a:t>
            </a:r>
            <a:r>
              <a:rPr lang="ja-JP" altLang="en-US"/>
              <a:t>するまで他のユーザは変更できない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29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ロック</a:t>
            </a:r>
            <a:r>
              <a:rPr lang="ja-JP" altLang="en-US"/>
              <a:t>が</a:t>
            </a:r>
            <a:r>
              <a:rPr kumimoji="1" lang="ja-JP" altLang="en-US"/>
              <a:t>解除されるタイミング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105156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/>
              <a:t>COMMIT</a:t>
            </a:r>
            <a:r>
              <a:rPr lang="ja-JP" altLang="en-US"/>
              <a:t>か</a:t>
            </a:r>
            <a:r>
              <a:rPr lang="en-US" altLang="ja-JP"/>
              <a:t>ROLLBACK</a:t>
            </a:r>
            <a:r>
              <a:rPr lang="ja-JP" altLang="en-US"/>
              <a:t>を実行したとき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/>
              <a:t>DDL</a:t>
            </a:r>
            <a:r>
              <a:rPr lang="ja-JP" altLang="en-US"/>
              <a:t>文 </a:t>
            </a:r>
            <a:r>
              <a:rPr lang="en-US" altLang="ja-JP"/>
              <a:t>(ALTER CREATE DROP)</a:t>
            </a:r>
            <a:r>
              <a:rPr lang="ja-JP" altLang="en-US"/>
              <a:t>を実行したとき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接続を切断</a:t>
            </a:r>
            <a:r>
              <a:rPr lang="en-US" altLang="ja-JP"/>
              <a:t>(</a:t>
            </a:r>
            <a:r>
              <a:rPr lang="ja-JP" altLang="en-US"/>
              <a:t>異常終了</a:t>
            </a:r>
            <a:r>
              <a:rPr lang="en-US" altLang="ja-JP"/>
              <a:t>)</a:t>
            </a:r>
            <a:r>
              <a:rPr lang="ja-JP" altLang="en-US"/>
              <a:t>したとき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5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読み取り一貫性とは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10515600" cy="4351338"/>
          </a:xfrm>
        </p:spPr>
        <p:txBody>
          <a:bodyPr/>
          <a:lstStyle/>
          <a:p>
            <a:r>
              <a:rPr lang="ja-JP" altLang="en-US"/>
              <a:t>常に整合性のあるデータが読み取れるという特徴のこと。</a:t>
            </a:r>
            <a:br>
              <a:rPr lang="en-US" altLang="ja-JP"/>
            </a:br>
            <a:r>
              <a:rPr lang="ja-JP" altLang="en-US"/>
              <a:t>ロック機能によって実現されている。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graphicFrame>
        <p:nvGraphicFramePr>
          <p:cNvPr id="5" name="コンテンツ プレースホルダー 9">
            <a:extLst>
              <a:ext uri="{FF2B5EF4-FFF2-40B4-BE49-F238E27FC236}">
                <a16:creationId xmlns:a16="http://schemas.microsoft.com/office/drawing/2014/main" id="{7D44254F-5B97-4EEC-9C20-9E7CC2EEFC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567999"/>
              </p:ext>
            </p:extLst>
          </p:nvPr>
        </p:nvGraphicFramePr>
        <p:xfrm>
          <a:off x="1977519" y="3522612"/>
          <a:ext cx="2771929" cy="149263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25659">
                  <a:extLst>
                    <a:ext uri="{9D8B030D-6E8A-4147-A177-3AD203B41FA5}">
                      <a16:colId xmlns:a16="http://schemas.microsoft.com/office/drawing/2014/main" val="1781941766"/>
                    </a:ext>
                  </a:extLst>
                </a:gridCol>
                <a:gridCol w="1546270">
                  <a:extLst>
                    <a:ext uri="{9D8B030D-6E8A-4147-A177-3AD203B41FA5}">
                      <a16:colId xmlns:a16="http://schemas.microsoft.com/office/drawing/2014/main" val="3308309868"/>
                    </a:ext>
                  </a:extLst>
                </a:gridCol>
              </a:tblGrid>
              <a:tr h="55303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口座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残高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extLst>
                  <a:ext uri="{0D108BD9-81ED-4DB2-BD59-A6C34878D82A}">
                    <a16:rowId xmlns:a16="http://schemas.microsoft.com/office/drawing/2014/main" val="3295642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8770482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B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83441963"/>
                  </a:ext>
                </a:extLst>
              </a:tr>
            </a:tbl>
          </a:graphicData>
        </a:graphic>
      </p:graphicFrame>
      <p:graphicFrame>
        <p:nvGraphicFramePr>
          <p:cNvPr id="6" name="コンテンツ プレースホルダー 9">
            <a:extLst>
              <a:ext uri="{FF2B5EF4-FFF2-40B4-BE49-F238E27FC236}">
                <a16:creationId xmlns:a16="http://schemas.microsoft.com/office/drawing/2014/main" id="{ACBF9899-33DA-4430-83AB-8649250E6C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972412"/>
              </p:ext>
            </p:extLst>
          </p:nvPr>
        </p:nvGraphicFramePr>
        <p:xfrm>
          <a:off x="5035044" y="3522612"/>
          <a:ext cx="2771929" cy="149263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225659">
                  <a:extLst>
                    <a:ext uri="{9D8B030D-6E8A-4147-A177-3AD203B41FA5}">
                      <a16:colId xmlns:a16="http://schemas.microsoft.com/office/drawing/2014/main" val="1781941766"/>
                    </a:ext>
                  </a:extLst>
                </a:gridCol>
                <a:gridCol w="1546270">
                  <a:extLst>
                    <a:ext uri="{9D8B030D-6E8A-4147-A177-3AD203B41FA5}">
                      <a16:colId xmlns:a16="http://schemas.microsoft.com/office/drawing/2014/main" val="3308309868"/>
                    </a:ext>
                  </a:extLst>
                </a:gridCol>
              </a:tblGrid>
              <a:tr h="55303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口座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残高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extLst>
                  <a:ext uri="{0D108BD9-81ED-4DB2-BD59-A6C34878D82A}">
                    <a16:rowId xmlns:a16="http://schemas.microsoft.com/office/drawing/2014/main" val="3295642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A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8770482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B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83441963"/>
                  </a:ext>
                </a:extLst>
              </a:tr>
            </a:tbl>
          </a:graphicData>
        </a:graphic>
      </p:graphicFrame>
      <p:graphicFrame>
        <p:nvGraphicFramePr>
          <p:cNvPr id="7" name="コンテンツ プレースホルダー 9">
            <a:extLst>
              <a:ext uri="{FF2B5EF4-FFF2-40B4-BE49-F238E27FC236}">
                <a16:creationId xmlns:a16="http://schemas.microsoft.com/office/drawing/2014/main" id="{309BDB08-C74D-4680-B7FD-542CC1B92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867445"/>
              </p:ext>
            </p:extLst>
          </p:nvPr>
        </p:nvGraphicFramePr>
        <p:xfrm>
          <a:off x="8194422" y="3522612"/>
          <a:ext cx="2771929" cy="149263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25659">
                  <a:extLst>
                    <a:ext uri="{9D8B030D-6E8A-4147-A177-3AD203B41FA5}">
                      <a16:colId xmlns:a16="http://schemas.microsoft.com/office/drawing/2014/main" val="1781941766"/>
                    </a:ext>
                  </a:extLst>
                </a:gridCol>
                <a:gridCol w="1546270">
                  <a:extLst>
                    <a:ext uri="{9D8B030D-6E8A-4147-A177-3AD203B41FA5}">
                      <a16:colId xmlns:a16="http://schemas.microsoft.com/office/drawing/2014/main" val="3308309868"/>
                    </a:ext>
                  </a:extLst>
                </a:gridCol>
              </a:tblGrid>
              <a:tr h="55303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口座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残高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/>
                </a:tc>
                <a:extLst>
                  <a:ext uri="{0D108BD9-81ED-4DB2-BD59-A6C34878D82A}">
                    <a16:rowId xmlns:a16="http://schemas.microsoft.com/office/drawing/2014/main" val="3295642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8770482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B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alt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52998" marB="52998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83441963"/>
                  </a:ext>
                </a:extLst>
              </a:tr>
            </a:tbl>
          </a:graphicData>
        </a:graphic>
      </p:graphicFrame>
      <p:sp>
        <p:nvSpPr>
          <p:cNvPr id="10" name="乗算記号 9">
            <a:extLst>
              <a:ext uri="{FF2B5EF4-FFF2-40B4-BE49-F238E27FC236}">
                <a16:creationId xmlns:a16="http://schemas.microsoft.com/office/drawing/2014/main" id="{E647CE6D-8FB0-4EB1-8948-AFB8AB074AF5}"/>
              </a:ext>
            </a:extLst>
          </p:cNvPr>
          <p:cNvSpPr/>
          <p:nvPr/>
        </p:nvSpPr>
        <p:spPr>
          <a:xfrm>
            <a:off x="5963808" y="4096255"/>
            <a:ext cx="914400" cy="914400"/>
          </a:xfrm>
          <a:prstGeom prst="mathMultiply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12B573-A8F7-4ABF-9E60-5CFD45486989}"/>
              </a:ext>
            </a:extLst>
          </p:cNvPr>
          <p:cNvSpPr txBox="1"/>
          <p:nvPr/>
        </p:nvSpPr>
        <p:spPr>
          <a:xfrm>
            <a:off x="2906283" y="29765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入金前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B310D6-DBFC-4318-830D-B3E46A40D880}"/>
              </a:ext>
            </a:extLst>
          </p:cNvPr>
          <p:cNvSpPr txBox="1"/>
          <p:nvPr/>
        </p:nvSpPr>
        <p:spPr>
          <a:xfrm>
            <a:off x="9123186" y="29765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入金後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7C0DB65-4D5F-4061-BDE4-D048BEB3D523}"/>
              </a:ext>
            </a:extLst>
          </p:cNvPr>
          <p:cNvSpPr txBox="1"/>
          <p:nvPr/>
        </p:nvSpPr>
        <p:spPr>
          <a:xfrm>
            <a:off x="5963808" y="29765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処理中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5F9F1BA1-CBE8-417D-97C2-B6DF3C4B1BD5}"/>
              </a:ext>
            </a:extLst>
          </p:cNvPr>
          <p:cNvSpPr/>
          <p:nvPr/>
        </p:nvSpPr>
        <p:spPr>
          <a:xfrm>
            <a:off x="5035045" y="5366524"/>
            <a:ext cx="2771928" cy="896977"/>
          </a:xfrm>
          <a:prstGeom prst="wedgeRectCallout">
            <a:avLst>
              <a:gd name="adj1" fmla="val -21972"/>
              <a:gd name="adj2" fmla="val -745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ロック中のため、</a:t>
            </a:r>
            <a:br>
              <a:rPr kumimoji="1" lang="en-US" altLang="ja-JP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この状態のデータを</a:t>
            </a:r>
            <a:endParaRPr kumimoji="1" lang="en-US" altLang="ja-JP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読み取られることはない</a:t>
            </a:r>
          </a:p>
        </p:txBody>
      </p:sp>
      <p:sp>
        <p:nvSpPr>
          <p:cNvPr id="24" name="円: 塗りつぶしなし 23">
            <a:extLst>
              <a:ext uri="{FF2B5EF4-FFF2-40B4-BE49-F238E27FC236}">
                <a16:creationId xmlns:a16="http://schemas.microsoft.com/office/drawing/2014/main" id="{08E3A66B-75A7-4AB7-931C-BE2FDAB4EBBC}"/>
              </a:ext>
            </a:extLst>
          </p:cNvPr>
          <p:cNvSpPr/>
          <p:nvPr/>
        </p:nvSpPr>
        <p:spPr>
          <a:xfrm>
            <a:off x="2906283" y="4096744"/>
            <a:ext cx="914400" cy="914400"/>
          </a:xfrm>
          <a:prstGeom prst="donu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円: 塗りつぶしなし 24">
            <a:extLst>
              <a:ext uri="{FF2B5EF4-FFF2-40B4-BE49-F238E27FC236}">
                <a16:creationId xmlns:a16="http://schemas.microsoft.com/office/drawing/2014/main" id="{8A54E07C-F87D-42D4-B1B9-F4764ABCF3ED}"/>
              </a:ext>
            </a:extLst>
          </p:cNvPr>
          <p:cNvSpPr/>
          <p:nvPr/>
        </p:nvSpPr>
        <p:spPr>
          <a:xfrm>
            <a:off x="9123186" y="4096744"/>
            <a:ext cx="914400" cy="914400"/>
          </a:xfrm>
          <a:prstGeom prst="donu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4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セーブポイントとは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10515600" cy="4351338"/>
          </a:xfrm>
        </p:spPr>
        <p:txBody>
          <a:bodyPr/>
          <a:lstStyle/>
          <a:p>
            <a:r>
              <a:rPr lang="en-US" altLang="ja-JP"/>
              <a:t>ROLLBACK</a:t>
            </a:r>
            <a:r>
              <a:rPr lang="ja-JP" altLang="en-US"/>
              <a:t>で処理を戻す際に、どの時点まで戻すかの指定ができる機能。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203DC20-6D8C-450A-98B4-6B9CADDFA629}"/>
              </a:ext>
            </a:extLst>
          </p:cNvPr>
          <p:cNvGrpSpPr/>
          <p:nvPr/>
        </p:nvGrpSpPr>
        <p:grpSpPr>
          <a:xfrm>
            <a:off x="3988254" y="2272192"/>
            <a:ext cx="4601778" cy="4148001"/>
            <a:chOff x="3342674" y="2129317"/>
            <a:chExt cx="4601778" cy="4148001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C88DC9C4-A8E4-4885-8778-FF2DAAA4C4E3}"/>
                </a:ext>
              </a:extLst>
            </p:cNvPr>
            <p:cNvSpPr/>
            <p:nvPr/>
          </p:nvSpPr>
          <p:spPr>
            <a:xfrm>
              <a:off x="3342674" y="2129317"/>
              <a:ext cx="687003" cy="26088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51AE7516-78DF-4444-A869-EC88BB2759CC}"/>
                </a:ext>
              </a:extLst>
            </p:cNvPr>
            <p:cNvSpPr/>
            <p:nvPr/>
          </p:nvSpPr>
          <p:spPr>
            <a:xfrm>
              <a:off x="4819049" y="2129317"/>
              <a:ext cx="687003" cy="26088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処理②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2360C1BE-4FFE-493D-9CDF-EA81F584C6A8}"/>
                </a:ext>
              </a:extLst>
            </p:cNvPr>
            <p:cNvSpPr/>
            <p:nvPr/>
          </p:nvSpPr>
          <p:spPr>
            <a:xfrm>
              <a:off x="7257449" y="2129317"/>
              <a:ext cx="687003" cy="26088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確定</a:t>
              </a:r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3BAC1B04-2C10-418C-88E2-1BDA377966A6}"/>
                </a:ext>
              </a:extLst>
            </p:cNvPr>
            <p:cNvSpPr/>
            <p:nvPr/>
          </p:nvSpPr>
          <p:spPr>
            <a:xfrm>
              <a:off x="4147619" y="3181921"/>
              <a:ext cx="552286" cy="48463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D1C05A9F-50E8-4551-B9D9-05CCDF927ED9}"/>
                </a:ext>
              </a:extLst>
            </p:cNvPr>
            <p:cNvSpPr/>
            <p:nvPr/>
          </p:nvSpPr>
          <p:spPr>
            <a:xfrm>
              <a:off x="5763957" y="3069462"/>
              <a:ext cx="1302263" cy="70955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コミット</a:t>
              </a:r>
            </a:p>
          </p:txBody>
        </p:sp>
        <p:sp>
          <p:nvSpPr>
            <p:cNvPr id="12" name="矢印: 環状 11">
              <a:extLst>
                <a:ext uri="{FF2B5EF4-FFF2-40B4-BE49-F238E27FC236}">
                  <a16:creationId xmlns:a16="http://schemas.microsoft.com/office/drawing/2014/main" id="{2A255F29-601D-4012-93DD-0382D091FC0D}"/>
                </a:ext>
              </a:extLst>
            </p:cNvPr>
            <p:cNvSpPr/>
            <p:nvPr/>
          </p:nvSpPr>
          <p:spPr>
            <a:xfrm rot="10800000">
              <a:off x="4272766" y="4182463"/>
              <a:ext cx="1733310" cy="1733310"/>
            </a:xfrm>
            <a:prstGeom prst="circular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D78CB69-6D52-473C-8894-544C732C6271}"/>
                </a:ext>
              </a:extLst>
            </p:cNvPr>
            <p:cNvSpPr txBox="1"/>
            <p:nvPr/>
          </p:nvSpPr>
          <p:spPr>
            <a:xfrm>
              <a:off x="4326696" y="5907986"/>
              <a:ext cx="1625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ロールバック</a:t>
              </a:r>
            </a:p>
          </p:txBody>
        </p:sp>
      </p:grpSp>
      <p:pic>
        <p:nvPicPr>
          <p:cNvPr id="15" name="図 14">
            <a:extLst>
              <a:ext uri="{FF2B5EF4-FFF2-40B4-BE49-F238E27FC236}">
                <a16:creationId xmlns:a16="http://schemas.microsoft.com/office/drawing/2014/main" id="{4157B790-7372-45FB-8520-C11EFB3B0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13" y="4673688"/>
            <a:ext cx="482425" cy="482425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ED979A6-AD5A-466C-8AE7-8F3EB54249C2}"/>
              </a:ext>
            </a:extLst>
          </p:cNvPr>
          <p:cNvSpPr/>
          <p:nvPr/>
        </p:nvSpPr>
        <p:spPr>
          <a:xfrm>
            <a:off x="2626779" y="4996680"/>
            <a:ext cx="1887156" cy="642120"/>
          </a:xfrm>
          <a:prstGeom prst="wedgeRoundRectCallout">
            <a:avLst>
              <a:gd name="adj1" fmla="val 58712"/>
              <a:gd name="adj2" fmla="val -2922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セーブポイント</a:t>
            </a:r>
          </a:p>
        </p:txBody>
      </p:sp>
    </p:spTree>
    <p:extLst>
      <p:ext uri="{BB962C8B-B14F-4D97-AF65-F5344CB8AC3E}">
        <p14:creationId xmlns:p14="http://schemas.microsoft.com/office/powerpoint/2010/main" val="282946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7EF82-8023-4D26-A6C2-A35153B7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4192A0-2888-4E91-9484-3589AED1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トランザクション</a:t>
            </a:r>
            <a:endParaRPr kumimoji="1"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コミット</a:t>
            </a:r>
            <a:endParaRPr kumimoji="1"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ロールバック</a:t>
            </a:r>
            <a:endParaRPr kumimoji="1"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ロック</a:t>
            </a:r>
            <a:endParaRPr kumimoji="1"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セーブポイント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1CAC6D-0C86-4F1B-B3FA-2478C6CC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7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セーブポイント</a:t>
            </a:r>
            <a:r>
              <a:rPr lang="ja-JP" altLang="en-US"/>
              <a:t>の</a:t>
            </a:r>
            <a:r>
              <a:rPr kumimoji="1" lang="ja-JP" altLang="en-US"/>
              <a:t>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10515600" cy="4351338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479DE-44B1-4F80-B867-3A79FA8EE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39" y="2546246"/>
            <a:ext cx="9489123" cy="887095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SAVEPOINT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セーブポイント名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A194094-A219-47EC-9274-98E4758EE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39" y="4333006"/>
            <a:ext cx="9489123" cy="887095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ROLLBACK TO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セーブポイント名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8E4C80-3626-4A14-99E8-389418B1AA0A}"/>
              </a:ext>
            </a:extLst>
          </p:cNvPr>
          <p:cNvSpPr txBox="1"/>
          <p:nvPr/>
        </p:nvSpPr>
        <p:spPr>
          <a:xfrm>
            <a:off x="1354090" y="2133945"/>
            <a:ext cx="26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セーブポイントの設定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12DBB8-342F-4580-B4CA-BBC9062C0F14}"/>
              </a:ext>
            </a:extLst>
          </p:cNvPr>
          <p:cNvSpPr txBox="1"/>
          <p:nvPr/>
        </p:nvSpPr>
        <p:spPr>
          <a:xfrm>
            <a:off x="1369605" y="3955830"/>
            <a:ext cx="5083991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指定するセーブポイントまでロールバック</a:t>
            </a:r>
          </a:p>
        </p:txBody>
      </p:sp>
    </p:spTree>
    <p:extLst>
      <p:ext uri="{BB962C8B-B14F-4D97-AF65-F5344CB8AC3E}">
        <p14:creationId xmlns:p14="http://schemas.microsoft.com/office/powerpoint/2010/main" val="3943208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1F1E9-C049-4E64-957D-AF0D6CA4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トランザクションまとめ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66B3B3-EBF7-471C-88E1-9F64343E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１つのトランザクション内で複数の処理を行ったあと、以下の３つの選択肢がある。</a:t>
            </a:r>
            <a:endParaRPr kumimoji="1" lang="en-US" altLang="ja-JP"/>
          </a:p>
          <a:p>
            <a:endParaRPr kumimoji="1"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直近のコミットにロールバック</a:t>
            </a:r>
            <a:endParaRPr kumimoji="1"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セーブポイントにロールバック</a:t>
            </a:r>
            <a:endParaRPr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コミット</a:t>
            </a:r>
            <a:endParaRPr kumimoji="1"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/>
          </a:p>
          <a:p>
            <a:br>
              <a:rPr kumimoji="1" lang="en-US" altLang="ja-JP"/>
            </a:br>
            <a:endParaRPr kumimoji="1" lang="ja-JP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101837-083E-4405-853D-5631BC31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30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1F1E9-C049-4E64-957D-AF0D6CA4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トランザクションまとめ</a:t>
            </a:r>
            <a:r>
              <a:rPr kumimoji="1" lang="en-US" altLang="ja-JP"/>
              <a:t>(</a:t>
            </a:r>
            <a:r>
              <a:rPr kumimoji="1" lang="ja-JP" altLang="en-US"/>
              <a:t>図解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101837-083E-4405-853D-5631BC31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3DC0E82-F7B3-4FB5-9934-FE6B28502E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7" b="3477"/>
          <a:stretch>
            <a:fillRect/>
          </a:stretch>
        </p:blipFill>
        <p:spPr bwMode="auto">
          <a:xfrm>
            <a:off x="1066116" y="1473914"/>
            <a:ext cx="10059768" cy="4786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929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1F1E9-C049-4E64-957D-AF0D6CA4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トランザクションまとめ</a:t>
            </a:r>
            <a:r>
              <a:rPr kumimoji="1" lang="en-US" altLang="ja-JP"/>
              <a:t>(</a:t>
            </a:r>
            <a:r>
              <a:rPr kumimoji="1" lang="ja-JP" altLang="en-US"/>
              <a:t>続き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101837-083E-4405-853D-5631BC31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2E440D-52CE-4D76-A69D-11497F148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行（レコード）のロック状態は新しいコミットがされるか、直近のコミットにロールバックされるまで維持される。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/>
              <a:t>ROLLBACK</a:t>
            </a:r>
            <a:r>
              <a:rPr lang="ja-JP" altLang="en-US"/>
              <a:t>文を使って直近のコミットにロールバックできる。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/>
              <a:t>ROLLBACK TO</a:t>
            </a:r>
            <a:r>
              <a:rPr lang="ja-JP" altLang="en-US"/>
              <a:t>文を使って特定のセーブポイントにロールバックできる。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セーブポイントにロールバックした場合、そのセーブポイント以降に作成されたセーブポイントは消去される。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409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トランザクションとは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複数の処理をまとめて扱う機能のこと。</a:t>
            </a:r>
            <a:br>
              <a:rPr kumimoji="1" lang="en-US" altLang="ja-JP"/>
            </a:br>
            <a:r>
              <a:rPr kumimoji="1" lang="ja-JP" altLang="en-US"/>
              <a:t>データを安全に管理するための仕組みの一つ。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DB804E8-AE8D-46F4-A695-19211781D883}"/>
              </a:ext>
            </a:extLst>
          </p:cNvPr>
          <p:cNvGrpSpPr/>
          <p:nvPr/>
        </p:nvGrpSpPr>
        <p:grpSpPr>
          <a:xfrm>
            <a:off x="1941816" y="3096865"/>
            <a:ext cx="8308368" cy="2713876"/>
            <a:chOff x="1525452" y="3087340"/>
            <a:chExt cx="8308368" cy="2713876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F9AFDB4-A1B7-48E0-93BD-4FB3229DA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452" y="3342224"/>
              <a:ext cx="1665459" cy="1665459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4AA855D-32D5-4F7F-AC38-A2DE39E60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8361" y="3342224"/>
              <a:ext cx="1665459" cy="166545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F20D0D7-FF3B-40E7-9BCC-C28DF3670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1161" y="3087340"/>
              <a:ext cx="776950" cy="776950"/>
            </a:xfrm>
            <a:prstGeom prst="rect">
              <a:avLst/>
            </a:prstGeom>
          </p:spPr>
        </p:pic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ACD68A98-7F2C-4EED-866D-05E9562FC955}"/>
                </a:ext>
              </a:extLst>
            </p:cNvPr>
            <p:cNvSpPr/>
            <p:nvPr/>
          </p:nvSpPr>
          <p:spPr>
            <a:xfrm>
              <a:off x="3636108" y="3864290"/>
              <a:ext cx="4087056" cy="533095"/>
            </a:xfrm>
            <a:prstGeom prst="rightArrow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E384FA9-30A4-479D-9088-C7C30E49BE89}"/>
                </a:ext>
              </a:extLst>
            </p:cNvPr>
            <p:cNvSpPr txBox="1"/>
            <p:nvPr/>
          </p:nvSpPr>
          <p:spPr>
            <a:xfrm>
              <a:off x="2924044" y="4710539"/>
              <a:ext cx="1338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  <a:t>-10</a:t>
              </a:r>
              <a:r>
                <a: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4314E06-8052-4C96-856E-1FCCDAE3EC40}"/>
                </a:ext>
              </a:extLst>
            </p:cNvPr>
            <p:cNvSpPr txBox="1"/>
            <p:nvPr/>
          </p:nvSpPr>
          <p:spPr>
            <a:xfrm>
              <a:off x="6952086" y="4710539"/>
              <a:ext cx="1338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  <a:t>+</a:t>
              </a:r>
              <a:r>
                <a:rPr kumimoji="1"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  <a:t>10</a:t>
              </a:r>
              <a:r>
                <a: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D7C09DA4-D7C7-4A89-BE0B-0881154B4B40}"/>
                </a:ext>
              </a:extLst>
            </p:cNvPr>
            <p:cNvSpPr/>
            <p:nvPr/>
          </p:nvSpPr>
          <p:spPr>
            <a:xfrm>
              <a:off x="3088787" y="4572540"/>
              <a:ext cx="5083991" cy="624548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552C0CA-C994-487A-AA81-A1EB7A2D0B5B}"/>
                </a:ext>
              </a:extLst>
            </p:cNvPr>
            <p:cNvSpPr txBox="1"/>
            <p:nvPr/>
          </p:nvSpPr>
          <p:spPr>
            <a:xfrm>
              <a:off x="4894457" y="5431884"/>
              <a:ext cx="147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ひとまとめ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13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トランザクションの必要性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さんの口座から</a:t>
            </a:r>
            <a:r>
              <a:rPr kumimoji="1" lang="en-US" altLang="ja-JP"/>
              <a:t>B</a:t>
            </a:r>
            <a:r>
              <a:rPr kumimoji="1" lang="ja-JP" altLang="en-US"/>
              <a:t>さんの口座に</a:t>
            </a:r>
            <a:r>
              <a:rPr kumimoji="1" lang="en-US" altLang="ja-JP"/>
              <a:t>10</a:t>
            </a:r>
            <a:r>
              <a:rPr kumimoji="1" lang="ja-JP" altLang="en-US"/>
              <a:t>万円振り込む場合</a:t>
            </a:r>
            <a:r>
              <a:rPr lang="ja-JP" altLang="en-US"/>
              <a:t>、以下の２つの処理が行われる。</a:t>
            </a:r>
            <a:endParaRPr lang="en-US" altLang="ja-JP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/>
              <a:t>A</a:t>
            </a:r>
            <a:r>
              <a:rPr kumimoji="1" lang="ja-JP" altLang="en-US"/>
              <a:t>さんの口座を</a:t>
            </a:r>
            <a:r>
              <a:rPr kumimoji="1" lang="en-US" altLang="ja-JP"/>
              <a:t>-10</a:t>
            </a:r>
            <a:r>
              <a:rPr kumimoji="1" lang="ja-JP" altLang="en-US"/>
              <a:t>万円</a:t>
            </a:r>
            <a:endParaRPr kumimoji="1" lang="en-US" altLang="ja-JP"/>
          </a:p>
          <a:p>
            <a:pPr marL="457200" indent="-457200">
              <a:buFont typeface="+mj-ea"/>
              <a:buAutoNum type="circleNumDbPlain"/>
            </a:pPr>
            <a:r>
              <a:rPr lang="en-US" altLang="ja-JP"/>
              <a:t>B</a:t>
            </a:r>
            <a:r>
              <a:rPr lang="ja-JP" altLang="en-US"/>
              <a:t>さんの口座を</a:t>
            </a:r>
            <a:r>
              <a:rPr lang="en-US" altLang="ja-JP"/>
              <a:t>+10</a:t>
            </a:r>
            <a:r>
              <a:rPr lang="ja-JP" altLang="en-US"/>
              <a:t>万円</a:t>
            </a:r>
            <a:endParaRPr lang="en-US" altLang="ja-JP"/>
          </a:p>
          <a:p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DB028AA-E7C8-4D96-AFEE-8D292BBDECF8}"/>
              </a:ext>
            </a:extLst>
          </p:cNvPr>
          <p:cNvGrpSpPr/>
          <p:nvPr/>
        </p:nvGrpSpPr>
        <p:grpSpPr>
          <a:xfrm>
            <a:off x="1721423" y="3624747"/>
            <a:ext cx="8749155" cy="2563648"/>
            <a:chOff x="1329990" y="3624747"/>
            <a:chExt cx="8749155" cy="256364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7922AF91-02E8-4C12-8DCE-63AF32F27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7311" y="3879631"/>
              <a:ext cx="1665459" cy="1665459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B49647E-25DE-438B-9989-068622058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8360" y="3879631"/>
              <a:ext cx="1665459" cy="1665459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4988C7E-B651-43B7-A548-324899977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1161" y="3624747"/>
              <a:ext cx="776950" cy="776950"/>
            </a:xfrm>
            <a:prstGeom prst="rect">
              <a:avLst/>
            </a:prstGeom>
          </p:spPr>
        </p:pic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0D7F027A-A592-4B9E-8B4D-71E5596A7A20}"/>
                </a:ext>
              </a:extLst>
            </p:cNvPr>
            <p:cNvSpPr/>
            <p:nvPr/>
          </p:nvSpPr>
          <p:spPr>
            <a:xfrm>
              <a:off x="3636108" y="4401697"/>
              <a:ext cx="4087056" cy="533095"/>
            </a:xfrm>
            <a:prstGeom prst="rightArrow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174EBB7-052A-4126-AC6B-6A99F7FE473D}"/>
                </a:ext>
              </a:extLst>
            </p:cNvPr>
            <p:cNvSpPr txBox="1"/>
            <p:nvPr/>
          </p:nvSpPr>
          <p:spPr>
            <a:xfrm>
              <a:off x="2924044" y="5247946"/>
              <a:ext cx="1338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</a:t>
              </a:r>
              <a:b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-10</a:t>
              </a:r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C88CA98-B6BE-419B-A46C-F805DD80D004}"/>
                </a:ext>
              </a:extLst>
            </p:cNvPr>
            <p:cNvSpPr txBox="1"/>
            <p:nvPr/>
          </p:nvSpPr>
          <p:spPr>
            <a:xfrm>
              <a:off x="6952086" y="5247946"/>
              <a:ext cx="1338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処理②</a:t>
              </a:r>
              <a:b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+</a:t>
              </a:r>
              <a: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10</a:t>
              </a:r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DE465E8-E55E-46D6-8A18-D00E145C2053}"/>
                </a:ext>
              </a:extLst>
            </p:cNvPr>
            <p:cNvSpPr txBox="1"/>
            <p:nvPr/>
          </p:nvSpPr>
          <p:spPr>
            <a:xfrm>
              <a:off x="1329990" y="5819063"/>
              <a:ext cx="1960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さんの口座</a:t>
              </a:r>
              <a:endParaRPr lang="en-US" altLang="ja-JP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CDBFFE1-226A-49B1-838A-D835A8BBFC5C}"/>
                </a:ext>
              </a:extLst>
            </p:cNvPr>
            <p:cNvSpPr txBox="1"/>
            <p:nvPr/>
          </p:nvSpPr>
          <p:spPr>
            <a:xfrm>
              <a:off x="7923034" y="5808796"/>
              <a:ext cx="2156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さんの口座</a:t>
              </a:r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39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トランザクションの必要性</a:t>
            </a:r>
            <a:r>
              <a:rPr kumimoji="1" lang="en-US" altLang="ja-JP"/>
              <a:t>(</a:t>
            </a:r>
            <a:r>
              <a:rPr kumimoji="1" lang="ja-JP" altLang="en-US"/>
              <a:t>続き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②の処理でエラーが起きて①の処理だけ行われた場合、</a:t>
            </a:r>
            <a:br>
              <a:rPr lang="en-US" altLang="ja-JP"/>
            </a:br>
            <a:r>
              <a:rPr lang="en-US" altLang="ja-JP"/>
              <a:t>A</a:t>
            </a:r>
            <a:r>
              <a:rPr lang="ja-JP" altLang="en-US"/>
              <a:t>さんの</a:t>
            </a:r>
            <a:r>
              <a:rPr lang="en-US" altLang="ja-JP"/>
              <a:t>10</a:t>
            </a:r>
            <a:r>
              <a:rPr lang="ja-JP" altLang="en-US"/>
              <a:t>万円が消えてしまう</a:t>
            </a:r>
            <a:endParaRPr lang="en-US" altLang="ja-JP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/>
              <a:t>A</a:t>
            </a:r>
            <a:r>
              <a:rPr kumimoji="1" lang="ja-JP" altLang="en-US"/>
              <a:t>さんの口座を</a:t>
            </a:r>
            <a:r>
              <a:rPr kumimoji="1" lang="en-US" altLang="ja-JP"/>
              <a:t>-10</a:t>
            </a:r>
            <a:r>
              <a:rPr kumimoji="1" lang="ja-JP" altLang="en-US"/>
              <a:t>万円</a:t>
            </a:r>
            <a:endParaRPr kumimoji="1" lang="en-US" altLang="ja-JP"/>
          </a:p>
          <a:p>
            <a:pPr marL="457200" indent="-457200">
              <a:buFont typeface="+mj-ea"/>
              <a:buAutoNum type="circleNumDbPlain"/>
            </a:pPr>
            <a:r>
              <a:rPr lang="en-US" altLang="ja-JP" strike="sngStrike"/>
              <a:t>B</a:t>
            </a:r>
            <a:r>
              <a:rPr lang="ja-JP" altLang="en-US" strike="sngStrike"/>
              <a:t>さんの口座を</a:t>
            </a:r>
            <a:r>
              <a:rPr lang="en-US" altLang="ja-JP" strike="sngStrike"/>
              <a:t>+10</a:t>
            </a:r>
            <a:r>
              <a:rPr lang="ja-JP" altLang="en-US" strike="sngStrike"/>
              <a:t>万円</a:t>
            </a:r>
            <a:endParaRPr lang="en-US" altLang="ja-JP" strike="sngStrike"/>
          </a:p>
          <a:p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DE0BEEB-FB60-43D5-BF54-152C3F980C8C}"/>
              </a:ext>
            </a:extLst>
          </p:cNvPr>
          <p:cNvGrpSpPr/>
          <p:nvPr/>
        </p:nvGrpSpPr>
        <p:grpSpPr>
          <a:xfrm>
            <a:off x="1721423" y="3381882"/>
            <a:ext cx="8749155" cy="3016063"/>
            <a:chOff x="1329990" y="3172332"/>
            <a:chExt cx="8749155" cy="3016063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7922AF91-02E8-4C12-8DCE-63AF32F27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7311" y="3879631"/>
              <a:ext cx="1665459" cy="1665459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B49647E-25DE-438B-9989-068622058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8360" y="3879631"/>
              <a:ext cx="1665459" cy="1665459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4988C7E-B651-43B7-A548-324899977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66556" y="3172332"/>
              <a:ext cx="940110" cy="94011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174EBB7-052A-4126-AC6B-6A99F7FE473D}"/>
                </a:ext>
              </a:extLst>
            </p:cNvPr>
            <p:cNvSpPr txBox="1"/>
            <p:nvPr/>
          </p:nvSpPr>
          <p:spPr>
            <a:xfrm>
              <a:off x="2924044" y="5247946"/>
              <a:ext cx="1338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</a:t>
              </a:r>
              <a:b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-10</a:t>
              </a:r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C88CA98-B6BE-419B-A46C-F805DD80D004}"/>
                </a:ext>
              </a:extLst>
            </p:cNvPr>
            <p:cNvSpPr txBox="1"/>
            <p:nvPr/>
          </p:nvSpPr>
          <p:spPr>
            <a:xfrm>
              <a:off x="6952086" y="5247946"/>
              <a:ext cx="1338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処理②</a:t>
              </a:r>
              <a:b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+</a:t>
              </a:r>
              <a: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10</a:t>
              </a:r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DE465E8-E55E-46D6-8A18-D00E145C2053}"/>
                </a:ext>
              </a:extLst>
            </p:cNvPr>
            <p:cNvSpPr txBox="1"/>
            <p:nvPr/>
          </p:nvSpPr>
          <p:spPr>
            <a:xfrm>
              <a:off x="1329990" y="5819063"/>
              <a:ext cx="1960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さんの口座</a:t>
              </a:r>
              <a:endParaRPr lang="en-US" altLang="ja-JP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CDBFFE1-226A-49B1-838A-D835A8BBFC5C}"/>
                </a:ext>
              </a:extLst>
            </p:cNvPr>
            <p:cNvSpPr txBox="1"/>
            <p:nvPr/>
          </p:nvSpPr>
          <p:spPr>
            <a:xfrm>
              <a:off x="7923034" y="5808796"/>
              <a:ext cx="2156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さんの口座</a:t>
              </a:r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" name="乗算記号 4">
              <a:extLst>
                <a:ext uri="{FF2B5EF4-FFF2-40B4-BE49-F238E27FC236}">
                  <a16:creationId xmlns:a16="http://schemas.microsoft.com/office/drawing/2014/main" id="{6408D79B-CDA0-4038-920F-AB9D422D7A4C}"/>
                </a:ext>
              </a:extLst>
            </p:cNvPr>
            <p:cNvSpPr/>
            <p:nvPr/>
          </p:nvSpPr>
          <p:spPr>
            <a:xfrm>
              <a:off x="7153275" y="5081587"/>
              <a:ext cx="914400" cy="914400"/>
            </a:xfrm>
            <a:prstGeom prst="mathMultiply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D67F774B-FCB4-47BA-A0A6-C7FD7C7841C0}"/>
                </a:ext>
              </a:extLst>
            </p:cNvPr>
            <p:cNvSpPr/>
            <p:nvPr/>
          </p:nvSpPr>
          <p:spPr>
            <a:xfrm>
              <a:off x="3636108" y="4401697"/>
              <a:ext cx="4087056" cy="533095"/>
            </a:xfrm>
            <a:prstGeom prst="rightArrow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乗算記号 16">
              <a:extLst>
                <a:ext uri="{FF2B5EF4-FFF2-40B4-BE49-F238E27FC236}">
                  <a16:creationId xmlns:a16="http://schemas.microsoft.com/office/drawing/2014/main" id="{ECA53762-CFF4-4298-A6EE-A747D895EF81}"/>
                </a:ext>
              </a:extLst>
            </p:cNvPr>
            <p:cNvSpPr/>
            <p:nvPr/>
          </p:nvSpPr>
          <p:spPr>
            <a:xfrm>
              <a:off x="5222436" y="4191582"/>
              <a:ext cx="914400" cy="914400"/>
            </a:xfrm>
            <a:prstGeom prst="mathMultiply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6E68BBAF-FE78-4B84-8DE6-118DC7470F1C}"/>
              </a:ext>
            </a:extLst>
          </p:cNvPr>
          <p:cNvSpPr/>
          <p:nvPr/>
        </p:nvSpPr>
        <p:spPr>
          <a:xfrm>
            <a:off x="5252498" y="3175839"/>
            <a:ext cx="1338773" cy="506321"/>
          </a:xfrm>
          <a:prstGeom prst="wedgeRoundRectCallout">
            <a:avLst>
              <a:gd name="adj1" fmla="val -43600"/>
              <a:gd name="adj2" fmla="val 7002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消失！</a:t>
            </a:r>
          </a:p>
        </p:txBody>
      </p:sp>
    </p:spTree>
    <p:extLst>
      <p:ext uri="{BB962C8B-B14F-4D97-AF65-F5344CB8AC3E}">
        <p14:creationId xmlns:p14="http://schemas.microsoft.com/office/powerpoint/2010/main" val="107740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トランザクション</a:t>
            </a:r>
            <a:r>
              <a:rPr lang="ja-JP" altLang="en-US"/>
              <a:t>で実現できること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トランザクションによって処理をひとまとめにすることで、</a:t>
            </a:r>
            <a:br>
              <a:rPr lang="en-US" altLang="ja-JP"/>
            </a:br>
            <a:r>
              <a:rPr lang="ja-JP" altLang="en-US"/>
              <a:t>以下の２つを実現できる。</a:t>
            </a:r>
            <a:endParaRPr lang="en-US" altLang="ja-JP"/>
          </a:p>
          <a:p>
            <a:endParaRPr lang="en-US" altLang="ja-JP"/>
          </a:p>
          <a:p>
            <a:pPr marL="457200" indent="-457200">
              <a:buFont typeface="+mj-ea"/>
              <a:buAutoNum type="circleNumDbPlain"/>
            </a:pPr>
            <a:r>
              <a:rPr lang="ja-JP" altLang="en-US"/>
              <a:t>全ての処理が正常に完了したときのみ、データを確定する</a:t>
            </a:r>
            <a:endParaRPr lang="en-US" altLang="ja-JP"/>
          </a:p>
          <a:p>
            <a:pPr marL="457200" indent="-457200">
              <a:buFont typeface="+mj-ea"/>
              <a:buAutoNum type="circleNumDbPlain"/>
            </a:pPr>
            <a:endParaRPr lang="en-US" altLang="ja-JP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/>
              <a:t>エラーが起きた場合、すべての処理を取り消す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91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トランザクションで実現できること①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全ての処理が正常に完了したときのみ、データを確定する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CD0B504-FCB3-45FB-943F-DA06DC9C7AA4}"/>
              </a:ext>
            </a:extLst>
          </p:cNvPr>
          <p:cNvGrpSpPr/>
          <p:nvPr/>
        </p:nvGrpSpPr>
        <p:grpSpPr>
          <a:xfrm>
            <a:off x="1917746" y="3281256"/>
            <a:ext cx="8356508" cy="2675576"/>
            <a:chOff x="1477311" y="3281256"/>
            <a:chExt cx="8356508" cy="267557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7922AF91-02E8-4C12-8DCE-63AF32F27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7311" y="3384331"/>
              <a:ext cx="1665459" cy="1665459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B49647E-25DE-438B-9989-068622058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8360" y="3384331"/>
              <a:ext cx="1665459" cy="1665459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174EBB7-052A-4126-AC6B-6A99F7FE473D}"/>
                </a:ext>
              </a:extLst>
            </p:cNvPr>
            <p:cNvSpPr txBox="1"/>
            <p:nvPr/>
          </p:nvSpPr>
          <p:spPr>
            <a:xfrm>
              <a:off x="2924044" y="4752646"/>
              <a:ext cx="1338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</a:t>
              </a:r>
              <a:b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-10</a:t>
              </a:r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C88CA98-B6BE-419B-A46C-F805DD80D004}"/>
                </a:ext>
              </a:extLst>
            </p:cNvPr>
            <p:cNvSpPr txBox="1"/>
            <p:nvPr/>
          </p:nvSpPr>
          <p:spPr>
            <a:xfrm>
              <a:off x="6952086" y="4752646"/>
              <a:ext cx="1338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処理②</a:t>
              </a:r>
              <a:b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+</a:t>
              </a:r>
              <a: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10</a:t>
              </a:r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D67F774B-FCB4-47BA-A0A6-C7FD7C7841C0}"/>
                </a:ext>
              </a:extLst>
            </p:cNvPr>
            <p:cNvSpPr/>
            <p:nvPr/>
          </p:nvSpPr>
          <p:spPr>
            <a:xfrm>
              <a:off x="3636108" y="3906397"/>
              <a:ext cx="4087056" cy="533095"/>
            </a:xfrm>
            <a:prstGeom prst="rightArrow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円: 塗りつぶしなし 6">
              <a:extLst>
                <a:ext uri="{FF2B5EF4-FFF2-40B4-BE49-F238E27FC236}">
                  <a16:creationId xmlns:a16="http://schemas.microsoft.com/office/drawing/2014/main" id="{4DF929DE-3C36-43AF-B94D-EF869EFF81B5}"/>
                </a:ext>
              </a:extLst>
            </p:cNvPr>
            <p:cNvSpPr/>
            <p:nvPr/>
          </p:nvSpPr>
          <p:spPr>
            <a:xfrm>
              <a:off x="3095625" y="4567237"/>
              <a:ext cx="914400" cy="914400"/>
            </a:xfrm>
            <a:prstGeom prst="donut">
              <a:avLst/>
            </a:prstGeom>
            <a:solidFill>
              <a:srgbClr val="F09FA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円: 塗りつぶしなし 15">
              <a:extLst>
                <a:ext uri="{FF2B5EF4-FFF2-40B4-BE49-F238E27FC236}">
                  <a16:creationId xmlns:a16="http://schemas.microsoft.com/office/drawing/2014/main" id="{AA6E8AC3-1439-4B8E-909C-8A3CBB747D0C}"/>
                </a:ext>
              </a:extLst>
            </p:cNvPr>
            <p:cNvSpPr/>
            <p:nvPr/>
          </p:nvSpPr>
          <p:spPr>
            <a:xfrm>
              <a:off x="7231081" y="4567237"/>
              <a:ext cx="914400" cy="914400"/>
            </a:xfrm>
            <a:prstGeom prst="donut">
              <a:avLst/>
            </a:prstGeom>
            <a:solidFill>
              <a:srgbClr val="F09FA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円: 塗りつぶしなし 17">
              <a:extLst>
                <a:ext uri="{FF2B5EF4-FFF2-40B4-BE49-F238E27FC236}">
                  <a16:creationId xmlns:a16="http://schemas.microsoft.com/office/drawing/2014/main" id="{AEEA12CE-C774-40C9-8734-BC59DD8F79C2}"/>
                </a:ext>
              </a:extLst>
            </p:cNvPr>
            <p:cNvSpPr/>
            <p:nvPr/>
          </p:nvSpPr>
          <p:spPr>
            <a:xfrm>
              <a:off x="5222436" y="3715744"/>
              <a:ext cx="914400" cy="914400"/>
            </a:xfrm>
            <a:prstGeom prst="donut">
              <a:avLst/>
            </a:prstGeom>
            <a:solidFill>
              <a:srgbClr val="F09FA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594E5A5-628B-433F-83A3-6EBF02C189D3}"/>
                </a:ext>
              </a:extLst>
            </p:cNvPr>
            <p:cNvSpPr txBox="1"/>
            <p:nvPr/>
          </p:nvSpPr>
          <p:spPr>
            <a:xfrm>
              <a:off x="2742867" y="5587500"/>
              <a:ext cx="1619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1.</a:t>
              </a:r>
              <a:r>
                <a:rPr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処理①完了</a:t>
              </a:r>
              <a:endParaRPr kumimoji="1" lang="ja-JP" altLang="en-US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2EB4E4D-FDE7-4E55-9F91-54BC6CB89573}"/>
                </a:ext>
              </a:extLst>
            </p:cNvPr>
            <p:cNvSpPr txBox="1"/>
            <p:nvPr/>
          </p:nvSpPr>
          <p:spPr>
            <a:xfrm>
              <a:off x="6913206" y="5587500"/>
              <a:ext cx="1619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2.</a:t>
              </a:r>
              <a:r>
                <a:rPr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処理②完了</a:t>
              </a:r>
              <a:endParaRPr kumimoji="1" lang="ja-JP" altLang="en-US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0717266-F60C-4117-8446-E475C1050B49}"/>
                </a:ext>
              </a:extLst>
            </p:cNvPr>
            <p:cNvSpPr txBox="1"/>
            <p:nvPr/>
          </p:nvSpPr>
          <p:spPr>
            <a:xfrm>
              <a:off x="4869679" y="3281256"/>
              <a:ext cx="1619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3.</a:t>
              </a:r>
              <a:r>
                <a:rPr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データ確定</a:t>
              </a:r>
              <a:endParaRPr kumimoji="1" lang="ja-JP" altLang="en-US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37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トランザクションで実現できること②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エラーが起きた場合、すべての処理を取り消す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77D22FE-0ADF-46BE-A637-149E01177EBA}"/>
              </a:ext>
            </a:extLst>
          </p:cNvPr>
          <p:cNvGrpSpPr/>
          <p:nvPr/>
        </p:nvGrpSpPr>
        <p:grpSpPr>
          <a:xfrm>
            <a:off x="1917746" y="3384331"/>
            <a:ext cx="8356508" cy="2836793"/>
            <a:chOff x="1477311" y="3384331"/>
            <a:chExt cx="8356508" cy="2836793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7922AF91-02E8-4C12-8DCE-63AF32F27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7311" y="3384331"/>
              <a:ext cx="1665459" cy="1665459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B49647E-25DE-438B-9989-068622058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8360" y="3384331"/>
              <a:ext cx="1665459" cy="1665459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174EBB7-052A-4126-AC6B-6A99F7FE473D}"/>
                </a:ext>
              </a:extLst>
            </p:cNvPr>
            <p:cNvSpPr txBox="1"/>
            <p:nvPr/>
          </p:nvSpPr>
          <p:spPr>
            <a:xfrm>
              <a:off x="2924044" y="4752646"/>
              <a:ext cx="1338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</a:t>
              </a:r>
              <a:b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-10</a:t>
              </a:r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C88CA98-B6BE-419B-A46C-F805DD80D004}"/>
                </a:ext>
              </a:extLst>
            </p:cNvPr>
            <p:cNvSpPr txBox="1"/>
            <p:nvPr/>
          </p:nvSpPr>
          <p:spPr>
            <a:xfrm>
              <a:off x="6952086" y="4752646"/>
              <a:ext cx="1338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処理②</a:t>
              </a:r>
              <a:b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+</a:t>
              </a:r>
              <a: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10</a:t>
              </a:r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D67F774B-FCB4-47BA-A0A6-C7FD7C7841C0}"/>
                </a:ext>
              </a:extLst>
            </p:cNvPr>
            <p:cNvSpPr/>
            <p:nvPr/>
          </p:nvSpPr>
          <p:spPr>
            <a:xfrm>
              <a:off x="3636108" y="3906397"/>
              <a:ext cx="4087056" cy="533095"/>
            </a:xfrm>
            <a:prstGeom prst="rightArrow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乗算記号 16">
              <a:extLst>
                <a:ext uri="{FF2B5EF4-FFF2-40B4-BE49-F238E27FC236}">
                  <a16:creationId xmlns:a16="http://schemas.microsoft.com/office/drawing/2014/main" id="{64C464ED-B68E-4FAF-BAED-619304E43E40}"/>
                </a:ext>
              </a:extLst>
            </p:cNvPr>
            <p:cNvSpPr/>
            <p:nvPr/>
          </p:nvSpPr>
          <p:spPr>
            <a:xfrm>
              <a:off x="7195634" y="4574428"/>
              <a:ext cx="914400" cy="914400"/>
            </a:xfrm>
            <a:prstGeom prst="mathMultiply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爆発: 14 pt 4">
              <a:extLst>
                <a:ext uri="{FF2B5EF4-FFF2-40B4-BE49-F238E27FC236}">
                  <a16:creationId xmlns:a16="http://schemas.microsoft.com/office/drawing/2014/main" id="{EE6947AD-95C6-4C05-B840-13A74C65EE5C}"/>
                </a:ext>
              </a:extLst>
            </p:cNvPr>
            <p:cNvSpPr/>
            <p:nvPr/>
          </p:nvSpPr>
          <p:spPr>
            <a:xfrm>
              <a:off x="6127346" y="5389851"/>
              <a:ext cx="3156758" cy="831273"/>
            </a:xfrm>
            <a:prstGeom prst="irregularSeal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2.</a:t>
              </a:r>
              <a:r>
                <a:rPr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処理②で</a:t>
              </a:r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エラー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8FED3FA-BE2E-4C84-B2FC-22AC2ED3D50A}"/>
                </a:ext>
              </a:extLst>
            </p:cNvPr>
            <p:cNvSpPr txBox="1"/>
            <p:nvPr/>
          </p:nvSpPr>
          <p:spPr>
            <a:xfrm>
              <a:off x="3205166" y="5595336"/>
              <a:ext cx="237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1.</a:t>
              </a:r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処理①完了</a:t>
              </a:r>
            </a:p>
          </p:txBody>
        </p:sp>
      </p:grpSp>
      <p:sp>
        <p:nvSpPr>
          <p:cNvPr id="30" name="円: 塗りつぶしなし 29">
            <a:extLst>
              <a:ext uri="{FF2B5EF4-FFF2-40B4-BE49-F238E27FC236}">
                <a16:creationId xmlns:a16="http://schemas.microsoft.com/office/drawing/2014/main" id="{48476DF4-6E9B-40B4-8013-D1B7D588CB98}"/>
              </a:ext>
            </a:extLst>
          </p:cNvPr>
          <p:cNvSpPr/>
          <p:nvPr/>
        </p:nvSpPr>
        <p:spPr>
          <a:xfrm>
            <a:off x="3536060" y="4567237"/>
            <a:ext cx="914400" cy="914400"/>
          </a:xfrm>
          <a:prstGeom prst="donut">
            <a:avLst/>
          </a:prstGeom>
          <a:solidFill>
            <a:srgbClr val="F09FA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トランザクションで実現できること②</a:t>
            </a:r>
            <a:r>
              <a:rPr kumimoji="1" lang="en-US" altLang="ja-JP"/>
              <a:t>(</a:t>
            </a:r>
            <a:r>
              <a:rPr kumimoji="1" lang="ja-JP" altLang="en-US"/>
              <a:t>続き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エラーが起きた場合、すべての処理を取り消す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3FA159D-3F56-4057-A4F8-E56E026CFDA2}"/>
              </a:ext>
            </a:extLst>
          </p:cNvPr>
          <p:cNvGrpSpPr/>
          <p:nvPr/>
        </p:nvGrpSpPr>
        <p:grpSpPr>
          <a:xfrm>
            <a:off x="1917746" y="3384331"/>
            <a:ext cx="8356508" cy="2887958"/>
            <a:chOff x="1477311" y="3384331"/>
            <a:chExt cx="8356508" cy="288795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7922AF91-02E8-4C12-8DCE-63AF32F27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7311" y="3384331"/>
              <a:ext cx="1665459" cy="1665459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B49647E-25DE-438B-9989-068622058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8360" y="3384331"/>
              <a:ext cx="1665459" cy="1665459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174EBB7-052A-4126-AC6B-6A99F7FE473D}"/>
                </a:ext>
              </a:extLst>
            </p:cNvPr>
            <p:cNvSpPr txBox="1"/>
            <p:nvPr/>
          </p:nvSpPr>
          <p:spPr>
            <a:xfrm>
              <a:off x="2924044" y="4752646"/>
              <a:ext cx="1338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</a:t>
              </a:r>
              <a:br>
                <a:rPr kumimoji="1"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1"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  <a:t>-10</a:t>
              </a:r>
              <a:r>
                <a: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C88CA98-B6BE-419B-A46C-F805DD80D004}"/>
                </a:ext>
              </a:extLst>
            </p:cNvPr>
            <p:cNvSpPr txBox="1"/>
            <p:nvPr/>
          </p:nvSpPr>
          <p:spPr>
            <a:xfrm>
              <a:off x="6952086" y="4752646"/>
              <a:ext cx="1338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処理②</a:t>
              </a:r>
              <a:br>
                <a:rPr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  <a:t>+</a:t>
              </a:r>
              <a:r>
                <a:rPr kumimoji="1"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  <a:t>10</a:t>
              </a:r>
              <a:r>
                <a: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万円</a:t>
              </a:r>
            </a:p>
          </p:txBody>
        </p: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D67F774B-FCB4-47BA-A0A6-C7FD7C7841C0}"/>
                </a:ext>
              </a:extLst>
            </p:cNvPr>
            <p:cNvSpPr/>
            <p:nvPr/>
          </p:nvSpPr>
          <p:spPr>
            <a:xfrm>
              <a:off x="3636108" y="3906397"/>
              <a:ext cx="4087056" cy="533095"/>
            </a:xfrm>
            <a:prstGeom prst="rightArrow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乗算記号 16">
              <a:extLst>
                <a:ext uri="{FF2B5EF4-FFF2-40B4-BE49-F238E27FC236}">
                  <a16:creationId xmlns:a16="http://schemas.microsoft.com/office/drawing/2014/main" id="{64C464ED-B68E-4FAF-BAED-619304E43E40}"/>
                </a:ext>
              </a:extLst>
            </p:cNvPr>
            <p:cNvSpPr/>
            <p:nvPr/>
          </p:nvSpPr>
          <p:spPr>
            <a:xfrm>
              <a:off x="7195634" y="4574428"/>
              <a:ext cx="914400" cy="914400"/>
            </a:xfrm>
            <a:prstGeom prst="mathMultiply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爆発: 14 pt 4">
              <a:extLst>
                <a:ext uri="{FF2B5EF4-FFF2-40B4-BE49-F238E27FC236}">
                  <a16:creationId xmlns:a16="http://schemas.microsoft.com/office/drawing/2014/main" id="{EE6947AD-95C6-4C05-B840-13A74C65EE5C}"/>
                </a:ext>
              </a:extLst>
            </p:cNvPr>
            <p:cNvSpPr/>
            <p:nvPr/>
          </p:nvSpPr>
          <p:spPr>
            <a:xfrm>
              <a:off x="6127346" y="5389851"/>
              <a:ext cx="3156758" cy="831273"/>
            </a:xfrm>
            <a:prstGeom prst="irregularSeal2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2.</a:t>
              </a:r>
              <a:r>
                <a:rPr lang="ja-JP" altLang="en-US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処理②で</a:t>
              </a:r>
              <a:r>
                <a:rPr kumimoji="1" lang="ja-JP" altLang="en-US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エラー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62631D6-0D0E-4656-A23F-FDB1FC346AAB}"/>
                </a:ext>
              </a:extLst>
            </p:cNvPr>
            <p:cNvSpPr txBox="1"/>
            <p:nvPr/>
          </p:nvSpPr>
          <p:spPr>
            <a:xfrm>
              <a:off x="3205165" y="5902957"/>
              <a:ext cx="237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r>
                <a:rPr kumimoji="1" lang="en-US" altLang="ja-JP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.</a:t>
              </a:r>
              <a:r>
                <a:rPr kumimoji="1" lang="ja-JP" altLang="en-US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処理①も取り消し</a:t>
              </a:r>
            </a:p>
          </p:txBody>
        </p:sp>
        <p:sp>
          <p:nvSpPr>
            <p:cNvPr id="24" name="乗算記号 23">
              <a:extLst>
                <a:ext uri="{FF2B5EF4-FFF2-40B4-BE49-F238E27FC236}">
                  <a16:creationId xmlns:a16="http://schemas.microsoft.com/office/drawing/2014/main" id="{DBE525DA-E63E-4DD8-89AE-5EF9139031C4}"/>
                </a:ext>
              </a:extLst>
            </p:cNvPr>
            <p:cNvSpPr/>
            <p:nvPr/>
          </p:nvSpPr>
          <p:spPr>
            <a:xfrm>
              <a:off x="5222436" y="3734794"/>
              <a:ext cx="914400" cy="914400"/>
            </a:xfrm>
            <a:prstGeom prst="mathMultiply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5"/>
                </a:solidFill>
              </a:endParaRPr>
            </a:p>
          </p:txBody>
        </p:sp>
        <p:sp>
          <p:nvSpPr>
            <p:cNvPr id="25" name="円: 塗りつぶしなし 24">
              <a:extLst>
                <a:ext uri="{FF2B5EF4-FFF2-40B4-BE49-F238E27FC236}">
                  <a16:creationId xmlns:a16="http://schemas.microsoft.com/office/drawing/2014/main" id="{68C0AE3F-D772-45C0-997B-2AC16954526A}"/>
                </a:ext>
              </a:extLst>
            </p:cNvPr>
            <p:cNvSpPr/>
            <p:nvPr/>
          </p:nvSpPr>
          <p:spPr>
            <a:xfrm>
              <a:off x="3247424" y="4690461"/>
              <a:ext cx="687003" cy="687003"/>
            </a:xfrm>
            <a:prstGeom prst="donu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8FED3FA-BE2E-4C84-B2FC-22AC2ED3D50A}"/>
                </a:ext>
              </a:extLst>
            </p:cNvPr>
            <p:cNvSpPr txBox="1"/>
            <p:nvPr/>
          </p:nvSpPr>
          <p:spPr>
            <a:xfrm>
              <a:off x="3205165" y="5595336"/>
              <a:ext cx="237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>
                  <a:latin typeface="メイリオ" panose="020B0604030504040204" pitchFamily="50" charset="-128"/>
                  <a:ea typeface="メイリオ" panose="020B0604030504040204" pitchFamily="50" charset="-128"/>
                </a:rPr>
                <a:t>1.</a:t>
              </a:r>
              <a:r>
                <a: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処理①完了</a:t>
              </a:r>
            </a:p>
          </p:txBody>
        </p:sp>
        <p:sp>
          <p:nvSpPr>
            <p:cNvPr id="16" name="乗算記号 15">
              <a:extLst>
                <a:ext uri="{FF2B5EF4-FFF2-40B4-BE49-F238E27FC236}">
                  <a16:creationId xmlns:a16="http://schemas.microsoft.com/office/drawing/2014/main" id="{9BE31530-6185-4D76-A07D-AE8B20C2A34B}"/>
                </a:ext>
              </a:extLst>
            </p:cNvPr>
            <p:cNvSpPr/>
            <p:nvPr/>
          </p:nvSpPr>
          <p:spPr>
            <a:xfrm>
              <a:off x="3115804" y="4595135"/>
              <a:ext cx="914400" cy="914400"/>
            </a:xfrm>
            <a:prstGeom prst="mathMultiply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60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0CFA7CC-A8D5-F54D-8267-1BC86CE1F51E}" vid="{841DFD6F-CE60-334D-A8EF-3A762193E4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9290</TotalTime>
  <Words>941</Words>
  <Application>Microsoft Office PowerPoint</Application>
  <PresentationFormat>ワイド画面</PresentationFormat>
  <Paragraphs>204</Paragraphs>
  <Slides>23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メイリオ</vt:lpstr>
      <vt:lpstr>Yu Gothic</vt:lpstr>
      <vt:lpstr>Arial</vt:lpstr>
      <vt:lpstr>consolas</vt:lpstr>
      <vt:lpstr>consolas</vt:lpstr>
      <vt:lpstr>Office テーマ</vt:lpstr>
      <vt:lpstr>トランザクションとロック</vt:lpstr>
      <vt:lpstr>目次</vt:lpstr>
      <vt:lpstr>トランザクションとは</vt:lpstr>
      <vt:lpstr>トランザクションの必要性</vt:lpstr>
      <vt:lpstr>トランザクションの必要性(続き)</vt:lpstr>
      <vt:lpstr>トランザクションで実現できること</vt:lpstr>
      <vt:lpstr>トランザクションで実現できること①</vt:lpstr>
      <vt:lpstr>トランザクションで実現できること②</vt:lpstr>
      <vt:lpstr>トランザクションで実現できること②(続き)</vt:lpstr>
      <vt:lpstr>コミットとロールバック</vt:lpstr>
      <vt:lpstr>コミットとは</vt:lpstr>
      <vt:lpstr>ロールバックとは</vt:lpstr>
      <vt:lpstr>（図解）コミットとロールバック</vt:lpstr>
      <vt:lpstr>ロックとは</vt:lpstr>
      <vt:lpstr>行レベルロックとは</vt:lpstr>
      <vt:lpstr>ロックの機能</vt:lpstr>
      <vt:lpstr>ロックが解除されるタイミング</vt:lpstr>
      <vt:lpstr>読み取り一貫性とは</vt:lpstr>
      <vt:lpstr>セーブポイントとは</vt:lpstr>
      <vt:lpstr>セーブポイントの書き方</vt:lpstr>
      <vt:lpstr>トランザクションまとめ</vt:lpstr>
      <vt:lpstr>トランザクションまとめ(図解)</vt:lpstr>
      <vt:lpstr>トランザクションまとめ(続き)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動画スライド テンプレート</dc:title>
  <dc:creator>LAB SS</dc:creator>
  <cp:lastModifiedBy>Shinya Tanaka</cp:lastModifiedBy>
  <cp:revision>1213</cp:revision>
  <cp:lastPrinted>2017-10-16T09:03:33Z</cp:lastPrinted>
  <dcterms:created xsi:type="dcterms:W3CDTF">2017-08-16T04:54:38Z</dcterms:created>
  <dcterms:modified xsi:type="dcterms:W3CDTF">2021-02-10T05:50:37Z</dcterms:modified>
</cp:coreProperties>
</file>