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94" r:id="rId5"/>
    <p:sldId id="291" r:id="rId6"/>
    <p:sldId id="278" r:id="rId7"/>
    <p:sldId id="284" r:id="rId8"/>
    <p:sldId id="275" r:id="rId9"/>
    <p:sldId id="295" r:id="rId10"/>
    <p:sldId id="285" r:id="rId11"/>
    <p:sldId id="280" r:id="rId12"/>
    <p:sldId id="264" r:id="rId13"/>
    <p:sldId id="287" r:id="rId14"/>
    <p:sldId id="288" r:id="rId15"/>
    <p:sldId id="290" r:id="rId16"/>
    <p:sldId id="289" r:id="rId17"/>
    <p:sldId id="279" r:id="rId18"/>
    <p:sldId id="293" r:id="rId19"/>
    <p:sldId id="286" r:id="rId20"/>
    <p:sldId id="276" r:id="rId21"/>
    <p:sldId id="296" r:id="rId22"/>
    <p:sldId id="297" r:id="rId23"/>
    <p:sldId id="298" r:id="rId24"/>
    <p:sldId id="274"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58" autoAdjust="0"/>
  </p:normalViewPr>
  <p:slideViewPr>
    <p:cSldViewPr snapToGrid="0">
      <p:cViewPr varScale="1">
        <p:scale>
          <a:sx n="52" d="100"/>
          <a:sy n="52" d="100"/>
        </p:scale>
        <p:origin x="12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E81EF3B-E8A7-490C-B11F-476DEC43B2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970E3C30-E65D-4D4F-9A7C-C0C78A39F1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282AD3-CCBC-4229-81A8-A95AEC1C181C}" type="datetimeFigureOut">
              <a:rPr kumimoji="1" lang="ja-JP" altLang="en-US" smtClean="0"/>
              <a:t>2022/1/24</a:t>
            </a:fld>
            <a:endParaRPr kumimoji="1" lang="ja-JP" altLang="en-US"/>
          </a:p>
        </p:txBody>
      </p:sp>
      <p:sp>
        <p:nvSpPr>
          <p:cNvPr id="4" name="フッター プレースホルダー 3">
            <a:extLst>
              <a:ext uri="{FF2B5EF4-FFF2-40B4-BE49-F238E27FC236}">
                <a16:creationId xmlns:a16="http://schemas.microsoft.com/office/drawing/2014/main" id="{03E18461-9DCC-4A27-B36B-289F206178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C2A9F43-B877-40EC-9F79-2810DC9940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DB0BE7-22DE-4B56-9092-5AC5BA14F9CC}" type="slidenum">
              <a:rPr kumimoji="1" lang="ja-JP" altLang="en-US" smtClean="0"/>
              <a:t>‹#›</a:t>
            </a:fld>
            <a:endParaRPr kumimoji="1" lang="ja-JP" altLang="en-US"/>
          </a:p>
        </p:txBody>
      </p:sp>
    </p:spTree>
    <p:extLst>
      <p:ext uri="{BB962C8B-B14F-4D97-AF65-F5344CB8AC3E}">
        <p14:creationId xmlns:p14="http://schemas.microsoft.com/office/powerpoint/2010/main" val="3472134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AC562-F0D4-4B6A-84C1-003866FF4542}"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307C0-EBB4-40B5-BF05-BA7BBC36FD0D}" type="slidenum">
              <a:rPr kumimoji="1" lang="ja-JP" altLang="en-US" smtClean="0"/>
              <a:t>‹#›</a:t>
            </a:fld>
            <a:endParaRPr kumimoji="1" lang="ja-JP" altLang="en-US"/>
          </a:p>
        </p:txBody>
      </p:sp>
    </p:spTree>
    <p:extLst>
      <p:ext uri="{BB962C8B-B14F-4D97-AF65-F5344CB8AC3E}">
        <p14:creationId xmlns:p14="http://schemas.microsoft.com/office/powerpoint/2010/main" val="25559500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この資料では成果報告会に向けて発表資料作成のポイントを紹介します。</a:t>
            </a:r>
            <a:endParaRPr kumimoji="1" lang="en-US" altLang="ja-JP" dirty="0"/>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a:t>
            </a:fld>
            <a:endParaRPr kumimoji="1" lang="ja-JP" altLang="en-US"/>
          </a:p>
        </p:txBody>
      </p:sp>
    </p:spTree>
    <p:extLst>
      <p:ext uri="{BB962C8B-B14F-4D97-AF65-F5344CB8AC3E}">
        <p14:creationId xmlns:p14="http://schemas.microsoft.com/office/powerpoint/2010/main" val="3126656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デザインする工程では次の４点を押さえてください。</a:t>
            </a:r>
            <a:endParaRPr kumimoji="1" lang="en-US" altLang="ja-JP" dirty="0"/>
          </a:p>
          <a:p>
            <a:r>
              <a:rPr kumimoji="1" lang="ja-JP" altLang="en-US" dirty="0"/>
              <a:t>　１．読ませるのではなく、見せる視覚資料にする。</a:t>
            </a:r>
            <a:endParaRPr kumimoji="1" lang="en-US" altLang="ja-JP" dirty="0"/>
          </a:p>
          <a:p>
            <a:r>
              <a:rPr kumimoji="1" lang="ja-JP" altLang="en-US" dirty="0"/>
              <a:t>　２．細かい内容は口頭で説明する。</a:t>
            </a:r>
            <a:endParaRPr kumimoji="1" lang="en-US" altLang="ja-JP" dirty="0"/>
          </a:p>
          <a:p>
            <a:r>
              <a:rPr kumimoji="1" lang="ja-JP" altLang="en-US" dirty="0"/>
              <a:t>　３．メッセージはできるだけ短いフレーズで表現する。</a:t>
            </a:r>
            <a:endParaRPr kumimoji="1" lang="en-US" altLang="ja-JP" dirty="0"/>
          </a:p>
          <a:p>
            <a:r>
              <a:rPr kumimoji="1" lang="ja-JP" altLang="en-US" dirty="0"/>
              <a:t>　４．図解化、カラー化を積極的に行う。</a:t>
            </a:r>
          </a:p>
          <a:p>
            <a:endParaRPr kumimoji="1" lang="en-US" altLang="ja-JP" dirty="0"/>
          </a:p>
          <a:p>
            <a:r>
              <a:rPr kumimoji="1" lang="ja-JP" altLang="en-US" dirty="0"/>
              <a:t>一例として「成長したこと」という資料を作成しました。</a:t>
            </a:r>
            <a:endParaRPr kumimoji="1" lang="en-US" altLang="ja-JP" dirty="0"/>
          </a:p>
          <a:p>
            <a:r>
              <a:rPr kumimoji="1" lang="ja-JP" altLang="en-US" dirty="0"/>
              <a:t>最も伝えたいことを短いフレーズで記載し、細かい説明は口頭で行います。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11</a:t>
            </a:fld>
            <a:endParaRPr kumimoji="1" lang="ja-JP" altLang="en-US"/>
          </a:p>
        </p:txBody>
      </p:sp>
    </p:spTree>
    <p:extLst>
      <p:ext uri="{BB962C8B-B14F-4D97-AF65-F5344CB8AC3E}">
        <p14:creationId xmlns:p14="http://schemas.microsoft.com/office/powerpoint/2010/main" val="350930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indent="-216000">
              <a:lnSpc>
                <a:spcPct val="100000"/>
              </a:lnSpc>
            </a:pPr>
            <a:r>
              <a:rPr lang="ja-JP" altLang="en-US" sz="1200" b="0" strike="noStrike" spc="-1" dirty="0">
                <a:latin typeface="Arial"/>
              </a:rPr>
              <a:t>資料が完成したら次に口頭説明の内容をまとめます。</a:t>
            </a:r>
            <a:endParaRPr lang="en-US" altLang="ja-JP" sz="1200" b="0" strike="noStrike" spc="-1" dirty="0">
              <a:latin typeface="Arial"/>
            </a:endParaRPr>
          </a:p>
          <a:p>
            <a:pPr marL="216000" indent="-216000">
              <a:lnSpc>
                <a:spcPct val="100000"/>
              </a:lnSpc>
            </a:pPr>
            <a:r>
              <a:rPr lang="ja-JP" altLang="en-US" sz="1200" b="0" strike="noStrike" spc="-1" dirty="0">
                <a:latin typeface="Arial"/>
              </a:rPr>
              <a:t>次の</a:t>
            </a:r>
            <a:r>
              <a:rPr lang="en-US" altLang="ja-JP" sz="1200" b="0" strike="noStrike" spc="-1" dirty="0">
                <a:latin typeface="Arial"/>
              </a:rPr>
              <a:t>4</a:t>
            </a:r>
            <a:r>
              <a:rPr lang="ja-JP" altLang="en-US" sz="1200" b="0" strike="noStrike" spc="-1" dirty="0">
                <a:latin typeface="Arial"/>
              </a:rPr>
              <a:t>つのステップで台本を作成します。</a:t>
            </a:r>
            <a:endParaRPr lang="en-US" altLang="ja-JP" sz="1200" b="0" strike="noStrike" spc="-1" dirty="0">
              <a:latin typeface="Arial"/>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12</a:t>
            </a:fld>
            <a:endParaRPr kumimoji="1" lang="ja-JP" altLang="en-US"/>
          </a:p>
        </p:txBody>
      </p:sp>
    </p:spTree>
    <p:extLst>
      <p:ext uri="{BB962C8B-B14F-4D97-AF65-F5344CB8AC3E}">
        <p14:creationId xmlns:p14="http://schemas.microsoft.com/office/powerpoint/2010/main" val="1697878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indent="-216000">
              <a:lnSpc>
                <a:spcPct val="100000"/>
              </a:lnSpc>
            </a:pPr>
            <a:r>
              <a:rPr lang="en-US" altLang="ja-JP" sz="1200" b="0" strike="noStrike" spc="-1" dirty="0">
                <a:latin typeface="Arial"/>
              </a:rPr>
              <a:t>【</a:t>
            </a:r>
            <a:r>
              <a:rPr lang="ja-JP" altLang="en-US" sz="1200" b="0" strike="noStrike" spc="-1" dirty="0">
                <a:latin typeface="Arial"/>
              </a:rPr>
              <a:t>予告</a:t>
            </a:r>
            <a:r>
              <a:rPr lang="en-US" altLang="ja-JP" sz="1200" b="0" strike="noStrike" spc="-1" dirty="0">
                <a:latin typeface="Arial"/>
              </a:rPr>
              <a:t>】</a:t>
            </a:r>
          </a:p>
          <a:p>
            <a:pPr marL="216000" indent="-216000">
              <a:lnSpc>
                <a:spcPct val="100000"/>
              </a:lnSpc>
            </a:pPr>
            <a:r>
              <a:rPr lang="en-US" altLang="ja-JP" sz="1200" b="0" strike="noStrike" spc="-1" dirty="0" err="1">
                <a:latin typeface="Arial"/>
              </a:rPr>
              <a:t>各項目の初め</a:t>
            </a:r>
            <a:r>
              <a:rPr lang="ja-JP" altLang="en-US" sz="1200" b="0" strike="noStrike" spc="-1" dirty="0">
                <a:latin typeface="Arial"/>
              </a:rPr>
              <a:t>に</a:t>
            </a:r>
            <a:r>
              <a:rPr lang="en-US" altLang="ja-JP" sz="1200" b="0" strike="noStrike" spc="-1" dirty="0">
                <a:latin typeface="Arial"/>
              </a:rPr>
              <a:t>「</a:t>
            </a:r>
            <a:r>
              <a:rPr lang="en-US" altLang="ja-JP" sz="1200" b="0" strike="noStrike" spc="-1" dirty="0" err="1">
                <a:latin typeface="Arial"/>
              </a:rPr>
              <a:t>これから〇〇についてお話します</a:t>
            </a:r>
            <a:r>
              <a:rPr lang="ja-JP" altLang="en-US" sz="1200" b="0" strike="noStrike" spc="-1" dirty="0">
                <a:latin typeface="Arial"/>
              </a:rPr>
              <a:t>。</a:t>
            </a:r>
            <a:r>
              <a:rPr lang="en-US" altLang="ja-JP" sz="1200" b="0" strike="noStrike" spc="-1" dirty="0">
                <a:latin typeface="Arial"/>
              </a:rPr>
              <a:t>」</a:t>
            </a:r>
            <a:r>
              <a:rPr lang="en-US" altLang="ja-JP" sz="1200" b="0" strike="noStrike" spc="-1" dirty="0" err="1">
                <a:latin typeface="Arial"/>
              </a:rPr>
              <a:t>のように予告</a:t>
            </a:r>
            <a:r>
              <a:rPr lang="ja-JP" altLang="en-US" sz="1200" b="0" strike="noStrike" spc="-1" dirty="0">
                <a:latin typeface="Arial"/>
              </a:rPr>
              <a:t>する。</a:t>
            </a:r>
            <a:endParaRPr lang="en-US" altLang="ja-JP" sz="1200" b="0" strike="noStrike" spc="-1" dirty="0">
              <a:latin typeface="Arial"/>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13</a:t>
            </a:fld>
            <a:endParaRPr kumimoji="1" lang="ja-JP" altLang="en-US"/>
          </a:p>
        </p:txBody>
      </p:sp>
    </p:spTree>
    <p:extLst>
      <p:ext uri="{BB962C8B-B14F-4D97-AF65-F5344CB8AC3E}">
        <p14:creationId xmlns:p14="http://schemas.microsoft.com/office/powerpoint/2010/main" val="2709117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indent="-216000">
              <a:lnSpc>
                <a:spcPct val="100000"/>
              </a:lnSpc>
            </a:pPr>
            <a:r>
              <a:rPr lang="en-US" altLang="ja-JP" sz="1200" b="0" strike="noStrike" spc="-1" dirty="0">
                <a:latin typeface="Arial"/>
              </a:rPr>
              <a:t>【PREP</a:t>
            </a:r>
            <a:r>
              <a:rPr lang="ja-JP" altLang="en-US" sz="1200" b="0" strike="noStrike" spc="-1" dirty="0">
                <a:latin typeface="Arial"/>
              </a:rPr>
              <a:t>法 </a:t>
            </a:r>
            <a:r>
              <a:rPr lang="en-US" altLang="ja-JP" sz="1200" b="0" strike="noStrike" spc="-1" dirty="0">
                <a:latin typeface="Arial"/>
              </a:rPr>
              <a:t>5W3H】</a:t>
            </a:r>
          </a:p>
          <a:p>
            <a:pPr marL="216000" indent="-216000">
              <a:lnSpc>
                <a:spcPct val="100000"/>
              </a:lnSpc>
            </a:pPr>
            <a:r>
              <a:rPr lang="en-US" altLang="ja-JP" sz="1200" b="0" strike="noStrike" spc="-1" dirty="0">
                <a:latin typeface="Arial"/>
              </a:rPr>
              <a:t>PREP法や５W3Hを使って</a:t>
            </a:r>
            <a:r>
              <a:rPr lang="ja-JP" altLang="en-US" sz="1200" b="0" strike="noStrike" spc="-1" dirty="0">
                <a:latin typeface="Arial"/>
              </a:rPr>
              <a:t>、聴き</a:t>
            </a:r>
            <a:r>
              <a:rPr lang="en-US" altLang="ja-JP" sz="1200" b="0" strike="noStrike" spc="-1" dirty="0" err="1">
                <a:latin typeface="Arial"/>
              </a:rPr>
              <a:t>手に分かりやすいトークを考え</a:t>
            </a:r>
            <a:r>
              <a:rPr lang="ja-JP" altLang="en-US" sz="1200" b="0" strike="noStrike" spc="-1" dirty="0">
                <a:latin typeface="Arial"/>
              </a:rPr>
              <a:t>る</a:t>
            </a:r>
            <a:r>
              <a:rPr lang="en-US" altLang="ja-JP" sz="1200" b="0" strike="noStrike" spc="-1" dirty="0">
                <a:latin typeface="Arial"/>
              </a:rPr>
              <a:t>。</a:t>
            </a: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14</a:t>
            </a:fld>
            <a:endParaRPr kumimoji="1" lang="ja-JP" altLang="en-US"/>
          </a:p>
        </p:txBody>
      </p:sp>
    </p:spTree>
    <p:extLst>
      <p:ext uri="{BB962C8B-B14F-4D97-AF65-F5344CB8AC3E}">
        <p14:creationId xmlns:p14="http://schemas.microsoft.com/office/powerpoint/2010/main" val="1417592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indent="-216000">
              <a:lnSpc>
                <a:spcPct val="100000"/>
              </a:lnSpc>
            </a:pPr>
            <a:r>
              <a:rPr lang="en-US" altLang="ja-JP" sz="1200" b="0" strike="noStrike" spc="-1" dirty="0">
                <a:latin typeface="Arial"/>
              </a:rPr>
              <a:t>【</a:t>
            </a:r>
            <a:r>
              <a:rPr lang="ja-JP" altLang="en-US" sz="1200" b="0" strike="noStrike" spc="-1" dirty="0">
                <a:latin typeface="Arial"/>
              </a:rPr>
              <a:t>ノートに書く</a:t>
            </a:r>
            <a:r>
              <a:rPr lang="en-US" altLang="ja-JP" sz="1200" b="0" strike="noStrike" spc="-1" dirty="0">
                <a:latin typeface="Arial"/>
              </a:rPr>
              <a:t>】</a:t>
            </a:r>
          </a:p>
          <a:p>
            <a:pPr marL="216000" indent="-216000">
              <a:lnSpc>
                <a:spcPct val="100000"/>
              </a:lnSpc>
            </a:pPr>
            <a:r>
              <a:rPr lang="ja-JP" altLang="en-US" sz="1200" b="0" strike="noStrike" spc="-1" dirty="0">
                <a:latin typeface="Arial"/>
              </a:rPr>
              <a:t>トーク内容を</a:t>
            </a:r>
            <a:r>
              <a:rPr lang="en-US" altLang="ja-JP" sz="1200" b="0" strike="noStrike" spc="-1" dirty="0" err="1">
                <a:latin typeface="Arial"/>
              </a:rPr>
              <a:t>ノートに</a:t>
            </a:r>
            <a:r>
              <a:rPr lang="ja-JP" altLang="en-US" sz="1200" b="0" strike="noStrike" spc="-1" dirty="0">
                <a:latin typeface="Arial"/>
              </a:rPr>
              <a:t>書き出してみて</a:t>
            </a:r>
            <a:r>
              <a:rPr lang="en-US" altLang="ja-JP" sz="1200" b="0" strike="noStrike" spc="-1" dirty="0">
                <a:latin typeface="Arial"/>
              </a:rPr>
              <a:t>、</a:t>
            </a:r>
            <a:r>
              <a:rPr lang="en-US" altLang="ja-JP" sz="1200" b="0" strike="noStrike" spc="-1" dirty="0" err="1">
                <a:latin typeface="Arial"/>
              </a:rPr>
              <a:t>全体像を把握</a:t>
            </a:r>
            <a:r>
              <a:rPr lang="ja-JP" altLang="en-US" sz="1200" b="0" strike="noStrike" spc="-1" dirty="0">
                <a:latin typeface="Arial"/>
              </a:rPr>
              <a:t>する。</a:t>
            </a:r>
            <a:endParaRPr lang="en-US" altLang="ja-JP" sz="1200" b="0" strike="noStrike" spc="-1" dirty="0">
              <a:latin typeface="Arial"/>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15</a:t>
            </a:fld>
            <a:endParaRPr kumimoji="1" lang="ja-JP" altLang="en-US"/>
          </a:p>
        </p:txBody>
      </p:sp>
    </p:spTree>
    <p:extLst>
      <p:ext uri="{BB962C8B-B14F-4D97-AF65-F5344CB8AC3E}">
        <p14:creationId xmlns:p14="http://schemas.microsoft.com/office/powerpoint/2010/main" val="1826979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indent="-216000">
              <a:lnSpc>
                <a:spcPct val="100000"/>
              </a:lnSpc>
            </a:pPr>
            <a:r>
              <a:rPr lang="en-US" altLang="ja-JP" sz="1200" b="0" strike="noStrike" spc="-1" dirty="0">
                <a:latin typeface="Arial"/>
              </a:rPr>
              <a:t>【</a:t>
            </a:r>
            <a:r>
              <a:rPr lang="ja-JP" altLang="en-US" sz="1200" b="0" strike="noStrike" spc="-1" dirty="0">
                <a:latin typeface="Arial"/>
              </a:rPr>
              <a:t>直す</a:t>
            </a:r>
            <a:r>
              <a:rPr lang="en-US" altLang="ja-JP" sz="1200" b="0" strike="noStrike" spc="-1" dirty="0">
                <a:latin typeface="Arial"/>
              </a:rPr>
              <a:t>】</a:t>
            </a:r>
          </a:p>
          <a:p>
            <a:pPr marL="216000" indent="-216000">
              <a:lnSpc>
                <a:spcPct val="100000"/>
              </a:lnSpc>
            </a:pPr>
            <a:r>
              <a:rPr lang="ja-JP" altLang="en-US" sz="1200" b="0" strike="noStrike" spc="-1" dirty="0">
                <a:latin typeface="Arial"/>
              </a:rPr>
              <a:t>繰り返しトーク内容を見直し、練習と修正を繰り返す。</a:t>
            </a:r>
            <a:endParaRPr lang="en-US" altLang="ja-JP" sz="1200" b="0" strike="noStrike" spc="-1" dirty="0">
              <a:latin typeface="Arial"/>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16</a:t>
            </a:fld>
            <a:endParaRPr kumimoji="1" lang="ja-JP" altLang="en-US"/>
          </a:p>
        </p:txBody>
      </p:sp>
    </p:spTree>
    <p:extLst>
      <p:ext uri="{BB962C8B-B14F-4D97-AF65-F5344CB8AC3E}">
        <p14:creationId xmlns:p14="http://schemas.microsoft.com/office/powerpoint/2010/main" val="1032528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もう一度ポイントを確認します。</a:t>
            </a:r>
            <a:endParaRPr kumimoji="1" lang="en-US" altLang="ja-JP" dirty="0"/>
          </a:p>
          <a:p>
            <a:r>
              <a:rPr kumimoji="1" lang="ja-JP" altLang="en-US" dirty="0"/>
              <a:t>赤枠の内容を再確認してください。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17</a:t>
            </a:fld>
            <a:endParaRPr kumimoji="1" lang="ja-JP" altLang="en-US"/>
          </a:p>
        </p:txBody>
      </p:sp>
    </p:spTree>
    <p:extLst>
      <p:ext uri="{BB962C8B-B14F-4D97-AF65-F5344CB8AC3E}">
        <p14:creationId xmlns:p14="http://schemas.microsoft.com/office/powerpoint/2010/main" val="1733442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a:t>
            </a:r>
            <a:r>
              <a:rPr kumimoji="1" lang="en-US" altLang="ja-JP" dirty="0"/>
              <a:t>7</a:t>
            </a:r>
            <a:r>
              <a:rPr kumimoji="1" lang="ja-JP" altLang="en-US" dirty="0"/>
              <a:t>つの観点を必ず盛り込むこととしますが、発表資料の構成・デザインは皆さんに一任します。</a:t>
            </a:r>
            <a:endParaRPr kumimoji="1" lang="en-US" altLang="ja-JP" dirty="0"/>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18</a:t>
            </a:fld>
            <a:endParaRPr kumimoji="1" lang="ja-JP" altLang="en-US"/>
          </a:p>
        </p:txBody>
      </p:sp>
    </p:spTree>
    <p:extLst>
      <p:ext uri="{BB962C8B-B14F-4D97-AF65-F5344CB8AC3E}">
        <p14:creationId xmlns:p14="http://schemas.microsoft.com/office/powerpoint/2010/main" val="320744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最後に「発表の仕方」です。</a:t>
            </a:r>
            <a:endParaRPr kumimoji="1" lang="en-US" altLang="ja-JP" dirty="0"/>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19</a:t>
            </a:fld>
            <a:endParaRPr kumimoji="1" lang="ja-JP" altLang="en-US"/>
          </a:p>
        </p:txBody>
      </p:sp>
    </p:spTree>
    <p:extLst>
      <p:ext uri="{BB962C8B-B14F-4D97-AF65-F5344CB8AC3E}">
        <p14:creationId xmlns:p14="http://schemas.microsoft.com/office/powerpoint/2010/main" val="1276205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indent="-216000">
              <a:lnSpc>
                <a:spcPct val="100000"/>
              </a:lnSpc>
            </a:pPr>
            <a:endParaRPr lang="en-US" altLang="ja-JP" sz="1200" b="0" strike="noStrike" spc="-1" dirty="0">
              <a:latin typeface="Arial"/>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20</a:t>
            </a:fld>
            <a:endParaRPr kumimoji="1" lang="ja-JP" altLang="en-US"/>
          </a:p>
        </p:txBody>
      </p:sp>
    </p:spTree>
    <p:extLst>
      <p:ext uri="{BB962C8B-B14F-4D97-AF65-F5344CB8AC3E}">
        <p14:creationId xmlns:p14="http://schemas.microsoft.com/office/powerpoint/2010/main" val="3507144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いよいよ個人開発演習が始まりますが、並行して成果報告会も行っていきます。</a:t>
            </a:r>
            <a:endParaRPr kumimoji="1" lang="en-US" altLang="ja-JP" dirty="0"/>
          </a:p>
          <a:p>
            <a:r>
              <a:rPr kumimoji="1" lang="ja-JP" altLang="en-US" dirty="0"/>
              <a:t>成果報告会は</a:t>
            </a:r>
            <a:r>
              <a:rPr kumimoji="1" lang="en-US" altLang="ja-JP" dirty="0"/>
              <a:t>2</a:t>
            </a:r>
            <a:r>
              <a:rPr kumimoji="1" lang="ja-JP" altLang="en-US" dirty="0"/>
              <a:t>ヶ月間の研修の集大成を企業担当者様へ報告する場となります。</a:t>
            </a:r>
            <a:endParaRPr kumimoji="1" lang="en-US" altLang="ja-JP" dirty="0"/>
          </a:p>
          <a:p>
            <a:r>
              <a:rPr kumimoji="1" lang="ja-JP" altLang="en-US" dirty="0"/>
              <a:t>自身の成長はもちろんのこと、研修へ送り出してくれた企業担当者様へ感謝を伝える重要な場です。</a:t>
            </a:r>
          </a:p>
          <a:p>
            <a:r>
              <a:rPr kumimoji="1" lang="ja-JP" altLang="en-US" dirty="0"/>
              <a:t>当社の研修は無料ではありません。しかし研修期間中、皆さんは売り上げを立ててはいませんよね。</a:t>
            </a:r>
            <a:endParaRPr kumimoji="1" lang="en-US" altLang="ja-JP" dirty="0"/>
          </a:p>
          <a:p>
            <a:r>
              <a:rPr kumimoji="1" lang="ja-JP" altLang="en-US" dirty="0"/>
              <a:t>会社が皆さんの将来に対して先行投資をしてくれたからこそ今この場に居るわけです。</a:t>
            </a:r>
          </a:p>
          <a:p>
            <a:r>
              <a:rPr kumimoji="1" lang="ja-JP" altLang="en-US" dirty="0"/>
              <a:t>この後、発表資料の作り込みを実施していただきますが、これまでのどの研修内容よりも真剣に取り組んで下さい。</a:t>
            </a: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3</a:t>
            </a:fld>
            <a:endParaRPr kumimoji="1" lang="ja-JP" altLang="en-US"/>
          </a:p>
        </p:txBody>
      </p:sp>
    </p:spTree>
    <p:extLst>
      <p:ext uri="{BB962C8B-B14F-4D97-AF65-F5344CB8AC3E}">
        <p14:creationId xmlns:p14="http://schemas.microsoft.com/office/powerpoint/2010/main" val="4056030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indent="-216000">
              <a:lnSpc>
                <a:spcPct val="100000"/>
              </a:lnSpc>
            </a:pPr>
            <a:endParaRPr lang="en-US" altLang="ja-JP" sz="1200" b="0" strike="noStrike" spc="-1" dirty="0">
              <a:latin typeface="Arial"/>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21</a:t>
            </a:fld>
            <a:endParaRPr kumimoji="1" lang="ja-JP" altLang="en-US"/>
          </a:p>
        </p:txBody>
      </p:sp>
    </p:spTree>
    <p:extLst>
      <p:ext uri="{BB962C8B-B14F-4D97-AF65-F5344CB8AC3E}">
        <p14:creationId xmlns:p14="http://schemas.microsoft.com/office/powerpoint/2010/main" val="1516384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indent="-216000">
              <a:lnSpc>
                <a:spcPct val="100000"/>
              </a:lnSpc>
            </a:pPr>
            <a:r>
              <a:rPr lang="ja-JP" altLang="en-US" sz="1200" b="0" strike="noStrike" spc="-1" dirty="0">
                <a:latin typeface="Arial"/>
              </a:rPr>
              <a:t>成果報告会の流れは画面右のとおりです。</a:t>
            </a:r>
            <a:endParaRPr lang="en-US" altLang="ja-JP" sz="1200" b="0" strike="noStrike" spc="-1" dirty="0">
              <a:latin typeface="Arial"/>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22</a:t>
            </a:fld>
            <a:endParaRPr kumimoji="1" lang="ja-JP" altLang="en-US"/>
          </a:p>
        </p:txBody>
      </p:sp>
    </p:spTree>
    <p:extLst>
      <p:ext uri="{BB962C8B-B14F-4D97-AF65-F5344CB8AC3E}">
        <p14:creationId xmlns:p14="http://schemas.microsoft.com/office/powerpoint/2010/main" val="3420161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indent="-216000">
              <a:lnSpc>
                <a:spcPct val="100000"/>
              </a:lnSpc>
            </a:pPr>
            <a:r>
              <a:rPr lang="ja-JP" altLang="en-US" sz="1200" b="0" strike="noStrike" spc="-1" dirty="0">
                <a:latin typeface="Arial"/>
              </a:rPr>
              <a:t>それぞれのスピーチの例を掲載します。</a:t>
            </a:r>
            <a:endParaRPr lang="en-US" altLang="ja-JP" sz="1200" b="0" strike="noStrike" spc="-1" dirty="0">
              <a:latin typeface="Arial"/>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23</a:t>
            </a:fld>
            <a:endParaRPr kumimoji="1" lang="ja-JP" altLang="en-US"/>
          </a:p>
        </p:txBody>
      </p:sp>
    </p:spTree>
    <p:extLst>
      <p:ext uri="{BB962C8B-B14F-4D97-AF65-F5344CB8AC3E}">
        <p14:creationId xmlns:p14="http://schemas.microsoft.com/office/powerpoint/2010/main" val="1151134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strike="noStrike" spc="-1" dirty="0">
                <a:latin typeface="Arial"/>
              </a:rPr>
              <a:t>ここまでプレゼンテーションの様々なポイントを確認してきました。</a:t>
            </a:r>
            <a:endParaRPr lang="en-US" altLang="ja-JP" sz="1200" b="0" strike="noStrike" spc="-1" dirty="0">
              <a:latin typeface="Arial"/>
            </a:endParaRPr>
          </a:p>
          <a:p>
            <a:r>
              <a:rPr lang="ja-JP" altLang="en-US" sz="1200" b="0" strike="noStrike" spc="-1" dirty="0">
                <a:latin typeface="Arial"/>
              </a:rPr>
              <a:t>最後に本番で焦らないため、今回の発表を次につなげるためのポイントを２点お伝えします。</a:t>
            </a:r>
            <a:endParaRPr lang="en-US" altLang="ja-JP" sz="1200" b="0" strike="noStrike" spc="-1" dirty="0">
              <a:latin typeface="Arial"/>
            </a:endParaRPr>
          </a:p>
          <a:p>
            <a:endParaRPr lang="en-US" altLang="ja-JP" sz="1200" b="0" strike="noStrike" spc="-1" dirty="0">
              <a:latin typeface="Arial"/>
            </a:endParaRPr>
          </a:p>
          <a:p>
            <a:r>
              <a:rPr lang="ja-JP" altLang="en-US" sz="1200" b="0" strike="noStrike" spc="-1" dirty="0">
                <a:latin typeface="Arial"/>
              </a:rPr>
              <a:t>　１．「まずはゆっくり腹式呼吸」</a:t>
            </a:r>
            <a:endParaRPr lang="en-US" altLang="ja-JP" sz="1200" b="0" strike="noStrike" spc="-1" dirty="0">
              <a:latin typeface="Arial"/>
            </a:endParaRPr>
          </a:p>
          <a:p>
            <a:r>
              <a:rPr lang="ja-JP" altLang="en-US" sz="1200" b="0" strike="noStrike" spc="-1" dirty="0">
                <a:latin typeface="Arial"/>
              </a:rPr>
              <a:t>　　　　発表前はまずゆっくり腹式呼吸をして緊張を和らげてください。</a:t>
            </a:r>
            <a:endParaRPr lang="en-US" altLang="ja-JP" sz="1200" b="0" strike="noStrike" spc="-1" dirty="0">
              <a:latin typeface="Arial"/>
            </a:endParaRPr>
          </a:p>
          <a:p>
            <a:r>
              <a:rPr lang="ja-JP" altLang="en-US" sz="1200" b="0" strike="noStrike" spc="-1" dirty="0">
                <a:latin typeface="Arial"/>
              </a:rPr>
              <a:t>　　　　</a:t>
            </a:r>
            <a:r>
              <a:rPr lang="en-US" altLang="ja-JP" sz="1200" b="0" strike="noStrike" spc="-1" dirty="0" err="1">
                <a:latin typeface="Arial"/>
              </a:rPr>
              <a:t>胸の深呼吸は緊張してしまう</a:t>
            </a:r>
            <a:r>
              <a:rPr lang="ja-JP" altLang="en-US" sz="1200" b="0" strike="noStrike" spc="-1" dirty="0">
                <a:latin typeface="Arial"/>
              </a:rPr>
              <a:t>ので</a:t>
            </a:r>
            <a:r>
              <a:rPr lang="en-US" altLang="ja-JP" sz="1200" b="0" strike="noStrike" spc="-1" dirty="0">
                <a:latin typeface="Arial"/>
              </a:rPr>
              <a:t>NG</a:t>
            </a:r>
            <a:r>
              <a:rPr lang="ja-JP" altLang="en-US" sz="1200" b="0" strike="noStrike" spc="-1" dirty="0">
                <a:latin typeface="Arial"/>
              </a:rPr>
              <a:t>です。</a:t>
            </a:r>
            <a:r>
              <a:rPr lang="en-US" altLang="ja-JP" sz="1200" b="0" strike="noStrike" spc="-1" dirty="0" err="1">
                <a:latin typeface="Arial"/>
              </a:rPr>
              <a:t>おなかに息を入れるイメージ</a:t>
            </a:r>
            <a:r>
              <a:rPr lang="ja-JP" altLang="en-US" sz="1200" b="0" strike="noStrike" spc="-1" dirty="0">
                <a:latin typeface="Arial"/>
              </a:rPr>
              <a:t>で行ってください。</a:t>
            </a:r>
            <a:endParaRPr lang="en-US" altLang="ja-JP" sz="1200" b="0" strike="noStrike" spc="-1" dirty="0">
              <a:latin typeface="Arial"/>
            </a:endParaRPr>
          </a:p>
          <a:p>
            <a:endParaRPr lang="en-US" altLang="ja-JP" sz="1200" b="0" strike="noStrike" spc="-1" dirty="0">
              <a:latin typeface="Arial"/>
            </a:endParaRPr>
          </a:p>
          <a:p>
            <a:r>
              <a:rPr lang="ja-JP" altLang="en-US" sz="1200" b="0" strike="noStrike" spc="-1" dirty="0">
                <a:latin typeface="Arial"/>
              </a:rPr>
              <a:t>　２．「発表が終わったら自分を褒める」</a:t>
            </a:r>
            <a:endParaRPr lang="en-US" altLang="ja-JP" sz="1200" b="0" strike="noStrike" spc="-1"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strike="noStrike" spc="-1" dirty="0">
                <a:latin typeface="Arial"/>
              </a:rPr>
              <a:t>　　　　発表が終わったら</a:t>
            </a:r>
            <a:r>
              <a:rPr lang="en-US" altLang="ja-JP" sz="1200" b="0" strike="noStrike" spc="-1" dirty="0" err="1">
                <a:latin typeface="Arial"/>
              </a:rPr>
              <a:t>結果はどう</a:t>
            </a:r>
            <a:r>
              <a:rPr lang="ja-JP" altLang="en-US" sz="1200" b="0" strike="noStrike" spc="-1" dirty="0">
                <a:latin typeface="Arial"/>
              </a:rPr>
              <a:t>で</a:t>
            </a:r>
            <a:r>
              <a:rPr lang="en-US" altLang="ja-JP" sz="1200" b="0" strike="noStrike" spc="-1" dirty="0" err="1">
                <a:latin typeface="Arial"/>
              </a:rPr>
              <a:t>あれ、チャレンジした自分を褒め</a:t>
            </a:r>
            <a:r>
              <a:rPr lang="ja-JP" altLang="en-US" sz="1200" b="0" strike="noStrike" spc="-1" dirty="0">
                <a:latin typeface="Arial"/>
              </a:rPr>
              <a:t>ましょう。</a:t>
            </a:r>
            <a:endParaRPr lang="en-US" altLang="ja-JP" sz="1200" b="0" strike="noStrike" spc="-1"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strike="noStrike" spc="-1" dirty="0">
                <a:latin typeface="Arial"/>
              </a:rPr>
              <a:t>　　　　落ち着いたタイミングで発表を振り返り、次回も継続したいことと課題点を確認しましょう。</a:t>
            </a:r>
            <a:endParaRPr lang="en-US" altLang="ja-JP" sz="1200" b="0" strike="noStrike" spc="-1" dirty="0">
              <a:latin typeface="Arial"/>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24</a:t>
            </a:fld>
            <a:endParaRPr kumimoji="1" lang="ja-JP" altLang="en-US"/>
          </a:p>
        </p:txBody>
      </p:sp>
    </p:spTree>
    <p:extLst>
      <p:ext uri="{BB962C8B-B14F-4D97-AF65-F5344CB8AC3E}">
        <p14:creationId xmlns:p14="http://schemas.microsoft.com/office/powerpoint/2010/main" val="273525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成果報告会は個人開発演習期間内に</a:t>
            </a:r>
            <a:r>
              <a:rPr kumimoji="1" lang="en-US" altLang="ja-JP" dirty="0"/>
              <a:t>Zoom</a:t>
            </a:r>
            <a:r>
              <a:rPr kumimoji="1" lang="ja-JP" altLang="en-US" dirty="0"/>
              <a:t>のブレークアウトセッションを使って、</a:t>
            </a:r>
            <a:endParaRPr kumimoji="1" lang="en-US" altLang="ja-JP" dirty="0"/>
          </a:p>
          <a:p>
            <a:r>
              <a:rPr kumimoji="1" lang="ja-JP" altLang="en-US" dirty="0"/>
              <a:t>これからみなさんに作成していただく発表資料を基に行います。</a:t>
            </a:r>
            <a:endParaRPr kumimoji="1" lang="en-US" altLang="ja-JP" dirty="0"/>
          </a:p>
          <a:p>
            <a:endParaRPr kumimoji="1" lang="en-US" altLang="ja-JP" dirty="0"/>
          </a:p>
          <a:p>
            <a:r>
              <a:rPr kumimoji="1" lang="ja-JP" altLang="en-US" dirty="0"/>
              <a:t>そのため成果報告会を成功させるために必要なスキルは「資料作成のスキル」と「プレゼンテーションのスキル」の２点になります。</a:t>
            </a:r>
            <a:endParaRPr kumimoji="1" lang="en-US" altLang="ja-JP" dirty="0"/>
          </a:p>
          <a:p>
            <a:r>
              <a:rPr kumimoji="1" lang="ja-JP" altLang="en-US" dirty="0"/>
              <a:t>みなさんには既に一分間スピーチを通してプレゼンテーションの仕方を練習していただきました。</a:t>
            </a:r>
            <a:endParaRPr kumimoji="1" lang="en-US" altLang="ja-JP" dirty="0"/>
          </a:p>
          <a:p>
            <a:r>
              <a:rPr kumimoji="1" lang="ja-JP" altLang="en-US" dirty="0"/>
              <a:t>ここからは資料作成のポイントを紹介していきますので、実践を交えて身に着けていきましょう。</a:t>
            </a: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4</a:t>
            </a:fld>
            <a:endParaRPr kumimoji="1" lang="ja-JP" altLang="en-US"/>
          </a:p>
        </p:txBody>
      </p:sp>
    </p:spTree>
    <p:extLst>
      <p:ext uri="{BB962C8B-B14F-4D97-AF65-F5344CB8AC3E}">
        <p14:creationId xmlns:p14="http://schemas.microsoft.com/office/powerpoint/2010/main" val="2755309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改めてプレゼンテーションの方法を学ぶ重要性を説明します。</a:t>
            </a:r>
            <a:endParaRPr kumimoji="1" lang="en-US" altLang="ja-JP" dirty="0"/>
          </a:p>
          <a:p>
            <a:r>
              <a:rPr kumimoji="1" lang="ja-JP" altLang="en-US" dirty="0"/>
              <a:t>プレゼンテーションとは「限られた時間の中で、相手に対して話をすることで目的を達成するための情報伝達のプロセス」です。</a:t>
            </a:r>
            <a:endParaRPr kumimoji="1" lang="en-US" altLang="ja-JP" dirty="0"/>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5</a:t>
            </a:fld>
            <a:endParaRPr kumimoji="1" lang="ja-JP" altLang="en-US"/>
          </a:p>
        </p:txBody>
      </p:sp>
    </p:spTree>
    <p:extLst>
      <p:ext uri="{BB962C8B-B14F-4D97-AF65-F5344CB8AC3E}">
        <p14:creationId xmlns:p14="http://schemas.microsoft.com/office/powerpoint/2010/main" val="969622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プレゼンテーションを構成する要素は「ストーリーを作る」、「デザインする」、「話す」の３つです。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より効果的なプレゼンテーションをするために、資料作成時や発表時におけるポイントを押さえていきましょう。</a:t>
            </a:r>
          </a:p>
          <a:p>
            <a:endParaRPr kumimoji="1" lang="ja-JP" altLang="en-US" dirty="0"/>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6</a:t>
            </a:fld>
            <a:endParaRPr kumimoji="1" lang="ja-JP" altLang="en-US"/>
          </a:p>
        </p:txBody>
      </p:sp>
    </p:spTree>
    <p:extLst>
      <p:ext uri="{BB962C8B-B14F-4D97-AF65-F5344CB8AC3E}">
        <p14:creationId xmlns:p14="http://schemas.microsoft.com/office/powerpoint/2010/main" val="22391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まずは「ストーリーを作る」から見ていきましょう。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7</a:t>
            </a:fld>
            <a:endParaRPr kumimoji="1" lang="ja-JP" altLang="en-US"/>
          </a:p>
        </p:txBody>
      </p:sp>
    </p:spTree>
    <p:extLst>
      <p:ext uri="{BB962C8B-B14F-4D97-AF65-F5344CB8AC3E}">
        <p14:creationId xmlns:p14="http://schemas.microsoft.com/office/powerpoint/2010/main" val="3099244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ストーリーを作る工程はこの手順で進めると良いです。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１．</a:t>
            </a:r>
            <a:r>
              <a:rPr lang="ja-JP" altLang="en-US" dirty="0">
                <a:latin typeface="メイリオ" panose="020B0604030504040204" pitchFamily="50" charset="-128"/>
                <a:ea typeface="メイリオ" panose="020B0604030504040204" pitchFamily="50" charset="-128"/>
              </a:rPr>
              <a:t>思いつく限り自分の考えを書き出す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２．</a:t>
            </a:r>
            <a:r>
              <a:rPr kumimoji="1" lang="ja-JP" altLang="en-US" dirty="0">
                <a:latin typeface="メイリオ" panose="020B0604030504040204" pitchFamily="50" charset="-128"/>
                <a:ea typeface="メイリオ" panose="020B0604030504040204" pitchFamily="50" charset="-128"/>
              </a:rPr>
              <a:t>自分の考えをまとめる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３．</a:t>
            </a:r>
            <a:r>
              <a:rPr lang="ja-JP" altLang="en-US" dirty="0">
                <a:latin typeface="メイリオ" panose="020B0604030504040204" pitchFamily="50" charset="-128"/>
                <a:ea typeface="メイリオ" panose="020B0604030504040204" pitchFamily="50" charset="-128"/>
              </a:rPr>
              <a:t>相手の欲しい情報を精査して、記載する内容を決める</a:t>
            </a:r>
            <a:endParaRPr kumimoji="1"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8</a:t>
            </a:fld>
            <a:endParaRPr kumimoji="1" lang="ja-JP" altLang="en-US"/>
          </a:p>
        </p:txBody>
      </p:sp>
    </p:spTree>
    <p:extLst>
      <p:ext uri="{BB962C8B-B14F-4D97-AF65-F5344CB8AC3E}">
        <p14:creationId xmlns:p14="http://schemas.microsoft.com/office/powerpoint/2010/main" val="119766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ストーリーを作る工程はこの手順で進めると良いです。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１．</a:t>
            </a:r>
            <a:r>
              <a:rPr lang="ja-JP" altLang="en-US" dirty="0">
                <a:latin typeface="メイリオ" panose="020B0604030504040204" pitchFamily="50" charset="-128"/>
                <a:ea typeface="メイリオ" panose="020B0604030504040204" pitchFamily="50" charset="-128"/>
              </a:rPr>
              <a:t>思いつく限り自分の考えを書き出す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２．</a:t>
            </a:r>
            <a:r>
              <a:rPr kumimoji="1" lang="ja-JP" altLang="en-US" dirty="0">
                <a:latin typeface="メイリオ" panose="020B0604030504040204" pitchFamily="50" charset="-128"/>
                <a:ea typeface="メイリオ" panose="020B0604030504040204" pitchFamily="50" charset="-128"/>
              </a:rPr>
              <a:t>自分の考えをまとめる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３．</a:t>
            </a:r>
            <a:r>
              <a:rPr lang="ja-JP" altLang="en-US" dirty="0">
                <a:latin typeface="メイリオ" panose="020B0604030504040204" pitchFamily="50" charset="-128"/>
                <a:ea typeface="メイリオ" panose="020B0604030504040204" pitchFamily="50" charset="-128"/>
              </a:rPr>
              <a:t>相手の欲しい情報を精査して、記載する内容を決める</a:t>
            </a:r>
            <a:endParaRPr kumimoji="1"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9</a:t>
            </a:fld>
            <a:endParaRPr kumimoji="1" lang="ja-JP" altLang="en-US"/>
          </a:p>
        </p:txBody>
      </p:sp>
    </p:spTree>
    <p:extLst>
      <p:ext uri="{BB962C8B-B14F-4D97-AF65-F5344CB8AC3E}">
        <p14:creationId xmlns:p14="http://schemas.microsoft.com/office/powerpoint/2010/main" val="771951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次に「デザイン」します。</a:t>
            </a:r>
            <a:endParaRPr kumimoji="1" lang="en-US" altLang="ja-JP" dirty="0"/>
          </a:p>
        </p:txBody>
      </p:sp>
      <p:sp>
        <p:nvSpPr>
          <p:cNvPr id="4" name="スライド番号プレースホルダー 3"/>
          <p:cNvSpPr>
            <a:spLocks noGrp="1"/>
          </p:cNvSpPr>
          <p:nvPr>
            <p:ph type="sldNum" sz="quarter" idx="5"/>
          </p:nvPr>
        </p:nvSpPr>
        <p:spPr/>
        <p:txBody>
          <a:bodyPr/>
          <a:lstStyle/>
          <a:p>
            <a:fld id="{F53307C0-EBB4-40B5-BF05-BA7BBC36FD0D}" type="slidenum">
              <a:rPr kumimoji="1" lang="ja-JP" altLang="en-US" smtClean="0"/>
              <a:t>10</a:t>
            </a:fld>
            <a:endParaRPr kumimoji="1" lang="ja-JP" altLang="en-US"/>
          </a:p>
        </p:txBody>
      </p:sp>
    </p:spTree>
    <p:extLst>
      <p:ext uri="{BB962C8B-B14F-4D97-AF65-F5344CB8AC3E}">
        <p14:creationId xmlns:p14="http://schemas.microsoft.com/office/powerpoint/2010/main" val="281281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61271-3FC3-4299-887D-0CE48C47A51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592A0A-0830-4EC7-A875-55D9B8ED8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8411689-33AF-4C84-9B86-FE968BF76B8B}"/>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BDD74CA2-F3BF-4A65-A6FF-EC7311ADDC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61EBCE-5A9F-4C33-9FEB-6C5512ACFC99}"/>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165853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D763C3-17CD-4787-91DE-6E8F3E3A44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FA9F3F-88DB-4DFF-BF88-1E9A25DBE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BE00A3-1958-40E1-B43C-0EA151BAEBF6}"/>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4A0CDDBE-BD62-4259-8E38-26EBDE5B8D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5F41EB-243A-4ED4-B42C-D5C698E1999B}"/>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132803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23872F8-1755-459C-96EC-4E2147F5517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221B82-BFD6-447A-8F88-D4172CC74B3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A9E095-8599-4986-BCC5-EB989F0760A1}"/>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1F589338-FC00-4726-B40F-F4AF37A2BA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727D0B-7540-4066-892B-BAAD42A354C4}"/>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906973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088D61-3C20-4C56-BBF8-12E5C08458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B33F9A-16C9-43CD-B0C9-69386E2451F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FC8FAC-8C99-4AB1-8CA6-7F9336E7ECBD}"/>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96BA05FD-5FB0-4156-8D76-D5E835EA91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E766EF-CFB4-413B-8316-BEF2DC57E9AC}"/>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56240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B0325-C0F7-4BFB-98D4-0642FDC632F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DA44B2-94FD-488F-AE6C-1D43E87040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8BDD1A5-A7A3-497D-B0CA-7D36BC4BBAF0}"/>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C574CA55-281F-4B7D-82F8-0ABF634581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419E7D-C656-4450-B2A3-7904D9787F2F}"/>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66698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020BD-0636-471E-A923-F027795D8C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308BB-4C9C-4FDC-AD21-1DFCDF34387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19364D-B4AE-4BE0-9C72-60CEF60016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9FC1064-B3AB-41C2-B0B6-8F6D6835DBF1}"/>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7C6FAC8D-92B4-47C6-932E-8D74AC6764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792C72-6607-45D5-9463-510AEF4CB091}"/>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212570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F78BB-C95A-49FD-A216-DF83F45B23E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2B8CD4-5882-48D1-B6D4-304E972894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4A289A6-2FAB-452A-9E7A-132EE8A5E2C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FBBFB78-688C-4D0F-A519-567021FAA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AAC3AB2-E36A-4968-915A-76F4C144912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42C6E68-DC5C-4E59-BEC8-ADC905913266}"/>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8" name="フッター プレースホルダー 7">
            <a:extLst>
              <a:ext uri="{FF2B5EF4-FFF2-40B4-BE49-F238E27FC236}">
                <a16:creationId xmlns:a16="http://schemas.microsoft.com/office/drawing/2014/main" id="{9CE53244-637E-4B9F-A539-8BC2936AF0E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FDDF4C1-6A50-46AB-A6B6-A53977E1FEEA}"/>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378285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B32CB-E5BA-480A-A81F-7DFF6E6D648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8D3B77E-98C6-4F78-91F8-6080B8F9B297}"/>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4" name="フッター プレースホルダー 3">
            <a:extLst>
              <a:ext uri="{FF2B5EF4-FFF2-40B4-BE49-F238E27FC236}">
                <a16:creationId xmlns:a16="http://schemas.microsoft.com/office/drawing/2014/main" id="{18659297-9372-4FB3-835E-7694B515C83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DDA95E3-16B5-4BFB-A98A-4CB6F63B9C66}"/>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316739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A6AC95A-749A-494C-ABF1-8EBD986E80D7}"/>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3" name="フッター プレースホルダー 2">
            <a:extLst>
              <a:ext uri="{FF2B5EF4-FFF2-40B4-BE49-F238E27FC236}">
                <a16:creationId xmlns:a16="http://schemas.microsoft.com/office/drawing/2014/main" id="{F497EFC1-E2CD-4C11-95B9-0FEB7B8280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CC6C15-E57F-4F77-ACE5-8DC4ACD40C90}"/>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251066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4F3C8-9343-40CF-BFC6-1A4F3863E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A39B3-B631-43FA-948B-8F7AC0F14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E8185B0-2C89-47B4-8329-43B072F04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D727F6-CBEF-4CB8-B3F9-46B35F6478AD}"/>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9C370F2A-2323-4D6B-8426-68356356A3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7A5382-1C97-4DEA-9F4E-4410C605493B}"/>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316173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D123E-CE1A-4F40-A492-3332E98AC3F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DD36C1-9167-4B03-A6E2-2CA89C0C1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73C616-D8EB-479B-A43C-FB911D2AF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AE1E36-4D3B-43E1-8E0C-1362DE38D9FF}"/>
              </a:ext>
            </a:extLst>
          </p:cNvPr>
          <p:cNvSpPr>
            <a:spLocks noGrp="1"/>
          </p:cNvSpPr>
          <p:nvPr>
            <p:ph type="dt" sz="half" idx="10"/>
          </p:nvPr>
        </p:nvSpPr>
        <p:spPr/>
        <p:txBody>
          <a:bodyPr/>
          <a:lstStyle/>
          <a:p>
            <a:fld id="{DD53C9D1-F786-486B-BE23-D3DECD04CAAC}"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6F1AA959-5156-4BCF-AC27-A3BA89F9E51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B3BAAC-A7C9-409A-B932-193ABB5BBFED}"/>
              </a:ext>
            </a:extLst>
          </p:cNvPr>
          <p:cNvSpPr>
            <a:spLocks noGrp="1"/>
          </p:cNvSpPr>
          <p:nvPr>
            <p:ph type="sldNum" sz="quarter" idx="12"/>
          </p:nvPr>
        </p:nvSpPr>
        <p:spPr/>
        <p:txBody>
          <a:body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356035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57C04B-95C5-4CE9-92E9-2AEA04565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8CFE80-311B-487C-93FA-5C19B8E72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4937CE-9810-4D8C-B397-545A35D22E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3C9D1-F786-486B-BE23-D3DECD04CAAC}"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A8577C03-E78B-4F5E-89D8-EEA3AD9F3D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35C5A7B-90A0-46A2-839F-FEDBDEA37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8BC56-D83E-4705-A913-66101BADDF45}" type="slidenum">
              <a:rPr kumimoji="1" lang="ja-JP" altLang="en-US" smtClean="0"/>
              <a:t>‹#›</a:t>
            </a:fld>
            <a:endParaRPr kumimoji="1" lang="ja-JP" altLang="en-US"/>
          </a:p>
        </p:txBody>
      </p:sp>
    </p:spTree>
    <p:extLst>
      <p:ext uri="{BB962C8B-B14F-4D97-AF65-F5344CB8AC3E}">
        <p14:creationId xmlns:p14="http://schemas.microsoft.com/office/powerpoint/2010/main" val="129915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28B0C1-E2E0-4C6F-B10C-2728B0E5BC89}"/>
              </a:ext>
            </a:extLst>
          </p:cNvPr>
          <p:cNvSpPr>
            <a:spLocks noGrp="1"/>
          </p:cNvSpPr>
          <p:nvPr>
            <p:ph type="ctrTitle"/>
          </p:nvPr>
        </p:nvSpPr>
        <p:spPr>
          <a:xfrm>
            <a:off x="942680" y="1989055"/>
            <a:ext cx="10306639" cy="1649692"/>
          </a:xfrm>
        </p:spPr>
        <p:txBody>
          <a:bodyPr>
            <a:normAutofit/>
          </a:bodyPr>
          <a:lstStyle/>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発表資料作成のポイント</a:t>
            </a:r>
          </a:p>
        </p:txBody>
      </p:sp>
      <p:sp>
        <p:nvSpPr>
          <p:cNvPr id="4" name="テキスト ボックス 3">
            <a:extLst>
              <a:ext uri="{FF2B5EF4-FFF2-40B4-BE49-F238E27FC236}">
                <a16:creationId xmlns:a16="http://schemas.microsoft.com/office/drawing/2014/main" id="{E3297BFB-C466-4D10-BB35-93626B253C1B}"/>
              </a:ext>
            </a:extLst>
          </p:cNvPr>
          <p:cNvSpPr txBox="1"/>
          <p:nvPr/>
        </p:nvSpPr>
        <p:spPr>
          <a:xfrm>
            <a:off x="1297757" y="1465835"/>
            <a:ext cx="2339102" cy="523220"/>
          </a:xfrm>
          <a:prstGeom prst="rect">
            <a:avLst/>
          </a:prstGeom>
          <a:noFill/>
        </p:spPr>
        <p:txBody>
          <a:bodyPr wrap="none" rtlCol="0">
            <a:spAutoFit/>
          </a:bodyPr>
          <a:lstStyle/>
          <a:p>
            <a:r>
              <a:rPr kumimoji="1" lang="ja-JP" altLang="en-US" sz="2800" dirty="0">
                <a:solidFill>
                  <a:schemeClr val="tx1">
                    <a:lumMod val="65000"/>
                    <a:lumOff val="35000"/>
                  </a:schemeClr>
                </a:solidFill>
                <a:latin typeface="メイリオ" panose="020B0604030504040204" pitchFamily="50" charset="-128"/>
                <a:ea typeface="メイリオ" panose="020B0604030504040204" pitchFamily="50" charset="-128"/>
              </a:rPr>
              <a:t>個人開発演習</a:t>
            </a:r>
          </a:p>
        </p:txBody>
      </p:sp>
      <p:pic>
        <p:nvPicPr>
          <p:cNvPr id="7" name="図 6">
            <a:extLst>
              <a:ext uri="{FF2B5EF4-FFF2-40B4-BE49-F238E27FC236}">
                <a16:creationId xmlns:a16="http://schemas.microsoft.com/office/drawing/2014/main" id="{8E62F122-B0B0-4193-ADBE-CA17EA8686ED}"/>
              </a:ext>
            </a:extLst>
          </p:cNvPr>
          <p:cNvPicPr>
            <a:picLocks noChangeAspect="1"/>
          </p:cNvPicPr>
          <p:nvPr/>
        </p:nvPicPr>
        <p:blipFill>
          <a:blip r:embed="rId3"/>
          <a:stretch>
            <a:fillRect/>
          </a:stretch>
        </p:blipFill>
        <p:spPr>
          <a:xfrm>
            <a:off x="-613208" y="6492208"/>
            <a:ext cx="4115157" cy="365792"/>
          </a:xfrm>
          <a:prstGeom prst="rect">
            <a:avLst/>
          </a:prstGeom>
        </p:spPr>
      </p:pic>
      <p:pic>
        <p:nvPicPr>
          <p:cNvPr id="8" name="図 7" descr="男性の顔の絵&#10;&#10;低い精度で自動的に生成された説明">
            <a:extLst>
              <a:ext uri="{FF2B5EF4-FFF2-40B4-BE49-F238E27FC236}">
                <a16:creationId xmlns:a16="http://schemas.microsoft.com/office/drawing/2014/main" id="{5FCD0905-AC8C-48DC-B55A-C145603551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8169" y="3426602"/>
            <a:ext cx="3820642" cy="3277752"/>
          </a:xfrm>
          <a:prstGeom prst="rect">
            <a:avLst/>
          </a:prstGeom>
        </p:spPr>
      </p:pic>
    </p:spTree>
    <p:extLst>
      <p:ext uri="{BB962C8B-B14F-4D97-AF65-F5344CB8AC3E}">
        <p14:creationId xmlns:p14="http://schemas.microsoft.com/office/powerpoint/2010/main" val="802911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EEE4940E-1096-4E0F-8AEB-D98523A9FD76}"/>
              </a:ext>
            </a:extLst>
          </p:cNvPr>
          <p:cNvPicPr>
            <a:picLocks noChangeAspect="1"/>
          </p:cNvPicPr>
          <p:nvPr/>
        </p:nvPicPr>
        <p:blipFill>
          <a:blip r:embed="rId3"/>
          <a:stretch>
            <a:fillRect/>
          </a:stretch>
        </p:blipFill>
        <p:spPr>
          <a:xfrm>
            <a:off x="-613208" y="6492208"/>
            <a:ext cx="4115157" cy="365792"/>
          </a:xfrm>
          <a:prstGeom prst="rect">
            <a:avLst/>
          </a:prstGeom>
        </p:spPr>
      </p:pic>
      <p:sp>
        <p:nvSpPr>
          <p:cNvPr id="14" name="矢印: 右 13">
            <a:extLst>
              <a:ext uri="{FF2B5EF4-FFF2-40B4-BE49-F238E27FC236}">
                <a16:creationId xmlns:a16="http://schemas.microsoft.com/office/drawing/2014/main" id="{45F848FB-00EC-44F4-95B0-A202597F7536}"/>
              </a:ext>
            </a:extLst>
          </p:cNvPr>
          <p:cNvSpPr/>
          <p:nvPr/>
        </p:nvSpPr>
        <p:spPr>
          <a:xfrm>
            <a:off x="7709415" y="1967356"/>
            <a:ext cx="3992949" cy="2923288"/>
          </a:xfrm>
          <a:prstGeom prst="rightArrow">
            <a:avLst>
              <a:gd name="adj1" fmla="val 100000"/>
              <a:gd name="adj2" fmla="val 34462"/>
            </a:avLst>
          </a:prstGeom>
          <a:solidFill>
            <a:schemeClr val="accent1">
              <a:lumMod val="50000"/>
            </a:schemeClr>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話す</a:t>
            </a:r>
            <a:endParaRPr kumimoji="1" lang="ja-JP" altLang="en-US" b="1" dirty="0">
              <a:solidFill>
                <a:schemeClr val="bg1"/>
              </a:solidFill>
            </a:endParaRPr>
          </a:p>
        </p:txBody>
      </p:sp>
      <p:sp>
        <p:nvSpPr>
          <p:cNvPr id="3" name="テキスト ボックス 2">
            <a:extLst>
              <a:ext uri="{FF2B5EF4-FFF2-40B4-BE49-F238E27FC236}">
                <a16:creationId xmlns:a16="http://schemas.microsoft.com/office/drawing/2014/main" id="{09942C1C-6C69-4EAA-AD80-F65EB0598F76}"/>
              </a:ext>
            </a:extLst>
          </p:cNvPr>
          <p:cNvSpPr txBox="1"/>
          <p:nvPr/>
        </p:nvSpPr>
        <p:spPr>
          <a:xfrm>
            <a:off x="518451" y="5229760"/>
            <a:ext cx="3262432" cy="461665"/>
          </a:xfrm>
          <a:prstGeom prst="rect">
            <a:avLst/>
          </a:prstGeom>
          <a:noFill/>
        </p:spPr>
        <p:txBody>
          <a:bodyPr wrap="none" rtlCol="0">
            <a:spAutoFit/>
          </a:bodyPr>
          <a:lstStyle/>
          <a:p>
            <a:r>
              <a:rPr kumimoji="1" lang="ja-JP" altLang="en-US" sz="2400" b="1" dirty="0"/>
              <a:t>研修を振り返ります。</a:t>
            </a:r>
          </a:p>
        </p:txBody>
      </p:sp>
      <p:sp>
        <p:nvSpPr>
          <p:cNvPr id="10" name="テキスト ボックス 9">
            <a:extLst>
              <a:ext uri="{FF2B5EF4-FFF2-40B4-BE49-F238E27FC236}">
                <a16:creationId xmlns:a16="http://schemas.microsoft.com/office/drawing/2014/main" id="{2C132DB0-BCB7-4187-8AB9-A1AAB7338DA0}"/>
              </a:ext>
            </a:extLst>
          </p:cNvPr>
          <p:cNvSpPr txBox="1"/>
          <p:nvPr/>
        </p:nvSpPr>
        <p:spPr>
          <a:xfrm>
            <a:off x="8275195" y="5229760"/>
            <a:ext cx="2031325" cy="461665"/>
          </a:xfrm>
          <a:prstGeom prst="rect">
            <a:avLst/>
          </a:prstGeom>
          <a:noFill/>
        </p:spPr>
        <p:txBody>
          <a:bodyPr wrap="none" rtlCol="0">
            <a:spAutoFit/>
          </a:bodyPr>
          <a:lstStyle/>
          <a:p>
            <a:r>
              <a:rPr kumimoji="1" lang="ja-JP" altLang="en-US" sz="2400" b="1" dirty="0"/>
              <a:t>発表します。</a:t>
            </a:r>
          </a:p>
        </p:txBody>
      </p:sp>
      <p:sp>
        <p:nvSpPr>
          <p:cNvPr id="4" name="正方形/長方形 3">
            <a:extLst>
              <a:ext uri="{FF2B5EF4-FFF2-40B4-BE49-F238E27FC236}">
                <a16:creationId xmlns:a16="http://schemas.microsoft.com/office/drawing/2014/main" id="{63D0350F-14E9-4208-817F-12318820408E}"/>
              </a:ext>
            </a:extLst>
          </p:cNvPr>
          <p:cNvSpPr/>
          <p:nvPr/>
        </p:nvSpPr>
        <p:spPr>
          <a:xfrm>
            <a:off x="7413790" y="1421027"/>
            <a:ext cx="4498124" cy="4473146"/>
          </a:xfrm>
          <a:prstGeom prst="rect">
            <a:avLst/>
          </a:prstGeom>
          <a:solidFill>
            <a:schemeClr val="bg1">
              <a:alpha val="75000"/>
            </a:schemeClr>
          </a:solidFill>
          <a:ln>
            <a:solidFill>
              <a:schemeClr val="bg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ADD0A8D0-2A87-4452-AFFC-497C3982597F}"/>
              </a:ext>
            </a:extLst>
          </p:cNvPr>
          <p:cNvSpPr/>
          <p:nvPr/>
        </p:nvSpPr>
        <p:spPr>
          <a:xfrm>
            <a:off x="489635" y="1967356"/>
            <a:ext cx="3992949" cy="2923288"/>
          </a:xfrm>
          <a:prstGeom prst="rightArrow">
            <a:avLst>
              <a:gd name="adj1" fmla="val 100000"/>
              <a:gd name="adj2" fmla="val 34462"/>
            </a:avLst>
          </a:prstGeom>
          <a:solidFill>
            <a:schemeClr val="accent1">
              <a:lumMod val="60000"/>
              <a:lumOff val="40000"/>
            </a:schemeClr>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ストーリー</a:t>
            </a:r>
            <a:r>
              <a:rPr kumimoji="1" lang="ja-JP" altLang="en-US" sz="4000" dirty="0">
                <a:solidFill>
                  <a:schemeClr val="bg1"/>
                </a:solidFill>
              </a:rPr>
              <a:t>を作る</a:t>
            </a:r>
            <a:endParaRPr kumimoji="1" lang="ja-JP" altLang="en-US" dirty="0">
              <a:solidFill>
                <a:schemeClr val="bg1"/>
              </a:solidFill>
            </a:endParaRPr>
          </a:p>
        </p:txBody>
      </p:sp>
      <p:sp>
        <p:nvSpPr>
          <p:cNvPr id="15" name="正方形/長方形 14">
            <a:extLst>
              <a:ext uri="{FF2B5EF4-FFF2-40B4-BE49-F238E27FC236}">
                <a16:creationId xmlns:a16="http://schemas.microsoft.com/office/drawing/2014/main" id="{B5D24F33-1758-41AF-A65E-91FFBBB18B36}"/>
              </a:ext>
            </a:extLst>
          </p:cNvPr>
          <p:cNvSpPr/>
          <p:nvPr/>
        </p:nvSpPr>
        <p:spPr>
          <a:xfrm>
            <a:off x="45518" y="1461321"/>
            <a:ext cx="4498124" cy="4473146"/>
          </a:xfrm>
          <a:prstGeom prst="rect">
            <a:avLst/>
          </a:prstGeom>
          <a:solidFill>
            <a:schemeClr val="bg1">
              <a:alpha val="75000"/>
            </a:schemeClr>
          </a:solidFill>
          <a:ln>
            <a:solidFill>
              <a:schemeClr val="bg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0C9B5943-5904-481E-A227-E7A92B1B0162}"/>
              </a:ext>
            </a:extLst>
          </p:cNvPr>
          <p:cNvSpPr/>
          <p:nvPr/>
        </p:nvSpPr>
        <p:spPr>
          <a:xfrm>
            <a:off x="4099525" y="1967356"/>
            <a:ext cx="3992949" cy="2923288"/>
          </a:xfrm>
          <a:prstGeom prst="rightArrow">
            <a:avLst>
              <a:gd name="adj1" fmla="val 100000"/>
              <a:gd name="adj2" fmla="val 34462"/>
            </a:avLst>
          </a:prstGeom>
          <a:solidFill>
            <a:schemeClr val="accent1">
              <a:lumMod val="75000"/>
            </a:schemeClr>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デザイン</a:t>
            </a:r>
            <a:endParaRPr kumimoji="1" lang="en-US" altLang="ja-JP" sz="4000" b="1" dirty="0">
              <a:solidFill>
                <a:schemeClr val="bg1"/>
              </a:solidFill>
            </a:endParaRPr>
          </a:p>
          <a:p>
            <a:pPr algn="ctr"/>
            <a:r>
              <a:rPr kumimoji="1" lang="ja-JP" altLang="en-US" sz="4000" dirty="0">
                <a:solidFill>
                  <a:schemeClr val="bg1"/>
                </a:solidFill>
              </a:rPr>
              <a:t>する</a:t>
            </a:r>
            <a:endParaRPr kumimoji="1" lang="ja-JP" altLang="en-US" dirty="0">
              <a:solidFill>
                <a:schemeClr val="bg1"/>
              </a:solidFill>
            </a:endParaRPr>
          </a:p>
        </p:txBody>
      </p:sp>
      <p:sp>
        <p:nvSpPr>
          <p:cNvPr id="9" name="テキスト ボックス 8">
            <a:extLst>
              <a:ext uri="{FF2B5EF4-FFF2-40B4-BE49-F238E27FC236}">
                <a16:creationId xmlns:a16="http://schemas.microsoft.com/office/drawing/2014/main" id="{6F6EF6B7-AE41-411B-AF78-475C1CB2B277}"/>
              </a:ext>
            </a:extLst>
          </p:cNvPr>
          <p:cNvSpPr txBox="1"/>
          <p:nvPr/>
        </p:nvSpPr>
        <p:spPr>
          <a:xfrm>
            <a:off x="4151358" y="5233876"/>
            <a:ext cx="3262432" cy="461665"/>
          </a:xfrm>
          <a:prstGeom prst="rect">
            <a:avLst/>
          </a:prstGeom>
          <a:noFill/>
        </p:spPr>
        <p:txBody>
          <a:bodyPr wrap="none" rtlCol="0">
            <a:spAutoFit/>
          </a:bodyPr>
          <a:lstStyle/>
          <a:p>
            <a:r>
              <a:rPr kumimoji="1" lang="ja-JP" altLang="en-US" sz="2400" b="1" dirty="0"/>
              <a:t>発表資料を作ります。</a:t>
            </a:r>
          </a:p>
        </p:txBody>
      </p:sp>
      <p:cxnSp>
        <p:nvCxnSpPr>
          <p:cNvPr id="17" name="直線コネクタ 16">
            <a:extLst>
              <a:ext uri="{FF2B5EF4-FFF2-40B4-BE49-F238E27FC236}">
                <a16:creationId xmlns:a16="http://schemas.microsoft.com/office/drawing/2014/main" id="{3EA0BBD0-4B80-4FF1-8CAE-F523FDBB0000}"/>
              </a:ext>
            </a:extLst>
          </p:cNvPr>
          <p:cNvCxnSpPr>
            <a:cxnSpLocks/>
          </p:cNvCxnSpPr>
          <p:nvPr/>
        </p:nvCxnSpPr>
        <p:spPr>
          <a:xfrm>
            <a:off x="0" y="834333"/>
            <a:ext cx="479442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タイトル 1">
            <a:extLst>
              <a:ext uri="{FF2B5EF4-FFF2-40B4-BE49-F238E27FC236}">
                <a16:creationId xmlns:a16="http://schemas.microsoft.com/office/drawing/2014/main" id="{02AA2FD7-6304-4323-887A-9ADCC1C6D623}"/>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4"/>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資料作成のポイント</a:t>
            </a:r>
          </a:p>
        </p:txBody>
      </p:sp>
    </p:spTree>
    <p:extLst>
      <p:ext uri="{BB962C8B-B14F-4D97-AF65-F5344CB8AC3E}">
        <p14:creationId xmlns:p14="http://schemas.microsoft.com/office/powerpoint/2010/main" val="223350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sp>
        <p:nvSpPr>
          <p:cNvPr id="16" name="コンテンツ プレースホルダー 2">
            <a:extLst>
              <a:ext uri="{FF2B5EF4-FFF2-40B4-BE49-F238E27FC236}">
                <a16:creationId xmlns:a16="http://schemas.microsoft.com/office/drawing/2014/main" id="{1B2C7FD3-F4CE-4D48-A3CC-2FFEB9D1C7B3}"/>
              </a:ext>
            </a:extLst>
          </p:cNvPr>
          <p:cNvSpPr>
            <a:spLocks noGrp="1"/>
          </p:cNvSpPr>
          <p:nvPr>
            <p:ph idx="1"/>
          </p:nvPr>
        </p:nvSpPr>
        <p:spPr>
          <a:xfrm>
            <a:off x="724174" y="1532695"/>
            <a:ext cx="10743651" cy="4582222"/>
          </a:xfrm>
        </p:spPr>
        <p:txBody>
          <a:bodyPr>
            <a:normAutofit/>
          </a:bodyPr>
          <a:lstStyle/>
          <a:p>
            <a:pPr marL="552450" indent="-514350">
              <a:lnSpc>
                <a:spcPct val="150000"/>
              </a:lnSpc>
              <a:buFont typeface="+mj-lt"/>
              <a:buAutoNum type="arabicPeriod"/>
            </a:pPr>
            <a:r>
              <a:rPr lang="ja-JP" altLang="en-US" dirty="0">
                <a:latin typeface="メイリオ" panose="020B0604030504040204" pitchFamily="50" charset="-128"/>
                <a:ea typeface="メイリオ" panose="020B0604030504040204" pitchFamily="50" charset="-128"/>
              </a:rPr>
              <a:t>読ませるのではなく、</a:t>
            </a:r>
            <a:r>
              <a:rPr lang="ja-JP" altLang="en-US" sz="3200" b="1" dirty="0">
                <a:solidFill>
                  <a:schemeClr val="accent1">
                    <a:lumMod val="75000"/>
                  </a:schemeClr>
                </a:solidFill>
                <a:latin typeface="メイリオ" panose="020B0604030504040204" pitchFamily="50" charset="-128"/>
                <a:ea typeface="メイリオ" panose="020B0604030504040204" pitchFamily="50" charset="-128"/>
              </a:rPr>
              <a:t>見せる視覚資料</a:t>
            </a:r>
            <a:r>
              <a:rPr lang="ja-JP" altLang="en-US" dirty="0">
                <a:latin typeface="メイリオ" panose="020B0604030504040204" pitchFamily="50" charset="-128"/>
                <a:ea typeface="メイリオ" panose="020B0604030504040204" pitchFamily="50" charset="-128"/>
              </a:rPr>
              <a:t>にする。</a:t>
            </a:r>
            <a:endParaRPr lang="en-US" altLang="ja-JP" dirty="0">
              <a:latin typeface="メイリオ" panose="020B0604030504040204" pitchFamily="50" charset="-128"/>
              <a:ea typeface="メイリオ" panose="020B0604030504040204" pitchFamily="50" charset="-128"/>
            </a:endParaRPr>
          </a:p>
          <a:p>
            <a:pPr marL="552450" indent="-514350">
              <a:lnSpc>
                <a:spcPct val="150000"/>
              </a:lnSpc>
              <a:buFont typeface="+mj-lt"/>
              <a:buAutoNum type="arabicPeriod" startAt="2"/>
            </a:pPr>
            <a:r>
              <a:rPr kumimoji="1" lang="ja-JP" altLang="en-US" dirty="0">
                <a:latin typeface="メイリオ" panose="020B0604030504040204" pitchFamily="50" charset="-128"/>
                <a:ea typeface="メイリオ" panose="020B0604030504040204" pitchFamily="50" charset="-128"/>
              </a:rPr>
              <a:t>細かい内容は口頭で説明する。</a:t>
            </a:r>
            <a:endParaRPr kumimoji="1" lang="en-US" altLang="ja-JP" dirty="0">
              <a:latin typeface="メイリオ" panose="020B0604030504040204" pitchFamily="50" charset="-128"/>
              <a:ea typeface="メイリオ" panose="020B0604030504040204" pitchFamily="50" charset="-128"/>
            </a:endParaRPr>
          </a:p>
          <a:p>
            <a:pPr marL="552450" indent="-514350">
              <a:lnSpc>
                <a:spcPct val="150000"/>
              </a:lnSpc>
              <a:buFont typeface="+mj-lt"/>
              <a:buAutoNum type="arabicPeriod" startAt="2"/>
            </a:pPr>
            <a:r>
              <a:rPr lang="ja-JP" altLang="en-US" dirty="0">
                <a:latin typeface="メイリオ" panose="020B0604030504040204" pitchFamily="50" charset="-128"/>
                <a:ea typeface="メイリオ" panose="020B0604030504040204" pitchFamily="50" charset="-128"/>
              </a:rPr>
              <a:t>メッセージはできるだけ</a:t>
            </a:r>
            <a:r>
              <a:rPr lang="ja-JP" altLang="en-US" sz="3200" b="1" dirty="0">
                <a:solidFill>
                  <a:schemeClr val="accent1">
                    <a:lumMod val="75000"/>
                  </a:schemeClr>
                </a:solidFill>
                <a:latin typeface="メイリオ" panose="020B0604030504040204" pitchFamily="50" charset="-128"/>
                <a:ea typeface="メイリオ" panose="020B0604030504040204" pitchFamily="50" charset="-128"/>
              </a:rPr>
              <a:t>短いフレーズ</a:t>
            </a:r>
            <a:r>
              <a:rPr lang="ja-JP" altLang="en-US" dirty="0">
                <a:latin typeface="メイリオ" panose="020B0604030504040204" pitchFamily="50" charset="-128"/>
                <a:ea typeface="メイリオ" panose="020B0604030504040204" pitchFamily="50" charset="-128"/>
              </a:rPr>
              <a:t>で表現する。</a:t>
            </a:r>
            <a:endParaRPr lang="en-US" altLang="ja-JP" dirty="0">
              <a:latin typeface="メイリオ" panose="020B0604030504040204" pitchFamily="50" charset="-128"/>
              <a:ea typeface="メイリオ" panose="020B0604030504040204" pitchFamily="50" charset="-128"/>
            </a:endParaRPr>
          </a:p>
          <a:p>
            <a:pPr marL="552450" indent="-514350">
              <a:lnSpc>
                <a:spcPct val="150000"/>
              </a:lnSpc>
              <a:buFont typeface="+mj-lt"/>
              <a:buAutoNum type="arabicPeriod" startAt="4"/>
            </a:pPr>
            <a:r>
              <a:rPr kumimoji="1" lang="ja-JP" altLang="en-US" dirty="0">
                <a:latin typeface="メイリオ" panose="020B0604030504040204" pitchFamily="50" charset="-128"/>
                <a:ea typeface="メイリオ" panose="020B0604030504040204" pitchFamily="50" charset="-128"/>
              </a:rPr>
              <a:t>図解化、カラー化を積極的に行う。</a:t>
            </a:r>
            <a:endParaRPr kumimoji="1" lang="en-US" altLang="ja-JP" dirty="0">
              <a:latin typeface="メイリオ" panose="020B0604030504040204" pitchFamily="50" charset="-128"/>
              <a:ea typeface="メイリオ" panose="020B0604030504040204" pitchFamily="50" charset="-128"/>
            </a:endParaRPr>
          </a:p>
        </p:txBody>
      </p:sp>
      <p:cxnSp>
        <p:nvCxnSpPr>
          <p:cNvPr id="17" name="直線コネクタ 16">
            <a:extLst>
              <a:ext uri="{FF2B5EF4-FFF2-40B4-BE49-F238E27FC236}">
                <a16:creationId xmlns:a16="http://schemas.microsoft.com/office/drawing/2014/main" id="{2493DE5A-B1C3-4D58-8701-9C5EF188D985}"/>
              </a:ext>
            </a:extLst>
          </p:cNvPr>
          <p:cNvCxnSpPr>
            <a:cxnSpLocks/>
          </p:cNvCxnSpPr>
          <p:nvPr/>
        </p:nvCxnSpPr>
        <p:spPr>
          <a:xfrm>
            <a:off x="0" y="834333"/>
            <a:ext cx="479442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タイトル 1">
            <a:extLst>
              <a:ext uri="{FF2B5EF4-FFF2-40B4-BE49-F238E27FC236}">
                <a16:creationId xmlns:a16="http://schemas.microsoft.com/office/drawing/2014/main" id="{B80B1C3E-A426-4CC3-B2FF-E979CD858E2D}"/>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4"/>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資料作成のポイント</a:t>
            </a:r>
          </a:p>
        </p:txBody>
      </p:sp>
      <p:pic>
        <p:nvPicPr>
          <p:cNvPr id="2" name="図 1">
            <a:extLst>
              <a:ext uri="{FF2B5EF4-FFF2-40B4-BE49-F238E27FC236}">
                <a16:creationId xmlns:a16="http://schemas.microsoft.com/office/drawing/2014/main" id="{CF69A8E7-B21D-4F88-8266-CF44BF5E244D}"/>
              </a:ext>
            </a:extLst>
          </p:cNvPr>
          <p:cNvPicPr>
            <a:picLocks noChangeAspect="1"/>
          </p:cNvPicPr>
          <p:nvPr/>
        </p:nvPicPr>
        <p:blipFill>
          <a:blip r:embed="rId4"/>
          <a:stretch>
            <a:fillRect/>
          </a:stretch>
        </p:blipFill>
        <p:spPr>
          <a:xfrm>
            <a:off x="7059591" y="3941804"/>
            <a:ext cx="4978508" cy="2733299"/>
          </a:xfrm>
          <a:prstGeom prst="rect">
            <a:avLst/>
          </a:prstGeom>
        </p:spPr>
      </p:pic>
    </p:spTree>
    <p:extLst>
      <p:ext uri="{BB962C8B-B14F-4D97-AF65-F5344CB8AC3E}">
        <p14:creationId xmlns:p14="http://schemas.microsoft.com/office/powerpoint/2010/main" val="361152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7C4CA-7D65-4C8C-BD81-0FA105E444A2}"/>
              </a:ext>
            </a:extLst>
          </p:cNvPr>
          <p:cNvSpPr>
            <a:spLocks noGrp="1"/>
          </p:cNvSpPr>
          <p:nvPr>
            <p:ph type="title"/>
          </p:nvPr>
        </p:nvSpPr>
        <p:spPr>
          <a:xfrm>
            <a:off x="331305" y="265179"/>
            <a:ext cx="10515600" cy="698362"/>
          </a:xfrm>
        </p:spPr>
        <p:txBody>
          <a:bodyPr>
            <a:normAutofit/>
          </a:body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endParaRPr kumimoji="1" lang="ja-JP" altLang="en-US" sz="3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8" name="直線コネクタ 7">
            <a:extLst>
              <a:ext uri="{FF2B5EF4-FFF2-40B4-BE49-F238E27FC236}">
                <a16:creationId xmlns:a16="http://schemas.microsoft.com/office/drawing/2014/main" id="{2DA5F230-68BA-4F65-AF58-39DC95FF94CF}"/>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sp>
        <p:nvSpPr>
          <p:cNvPr id="15" name="コンテンツ プレースホルダー 2">
            <a:extLst>
              <a:ext uri="{FF2B5EF4-FFF2-40B4-BE49-F238E27FC236}">
                <a16:creationId xmlns:a16="http://schemas.microsoft.com/office/drawing/2014/main" id="{EF577FC0-2CCF-4418-80C0-B0419F8CC3AC}"/>
              </a:ext>
            </a:extLst>
          </p:cNvPr>
          <p:cNvSpPr>
            <a:spLocks noGrp="1"/>
          </p:cNvSpPr>
          <p:nvPr>
            <p:ph idx="1"/>
          </p:nvPr>
        </p:nvSpPr>
        <p:spPr>
          <a:xfrm>
            <a:off x="3349901" y="1166795"/>
            <a:ext cx="5492198" cy="1208159"/>
          </a:xfrm>
        </p:spPr>
        <p:txBody>
          <a:bodyPr>
            <a:normAutofit/>
          </a:bodyPr>
          <a:lstStyle/>
          <a:p>
            <a:pPr marL="38100" indent="0" algn="ctr">
              <a:lnSpc>
                <a:spcPct val="150000"/>
              </a:lnSpc>
              <a:buNone/>
            </a:pPr>
            <a:r>
              <a:rPr lang="ja-JP" altLang="en-US" sz="3600" b="1" dirty="0">
                <a:solidFill>
                  <a:schemeClr val="accent1">
                    <a:lumMod val="75000"/>
                  </a:schemeClr>
                </a:solidFill>
                <a:latin typeface="メイリオ" panose="020B0604030504040204" pitchFamily="50" charset="-128"/>
                <a:ea typeface="メイリオ" panose="020B0604030504040204" pitchFamily="50" charset="-128"/>
              </a:rPr>
              <a:t>台本</a:t>
            </a:r>
            <a:r>
              <a:rPr lang="ja-JP" altLang="en-US" sz="3600" dirty="0">
                <a:latin typeface="メイリオ" panose="020B0604030504040204" pitchFamily="50" charset="-128"/>
                <a:ea typeface="メイリオ" panose="020B0604030504040204" pitchFamily="50" charset="-128"/>
              </a:rPr>
              <a:t>を作る</a:t>
            </a:r>
            <a:endParaRPr kumimoji="1" lang="ja-JP" altLang="en-US" sz="3600" dirty="0">
              <a:latin typeface="メイリオ" panose="020B0604030504040204" pitchFamily="50" charset="-128"/>
              <a:ea typeface="メイリオ" panose="020B0604030504040204" pitchFamily="50" charset="-128"/>
            </a:endParaRPr>
          </a:p>
        </p:txBody>
      </p:sp>
      <p:sp>
        <p:nvSpPr>
          <p:cNvPr id="7" name="矢印: 右 6">
            <a:extLst>
              <a:ext uri="{FF2B5EF4-FFF2-40B4-BE49-F238E27FC236}">
                <a16:creationId xmlns:a16="http://schemas.microsoft.com/office/drawing/2014/main" id="{EF8769DC-1E76-4A95-812E-2C0D5193CF49}"/>
              </a:ext>
            </a:extLst>
          </p:cNvPr>
          <p:cNvSpPr/>
          <p:nvPr/>
        </p:nvSpPr>
        <p:spPr>
          <a:xfrm>
            <a:off x="850900" y="2344947"/>
            <a:ext cx="2400300" cy="2923288"/>
          </a:xfrm>
          <a:prstGeom prst="rightArrow">
            <a:avLst>
              <a:gd name="adj1" fmla="val 100000"/>
              <a:gd name="adj2" fmla="val 34462"/>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予告</a:t>
            </a:r>
            <a:endParaRPr kumimoji="1" lang="ja-JP" altLang="en-US" b="1" dirty="0"/>
          </a:p>
        </p:txBody>
      </p:sp>
      <p:sp>
        <p:nvSpPr>
          <p:cNvPr id="29" name="矢印: 右 28">
            <a:extLst>
              <a:ext uri="{FF2B5EF4-FFF2-40B4-BE49-F238E27FC236}">
                <a16:creationId xmlns:a16="http://schemas.microsoft.com/office/drawing/2014/main" id="{40485C71-0995-4EFC-9115-D780581F37F1}"/>
              </a:ext>
            </a:extLst>
          </p:cNvPr>
          <p:cNvSpPr/>
          <p:nvPr/>
        </p:nvSpPr>
        <p:spPr>
          <a:xfrm>
            <a:off x="3506761" y="2344947"/>
            <a:ext cx="2400300" cy="2923288"/>
          </a:xfrm>
          <a:prstGeom prst="rightArrow">
            <a:avLst>
              <a:gd name="adj1" fmla="val 100000"/>
              <a:gd name="adj2" fmla="val 31817"/>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PREP</a:t>
            </a:r>
            <a:r>
              <a:rPr lang="ja-JP" altLang="en-US" sz="2800" b="1" dirty="0"/>
              <a:t>法</a:t>
            </a:r>
            <a:r>
              <a:rPr lang="en-US" altLang="ja-JP" sz="2800" b="1" dirty="0"/>
              <a:t>5W3H</a:t>
            </a:r>
            <a:endParaRPr kumimoji="1" lang="ja-JP" altLang="en-US" sz="1200" b="1" dirty="0"/>
          </a:p>
        </p:txBody>
      </p:sp>
      <p:sp>
        <p:nvSpPr>
          <p:cNvPr id="30" name="矢印: 右 29">
            <a:extLst>
              <a:ext uri="{FF2B5EF4-FFF2-40B4-BE49-F238E27FC236}">
                <a16:creationId xmlns:a16="http://schemas.microsoft.com/office/drawing/2014/main" id="{2DD6CC67-135D-4500-AFC6-FA06BE48C56A}"/>
              </a:ext>
            </a:extLst>
          </p:cNvPr>
          <p:cNvSpPr/>
          <p:nvPr/>
        </p:nvSpPr>
        <p:spPr>
          <a:xfrm>
            <a:off x="6284939" y="2344947"/>
            <a:ext cx="2400300" cy="2923288"/>
          </a:xfrm>
          <a:prstGeom prst="rightArrow">
            <a:avLst>
              <a:gd name="adj1" fmla="val 100000"/>
              <a:gd name="adj2" fmla="val 39754"/>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t>ノートに書く</a:t>
            </a:r>
            <a:endParaRPr kumimoji="1" lang="ja-JP" altLang="en-US" sz="1400" b="1" dirty="0"/>
          </a:p>
        </p:txBody>
      </p:sp>
      <p:sp>
        <p:nvSpPr>
          <p:cNvPr id="31" name="矢印: 右 30">
            <a:extLst>
              <a:ext uri="{FF2B5EF4-FFF2-40B4-BE49-F238E27FC236}">
                <a16:creationId xmlns:a16="http://schemas.microsoft.com/office/drawing/2014/main" id="{9B4A3D60-2040-4552-A1EA-78DBF6CFF231}"/>
              </a:ext>
            </a:extLst>
          </p:cNvPr>
          <p:cNvSpPr/>
          <p:nvPr/>
        </p:nvSpPr>
        <p:spPr>
          <a:xfrm>
            <a:off x="8940800" y="2384031"/>
            <a:ext cx="2400300" cy="2923288"/>
          </a:xfrm>
          <a:prstGeom prst="rightArrow">
            <a:avLst>
              <a:gd name="adj1" fmla="val 100000"/>
              <a:gd name="adj2" fmla="val 41341"/>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直す</a:t>
            </a:r>
            <a:endParaRPr kumimoji="1" lang="ja-JP" altLang="en-US" b="1" dirty="0"/>
          </a:p>
        </p:txBody>
      </p:sp>
      <p:pic>
        <p:nvPicPr>
          <p:cNvPr id="5" name="図 4" descr="ランプ が含まれている画像&#10;&#10;自動的に生成された説明">
            <a:extLst>
              <a:ext uri="{FF2B5EF4-FFF2-40B4-BE49-F238E27FC236}">
                <a16:creationId xmlns:a16="http://schemas.microsoft.com/office/drawing/2014/main" id="{BE0BBD23-B6B1-4753-B4A1-B43AC57C0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2" y="4535208"/>
            <a:ext cx="1707914" cy="2210892"/>
          </a:xfrm>
          <a:prstGeom prst="rect">
            <a:avLst/>
          </a:prstGeom>
        </p:spPr>
      </p:pic>
    </p:spTree>
    <p:extLst>
      <p:ext uri="{BB962C8B-B14F-4D97-AF65-F5344CB8AC3E}">
        <p14:creationId xmlns:p14="http://schemas.microsoft.com/office/powerpoint/2010/main" val="366613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2DA5F230-68BA-4F65-AF58-39DC95FF94CF}"/>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sp>
        <p:nvSpPr>
          <p:cNvPr id="15" name="コンテンツ プレースホルダー 2">
            <a:extLst>
              <a:ext uri="{FF2B5EF4-FFF2-40B4-BE49-F238E27FC236}">
                <a16:creationId xmlns:a16="http://schemas.microsoft.com/office/drawing/2014/main" id="{EF577FC0-2CCF-4418-80C0-B0419F8CC3AC}"/>
              </a:ext>
            </a:extLst>
          </p:cNvPr>
          <p:cNvSpPr>
            <a:spLocks noGrp="1"/>
          </p:cNvSpPr>
          <p:nvPr>
            <p:ph idx="1"/>
          </p:nvPr>
        </p:nvSpPr>
        <p:spPr>
          <a:xfrm>
            <a:off x="3349901" y="1166795"/>
            <a:ext cx="5492198" cy="1208159"/>
          </a:xfrm>
        </p:spPr>
        <p:txBody>
          <a:bodyPr>
            <a:normAutofit/>
          </a:bodyPr>
          <a:lstStyle/>
          <a:p>
            <a:pPr marL="38100" indent="0" algn="ctr">
              <a:lnSpc>
                <a:spcPct val="150000"/>
              </a:lnSpc>
              <a:buNone/>
            </a:pPr>
            <a:r>
              <a:rPr lang="ja-JP" altLang="en-US" sz="3600" b="1" dirty="0">
                <a:solidFill>
                  <a:schemeClr val="accent1">
                    <a:lumMod val="75000"/>
                  </a:schemeClr>
                </a:solidFill>
                <a:latin typeface="メイリオ" panose="020B0604030504040204" pitchFamily="50" charset="-128"/>
                <a:ea typeface="メイリオ" panose="020B0604030504040204" pitchFamily="50" charset="-128"/>
              </a:rPr>
              <a:t>台本</a:t>
            </a:r>
            <a:r>
              <a:rPr lang="ja-JP" altLang="en-US" sz="3600" dirty="0">
                <a:latin typeface="メイリオ" panose="020B0604030504040204" pitchFamily="50" charset="-128"/>
                <a:ea typeface="メイリオ" panose="020B0604030504040204" pitchFamily="50" charset="-128"/>
              </a:rPr>
              <a:t>を作る</a:t>
            </a:r>
            <a:endParaRPr kumimoji="1" lang="en-US" altLang="ja-JP" sz="3600" dirty="0">
              <a:latin typeface="メイリオ" panose="020B0604030504040204" pitchFamily="50" charset="-128"/>
              <a:ea typeface="メイリオ" panose="020B0604030504040204" pitchFamily="50" charset="-128"/>
            </a:endParaRPr>
          </a:p>
        </p:txBody>
      </p:sp>
      <p:sp>
        <p:nvSpPr>
          <p:cNvPr id="7" name="矢印: 右 6">
            <a:extLst>
              <a:ext uri="{FF2B5EF4-FFF2-40B4-BE49-F238E27FC236}">
                <a16:creationId xmlns:a16="http://schemas.microsoft.com/office/drawing/2014/main" id="{EF8769DC-1E76-4A95-812E-2C0D5193CF49}"/>
              </a:ext>
            </a:extLst>
          </p:cNvPr>
          <p:cNvSpPr/>
          <p:nvPr/>
        </p:nvSpPr>
        <p:spPr>
          <a:xfrm>
            <a:off x="850900" y="2344947"/>
            <a:ext cx="2400300" cy="2923288"/>
          </a:xfrm>
          <a:prstGeom prst="rightArrow">
            <a:avLst>
              <a:gd name="adj1" fmla="val 100000"/>
              <a:gd name="adj2" fmla="val 34462"/>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予告</a:t>
            </a:r>
            <a:endParaRPr kumimoji="1" lang="ja-JP" altLang="en-US" b="1" dirty="0"/>
          </a:p>
        </p:txBody>
      </p:sp>
      <p:pic>
        <p:nvPicPr>
          <p:cNvPr id="5" name="図 4" descr="ランプ が含まれている画像&#10;&#10;自動的に生成された説明">
            <a:extLst>
              <a:ext uri="{FF2B5EF4-FFF2-40B4-BE49-F238E27FC236}">
                <a16:creationId xmlns:a16="http://schemas.microsoft.com/office/drawing/2014/main" id="{BE0BBD23-B6B1-4753-B4A1-B43AC57C0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982" y="4535208"/>
            <a:ext cx="1707914" cy="2210892"/>
          </a:xfrm>
          <a:prstGeom prst="rect">
            <a:avLst/>
          </a:prstGeom>
        </p:spPr>
      </p:pic>
      <p:sp>
        <p:nvSpPr>
          <p:cNvPr id="12" name="コンテンツ プレースホルダー 2">
            <a:extLst>
              <a:ext uri="{FF2B5EF4-FFF2-40B4-BE49-F238E27FC236}">
                <a16:creationId xmlns:a16="http://schemas.microsoft.com/office/drawing/2014/main" id="{905F0930-39DA-4DFB-9E32-1A6FD0270055}"/>
              </a:ext>
            </a:extLst>
          </p:cNvPr>
          <p:cNvSpPr txBox="1">
            <a:spLocks/>
          </p:cNvSpPr>
          <p:nvPr/>
        </p:nvSpPr>
        <p:spPr>
          <a:xfrm>
            <a:off x="3808241" y="2735557"/>
            <a:ext cx="7532859" cy="2421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b="0" strike="noStrike" spc="-1" dirty="0">
                <a:latin typeface="メイリオ" panose="020B0604030504040204" pitchFamily="50" charset="-128"/>
                <a:ea typeface="メイリオ" panose="020B0604030504040204" pitchFamily="50" charset="-128"/>
              </a:rPr>
              <a:t>各項目の</a:t>
            </a:r>
            <a:r>
              <a:rPr lang="ja-JP" altLang="en-US" b="0" strike="noStrike" spc="-1" dirty="0">
                <a:latin typeface="メイリオ" panose="020B0604030504040204" pitchFamily="50" charset="-128"/>
                <a:ea typeface="メイリオ" panose="020B0604030504040204" pitchFamily="50" charset="-128"/>
              </a:rPr>
              <a:t>はじ</a:t>
            </a:r>
            <a:r>
              <a:rPr lang="en-US" altLang="ja-JP" b="0" strike="noStrike" spc="-1" dirty="0">
                <a:latin typeface="メイリオ" panose="020B0604030504040204" pitchFamily="50" charset="-128"/>
                <a:ea typeface="メイリオ" panose="020B0604030504040204" pitchFamily="50" charset="-128"/>
              </a:rPr>
              <a:t>め</a:t>
            </a:r>
            <a:r>
              <a:rPr lang="ja-JP" altLang="en-US" spc="-1" dirty="0">
                <a:latin typeface="メイリオ" panose="020B0604030504040204" pitchFamily="50" charset="-128"/>
                <a:ea typeface="メイリオ" panose="020B0604030504040204" pitchFamily="50" charset="-128"/>
              </a:rPr>
              <a:t>に</a:t>
            </a:r>
            <a:endParaRPr lang="en-US" altLang="ja-JP" spc="-1" dirty="0">
              <a:latin typeface="メイリオ" panose="020B0604030504040204" pitchFamily="50" charset="-128"/>
              <a:ea typeface="メイリオ" panose="020B0604030504040204" pitchFamily="50" charset="-128"/>
            </a:endParaRPr>
          </a:p>
          <a:p>
            <a:pPr marL="0" indent="0">
              <a:lnSpc>
                <a:spcPct val="100000"/>
              </a:lnSpc>
              <a:buNone/>
            </a:pPr>
            <a:r>
              <a:rPr lang="en-US" altLang="ja-JP" b="1" strike="noStrike" spc="-1" dirty="0">
                <a:solidFill>
                  <a:schemeClr val="accent1">
                    <a:lumMod val="75000"/>
                  </a:schemeClr>
                </a:solidFill>
                <a:latin typeface="メイリオ" panose="020B0604030504040204" pitchFamily="50" charset="-128"/>
                <a:ea typeface="メイリオ" panose="020B0604030504040204" pitchFamily="50" charset="-128"/>
              </a:rPr>
              <a:t>「</a:t>
            </a:r>
            <a:r>
              <a:rPr lang="en-US" altLang="ja-JP" b="1" strike="noStrike" spc="-1" dirty="0" err="1">
                <a:solidFill>
                  <a:schemeClr val="accent1">
                    <a:lumMod val="75000"/>
                  </a:schemeClr>
                </a:solidFill>
                <a:latin typeface="メイリオ" panose="020B0604030504040204" pitchFamily="50" charset="-128"/>
                <a:ea typeface="メイリオ" panose="020B0604030504040204" pitchFamily="50" charset="-128"/>
              </a:rPr>
              <a:t>これから〇〇についてお話します</a:t>
            </a:r>
            <a:r>
              <a:rPr lang="ja-JP" altLang="en-US" b="1" strike="noStrike" spc="-1" dirty="0">
                <a:solidFill>
                  <a:schemeClr val="accent1">
                    <a:lumMod val="75000"/>
                  </a:schemeClr>
                </a:solidFill>
                <a:latin typeface="メイリオ" panose="020B0604030504040204" pitchFamily="50" charset="-128"/>
                <a:ea typeface="メイリオ" panose="020B0604030504040204" pitchFamily="50" charset="-128"/>
              </a:rPr>
              <a:t>。</a:t>
            </a:r>
            <a:r>
              <a:rPr lang="en-US" altLang="ja-JP" b="1" strike="noStrike" spc="-1" dirty="0">
                <a:solidFill>
                  <a:schemeClr val="accent1">
                    <a:lumMod val="75000"/>
                  </a:schemeClr>
                </a:solidFill>
                <a:latin typeface="メイリオ" panose="020B0604030504040204" pitchFamily="50" charset="-128"/>
                <a:ea typeface="メイリオ" panose="020B0604030504040204" pitchFamily="50" charset="-128"/>
              </a:rPr>
              <a:t>」</a:t>
            </a:r>
          </a:p>
          <a:p>
            <a:pPr marL="0" indent="0">
              <a:lnSpc>
                <a:spcPct val="100000"/>
              </a:lnSpc>
              <a:buNone/>
            </a:pPr>
            <a:r>
              <a:rPr lang="en-US" altLang="ja-JP" b="0" strike="noStrike" spc="-1" dirty="0" err="1">
                <a:latin typeface="メイリオ" panose="020B0604030504040204" pitchFamily="50" charset="-128"/>
                <a:ea typeface="メイリオ" panose="020B0604030504040204" pitchFamily="50" charset="-128"/>
              </a:rPr>
              <a:t>のように予告</a:t>
            </a:r>
            <a:r>
              <a:rPr lang="ja-JP" altLang="en-US" b="0" strike="noStrike" spc="-1" dirty="0">
                <a:latin typeface="メイリオ" panose="020B0604030504040204" pitchFamily="50" charset="-128"/>
                <a:ea typeface="メイリオ" panose="020B0604030504040204" pitchFamily="50" charset="-128"/>
              </a:rPr>
              <a:t>する。</a:t>
            </a:r>
            <a:endParaRPr lang="en-US" altLang="ja-JP" b="0" strike="noStrike" spc="-1" dirty="0">
              <a:latin typeface="メイリオ" panose="020B0604030504040204" pitchFamily="50" charset="-128"/>
              <a:ea typeface="メイリオ" panose="020B0604030504040204" pitchFamily="50" charset="-128"/>
            </a:endParaRPr>
          </a:p>
          <a:p>
            <a:pPr marL="38100" indent="0">
              <a:lnSpc>
                <a:spcPct val="150000"/>
              </a:lnSpc>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9" name="タイトル 1">
            <a:extLst>
              <a:ext uri="{FF2B5EF4-FFF2-40B4-BE49-F238E27FC236}">
                <a16:creationId xmlns:a16="http://schemas.microsoft.com/office/drawing/2014/main" id="{9D5DF905-5F3C-4EA0-8CD2-D943EAA7B685}"/>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spTree>
    <p:extLst>
      <p:ext uri="{BB962C8B-B14F-4D97-AF65-F5344CB8AC3E}">
        <p14:creationId xmlns:p14="http://schemas.microsoft.com/office/powerpoint/2010/main" val="218743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矢印: 右 28">
            <a:extLst>
              <a:ext uri="{FF2B5EF4-FFF2-40B4-BE49-F238E27FC236}">
                <a16:creationId xmlns:a16="http://schemas.microsoft.com/office/drawing/2014/main" id="{40485C71-0995-4EFC-9115-D780581F37F1}"/>
              </a:ext>
            </a:extLst>
          </p:cNvPr>
          <p:cNvSpPr/>
          <p:nvPr/>
        </p:nvSpPr>
        <p:spPr>
          <a:xfrm>
            <a:off x="874761" y="2344947"/>
            <a:ext cx="2400300" cy="2923288"/>
          </a:xfrm>
          <a:prstGeom prst="rightArrow">
            <a:avLst>
              <a:gd name="adj1" fmla="val 100000"/>
              <a:gd name="adj2" fmla="val 31817"/>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PREP</a:t>
            </a:r>
            <a:r>
              <a:rPr lang="ja-JP" altLang="en-US" sz="2800" b="1" dirty="0"/>
              <a:t>法</a:t>
            </a:r>
            <a:r>
              <a:rPr lang="en-US" altLang="ja-JP" sz="2800" b="1" dirty="0"/>
              <a:t>5W3H</a:t>
            </a:r>
            <a:endParaRPr kumimoji="1" lang="ja-JP" altLang="en-US" sz="1200" b="1" dirty="0"/>
          </a:p>
        </p:txBody>
      </p:sp>
      <p:sp>
        <p:nvSpPr>
          <p:cNvPr id="15" name="コンテンツ プレースホルダー 2">
            <a:extLst>
              <a:ext uri="{FF2B5EF4-FFF2-40B4-BE49-F238E27FC236}">
                <a16:creationId xmlns:a16="http://schemas.microsoft.com/office/drawing/2014/main" id="{EF577FC0-2CCF-4418-80C0-B0419F8CC3AC}"/>
              </a:ext>
            </a:extLst>
          </p:cNvPr>
          <p:cNvSpPr>
            <a:spLocks noGrp="1"/>
          </p:cNvSpPr>
          <p:nvPr>
            <p:ph idx="1"/>
          </p:nvPr>
        </p:nvSpPr>
        <p:spPr>
          <a:xfrm>
            <a:off x="3349901" y="1166795"/>
            <a:ext cx="5492198" cy="1208159"/>
          </a:xfrm>
        </p:spPr>
        <p:txBody>
          <a:bodyPr>
            <a:normAutofit/>
          </a:bodyPr>
          <a:lstStyle/>
          <a:p>
            <a:pPr marL="38100" indent="0" algn="ctr">
              <a:lnSpc>
                <a:spcPct val="150000"/>
              </a:lnSpc>
              <a:buNone/>
            </a:pPr>
            <a:r>
              <a:rPr lang="ja-JP" altLang="en-US" sz="3600" b="1" dirty="0">
                <a:solidFill>
                  <a:schemeClr val="accent1">
                    <a:lumMod val="75000"/>
                  </a:schemeClr>
                </a:solidFill>
                <a:latin typeface="メイリオ" panose="020B0604030504040204" pitchFamily="50" charset="-128"/>
                <a:ea typeface="メイリオ" panose="020B0604030504040204" pitchFamily="50" charset="-128"/>
              </a:rPr>
              <a:t>台本</a:t>
            </a:r>
            <a:r>
              <a:rPr lang="ja-JP" altLang="en-US" sz="3600" dirty="0">
                <a:latin typeface="メイリオ" panose="020B0604030504040204" pitchFamily="50" charset="-128"/>
                <a:ea typeface="メイリオ" panose="020B0604030504040204" pitchFamily="50" charset="-128"/>
              </a:rPr>
              <a:t>を作る</a:t>
            </a:r>
            <a:endParaRPr kumimoji="1" lang="en-US" altLang="ja-JP" sz="3600" dirty="0">
              <a:latin typeface="メイリオ" panose="020B0604030504040204" pitchFamily="50" charset="-128"/>
              <a:ea typeface="メイリオ" panose="020B0604030504040204" pitchFamily="50" charset="-128"/>
            </a:endParaRPr>
          </a:p>
        </p:txBody>
      </p:sp>
      <p:pic>
        <p:nvPicPr>
          <p:cNvPr id="5" name="図 4" descr="ランプ が含まれている画像&#10;&#10;自動的に生成された説明">
            <a:extLst>
              <a:ext uri="{FF2B5EF4-FFF2-40B4-BE49-F238E27FC236}">
                <a16:creationId xmlns:a16="http://schemas.microsoft.com/office/drawing/2014/main" id="{BE0BBD23-B6B1-4753-B4A1-B43AC57C0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982" y="4535208"/>
            <a:ext cx="1707914" cy="2210892"/>
          </a:xfrm>
          <a:prstGeom prst="rect">
            <a:avLst/>
          </a:prstGeom>
        </p:spPr>
      </p:pic>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4"/>
          <a:stretch>
            <a:fillRect/>
          </a:stretch>
        </p:blipFill>
        <p:spPr>
          <a:xfrm>
            <a:off x="-613208" y="6492208"/>
            <a:ext cx="4115157" cy="365792"/>
          </a:xfrm>
          <a:prstGeom prst="rect">
            <a:avLst/>
          </a:prstGeom>
        </p:spPr>
      </p:pic>
      <p:sp>
        <p:nvSpPr>
          <p:cNvPr id="14" name="コンテンツ プレースホルダー 2">
            <a:extLst>
              <a:ext uri="{FF2B5EF4-FFF2-40B4-BE49-F238E27FC236}">
                <a16:creationId xmlns:a16="http://schemas.microsoft.com/office/drawing/2014/main" id="{810C89DF-C5CA-4FA2-BCE8-D4152A8A2CE7}"/>
              </a:ext>
            </a:extLst>
          </p:cNvPr>
          <p:cNvSpPr txBox="1">
            <a:spLocks/>
          </p:cNvSpPr>
          <p:nvPr/>
        </p:nvSpPr>
        <p:spPr>
          <a:xfrm>
            <a:off x="3808241" y="2735557"/>
            <a:ext cx="7532859" cy="2421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b="1" strike="noStrike" spc="-1" dirty="0">
                <a:solidFill>
                  <a:schemeClr val="accent1">
                    <a:lumMod val="75000"/>
                  </a:schemeClr>
                </a:solidFill>
                <a:latin typeface="メイリオ" panose="020B0604030504040204" pitchFamily="50" charset="-128"/>
                <a:ea typeface="メイリオ" panose="020B0604030504040204" pitchFamily="50" charset="-128"/>
              </a:rPr>
              <a:t>PREP</a:t>
            </a:r>
            <a:r>
              <a:rPr lang="ja-JP" altLang="en-US" b="1" strike="noStrike" spc="-1" dirty="0">
                <a:solidFill>
                  <a:schemeClr val="accent1">
                    <a:lumMod val="75000"/>
                  </a:schemeClr>
                </a:solidFill>
                <a:latin typeface="メイリオ" panose="020B0604030504040204" pitchFamily="50" charset="-128"/>
                <a:ea typeface="メイリオ" panose="020B0604030504040204" pitchFamily="50" charset="-128"/>
              </a:rPr>
              <a:t>法</a:t>
            </a:r>
            <a:r>
              <a:rPr lang="ja-JP" altLang="en-US" strike="noStrike" spc="-1" dirty="0">
                <a:latin typeface="メイリオ" panose="020B0604030504040204" pitchFamily="50" charset="-128"/>
                <a:ea typeface="メイリオ" panose="020B0604030504040204" pitchFamily="50" charset="-128"/>
              </a:rPr>
              <a:t>や</a:t>
            </a:r>
            <a:r>
              <a:rPr lang="en-US" altLang="ja-JP" b="1" strike="noStrike" spc="-1" dirty="0">
                <a:solidFill>
                  <a:schemeClr val="accent1">
                    <a:lumMod val="75000"/>
                  </a:schemeClr>
                </a:solidFill>
                <a:latin typeface="メイリオ" panose="020B0604030504040204" pitchFamily="50" charset="-128"/>
                <a:ea typeface="メイリオ" panose="020B0604030504040204" pitchFamily="50" charset="-128"/>
              </a:rPr>
              <a:t>5W3H</a:t>
            </a:r>
            <a:r>
              <a:rPr lang="ja-JP" altLang="en-US" b="0" strike="noStrike" spc="-1" dirty="0">
                <a:latin typeface="メイリオ" panose="020B0604030504040204" pitchFamily="50" charset="-128"/>
                <a:ea typeface="メイリオ" panose="020B0604030504040204" pitchFamily="50" charset="-128"/>
              </a:rPr>
              <a:t>を使って、</a:t>
            </a:r>
            <a:endParaRPr lang="en-US" altLang="ja-JP" b="0" strike="noStrike" spc="-1" dirty="0">
              <a:latin typeface="メイリオ" panose="020B0604030504040204" pitchFamily="50" charset="-128"/>
              <a:ea typeface="メイリオ" panose="020B0604030504040204" pitchFamily="50" charset="-128"/>
            </a:endParaRPr>
          </a:p>
          <a:p>
            <a:pPr marL="0" indent="0">
              <a:lnSpc>
                <a:spcPct val="100000"/>
              </a:lnSpc>
              <a:buNone/>
            </a:pPr>
            <a:r>
              <a:rPr lang="ja-JP" altLang="en-US" dirty="0">
                <a:latin typeface="メイリオ" panose="020B0604030504040204" pitchFamily="50" charset="-128"/>
                <a:ea typeface="メイリオ" panose="020B0604030504040204" pitchFamily="50" charset="-128"/>
              </a:rPr>
              <a:t>聴き手に分かりやすいトークを考える。</a:t>
            </a:r>
            <a:endParaRPr lang="en-US" altLang="ja-JP" dirty="0">
              <a:latin typeface="メイリオ" panose="020B0604030504040204" pitchFamily="50" charset="-128"/>
              <a:ea typeface="メイリオ" panose="020B0604030504040204" pitchFamily="50" charset="-128"/>
            </a:endParaRPr>
          </a:p>
        </p:txBody>
      </p:sp>
      <p:cxnSp>
        <p:nvCxnSpPr>
          <p:cNvPr id="12" name="直線コネクタ 11">
            <a:extLst>
              <a:ext uri="{FF2B5EF4-FFF2-40B4-BE49-F238E27FC236}">
                <a16:creationId xmlns:a16="http://schemas.microsoft.com/office/drawing/2014/main" id="{3946CB11-57E5-4967-A9D2-BC147DCC6B10}"/>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タイトル 1">
            <a:extLst>
              <a:ext uri="{FF2B5EF4-FFF2-40B4-BE49-F238E27FC236}">
                <a16:creationId xmlns:a16="http://schemas.microsoft.com/office/drawing/2014/main" id="{17CB4374-329D-4B6B-8CDE-4A3C2587BE08}"/>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sp>
        <p:nvSpPr>
          <p:cNvPr id="9" name="吹き出し: 角を丸めた四角形 8">
            <a:extLst>
              <a:ext uri="{FF2B5EF4-FFF2-40B4-BE49-F238E27FC236}">
                <a16:creationId xmlns:a16="http://schemas.microsoft.com/office/drawing/2014/main" id="{769E172E-FCCE-4A55-A1CB-8A01317A2BB5}"/>
              </a:ext>
            </a:extLst>
          </p:cNvPr>
          <p:cNvSpPr/>
          <p:nvPr/>
        </p:nvSpPr>
        <p:spPr>
          <a:xfrm>
            <a:off x="1785738" y="4577650"/>
            <a:ext cx="3645244" cy="1879954"/>
          </a:xfrm>
          <a:prstGeom prst="wedgeRoundRectCallout">
            <a:avLst>
              <a:gd name="adj1" fmla="val 54754"/>
              <a:gd name="adj2" fmla="val -26150"/>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1"/>
                </a:solidFill>
                <a:latin typeface="メイリオ" panose="020B0604030504040204" pitchFamily="50" charset="-128"/>
                <a:ea typeface="メイリオ" panose="020B0604030504040204" pitchFamily="50" charset="-128"/>
              </a:rPr>
              <a:t>PREP</a:t>
            </a:r>
            <a:r>
              <a:rPr kumimoji="1" lang="ja-JP" altLang="en-US" b="1" dirty="0">
                <a:solidFill>
                  <a:schemeClr val="tx1"/>
                </a:solidFill>
                <a:latin typeface="メイリオ" panose="020B0604030504040204" pitchFamily="50" charset="-128"/>
                <a:ea typeface="メイリオ" panose="020B0604030504040204" pitchFamily="50" charset="-128"/>
              </a:rPr>
              <a:t>法</a:t>
            </a:r>
            <a:r>
              <a:rPr kumimoji="1" lang="ja-JP" altLang="en-US" dirty="0">
                <a:solidFill>
                  <a:schemeClr val="tx1"/>
                </a:solidFill>
                <a:latin typeface="メイリオ" panose="020B0604030504040204" pitchFamily="50" charset="-128"/>
                <a:ea typeface="メイリオ" panose="020B0604030504040204" pitchFamily="50" charset="-128"/>
              </a:rPr>
              <a:t>：</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rPr>
              <a:t>Point</a:t>
            </a:r>
            <a:r>
              <a:rPr kumimoji="1" lang="ja-JP" altLang="en-US" dirty="0">
                <a:solidFill>
                  <a:schemeClr val="tx1"/>
                </a:solidFill>
                <a:latin typeface="メイリオ" panose="020B0604030504040204" pitchFamily="50" charset="-128"/>
                <a:ea typeface="メイリオ" panose="020B0604030504040204" pitchFamily="50" charset="-128"/>
              </a:rPr>
              <a:t>（結論）」</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rPr>
              <a:t>Reason</a:t>
            </a:r>
            <a:r>
              <a:rPr kumimoji="1" lang="ja-JP" altLang="en-US" dirty="0">
                <a:solidFill>
                  <a:schemeClr val="tx1"/>
                </a:solidFill>
                <a:latin typeface="メイリオ" panose="020B0604030504040204" pitchFamily="50" charset="-128"/>
                <a:ea typeface="メイリオ" panose="020B0604030504040204" pitchFamily="50" charset="-128"/>
              </a:rPr>
              <a:t>（理由）」</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rPr>
              <a:t>Example</a:t>
            </a:r>
            <a:r>
              <a:rPr kumimoji="1" lang="ja-JP" altLang="en-US" dirty="0">
                <a:solidFill>
                  <a:schemeClr val="tx1"/>
                </a:solidFill>
                <a:latin typeface="メイリオ" panose="020B0604030504040204" pitchFamily="50" charset="-128"/>
                <a:ea typeface="メイリオ" panose="020B0604030504040204" pitchFamily="50" charset="-128"/>
              </a:rPr>
              <a:t>（実例・具体例）」「</a:t>
            </a:r>
            <a:r>
              <a:rPr kumimoji="1" lang="en-US" altLang="ja-JP" dirty="0">
                <a:solidFill>
                  <a:schemeClr val="tx1"/>
                </a:solidFill>
                <a:latin typeface="メイリオ" panose="020B0604030504040204" pitchFamily="50" charset="-128"/>
                <a:ea typeface="メイリオ" panose="020B0604030504040204" pitchFamily="50" charset="-128"/>
              </a:rPr>
              <a:t>Point</a:t>
            </a:r>
            <a:r>
              <a:rPr kumimoji="1" lang="ja-JP" altLang="en-US" dirty="0">
                <a:solidFill>
                  <a:schemeClr val="tx1"/>
                </a:solidFill>
                <a:latin typeface="メイリオ" panose="020B0604030504040204" pitchFamily="50" charset="-128"/>
                <a:ea typeface="メイリオ" panose="020B0604030504040204" pitchFamily="50" charset="-128"/>
              </a:rPr>
              <a:t>（結論）」</a:t>
            </a:r>
          </a:p>
        </p:txBody>
      </p:sp>
      <p:sp>
        <p:nvSpPr>
          <p:cNvPr id="10" name="吹き出し: 角を丸めた四角形 9">
            <a:extLst>
              <a:ext uri="{FF2B5EF4-FFF2-40B4-BE49-F238E27FC236}">
                <a16:creationId xmlns:a16="http://schemas.microsoft.com/office/drawing/2014/main" id="{3DFE6A31-997F-4ED3-8968-E932BE0A03E8}"/>
              </a:ext>
            </a:extLst>
          </p:cNvPr>
          <p:cNvSpPr/>
          <p:nvPr/>
        </p:nvSpPr>
        <p:spPr>
          <a:xfrm>
            <a:off x="7688661" y="3788267"/>
            <a:ext cx="4185619" cy="2959935"/>
          </a:xfrm>
          <a:prstGeom prst="wedgeRoundRectCallout">
            <a:avLst>
              <a:gd name="adj1" fmla="val -60565"/>
              <a:gd name="adj2" fmla="val -1316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1"/>
                </a:solidFill>
                <a:latin typeface="メイリオ" panose="020B0604030504040204" pitchFamily="50" charset="-128"/>
                <a:ea typeface="メイリオ" panose="020B0604030504040204" pitchFamily="50" charset="-128"/>
              </a:rPr>
              <a:t>5W3H </a:t>
            </a:r>
            <a:r>
              <a:rPr kumimoji="1" lang="ja-JP" altLang="en-US" dirty="0">
                <a:solidFill>
                  <a:schemeClr val="tx1"/>
                </a:solidFill>
                <a:latin typeface="メイリオ" panose="020B0604030504040204" pitchFamily="50" charset="-128"/>
                <a:ea typeface="メイリオ" panose="020B0604030504040204" pitchFamily="50" charset="-128"/>
              </a:rPr>
              <a:t>：</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rPr>
              <a:t>When</a:t>
            </a:r>
            <a:r>
              <a:rPr kumimoji="1" lang="ja-JP" altLang="en-US" dirty="0">
                <a:solidFill>
                  <a:schemeClr val="tx1"/>
                </a:solidFill>
                <a:latin typeface="メイリオ" panose="020B0604030504040204" pitchFamily="50" charset="-128"/>
                <a:ea typeface="メイリオ" panose="020B0604030504040204" pitchFamily="50" charset="-128"/>
              </a:rPr>
              <a:t>（いつ）」</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rPr>
              <a:t>Where</a:t>
            </a:r>
            <a:r>
              <a:rPr kumimoji="1" lang="ja-JP" altLang="en-US" dirty="0">
                <a:solidFill>
                  <a:schemeClr val="tx1"/>
                </a:solidFill>
                <a:latin typeface="メイリオ" panose="020B0604030504040204" pitchFamily="50" charset="-128"/>
                <a:ea typeface="メイリオ" panose="020B0604030504040204" pitchFamily="50" charset="-128"/>
              </a:rPr>
              <a:t>（どこで）」</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rPr>
              <a:t>Who</a:t>
            </a:r>
            <a:r>
              <a:rPr kumimoji="1" lang="ja-JP" altLang="en-US" dirty="0">
                <a:solidFill>
                  <a:schemeClr val="tx1"/>
                </a:solidFill>
                <a:latin typeface="メイリオ" panose="020B0604030504040204" pitchFamily="50" charset="-128"/>
                <a:ea typeface="メイリオ" panose="020B0604030504040204" pitchFamily="50" charset="-128"/>
              </a:rPr>
              <a:t>（誰が）」</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rPr>
              <a:t>Why</a:t>
            </a:r>
            <a:r>
              <a:rPr kumimoji="1" lang="ja-JP" altLang="en-US" dirty="0">
                <a:solidFill>
                  <a:schemeClr val="tx1"/>
                </a:solidFill>
                <a:latin typeface="メイリオ" panose="020B0604030504040204" pitchFamily="50" charset="-128"/>
                <a:ea typeface="メイリオ" panose="020B0604030504040204" pitchFamily="50" charset="-128"/>
              </a:rPr>
              <a:t>（なぜ）」</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rPr>
              <a:t>What</a:t>
            </a:r>
            <a:r>
              <a:rPr kumimoji="1" lang="ja-JP" altLang="en-US" dirty="0">
                <a:solidFill>
                  <a:schemeClr val="tx1"/>
                </a:solidFill>
                <a:latin typeface="メイリオ" panose="020B0604030504040204" pitchFamily="50" charset="-128"/>
                <a:ea typeface="メイリオ" panose="020B0604030504040204" pitchFamily="50" charset="-128"/>
              </a:rPr>
              <a:t>（何を）」</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rPr>
              <a:t>How</a:t>
            </a:r>
            <a:r>
              <a:rPr kumimoji="1" lang="ja-JP" altLang="en-US" dirty="0">
                <a:solidFill>
                  <a:schemeClr val="tx1"/>
                </a:solidFill>
                <a:latin typeface="メイリオ" panose="020B0604030504040204" pitchFamily="50" charset="-128"/>
                <a:ea typeface="メイリオ" panose="020B0604030504040204" pitchFamily="50" charset="-128"/>
              </a:rPr>
              <a:t>（どのように）」</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a:t>
            </a:r>
            <a:r>
              <a:rPr kumimoji="1" lang="en-US" altLang="ja-JP" dirty="0">
                <a:solidFill>
                  <a:schemeClr val="tx1"/>
                </a:solidFill>
                <a:latin typeface="メイリオ" panose="020B0604030504040204" pitchFamily="50" charset="-128"/>
                <a:ea typeface="メイリオ" panose="020B0604030504040204" pitchFamily="50" charset="-128"/>
              </a:rPr>
              <a:t>How many</a:t>
            </a:r>
            <a:r>
              <a:rPr kumimoji="1" lang="ja-JP" altLang="en-US" dirty="0">
                <a:solidFill>
                  <a:schemeClr val="tx1"/>
                </a:solidFill>
                <a:latin typeface="メイリオ" panose="020B0604030504040204" pitchFamily="50" charset="-128"/>
                <a:ea typeface="メイリオ" panose="020B0604030504040204" pitchFamily="50" charset="-128"/>
              </a:rPr>
              <a:t>（どのくらい）」「</a:t>
            </a:r>
            <a:r>
              <a:rPr kumimoji="1" lang="en-US" altLang="ja-JP" dirty="0">
                <a:solidFill>
                  <a:schemeClr val="tx1"/>
                </a:solidFill>
                <a:latin typeface="メイリオ" panose="020B0604030504040204" pitchFamily="50" charset="-128"/>
                <a:ea typeface="メイリオ" panose="020B0604030504040204" pitchFamily="50" charset="-128"/>
              </a:rPr>
              <a:t>How much</a:t>
            </a:r>
            <a:r>
              <a:rPr kumimoji="1" lang="ja-JP" altLang="en-US" dirty="0">
                <a:solidFill>
                  <a:schemeClr val="tx1"/>
                </a:solidFill>
                <a:latin typeface="メイリオ" panose="020B0604030504040204" pitchFamily="50" charset="-128"/>
                <a:ea typeface="メイリオ" panose="020B0604030504040204" pitchFamily="50" charset="-128"/>
              </a:rPr>
              <a:t>（いくら）」</a:t>
            </a:r>
          </a:p>
        </p:txBody>
      </p:sp>
    </p:spTree>
    <p:extLst>
      <p:ext uri="{BB962C8B-B14F-4D97-AF65-F5344CB8AC3E}">
        <p14:creationId xmlns:p14="http://schemas.microsoft.com/office/powerpoint/2010/main" val="60782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矢印: 右 29">
            <a:extLst>
              <a:ext uri="{FF2B5EF4-FFF2-40B4-BE49-F238E27FC236}">
                <a16:creationId xmlns:a16="http://schemas.microsoft.com/office/drawing/2014/main" id="{2DD6CC67-135D-4500-AFC6-FA06BE48C56A}"/>
              </a:ext>
            </a:extLst>
          </p:cNvPr>
          <p:cNvSpPr/>
          <p:nvPr/>
        </p:nvSpPr>
        <p:spPr>
          <a:xfrm>
            <a:off x="860304" y="2344947"/>
            <a:ext cx="2400300" cy="2923288"/>
          </a:xfrm>
          <a:prstGeom prst="rightArrow">
            <a:avLst>
              <a:gd name="adj1" fmla="val 100000"/>
              <a:gd name="adj2" fmla="val 39754"/>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t>ノートに書く</a:t>
            </a:r>
            <a:endParaRPr kumimoji="1" lang="ja-JP" altLang="en-US" sz="1400" b="1" dirty="0"/>
          </a:p>
        </p:txBody>
      </p:sp>
      <p:sp>
        <p:nvSpPr>
          <p:cNvPr id="15" name="コンテンツ プレースホルダー 2">
            <a:extLst>
              <a:ext uri="{FF2B5EF4-FFF2-40B4-BE49-F238E27FC236}">
                <a16:creationId xmlns:a16="http://schemas.microsoft.com/office/drawing/2014/main" id="{EF577FC0-2CCF-4418-80C0-B0419F8CC3AC}"/>
              </a:ext>
            </a:extLst>
          </p:cNvPr>
          <p:cNvSpPr>
            <a:spLocks noGrp="1"/>
          </p:cNvSpPr>
          <p:nvPr>
            <p:ph idx="1"/>
          </p:nvPr>
        </p:nvSpPr>
        <p:spPr>
          <a:xfrm>
            <a:off x="3349901" y="1166795"/>
            <a:ext cx="5492198" cy="1208159"/>
          </a:xfrm>
        </p:spPr>
        <p:txBody>
          <a:bodyPr>
            <a:normAutofit/>
          </a:bodyPr>
          <a:lstStyle/>
          <a:p>
            <a:pPr marL="38100" indent="0" algn="ctr">
              <a:lnSpc>
                <a:spcPct val="150000"/>
              </a:lnSpc>
              <a:buNone/>
            </a:pPr>
            <a:r>
              <a:rPr lang="ja-JP" altLang="en-US" sz="3600" b="1" dirty="0">
                <a:solidFill>
                  <a:schemeClr val="accent1">
                    <a:lumMod val="75000"/>
                  </a:schemeClr>
                </a:solidFill>
                <a:latin typeface="メイリオ" panose="020B0604030504040204" pitchFamily="50" charset="-128"/>
                <a:ea typeface="メイリオ" panose="020B0604030504040204" pitchFamily="50" charset="-128"/>
              </a:rPr>
              <a:t>台本</a:t>
            </a:r>
            <a:r>
              <a:rPr lang="ja-JP" altLang="en-US" sz="3600" dirty="0">
                <a:latin typeface="メイリオ" panose="020B0604030504040204" pitchFamily="50" charset="-128"/>
                <a:ea typeface="メイリオ" panose="020B0604030504040204" pitchFamily="50" charset="-128"/>
              </a:rPr>
              <a:t>を作る</a:t>
            </a:r>
            <a:endParaRPr kumimoji="1" lang="en-US" altLang="ja-JP" sz="3600" dirty="0">
              <a:latin typeface="メイリオ" panose="020B0604030504040204" pitchFamily="50" charset="-128"/>
              <a:ea typeface="メイリオ" panose="020B0604030504040204" pitchFamily="50" charset="-128"/>
            </a:endParaRPr>
          </a:p>
        </p:txBody>
      </p:sp>
      <p:pic>
        <p:nvPicPr>
          <p:cNvPr id="5" name="図 4" descr="ランプ が含まれている画像&#10;&#10;自動的に生成された説明">
            <a:extLst>
              <a:ext uri="{FF2B5EF4-FFF2-40B4-BE49-F238E27FC236}">
                <a16:creationId xmlns:a16="http://schemas.microsoft.com/office/drawing/2014/main" id="{BE0BBD23-B6B1-4753-B4A1-B43AC57C0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982" y="4535208"/>
            <a:ext cx="1707914" cy="2210892"/>
          </a:xfrm>
          <a:prstGeom prst="rect">
            <a:avLst/>
          </a:prstGeom>
        </p:spPr>
      </p:pic>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4"/>
          <a:stretch>
            <a:fillRect/>
          </a:stretch>
        </p:blipFill>
        <p:spPr>
          <a:xfrm>
            <a:off x="-561296" y="6503876"/>
            <a:ext cx="4115157" cy="365792"/>
          </a:xfrm>
          <a:prstGeom prst="rect">
            <a:avLst/>
          </a:prstGeom>
        </p:spPr>
      </p:pic>
      <p:sp>
        <p:nvSpPr>
          <p:cNvPr id="12" name="コンテンツ プレースホルダー 2">
            <a:extLst>
              <a:ext uri="{FF2B5EF4-FFF2-40B4-BE49-F238E27FC236}">
                <a16:creationId xmlns:a16="http://schemas.microsoft.com/office/drawing/2014/main" id="{D8A57275-BAA1-477C-9142-E1C11E0627DB}"/>
              </a:ext>
            </a:extLst>
          </p:cNvPr>
          <p:cNvSpPr txBox="1">
            <a:spLocks/>
          </p:cNvSpPr>
          <p:nvPr/>
        </p:nvSpPr>
        <p:spPr>
          <a:xfrm>
            <a:off x="3808241" y="2735557"/>
            <a:ext cx="7532859" cy="2421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trike="noStrike" spc="-1" dirty="0">
                <a:latin typeface="メイリオ" panose="020B0604030504040204" pitchFamily="50" charset="-128"/>
                <a:ea typeface="メイリオ" panose="020B0604030504040204" pitchFamily="50" charset="-128"/>
              </a:rPr>
              <a:t>トーク内容をノートに書き出してみて、</a:t>
            </a:r>
            <a:endParaRPr lang="en-US" altLang="ja-JP" strike="noStrike" spc="-1" dirty="0">
              <a:latin typeface="メイリオ" panose="020B0604030504040204" pitchFamily="50" charset="-128"/>
              <a:ea typeface="メイリオ" panose="020B0604030504040204" pitchFamily="50" charset="-128"/>
            </a:endParaRPr>
          </a:p>
          <a:p>
            <a:pPr marL="0" indent="0">
              <a:lnSpc>
                <a:spcPct val="100000"/>
              </a:lnSpc>
              <a:buNone/>
            </a:pPr>
            <a:r>
              <a:rPr lang="ja-JP" altLang="en-US" b="1" strike="noStrike" spc="-1" dirty="0">
                <a:solidFill>
                  <a:schemeClr val="accent1">
                    <a:lumMod val="75000"/>
                  </a:schemeClr>
                </a:solidFill>
                <a:latin typeface="メイリオ" panose="020B0604030504040204" pitchFamily="50" charset="-128"/>
                <a:ea typeface="メイリオ" panose="020B0604030504040204" pitchFamily="50" charset="-128"/>
              </a:rPr>
              <a:t>全体像</a:t>
            </a:r>
            <a:r>
              <a:rPr lang="ja-JP" altLang="en-US" b="0" strike="noStrike" spc="-1" dirty="0">
                <a:latin typeface="メイリオ" panose="020B0604030504040204" pitchFamily="50" charset="-128"/>
                <a:ea typeface="メイリオ" panose="020B0604030504040204" pitchFamily="50" charset="-128"/>
              </a:rPr>
              <a:t>を</a:t>
            </a:r>
            <a:r>
              <a:rPr lang="ja-JP" altLang="en-US" b="1" strike="noStrike" spc="-1" dirty="0">
                <a:solidFill>
                  <a:schemeClr val="accent1">
                    <a:lumMod val="75000"/>
                  </a:schemeClr>
                </a:solidFill>
                <a:latin typeface="メイリオ" panose="020B0604030504040204" pitchFamily="50" charset="-128"/>
                <a:ea typeface="メイリオ" panose="020B0604030504040204" pitchFamily="50" charset="-128"/>
              </a:rPr>
              <a:t>把握</a:t>
            </a:r>
            <a:r>
              <a:rPr lang="ja-JP" altLang="en-US" dirty="0">
                <a:latin typeface="メイリオ" panose="020B0604030504040204" pitchFamily="50" charset="-128"/>
                <a:ea typeface="メイリオ" panose="020B0604030504040204" pitchFamily="50" charset="-128"/>
              </a:rPr>
              <a:t>する。</a:t>
            </a:r>
            <a:endParaRPr lang="en-US" altLang="ja-JP" dirty="0">
              <a:latin typeface="メイリオ" panose="020B0604030504040204" pitchFamily="50" charset="-128"/>
              <a:ea typeface="メイリオ" panose="020B0604030504040204" pitchFamily="50" charset="-128"/>
            </a:endParaRPr>
          </a:p>
        </p:txBody>
      </p:sp>
      <p:cxnSp>
        <p:nvCxnSpPr>
          <p:cNvPr id="9" name="直線コネクタ 8">
            <a:extLst>
              <a:ext uri="{FF2B5EF4-FFF2-40B4-BE49-F238E27FC236}">
                <a16:creationId xmlns:a16="http://schemas.microsoft.com/office/drawing/2014/main" id="{30077394-7279-4B16-94BF-161873D30320}"/>
              </a:ext>
            </a:extLst>
          </p:cNvPr>
          <p:cNvCxnSpPr>
            <a:cxnSpLocks/>
          </p:cNvCxnSpPr>
          <p:nvPr/>
        </p:nvCxnSpPr>
        <p:spPr>
          <a:xfrm>
            <a:off x="152400" y="9867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タイトル 1">
            <a:extLst>
              <a:ext uri="{FF2B5EF4-FFF2-40B4-BE49-F238E27FC236}">
                <a16:creationId xmlns:a16="http://schemas.microsoft.com/office/drawing/2014/main" id="{EB687150-DDB9-466C-BF17-69CB33EFFF8B}"/>
              </a:ext>
            </a:extLst>
          </p:cNvPr>
          <p:cNvSpPr txBox="1">
            <a:spLocks/>
          </p:cNvSpPr>
          <p:nvPr/>
        </p:nvSpPr>
        <p:spPr>
          <a:xfrm>
            <a:off x="483705" y="4175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spTree>
    <p:extLst>
      <p:ext uri="{BB962C8B-B14F-4D97-AF65-F5344CB8AC3E}">
        <p14:creationId xmlns:p14="http://schemas.microsoft.com/office/powerpoint/2010/main" val="249927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矢印: 右 30">
            <a:extLst>
              <a:ext uri="{FF2B5EF4-FFF2-40B4-BE49-F238E27FC236}">
                <a16:creationId xmlns:a16="http://schemas.microsoft.com/office/drawing/2014/main" id="{9B4A3D60-2040-4552-A1EA-78DBF6CFF231}"/>
              </a:ext>
            </a:extLst>
          </p:cNvPr>
          <p:cNvSpPr/>
          <p:nvPr/>
        </p:nvSpPr>
        <p:spPr>
          <a:xfrm>
            <a:off x="859454" y="2384031"/>
            <a:ext cx="2400300" cy="2923288"/>
          </a:xfrm>
          <a:prstGeom prst="rightArrow">
            <a:avLst>
              <a:gd name="adj1" fmla="val 100000"/>
              <a:gd name="adj2" fmla="val 41341"/>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直す</a:t>
            </a:r>
            <a:endParaRPr kumimoji="1" lang="ja-JP" altLang="en-US" b="1" dirty="0"/>
          </a:p>
        </p:txBody>
      </p:sp>
      <p:sp>
        <p:nvSpPr>
          <p:cNvPr id="15" name="コンテンツ プレースホルダー 2">
            <a:extLst>
              <a:ext uri="{FF2B5EF4-FFF2-40B4-BE49-F238E27FC236}">
                <a16:creationId xmlns:a16="http://schemas.microsoft.com/office/drawing/2014/main" id="{EF577FC0-2CCF-4418-80C0-B0419F8CC3AC}"/>
              </a:ext>
            </a:extLst>
          </p:cNvPr>
          <p:cNvSpPr>
            <a:spLocks noGrp="1"/>
          </p:cNvSpPr>
          <p:nvPr>
            <p:ph idx="1"/>
          </p:nvPr>
        </p:nvSpPr>
        <p:spPr>
          <a:xfrm>
            <a:off x="3349901" y="1166795"/>
            <a:ext cx="5492198" cy="1208159"/>
          </a:xfrm>
        </p:spPr>
        <p:txBody>
          <a:bodyPr>
            <a:normAutofit/>
          </a:bodyPr>
          <a:lstStyle/>
          <a:p>
            <a:pPr marL="38100" indent="0" algn="ctr">
              <a:lnSpc>
                <a:spcPct val="150000"/>
              </a:lnSpc>
              <a:buNone/>
            </a:pPr>
            <a:r>
              <a:rPr lang="ja-JP" altLang="en-US" sz="3600" b="1" dirty="0">
                <a:solidFill>
                  <a:schemeClr val="accent1">
                    <a:lumMod val="75000"/>
                  </a:schemeClr>
                </a:solidFill>
                <a:latin typeface="メイリオ" panose="020B0604030504040204" pitchFamily="50" charset="-128"/>
                <a:ea typeface="メイリオ" panose="020B0604030504040204" pitchFamily="50" charset="-128"/>
              </a:rPr>
              <a:t>台本</a:t>
            </a:r>
            <a:r>
              <a:rPr lang="ja-JP" altLang="en-US" sz="3600" dirty="0">
                <a:latin typeface="メイリオ" panose="020B0604030504040204" pitchFamily="50" charset="-128"/>
                <a:ea typeface="メイリオ" panose="020B0604030504040204" pitchFamily="50" charset="-128"/>
              </a:rPr>
              <a:t>を作る</a:t>
            </a:r>
            <a:endParaRPr kumimoji="1" lang="en-US" altLang="ja-JP" sz="3600" dirty="0">
              <a:latin typeface="メイリオ" panose="020B0604030504040204" pitchFamily="50" charset="-128"/>
              <a:ea typeface="メイリオ" panose="020B0604030504040204" pitchFamily="50" charset="-128"/>
            </a:endParaRPr>
          </a:p>
        </p:txBody>
      </p:sp>
      <p:pic>
        <p:nvPicPr>
          <p:cNvPr id="5" name="図 4" descr="ランプ が含まれている画像&#10;&#10;自動的に生成された説明">
            <a:extLst>
              <a:ext uri="{FF2B5EF4-FFF2-40B4-BE49-F238E27FC236}">
                <a16:creationId xmlns:a16="http://schemas.microsoft.com/office/drawing/2014/main" id="{BE0BBD23-B6B1-4753-B4A1-B43AC57C0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982" y="4535208"/>
            <a:ext cx="1707914" cy="2210892"/>
          </a:xfrm>
          <a:prstGeom prst="rect">
            <a:avLst/>
          </a:prstGeom>
        </p:spPr>
      </p:pic>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4"/>
          <a:stretch>
            <a:fillRect/>
          </a:stretch>
        </p:blipFill>
        <p:spPr>
          <a:xfrm>
            <a:off x="-613208" y="6492208"/>
            <a:ext cx="4115157" cy="365792"/>
          </a:xfrm>
          <a:prstGeom prst="rect">
            <a:avLst/>
          </a:prstGeom>
        </p:spPr>
      </p:pic>
      <p:sp>
        <p:nvSpPr>
          <p:cNvPr id="12" name="コンテンツ プレースホルダー 2">
            <a:extLst>
              <a:ext uri="{FF2B5EF4-FFF2-40B4-BE49-F238E27FC236}">
                <a16:creationId xmlns:a16="http://schemas.microsoft.com/office/drawing/2014/main" id="{9152C81A-E636-4CCA-B7E5-2350B348714E}"/>
              </a:ext>
            </a:extLst>
          </p:cNvPr>
          <p:cNvSpPr txBox="1">
            <a:spLocks/>
          </p:cNvSpPr>
          <p:nvPr/>
        </p:nvSpPr>
        <p:spPr>
          <a:xfrm>
            <a:off x="3808241" y="2735557"/>
            <a:ext cx="7532859" cy="2421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trike="noStrike" spc="-1" dirty="0">
                <a:latin typeface="メイリオ" panose="020B0604030504040204" pitchFamily="50" charset="-128"/>
                <a:ea typeface="メイリオ" panose="020B0604030504040204" pitchFamily="50" charset="-128"/>
              </a:rPr>
              <a:t>繰り返しトーク内容を見直し、</a:t>
            </a:r>
            <a:r>
              <a:rPr lang="ja-JP" altLang="en-US" b="1" strike="noStrike" spc="-1" dirty="0">
                <a:solidFill>
                  <a:schemeClr val="accent1">
                    <a:lumMod val="75000"/>
                  </a:schemeClr>
                </a:solidFill>
                <a:latin typeface="メイリオ" panose="020B0604030504040204" pitchFamily="50" charset="-128"/>
                <a:ea typeface="メイリオ" panose="020B0604030504040204" pitchFamily="50" charset="-128"/>
              </a:rPr>
              <a:t>練習</a:t>
            </a:r>
            <a:r>
              <a:rPr lang="ja-JP" altLang="en-US" b="0" strike="noStrike" spc="-1" dirty="0">
                <a:latin typeface="メイリオ" panose="020B0604030504040204" pitchFamily="50" charset="-128"/>
                <a:ea typeface="メイリオ" panose="020B0604030504040204" pitchFamily="50" charset="-128"/>
              </a:rPr>
              <a:t>と</a:t>
            </a:r>
            <a:r>
              <a:rPr lang="ja-JP" altLang="en-US" b="1" spc="-1" dirty="0">
                <a:solidFill>
                  <a:schemeClr val="accent1">
                    <a:lumMod val="75000"/>
                  </a:schemeClr>
                </a:solidFill>
                <a:latin typeface="メイリオ" panose="020B0604030504040204" pitchFamily="50" charset="-128"/>
                <a:ea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rPr>
              <a:t>を繰り返す。</a:t>
            </a:r>
            <a:endParaRPr lang="en-US" altLang="ja-JP" dirty="0">
              <a:latin typeface="メイリオ" panose="020B0604030504040204" pitchFamily="50" charset="-128"/>
              <a:ea typeface="メイリオ" panose="020B0604030504040204" pitchFamily="50" charset="-128"/>
            </a:endParaRPr>
          </a:p>
        </p:txBody>
      </p:sp>
      <p:cxnSp>
        <p:nvCxnSpPr>
          <p:cNvPr id="11" name="直線コネクタ 10">
            <a:extLst>
              <a:ext uri="{FF2B5EF4-FFF2-40B4-BE49-F238E27FC236}">
                <a16:creationId xmlns:a16="http://schemas.microsoft.com/office/drawing/2014/main" id="{D95BE068-1A00-4D9F-B9C6-7BC56D7062EC}"/>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タイトル 1">
            <a:extLst>
              <a:ext uri="{FF2B5EF4-FFF2-40B4-BE49-F238E27FC236}">
                <a16:creationId xmlns:a16="http://schemas.microsoft.com/office/drawing/2014/main" id="{51D3C232-7BE3-47B4-A406-F95812B618F9}"/>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spTree>
    <p:extLst>
      <p:ext uri="{BB962C8B-B14F-4D97-AF65-F5344CB8AC3E}">
        <p14:creationId xmlns:p14="http://schemas.microsoft.com/office/powerpoint/2010/main" val="905332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sp>
        <p:nvSpPr>
          <p:cNvPr id="20" name="吹き出し: 角を丸めた四角形 19">
            <a:extLst>
              <a:ext uri="{FF2B5EF4-FFF2-40B4-BE49-F238E27FC236}">
                <a16:creationId xmlns:a16="http://schemas.microsoft.com/office/drawing/2014/main" id="{2340EF03-16BF-4C48-82BA-BC1429F112AB}"/>
              </a:ext>
            </a:extLst>
          </p:cNvPr>
          <p:cNvSpPr/>
          <p:nvPr/>
        </p:nvSpPr>
        <p:spPr>
          <a:xfrm>
            <a:off x="951440" y="2704426"/>
            <a:ext cx="5541663" cy="2114957"/>
          </a:xfrm>
          <a:prstGeom prst="wedgeRoundRectCallout">
            <a:avLst>
              <a:gd name="adj1" fmla="val 37098"/>
              <a:gd name="adj2" fmla="val 71755"/>
              <a:gd name="adj3" fmla="val 16667"/>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ja-JP" altLang="en-US" sz="1400" dirty="0">
                <a:solidFill>
                  <a:schemeClr val="tx1"/>
                </a:solidFill>
                <a:latin typeface="メイリオ" panose="020B0604030504040204" pitchFamily="50" charset="-128"/>
                <a:ea typeface="メイリオ" panose="020B0604030504040204" pitchFamily="50" charset="-128"/>
              </a:rPr>
              <a:t>　まずは研修を通して成長したことをお話しします。</a:t>
            </a:r>
            <a:endParaRPr kumimoji="1" lang="en-US" altLang="ja-JP" sz="1400" dirty="0">
              <a:solidFill>
                <a:schemeClr val="tx1"/>
              </a:solidFill>
              <a:latin typeface="メイリオ" panose="020B0604030504040204" pitchFamily="50" charset="-128"/>
              <a:ea typeface="メイリオ" panose="020B0604030504040204" pitchFamily="50" charset="-128"/>
            </a:endParaRPr>
          </a:p>
          <a:p>
            <a:pPr>
              <a:lnSpc>
                <a:spcPct val="150000"/>
              </a:lnSpc>
            </a:pPr>
            <a:r>
              <a:rPr lang="ja-JP" altLang="en-US" sz="1400" dirty="0">
                <a:solidFill>
                  <a:schemeClr val="tx1"/>
                </a:solidFill>
                <a:latin typeface="メイリオ" panose="020B0604030504040204" pitchFamily="50" charset="-128"/>
                <a:ea typeface="メイリオ" panose="020B0604030504040204" pitchFamily="50" charset="-128"/>
              </a:rPr>
              <a:t>　</a:t>
            </a:r>
            <a:r>
              <a:rPr kumimoji="1" lang="ja-JP" altLang="en-US" sz="1400" dirty="0">
                <a:solidFill>
                  <a:schemeClr val="tx1"/>
                </a:solidFill>
                <a:latin typeface="メイリオ" panose="020B0604030504040204" pitchFamily="50" charset="-128"/>
                <a:ea typeface="メイリオ" panose="020B0604030504040204" pitchFamily="50" charset="-128"/>
              </a:rPr>
              <a:t>私が研修で成長できたことは、コミュニケーション能力です。</a:t>
            </a:r>
            <a:endParaRPr kumimoji="1" lang="en-US" altLang="ja-JP" sz="1400" dirty="0">
              <a:solidFill>
                <a:schemeClr val="tx1"/>
              </a:solidFill>
              <a:latin typeface="メイリオ" panose="020B0604030504040204" pitchFamily="50" charset="-128"/>
              <a:ea typeface="メイリオ" panose="020B0604030504040204" pitchFamily="50" charset="-128"/>
            </a:endParaRPr>
          </a:p>
          <a:p>
            <a:pPr>
              <a:lnSpc>
                <a:spcPct val="150000"/>
              </a:lnSpc>
            </a:pPr>
            <a:r>
              <a:rPr lang="ja-JP" altLang="en-US" sz="1400" dirty="0">
                <a:solidFill>
                  <a:schemeClr val="tx1"/>
                </a:solidFill>
                <a:latin typeface="メイリオ" panose="020B0604030504040204" pitchFamily="50" charset="-128"/>
                <a:ea typeface="メイリオ" panose="020B0604030504040204" pitchFamily="50" charset="-128"/>
              </a:rPr>
              <a:t>　</a:t>
            </a:r>
            <a:r>
              <a:rPr kumimoji="1" lang="ja-JP" altLang="en-US" sz="1400" dirty="0">
                <a:solidFill>
                  <a:schemeClr val="tx1"/>
                </a:solidFill>
                <a:latin typeface="メイリオ" panose="020B0604030504040204" pitchFamily="50" charset="-128"/>
                <a:ea typeface="メイリオ" panose="020B0604030504040204" pitchFamily="50" charset="-128"/>
              </a:rPr>
              <a:t>研修内では</a:t>
            </a:r>
            <a:r>
              <a:rPr lang="ja-JP" altLang="en-US" sz="1400" dirty="0">
                <a:solidFill>
                  <a:schemeClr val="tx1"/>
                </a:solidFill>
                <a:latin typeface="メイリオ" panose="020B0604030504040204" pitchFamily="50" charset="-128"/>
                <a:ea typeface="メイリオ" panose="020B0604030504040204" pitchFamily="50" charset="-128"/>
              </a:rPr>
              <a:t>グループワーク</a:t>
            </a:r>
            <a:r>
              <a:rPr kumimoji="1" lang="ja-JP" altLang="en-US" sz="1400" dirty="0">
                <a:solidFill>
                  <a:schemeClr val="tx1"/>
                </a:solidFill>
                <a:latin typeface="メイリオ" panose="020B0604030504040204" pitchFamily="50" charset="-128"/>
                <a:ea typeface="メイリオ" panose="020B0604030504040204" pitchFamily="50" charset="-128"/>
              </a:rPr>
              <a:t>や</a:t>
            </a:r>
            <a:r>
              <a:rPr kumimoji="1" lang="en-US" altLang="ja-JP" sz="1400" dirty="0">
                <a:solidFill>
                  <a:schemeClr val="tx1"/>
                </a:solidFill>
                <a:latin typeface="メイリオ" panose="020B0604030504040204" pitchFamily="50" charset="-128"/>
                <a:ea typeface="メイリオ" panose="020B0604030504040204" pitchFamily="50" charset="-128"/>
              </a:rPr>
              <a:t>1</a:t>
            </a:r>
            <a:r>
              <a:rPr kumimoji="1" lang="ja-JP" altLang="en-US" sz="1400" dirty="0">
                <a:solidFill>
                  <a:schemeClr val="tx1"/>
                </a:solidFill>
                <a:latin typeface="メイリオ" panose="020B0604030504040204" pitchFamily="50" charset="-128"/>
                <a:ea typeface="メイリオ" panose="020B0604030504040204" pitchFamily="50" charset="-128"/>
              </a:rPr>
              <a:t>分間スピーチなど</a:t>
            </a:r>
            <a:endParaRPr kumimoji="1" lang="en-US" altLang="ja-JP" sz="1400" dirty="0">
              <a:solidFill>
                <a:schemeClr val="tx1"/>
              </a:solidFill>
              <a:latin typeface="メイリオ" panose="020B0604030504040204" pitchFamily="50" charset="-128"/>
              <a:ea typeface="メイリオ" panose="020B0604030504040204" pitchFamily="50" charset="-128"/>
            </a:endParaRPr>
          </a:p>
          <a:p>
            <a:pPr>
              <a:lnSpc>
                <a:spcPct val="150000"/>
              </a:lnSpc>
            </a:pPr>
            <a:r>
              <a:rPr lang="ja-JP" altLang="en-US" sz="1400" dirty="0">
                <a:solidFill>
                  <a:schemeClr val="tx1"/>
                </a:solidFill>
                <a:latin typeface="メイリオ" panose="020B0604030504040204" pitchFamily="50" charset="-128"/>
                <a:ea typeface="メイリオ" panose="020B0604030504040204" pitchFamily="50" charset="-128"/>
              </a:rPr>
              <a:t>　</a:t>
            </a:r>
            <a:r>
              <a:rPr kumimoji="1" lang="ja-JP" altLang="en-US" sz="1400" dirty="0">
                <a:solidFill>
                  <a:schemeClr val="tx1"/>
                </a:solidFill>
                <a:latin typeface="メイリオ" panose="020B0604030504040204" pitchFamily="50" charset="-128"/>
                <a:ea typeface="メイリオ" panose="020B0604030504040204" pitchFamily="50" charset="-128"/>
              </a:rPr>
              <a:t>発言する機会が多く設けられていますので、</a:t>
            </a:r>
            <a:endParaRPr kumimoji="1" lang="en-US" altLang="ja-JP" sz="1400" dirty="0">
              <a:solidFill>
                <a:schemeClr val="tx1"/>
              </a:solidFill>
              <a:latin typeface="メイリオ" panose="020B0604030504040204" pitchFamily="50" charset="-128"/>
              <a:ea typeface="メイリオ" panose="020B0604030504040204" pitchFamily="50" charset="-128"/>
            </a:endParaRPr>
          </a:p>
          <a:p>
            <a:pPr>
              <a:lnSpc>
                <a:spcPct val="150000"/>
              </a:lnSpc>
            </a:pPr>
            <a:r>
              <a:rPr lang="ja-JP" altLang="en-US" sz="1400" dirty="0">
                <a:solidFill>
                  <a:schemeClr val="tx1"/>
                </a:solidFill>
                <a:latin typeface="メイリオ" panose="020B0604030504040204" pitchFamily="50" charset="-128"/>
                <a:ea typeface="メイリオ" panose="020B0604030504040204" pitchFamily="50" charset="-128"/>
              </a:rPr>
              <a:t>　私は次の３点に意識して取り組むことで成長できました。</a:t>
            </a:r>
            <a:endParaRPr lang="en-US" altLang="ja-JP" sz="1400" dirty="0">
              <a:solidFill>
                <a:schemeClr val="tx1"/>
              </a:solidFill>
              <a:latin typeface="メイリオ" panose="020B0604030504040204" pitchFamily="50" charset="-128"/>
              <a:ea typeface="メイリオ" panose="020B0604030504040204" pitchFamily="50" charset="-128"/>
            </a:endParaRPr>
          </a:p>
          <a:p>
            <a:pPr>
              <a:lnSpc>
                <a:spcPct val="150000"/>
              </a:lnSpc>
            </a:pPr>
            <a:r>
              <a:rPr lang="ja-JP" altLang="en-US" sz="1400" dirty="0">
                <a:solidFill>
                  <a:schemeClr val="tx1"/>
                </a:solidFill>
                <a:latin typeface="メイリオ" panose="020B0604030504040204" pitchFamily="50" charset="-128"/>
                <a:ea typeface="メイリオ" panose="020B0604030504040204" pitchFamily="50" charset="-128"/>
              </a:rPr>
              <a:t>　１点目はグループワークで積極的に発言することです。</a:t>
            </a:r>
            <a:r>
              <a:rPr lang="en-US" altLang="ja-JP" sz="1400" dirty="0">
                <a:solidFill>
                  <a:schemeClr val="tx1"/>
                </a:solidFill>
                <a:latin typeface="メイリオ" panose="020B0604030504040204" pitchFamily="50" charset="-128"/>
                <a:ea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2BBEA610-E0DA-49CD-939D-3052E78D24FC}"/>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タイトル 1">
            <a:extLst>
              <a:ext uri="{FF2B5EF4-FFF2-40B4-BE49-F238E27FC236}">
                <a16:creationId xmlns:a16="http://schemas.microsoft.com/office/drawing/2014/main" id="{B3B60B72-656F-4777-B923-898B9E39B13E}"/>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pic>
        <p:nvPicPr>
          <p:cNvPr id="19" name="図 18" descr="おもちゃ が含まれている画像&#10;&#10;自動的に生成された説明">
            <a:extLst>
              <a:ext uri="{FF2B5EF4-FFF2-40B4-BE49-F238E27FC236}">
                <a16:creationId xmlns:a16="http://schemas.microsoft.com/office/drawing/2014/main" id="{E3A298E9-E936-43F5-BD65-71BE1CD5F8E4}"/>
              </a:ext>
            </a:extLst>
          </p:cNvPr>
          <p:cNvPicPr>
            <a:picLocks noChangeAspect="1"/>
          </p:cNvPicPr>
          <p:nvPr/>
        </p:nvPicPr>
        <p:blipFill rotWithShape="1">
          <a:blip r:embed="rId4">
            <a:extLst>
              <a:ext uri="{28A0092B-C50C-407E-A947-70E740481C1C}">
                <a14:useLocalDpi xmlns:a14="http://schemas.microsoft.com/office/drawing/2010/main" val="0"/>
              </a:ext>
            </a:extLst>
          </a:blip>
          <a:srcRect b="41787"/>
          <a:stretch/>
        </p:blipFill>
        <p:spPr>
          <a:xfrm flipH="1">
            <a:off x="5234331" y="4965615"/>
            <a:ext cx="2322866" cy="1846002"/>
          </a:xfrm>
          <a:prstGeom prst="rect">
            <a:avLst/>
          </a:prstGeom>
        </p:spPr>
      </p:pic>
      <p:pic>
        <p:nvPicPr>
          <p:cNvPr id="4" name="図 3">
            <a:extLst>
              <a:ext uri="{FF2B5EF4-FFF2-40B4-BE49-F238E27FC236}">
                <a16:creationId xmlns:a16="http://schemas.microsoft.com/office/drawing/2014/main" id="{9EE36AEE-AAE6-448C-A36F-38F14D88716F}"/>
              </a:ext>
            </a:extLst>
          </p:cNvPr>
          <p:cNvPicPr>
            <a:picLocks noChangeAspect="1"/>
          </p:cNvPicPr>
          <p:nvPr/>
        </p:nvPicPr>
        <p:blipFill>
          <a:blip r:embed="rId5"/>
          <a:stretch>
            <a:fillRect/>
          </a:stretch>
        </p:blipFill>
        <p:spPr>
          <a:xfrm>
            <a:off x="7223564" y="3704253"/>
            <a:ext cx="3208808" cy="1872072"/>
          </a:xfrm>
          <a:prstGeom prst="rect">
            <a:avLst/>
          </a:prstGeom>
        </p:spPr>
      </p:pic>
      <p:pic>
        <p:nvPicPr>
          <p:cNvPr id="8" name="図 7">
            <a:extLst>
              <a:ext uri="{FF2B5EF4-FFF2-40B4-BE49-F238E27FC236}">
                <a16:creationId xmlns:a16="http://schemas.microsoft.com/office/drawing/2014/main" id="{E1A4F08B-9EAD-43D3-BA8F-1BF7BFB08D7D}"/>
              </a:ext>
            </a:extLst>
          </p:cNvPr>
          <p:cNvPicPr>
            <a:picLocks noChangeAspect="1"/>
          </p:cNvPicPr>
          <p:nvPr/>
        </p:nvPicPr>
        <p:blipFill>
          <a:blip r:embed="rId6">
            <a:alphaModFix amt="40000"/>
          </a:blip>
          <a:stretch>
            <a:fillRect/>
          </a:stretch>
        </p:blipFill>
        <p:spPr>
          <a:xfrm>
            <a:off x="157981" y="1897815"/>
            <a:ext cx="11876037" cy="4913802"/>
          </a:xfrm>
          <a:prstGeom prst="rect">
            <a:avLst/>
          </a:prstGeom>
        </p:spPr>
      </p:pic>
      <p:sp>
        <p:nvSpPr>
          <p:cNvPr id="24" name="吹き出し: 角を丸めた四角形 23">
            <a:extLst>
              <a:ext uri="{FF2B5EF4-FFF2-40B4-BE49-F238E27FC236}">
                <a16:creationId xmlns:a16="http://schemas.microsoft.com/office/drawing/2014/main" id="{561B3341-B328-41EB-AF28-4E14CA719A09}"/>
              </a:ext>
            </a:extLst>
          </p:cNvPr>
          <p:cNvSpPr/>
          <p:nvPr/>
        </p:nvSpPr>
        <p:spPr>
          <a:xfrm>
            <a:off x="1061447" y="5087481"/>
            <a:ext cx="4326099" cy="1230441"/>
          </a:xfrm>
          <a:prstGeom prst="wedgeRoundRectCallout">
            <a:avLst>
              <a:gd name="adj1" fmla="val -8318"/>
              <a:gd name="adj2" fmla="val -79379"/>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400" b="1" dirty="0">
                <a:solidFill>
                  <a:schemeClr val="tx1"/>
                </a:solidFill>
                <a:latin typeface="メイリオ" panose="020B0604030504040204" pitchFamily="50" charset="-128"/>
                <a:ea typeface="メイリオ" panose="020B0604030504040204" pitchFamily="50" charset="-128"/>
              </a:rPr>
              <a:t>予告、</a:t>
            </a:r>
            <a:r>
              <a:rPr lang="en-US" altLang="ja-JP" sz="2400" b="1" dirty="0">
                <a:solidFill>
                  <a:schemeClr val="tx1"/>
                </a:solidFill>
                <a:latin typeface="メイリオ" panose="020B0604030504040204" pitchFamily="50" charset="-128"/>
                <a:ea typeface="メイリオ" panose="020B0604030504040204" pitchFamily="50" charset="-128"/>
              </a:rPr>
              <a:t>PREP</a:t>
            </a:r>
            <a:r>
              <a:rPr lang="ja-JP" altLang="en-US" sz="2400" b="1" dirty="0">
                <a:solidFill>
                  <a:schemeClr val="tx1"/>
                </a:solidFill>
                <a:latin typeface="メイリオ" panose="020B0604030504040204" pitchFamily="50" charset="-128"/>
                <a:ea typeface="メイリオ" panose="020B0604030504040204" pitchFamily="50" charset="-128"/>
              </a:rPr>
              <a:t>法、</a:t>
            </a:r>
            <a:r>
              <a:rPr kumimoji="1" lang="en-US" altLang="ja-JP" sz="2400" b="1" dirty="0">
                <a:solidFill>
                  <a:schemeClr val="tx1"/>
                </a:solidFill>
                <a:latin typeface="メイリオ" panose="020B0604030504040204" pitchFamily="50" charset="-128"/>
                <a:ea typeface="メイリオ" panose="020B0604030504040204" pitchFamily="50" charset="-128"/>
              </a:rPr>
              <a:t>5W3H</a:t>
            </a:r>
          </a:p>
          <a:p>
            <a:pPr algn="ctr">
              <a:lnSpc>
                <a:spcPct val="150000"/>
              </a:lnSpc>
            </a:pPr>
            <a:r>
              <a:rPr kumimoji="1" lang="ja-JP" altLang="en-US" sz="2400" b="1" dirty="0">
                <a:solidFill>
                  <a:schemeClr val="tx1"/>
                </a:solidFill>
                <a:latin typeface="メイリオ" panose="020B0604030504040204" pitchFamily="50" charset="-128"/>
                <a:ea typeface="メイリオ" panose="020B0604030504040204" pitchFamily="50" charset="-128"/>
              </a:rPr>
              <a:t>を使った口頭説明をする。</a:t>
            </a:r>
          </a:p>
        </p:txBody>
      </p:sp>
      <p:sp>
        <p:nvSpPr>
          <p:cNvPr id="21" name="吹き出し: 角を丸めた四角形 20">
            <a:extLst>
              <a:ext uri="{FF2B5EF4-FFF2-40B4-BE49-F238E27FC236}">
                <a16:creationId xmlns:a16="http://schemas.microsoft.com/office/drawing/2014/main" id="{712738D5-4A2A-4EBB-9238-A4BCC05BBBAA}"/>
              </a:ext>
            </a:extLst>
          </p:cNvPr>
          <p:cNvSpPr/>
          <p:nvPr/>
        </p:nvSpPr>
        <p:spPr>
          <a:xfrm>
            <a:off x="753762" y="1417600"/>
            <a:ext cx="4596714" cy="807303"/>
          </a:xfrm>
          <a:prstGeom prst="wedgeRoundRectCallout">
            <a:avLst>
              <a:gd name="adj1" fmla="val -9057"/>
              <a:gd name="adj2" fmla="val 118420"/>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400" b="1" dirty="0">
                <a:solidFill>
                  <a:schemeClr val="tx1"/>
                </a:solidFill>
                <a:latin typeface="メイリオ" panose="020B0604030504040204" pitchFamily="50" charset="-128"/>
                <a:ea typeface="メイリオ" panose="020B0604030504040204" pitchFamily="50" charset="-128"/>
              </a:rPr>
              <a:t>細かい内容は口頭で説明する。</a:t>
            </a:r>
          </a:p>
        </p:txBody>
      </p:sp>
      <p:sp>
        <p:nvSpPr>
          <p:cNvPr id="18" name="吹き出し: 角を丸めた四角形 17">
            <a:extLst>
              <a:ext uri="{FF2B5EF4-FFF2-40B4-BE49-F238E27FC236}">
                <a16:creationId xmlns:a16="http://schemas.microsoft.com/office/drawing/2014/main" id="{2EC4D567-C77F-4911-8BE3-9088F1E3B9CD}"/>
              </a:ext>
            </a:extLst>
          </p:cNvPr>
          <p:cNvSpPr/>
          <p:nvPr/>
        </p:nvSpPr>
        <p:spPr>
          <a:xfrm>
            <a:off x="6007101" y="772941"/>
            <a:ext cx="5756532" cy="2426527"/>
          </a:xfrm>
          <a:prstGeom prst="wedgeRoundRectCallout">
            <a:avLst>
              <a:gd name="adj1" fmla="val -5951"/>
              <a:gd name="adj2" fmla="val 7762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ja-JP" altLang="en-US" sz="2400" b="1" dirty="0">
                <a:solidFill>
                  <a:schemeClr val="tx1"/>
                </a:solidFill>
                <a:latin typeface="メイリオ" panose="020B0604030504040204" pitchFamily="50" charset="-128"/>
                <a:ea typeface="メイリオ" panose="020B0604030504040204" pitchFamily="50" charset="-128"/>
              </a:rPr>
              <a:t>見せる資料をつくる</a:t>
            </a:r>
            <a:endParaRPr kumimoji="1" lang="en-US" altLang="ja-JP" sz="2400" b="1" dirty="0">
              <a:solidFill>
                <a:schemeClr val="tx1"/>
              </a:solidFill>
              <a:latin typeface="メイリオ" panose="020B0604030504040204" pitchFamily="50" charset="-128"/>
              <a:ea typeface="メイリオ" panose="020B0604030504040204" pitchFamily="50" charset="-128"/>
            </a:endParaRPr>
          </a:p>
          <a:p>
            <a:pPr>
              <a:lnSpc>
                <a:spcPct val="150000"/>
              </a:lnSpc>
            </a:pPr>
            <a:r>
              <a:rPr lang="ja-JP" altLang="en-US" sz="2400" b="1" dirty="0">
                <a:solidFill>
                  <a:schemeClr val="tx1"/>
                </a:solidFill>
                <a:latin typeface="メイリオ" panose="020B0604030504040204" pitchFamily="50" charset="-128"/>
                <a:ea typeface="メイリオ" panose="020B0604030504040204" pitchFamily="50" charset="-128"/>
              </a:rPr>
              <a:t>①メッセージはできるだけ</a:t>
            </a:r>
            <a:endParaRPr lang="en-US" altLang="ja-JP" sz="2400" b="1" dirty="0">
              <a:solidFill>
                <a:schemeClr val="tx1"/>
              </a:solidFill>
              <a:latin typeface="メイリオ" panose="020B0604030504040204" pitchFamily="50" charset="-128"/>
              <a:ea typeface="メイリオ" panose="020B0604030504040204" pitchFamily="50" charset="-128"/>
            </a:endParaRPr>
          </a:p>
          <a:p>
            <a:pPr>
              <a:lnSpc>
                <a:spcPct val="150000"/>
              </a:lnSpc>
            </a:pPr>
            <a:r>
              <a:rPr lang="ja-JP" altLang="en-US" sz="2400" b="1" dirty="0">
                <a:solidFill>
                  <a:schemeClr val="tx1"/>
                </a:solidFill>
                <a:latin typeface="メイリオ" panose="020B0604030504040204" pitchFamily="50" charset="-128"/>
                <a:ea typeface="メイリオ" panose="020B0604030504040204" pitchFamily="50" charset="-128"/>
              </a:rPr>
              <a:t>　短いフレーズで表現する。</a:t>
            </a:r>
          </a:p>
          <a:p>
            <a:pPr>
              <a:lnSpc>
                <a:spcPct val="150000"/>
              </a:lnSpc>
            </a:pPr>
            <a:r>
              <a:rPr lang="ja-JP" altLang="en-US" sz="2400" b="1" dirty="0">
                <a:solidFill>
                  <a:schemeClr val="tx1"/>
                </a:solidFill>
                <a:latin typeface="メイリオ" panose="020B0604030504040204" pitchFamily="50" charset="-128"/>
                <a:ea typeface="メイリオ" panose="020B0604030504040204" pitchFamily="50" charset="-128"/>
              </a:rPr>
              <a:t>②図解化、カラー化を積極的に行う。</a:t>
            </a:r>
          </a:p>
        </p:txBody>
      </p:sp>
    </p:spTree>
    <p:extLst>
      <p:ext uri="{BB962C8B-B14F-4D97-AF65-F5344CB8AC3E}">
        <p14:creationId xmlns:p14="http://schemas.microsoft.com/office/powerpoint/2010/main" val="789450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sp>
        <p:nvSpPr>
          <p:cNvPr id="4" name="テキスト ボックス 3">
            <a:extLst>
              <a:ext uri="{FF2B5EF4-FFF2-40B4-BE49-F238E27FC236}">
                <a16:creationId xmlns:a16="http://schemas.microsoft.com/office/drawing/2014/main" id="{882345D8-F7C8-486F-91E3-A6FAEE285744}"/>
              </a:ext>
            </a:extLst>
          </p:cNvPr>
          <p:cNvSpPr txBox="1"/>
          <p:nvPr/>
        </p:nvSpPr>
        <p:spPr>
          <a:xfrm>
            <a:off x="896499" y="1532695"/>
            <a:ext cx="7526419" cy="3916457"/>
          </a:xfrm>
          <a:prstGeom prst="rect">
            <a:avLst/>
          </a:prstGeom>
          <a:noFill/>
        </p:spPr>
        <p:txBody>
          <a:bodyPr wrap="none" rtlCol="0">
            <a:spAutoFit/>
          </a:bodyPr>
          <a:lstStyle/>
          <a:p>
            <a:pPr marL="514350" indent="-514350">
              <a:lnSpc>
                <a:spcPct val="150000"/>
              </a:lnSpc>
              <a:buFont typeface="+mj-lt"/>
              <a:buAutoNum type="arabicPeriod"/>
            </a:pPr>
            <a:r>
              <a:rPr kumimoji="1" lang="ja-JP" altLang="en-US" sz="2800" dirty="0">
                <a:latin typeface="メイリオ" panose="020B0604030504040204" pitchFamily="50" charset="-128"/>
                <a:ea typeface="メイリオ" panose="020B0604030504040204" pitchFamily="50" charset="-128"/>
              </a:rPr>
              <a:t>目次</a:t>
            </a:r>
            <a:endParaRPr kumimoji="1" lang="en-US" altLang="ja-JP" sz="2800" dirty="0">
              <a:latin typeface="メイリオ" panose="020B0604030504040204" pitchFamily="50" charset="-128"/>
              <a:ea typeface="メイリオ" panose="020B0604030504040204" pitchFamily="50" charset="-128"/>
            </a:endParaRPr>
          </a:p>
          <a:p>
            <a:pPr marL="514350" indent="-514350">
              <a:lnSpc>
                <a:spcPct val="150000"/>
              </a:lnSpc>
              <a:buFont typeface="+mj-lt"/>
              <a:buAutoNum type="arabicPeriod"/>
            </a:pPr>
            <a:r>
              <a:rPr kumimoji="1" lang="en-US" altLang="ja-JP" sz="2800" dirty="0">
                <a:latin typeface="メイリオ" panose="020B0604030504040204" pitchFamily="50" charset="-128"/>
                <a:ea typeface="メイリオ" panose="020B0604030504040204" pitchFamily="50" charset="-128"/>
              </a:rPr>
              <a:t>IT</a:t>
            </a:r>
            <a:r>
              <a:rPr kumimoji="1" lang="ja-JP" altLang="en-US" sz="2800" dirty="0">
                <a:latin typeface="メイリオ" panose="020B0604030504040204" pitchFamily="50" charset="-128"/>
                <a:ea typeface="メイリオ" panose="020B0604030504040204" pitchFamily="50" charset="-128"/>
              </a:rPr>
              <a:t>スキルの成果と課題</a:t>
            </a:r>
          </a:p>
          <a:p>
            <a:pPr marL="514350" indent="-514350">
              <a:lnSpc>
                <a:spcPct val="150000"/>
              </a:lnSpc>
              <a:buFont typeface="+mj-lt"/>
              <a:buAutoNum type="arabicPeriod"/>
            </a:pPr>
            <a:r>
              <a:rPr kumimoji="1" lang="ja-JP" altLang="en-US" sz="2800" dirty="0">
                <a:latin typeface="メイリオ" panose="020B0604030504040204" pitchFamily="50" charset="-128"/>
                <a:ea typeface="メイリオ" panose="020B0604030504040204" pitchFamily="50" charset="-128"/>
              </a:rPr>
              <a:t>社会人スキルの成果と課題</a:t>
            </a:r>
          </a:p>
          <a:p>
            <a:pPr marL="514350" indent="-514350">
              <a:lnSpc>
                <a:spcPct val="150000"/>
              </a:lnSpc>
              <a:buFont typeface="+mj-lt"/>
              <a:buAutoNum type="arabicPeriod"/>
            </a:pPr>
            <a:r>
              <a:rPr kumimoji="1" lang="ja-JP" altLang="en-US" sz="2800" dirty="0">
                <a:latin typeface="メイリオ" panose="020B0604030504040204" pitchFamily="50" charset="-128"/>
                <a:ea typeface="メイリオ" panose="020B0604030504040204" pitchFamily="50" charset="-128"/>
              </a:rPr>
              <a:t>開発演習の目標と具体的な実践方法</a:t>
            </a:r>
          </a:p>
          <a:p>
            <a:pPr marL="514350" indent="-514350">
              <a:lnSpc>
                <a:spcPct val="150000"/>
              </a:lnSpc>
              <a:buFont typeface="+mj-lt"/>
              <a:buAutoNum type="arabicPeriod"/>
            </a:pPr>
            <a:r>
              <a:rPr kumimoji="1" lang="ja-JP" altLang="en-US" sz="2800" dirty="0">
                <a:latin typeface="メイリオ" panose="020B0604030504040204" pitchFamily="50" charset="-128"/>
                <a:ea typeface="メイリオ" panose="020B0604030504040204" pitchFamily="50" charset="-128"/>
              </a:rPr>
              <a:t>研修修了までに達成する目標</a:t>
            </a:r>
          </a:p>
          <a:p>
            <a:pPr marL="514350" indent="-514350">
              <a:lnSpc>
                <a:spcPct val="150000"/>
              </a:lnSpc>
              <a:buFont typeface="+mj-lt"/>
              <a:buAutoNum type="arabicPeriod"/>
            </a:pPr>
            <a:r>
              <a:rPr kumimoji="1" lang="ja-JP" altLang="en-US" sz="2800" dirty="0">
                <a:latin typeface="メイリオ" panose="020B0604030504040204" pitchFamily="50" charset="-128"/>
                <a:ea typeface="メイリオ" panose="020B0604030504040204" pitchFamily="50" charset="-128"/>
              </a:rPr>
              <a:t>終わりに（企業担当者様への感謝の言葉）</a:t>
            </a:r>
          </a:p>
        </p:txBody>
      </p:sp>
      <p:cxnSp>
        <p:nvCxnSpPr>
          <p:cNvPr id="8" name="直線コネクタ 7">
            <a:extLst>
              <a:ext uri="{FF2B5EF4-FFF2-40B4-BE49-F238E27FC236}">
                <a16:creationId xmlns:a16="http://schemas.microsoft.com/office/drawing/2014/main" id="{3B058175-420B-46A2-A8A4-B3415094331F}"/>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タイトル 1">
            <a:extLst>
              <a:ext uri="{FF2B5EF4-FFF2-40B4-BE49-F238E27FC236}">
                <a16:creationId xmlns:a16="http://schemas.microsoft.com/office/drawing/2014/main" id="{F651D379-0558-4CDF-95F8-99E55E7571C2}"/>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spTree>
    <p:extLst>
      <p:ext uri="{BB962C8B-B14F-4D97-AF65-F5344CB8AC3E}">
        <p14:creationId xmlns:p14="http://schemas.microsoft.com/office/powerpoint/2010/main" val="289574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EEE4940E-1096-4E0F-8AEB-D98523A9FD76}"/>
              </a:ext>
            </a:extLst>
          </p:cNvPr>
          <p:cNvPicPr>
            <a:picLocks noChangeAspect="1"/>
          </p:cNvPicPr>
          <p:nvPr/>
        </p:nvPicPr>
        <p:blipFill>
          <a:blip r:embed="rId3"/>
          <a:stretch>
            <a:fillRect/>
          </a:stretch>
        </p:blipFill>
        <p:spPr>
          <a:xfrm>
            <a:off x="-613208" y="6492208"/>
            <a:ext cx="4115157" cy="365792"/>
          </a:xfrm>
          <a:prstGeom prst="rect">
            <a:avLst/>
          </a:prstGeom>
        </p:spPr>
      </p:pic>
      <p:sp>
        <p:nvSpPr>
          <p:cNvPr id="13" name="矢印: 右 12">
            <a:extLst>
              <a:ext uri="{FF2B5EF4-FFF2-40B4-BE49-F238E27FC236}">
                <a16:creationId xmlns:a16="http://schemas.microsoft.com/office/drawing/2014/main" id="{0C9B5943-5904-481E-A227-E7A92B1B0162}"/>
              </a:ext>
            </a:extLst>
          </p:cNvPr>
          <p:cNvSpPr/>
          <p:nvPr/>
        </p:nvSpPr>
        <p:spPr>
          <a:xfrm>
            <a:off x="4099525" y="1967356"/>
            <a:ext cx="3992949" cy="2923288"/>
          </a:xfrm>
          <a:prstGeom prst="rightArrow">
            <a:avLst>
              <a:gd name="adj1" fmla="val 100000"/>
              <a:gd name="adj2" fmla="val 34462"/>
            </a:avLst>
          </a:prstGeom>
          <a:solidFill>
            <a:schemeClr val="accent1">
              <a:lumMod val="75000"/>
            </a:schemeClr>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デザイン</a:t>
            </a:r>
            <a:endParaRPr kumimoji="1" lang="en-US" altLang="ja-JP" sz="4000" b="1" dirty="0">
              <a:solidFill>
                <a:schemeClr val="bg1"/>
              </a:solidFill>
            </a:endParaRPr>
          </a:p>
          <a:p>
            <a:pPr algn="ctr"/>
            <a:r>
              <a:rPr kumimoji="1" lang="ja-JP" altLang="en-US" sz="4000" dirty="0">
                <a:solidFill>
                  <a:schemeClr val="bg1"/>
                </a:solidFill>
              </a:rPr>
              <a:t>する</a:t>
            </a:r>
            <a:endParaRPr kumimoji="1" lang="ja-JP" altLang="en-US" dirty="0">
              <a:solidFill>
                <a:schemeClr val="bg1"/>
              </a:solidFill>
            </a:endParaRPr>
          </a:p>
        </p:txBody>
      </p:sp>
      <p:sp>
        <p:nvSpPr>
          <p:cNvPr id="12" name="矢印: 右 11">
            <a:extLst>
              <a:ext uri="{FF2B5EF4-FFF2-40B4-BE49-F238E27FC236}">
                <a16:creationId xmlns:a16="http://schemas.microsoft.com/office/drawing/2014/main" id="{ADD0A8D0-2A87-4452-AFFC-497C3982597F}"/>
              </a:ext>
            </a:extLst>
          </p:cNvPr>
          <p:cNvSpPr/>
          <p:nvPr/>
        </p:nvSpPr>
        <p:spPr>
          <a:xfrm>
            <a:off x="489635" y="1967356"/>
            <a:ext cx="3992949" cy="2923288"/>
          </a:xfrm>
          <a:prstGeom prst="rightArrow">
            <a:avLst>
              <a:gd name="adj1" fmla="val 100000"/>
              <a:gd name="adj2" fmla="val 34462"/>
            </a:avLst>
          </a:prstGeom>
          <a:solidFill>
            <a:schemeClr val="accent1">
              <a:lumMod val="60000"/>
              <a:lumOff val="40000"/>
            </a:schemeClr>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ストーリー</a:t>
            </a:r>
            <a:r>
              <a:rPr kumimoji="1" lang="ja-JP" altLang="en-US" sz="4000" dirty="0">
                <a:solidFill>
                  <a:schemeClr val="bg1"/>
                </a:solidFill>
              </a:rPr>
              <a:t>を作る</a:t>
            </a:r>
            <a:endParaRPr kumimoji="1" lang="ja-JP" altLang="en-US" dirty="0">
              <a:solidFill>
                <a:schemeClr val="bg1"/>
              </a:solidFill>
            </a:endParaRPr>
          </a:p>
        </p:txBody>
      </p:sp>
      <p:sp>
        <p:nvSpPr>
          <p:cNvPr id="3" name="テキスト ボックス 2">
            <a:extLst>
              <a:ext uri="{FF2B5EF4-FFF2-40B4-BE49-F238E27FC236}">
                <a16:creationId xmlns:a16="http://schemas.microsoft.com/office/drawing/2014/main" id="{09942C1C-6C69-4EAA-AD80-F65EB0598F76}"/>
              </a:ext>
            </a:extLst>
          </p:cNvPr>
          <p:cNvSpPr txBox="1"/>
          <p:nvPr/>
        </p:nvSpPr>
        <p:spPr>
          <a:xfrm>
            <a:off x="518451" y="5229760"/>
            <a:ext cx="3262432" cy="461665"/>
          </a:xfrm>
          <a:prstGeom prst="rect">
            <a:avLst/>
          </a:prstGeom>
          <a:noFill/>
        </p:spPr>
        <p:txBody>
          <a:bodyPr wrap="none" rtlCol="0">
            <a:spAutoFit/>
          </a:bodyPr>
          <a:lstStyle/>
          <a:p>
            <a:r>
              <a:rPr kumimoji="1" lang="ja-JP" altLang="en-US" sz="2400" b="1" dirty="0"/>
              <a:t>研修を振り返ります。</a:t>
            </a:r>
          </a:p>
        </p:txBody>
      </p:sp>
      <p:sp>
        <p:nvSpPr>
          <p:cNvPr id="9" name="テキスト ボックス 8">
            <a:extLst>
              <a:ext uri="{FF2B5EF4-FFF2-40B4-BE49-F238E27FC236}">
                <a16:creationId xmlns:a16="http://schemas.microsoft.com/office/drawing/2014/main" id="{6F6EF6B7-AE41-411B-AF78-475C1CB2B277}"/>
              </a:ext>
            </a:extLst>
          </p:cNvPr>
          <p:cNvSpPr txBox="1"/>
          <p:nvPr/>
        </p:nvSpPr>
        <p:spPr>
          <a:xfrm>
            <a:off x="4151358" y="5233876"/>
            <a:ext cx="3262432" cy="461665"/>
          </a:xfrm>
          <a:prstGeom prst="rect">
            <a:avLst/>
          </a:prstGeom>
          <a:noFill/>
        </p:spPr>
        <p:txBody>
          <a:bodyPr wrap="none" rtlCol="0">
            <a:spAutoFit/>
          </a:bodyPr>
          <a:lstStyle/>
          <a:p>
            <a:r>
              <a:rPr kumimoji="1" lang="ja-JP" altLang="en-US" sz="2400" b="1" dirty="0"/>
              <a:t>発表資料を作ります。</a:t>
            </a:r>
          </a:p>
        </p:txBody>
      </p:sp>
      <p:sp>
        <p:nvSpPr>
          <p:cNvPr id="10" name="テキスト ボックス 9">
            <a:extLst>
              <a:ext uri="{FF2B5EF4-FFF2-40B4-BE49-F238E27FC236}">
                <a16:creationId xmlns:a16="http://schemas.microsoft.com/office/drawing/2014/main" id="{2C132DB0-BCB7-4187-8AB9-A1AAB7338DA0}"/>
              </a:ext>
            </a:extLst>
          </p:cNvPr>
          <p:cNvSpPr txBox="1"/>
          <p:nvPr/>
        </p:nvSpPr>
        <p:spPr>
          <a:xfrm>
            <a:off x="8275195" y="5229760"/>
            <a:ext cx="2031325" cy="461665"/>
          </a:xfrm>
          <a:prstGeom prst="rect">
            <a:avLst/>
          </a:prstGeom>
          <a:noFill/>
        </p:spPr>
        <p:txBody>
          <a:bodyPr wrap="none" rtlCol="0">
            <a:spAutoFit/>
          </a:bodyPr>
          <a:lstStyle/>
          <a:p>
            <a:r>
              <a:rPr kumimoji="1" lang="ja-JP" altLang="en-US" sz="2400" b="1" dirty="0"/>
              <a:t>発表します。</a:t>
            </a:r>
          </a:p>
        </p:txBody>
      </p:sp>
      <p:sp>
        <p:nvSpPr>
          <p:cNvPr id="15" name="正方形/長方形 14">
            <a:extLst>
              <a:ext uri="{FF2B5EF4-FFF2-40B4-BE49-F238E27FC236}">
                <a16:creationId xmlns:a16="http://schemas.microsoft.com/office/drawing/2014/main" id="{ABE6CA0B-FD6F-433F-9CBC-502927863E96}"/>
              </a:ext>
            </a:extLst>
          </p:cNvPr>
          <p:cNvSpPr/>
          <p:nvPr/>
        </p:nvSpPr>
        <p:spPr>
          <a:xfrm>
            <a:off x="172482" y="1635117"/>
            <a:ext cx="7957752" cy="4473146"/>
          </a:xfrm>
          <a:prstGeom prst="rect">
            <a:avLst/>
          </a:prstGeom>
          <a:solidFill>
            <a:schemeClr val="bg1">
              <a:alpha val="75000"/>
            </a:schemeClr>
          </a:solidFill>
          <a:ln>
            <a:solidFill>
              <a:schemeClr val="bg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45F848FB-00EC-44F4-95B0-A202597F7536}"/>
              </a:ext>
            </a:extLst>
          </p:cNvPr>
          <p:cNvSpPr/>
          <p:nvPr/>
        </p:nvSpPr>
        <p:spPr>
          <a:xfrm>
            <a:off x="7709415" y="1967356"/>
            <a:ext cx="3992949" cy="2923288"/>
          </a:xfrm>
          <a:prstGeom prst="rightArrow">
            <a:avLst>
              <a:gd name="adj1" fmla="val 100000"/>
              <a:gd name="adj2" fmla="val 34462"/>
            </a:avLst>
          </a:prstGeom>
          <a:solidFill>
            <a:schemeClr val="accent1">
              <a:lumMod val="50000"/>
            </a:schemeClr>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話す</a:t>
            </a:r>
            <a:endParaRPr kumimoji="1" lang="ja-JP" altLang="en-US" b="1" dirty="0">
              <a:solidFill>
                <a:schemeClr val="bg1"/>
              </a:solidFill>
            </a:endParaRPr>
          </a:p>
        </p:txBody>
      </p:sp>
      <p:cxnSp>
        <p:nvCxnSpPr>
          <p:cNvPr id="16" name="直線コネクタ 15">
            <a:extLst>
              <a:ext uri="{FF2B5EF4-FFF2-40B4-BE49-F238E27FC236}">
                <a16:creationId xmlns:a16="http://schemas.microsoft.com/office/drawing/2014/main" id="{E8160C26-3685-42BE-8EB2-1FCB1338E7E0}"/>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タイトル 1">
            <a:extLst>
              <a:ext uri="{FF2B5EF4-FFF2-40B4-BE49-F238E27FC236}">
                <a16:creationId xmlns:a16="http://schemas.microsoft.com/office/drawing/2014/main" id="{E6FC4EB8-BEFD-4D41-98F2-EEFB28599EF6}"/>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spTree>
    <p:extLst>
      <p:ext uri="{BB962C8B-B14F-4D97-AF65-F5344CB8AC3E}">
        <p14:creationId xmlns:p14="http://schemas.microsoft.com/office/powerpoint/2010/main" val="386636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A9DC756-D559-4FD5-AB2C-D35A2725C23F}"/>
              </a:ext>
            </a:extLst>
          </p:cNvPr>
          <p:cNvSpPr>
            <a:spLocks noGrp="1"/>
          </p:cNvSpPr>
          <p:nvPr>
            <p:ph idx="1"/>
          </p:nvPr>
        </p:nvSpPr>
        <p:spPr>
          <a:xfrm>
            <a:off x="838200" y="1231900"/>
            <a:ext cx="10515600" cy="5360921"/>
          </a:xfrm>
        </p:spPr>
        <p:txBody>
          <a:bodyPr numCol="1">
            <a:normAutofit/>
          </a:bodyPr>
          <a:lstStyle/>
          <a:p>
            <a:pPr marL="514350" indent="-514350">
              <a:lnSpc>
                <a:spcPct val="150000"/>
              </a:lnSpc>
              <a:buFont typeface="+mj-lt"/>
              <a:buAutoNum type="arabicPeriod"/>
            </a:pPr>
            <a:r>
              <a:rPr kumimoji="1"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成果報告会の動機付け</a:t>
            </a:r>
            <a:endParaRPr kumimoji="1" lang="en-US" altLang="ja-JP" sz="32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14350" indent="-514350">
              <a:lnSpc>
                <a:spcPct val="150000"/>
              </a:lnSpc>
              <a:buFont typeface="+mj-lt"/>
              <a:buAutoNum type="arabicPeriod"/>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成果報告会の進め方</a:t>
            </a:r>
            <a:endParaRPr kumimoji="1" lang="en-US" altLang="ja-JP" sz="32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14350" indent="-514350">
              <a:lnSpc>
                <a:spcPct val="150000"/>
              </a:lnSpc>
              <a:buFont typeface="+mj-lt"/>
              <a:buAutoNum type="arabicPeriod"/>
            </a:pPr>
            <a:r>
              <a:rPr kumimoji="1"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プレゼンテーションの方法を学ぶ重要性</a:t>
            </a:r>
            <a:endParaRPr kumimoji="1" lang="en-US" altLang="ja-JP" sz="32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14350" indent="-514350">
              <a:lnSpc>
                <a:spcPct val="150000"/>
              </a:lnSpc>
              <a:buFont typeface="+mj-lt"/>
              <a:buAutoNum type="arabicPeriod"/>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資料作成のポイント</a:t>
            </a:r>
            <a:endParaRPr lang="en-US" altLang="ja-JP" sz="32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14350" indent="-514350">
              <a:lnSpc>
                <a:spcPct val="150000"/>
              </a:lnSpc>
              <a:buFont typeface="+mj-lt"/>
              <a:buAutoNum type="arabicPeriod"/>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endParaRPr lang="en-US" altLang="ja-JP" sz="3200" dirty="0">
              <a:solidFill>
                <a:schemeClr val="tx1">
                  <a:lumMod val="75000"/>
                  <a:lumOff val="25000"/>
                </a:schemeClr>
              </a:solidFill>
              <a:latin typeface="メイリオ" panose="020B0604030504040204" pitchFamily="50" charset="-128"/>
              <a:ea typeface="メイリオ" panose="020B0604030504040204" pitchFamily="50" charset="-128"/>
            </a:endParaRPr>
          </a:p>
          <a:p>
            <a:pPr marL="514350" indent="-514350">
              <a:lnSpc>
                <a:spcPct val="150000"/>
              </a:lnSpc>
              <a:buFont typeface="+mj-lt"/>
              <a:buAutoNum type="arabicPeriod"/>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最後に</a:t>
            </a:r>
          </a:p>
        </p:txBody>
      </p:sp>
      <p:sp>
        <p:nvSpPr>
          <p:cNvPr id="6" name="タイトル 1">
            <a:extLst>
              <a:ext uri="{FF2B5EF4-FFF2-40B4-BE49-F238E27FC236}">
                <a16:creationId xmlns:a16="http://schemas.microsoft.com/office/drawing/2014/main" id="{59DF50FE-69AC-4263-A39C-7D01494EB08B}"/>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目次</a:t>
            </a:r>
          </a:p>
        </p:txBody>
      </p:sp>
      <p:cxnSp>
        <p:nvCxnSpPr>
          <p:cNvPr id="7" name="直線コネクタ 6">
            <a:extLst>
              <a:ext uri="{FF2B5EF4-FFF2-40B4-BE49-F238E27FC236}">
                <a16:creationId xmlns:a16="http://schemas.microsoft.com/office/drawing/2014/main" id="{E981F362-FCC0-4339-85E9-357D96319713}"/>
              </a:ext>
            </a:extLst>
          </p:cNvPr>
          <p:cNvCxnSpPr>
            <a:cxnSpLocks/>
          </p:cNvCxnSpPr>
          <p:nvPr/>
        </p:nvCxnSpPr>
        <p:spPr>
          <a:xfrm>
            <a:off x="0" y="834333"/>
            <a:ext cx="688781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66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sp>
        <p:nvSpPr>
          <p:cNvPr id="15" name="コンテンツ プレースホルダー 2">
            <a:extLst>
              <a:ext uri="{FF2B5EF4-FFF2-40B4-BE49-F238E27FC236}">
                <a16:creationId xmlns:a16="http://schemas.microsoft.com/office/drawing/2014/main" id="{EF577FC0-2CCF-4418-80C0-B0419F8CC3AC}"/>
              </a:ext>
            </a:extLst>
          </p:cNvPr>
          <p:cNvSpPr>
            <a:spLocks noGrp="1"/>
          </p:cNvSpPr>
          <p:nvPr>
            <p:ph idx="1"/>
          </p:nvPr>
        </p:nvSpPr>
        <p:spPr>
          <a:xfrm>
            <a:off x="366239" y="1415709"/>
            <a:ext cx="11281719" cy="1705368"/>
          </a:xfrm>
        </p:spPr>
        <p:txBody>
          <a:bodyPr>
            <a:normAutofit/>
          </a:bodyPr>
          <a:lstStyle/>
          <a:p>
            <a:pPr marL="38100" indent="0" algn="ctr">
              <a:lnSpc>
                <a:spcPct val="150000"/>
              </a:lnSpc>
              <a:buNone/>
            </a:pPr>
            <a:r>
              <a:rPr lang="ja-JP" altLang="en-US" dirty="0">
                <a:latin typeface="メイリオ" panose="020B0604030504040204" pitchFamily="50" charset="-128"/>
                <a:ea typeface="メイリオ" panose="020B0604030504040204" pitchFamily="50" charset="-128"/>
              </a:rPr>
              <a:t>研修当初に講義した「スピーチのポイント」にて</a:t>
            </a:r>
            <a:endParaRPr lang="en-US" altLang="ja-JP" dirty="0">
              <a:latin typeface="メイリオ" panose="020B0604030504040204" pitchFamily="50" charset="-128"/>
              <a:ea typeface="メイリオ" panose="020B0604030504040204" pitchFamily="50" charset="-128"/>
            </a:endParaRPr>
          </a:p>
          <a:p>
            <a:pPr marL="38100" indent="0" algn="ctr">
              <a:lnSpc>
                <a:spcPct val="150000"/>
              </a:lnSpc>
              <a:buNone/>
            </a:pPr>
            <a:r>
              <a:rPr lang="ja-JP" altLang="en-US" b="1" u="sng" dirty="0">
                <a:solidFill>
                  <a:schemeClr val="accent1">
                    <a:lumMod val="75000"/>
                  </a:schemeClr>
                </a:solidFill>
                <a:latin typeface="メイリオ" panose="020B0604030504040204" pitchFamily="50" charset="-128"/>
                <a:ea typeface="メイリオ" panose="020B0604030504040204" pitchFamily="50" charset="-128"/>
              </a:rPr>
              <a:t>話し方と聞き方のポイント</a:t>
            </a:r>
            <a:r>
              <a:rPr lang="ja-JP" altLang="en-US" dirty="0">
                <a:latin typeface="メイリオ" panose="020B0604030504040204" pitchFamily="50" charset="-128"/>
                <a:ea typeface="メイリオ" panose="020B0604030504040204" pitchFamily="50" charset="-128"/>
              </a:rPr>
              <a:t>を再確認してください。</a:t>
            </a:r>
            <a:endParaRPr kumimoji="1" lang="ja-JP" altLang="en-US" sz="1600" dirty="0">
              <a:latin typeface="メイリオ" panose="020B0604030504040204" pitchFamily="50" charset="-128"/>
              <a:ea typeface="メイリオ" panose="020B0604030504040204" pitchFamily="50" charset="-128"/>
            </a:endParaRPr>
          </a:p>
        </p:txBody>
      </p:sp>
      <p:cxnSp>
        <p:nvCxnSpPr>
          <p:cNvPr id="10" name="直線コネクタ 9">
            <a:extLst>
              <a:ext uri="{FF2B5EF4-FFF2-40B4-BE49-F238E27FC236}">
                <a16:creationId xmlns:a16="http://schemas.microsoft.com/office/drawing/2014/main" id="{6EAA42A4-EF9B-48C5-A766-34714097F197}"/>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タイトル 1">
            <a:extLst>
              <a:ext uri="{FF2B5EF4-FFF2-40B4-BE49-F238E27FC236}">
                <a16:creationId xmlns:a16="http://schemas.microsoft.com/office/drawing/2014/main" id="{60188CBF-62C5-4470-8C95-3A78C954D5A4}"/>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pic>
        <p:nvPicPr>
          <p:cNvPr id="2" name="図 1">
            <a:extLst>
              <a:ext uri="{FF2B5EF4-FFF2-40B4-BE49-F238E27FC236}">
                <a16:creationId xmlns:a16="http://schemas.microsoft.com/office/drawing/2014/main" id="{C28C5659-B93F-4F0A-AC2E-A1CEA9689738}"/>
              </a:ext>
            </a:extLst>
          </p:cNvPr>
          <p:cNvPicPr>
            <a:picLocks noChangeAspect="1"/>
          </p:cNvPicPr>
          <p:nvPr/>
        </p:nvPicPr>
        <p:blipFill>
          <a:blip r:embed="rId4"/>
          <a:stretch>
            <a:fillRect/>
          </a:stretch>
        </p:blipFill>
        <p:spPr>
          <a:xfrm>
            <a:off x="3501949" y="3250284"/>
            <a:ext cx="5277972" cy="2968859"/>
          </a:xfrm>
          <a:prstGeom prst="rect">
            <a:avLst/>
          </a:prstGeom>
          <a:ln>
            <a:solidFill>
              <a:schemeClr val="bg1">
                <a:lumMod val="50000"/>
              </a:schemeClr>
            </a:solidFill>
          </a:ln>
        </p:spPr>
      </p:pic>
    </p:spTree>
    <p:extLst>
      <p:ext uri="{BB962C8B-B14F-4D97-AF65-F5344CB8AC3E}">
        <p14:creationId xmlns:p14="http://schemas.microsoft.com/office/powerpoint/2010/main" val="2582609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cxnSp>
        <p:nvCxnSpPr>
          <p:cNvPr id="10" name="直線コネクタ 9">
            <a:extLst>
              <a:ext uri="{FF2B5EF4-FFF2-40B4-BE49-F238E27FC236}">
                <a16:creationId xmlns:a16="http://schemas.microsoft.com/office/drawing/2014/main" id="{6EAA42A4-EF9B-48C5-A766-34714097F197}"/>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タイトル 1">
            <a:extLst>
              <a:ext uri="{FF2B5EF4-FFF2-40B4-BE49-F238E27FC236}">
                <a16:creationId xmlns:a16="http://schemas.microsoft.com/office/drawing/2014/main" id="{60188CBF-62C5-4470-8C95-3A78C954D5A4}"/>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sp>
        <p:nvSpPr>
          <p:cNvPr id="9" name="コンテンツ プレースホルダー 2">
            <a:extLst>
              <a:ext uri="{FF2B5EF4-FFF2-40B4-BE49-F238E27FC236}">
                <a16:creationId xmlns:a16="http://schemas.microsoft.com/office/drawing/2014/main" id="{35E30E16-C544-4BED-B681-1AECCCB30560}"/>
              </a:ext>
            </a:extLst>
          </p:cNvPr>
          <p:cNvSpPr>
            <a:spLocks noGrp="1"/>
          </p:cNvSpPr>
          <p:nvPr>
            <p:ph idx="1"/>
          </p:nvPr>
        </p:nvSpPr>
        <p:spPr>
          <a:xfrm>
            <a:off x="3349901" y="1403488"/>
            <a:ext cx="5492198" cy="971466"/>
          </a:xfrm>
        </p:spPr>
        <p:txBody>
          <a:bodyPr>
            <a:normAutofit/>
          </a:bodyPr>
          <a:lstStyle/>
          <a:p>
            <a:pPr marL="38100" indent="0" algn="ctr">
              <a:lnSpc>
                <a:spcPct val="150000"/>
              </a:lnSpc>
              <a:buNone/>
            </a:pPr>
            <a:r>
              <a:rPr lang="ja-JP" altLang="en-US" sz="3600" b="1" dirty="0">
                <a:solidFill>
                  <a:schemeClr val="accent1">
                    <a:lumMod val="75000"/>
                  </a:schemeClr>
                </a:solidFill>
                <a:latin typeface="メイリオ" panose="020B0604030504040204" pitchFamily="50" charset="-128"/>
                <a:ea typeface="メイリオ" panose="020B0604030504040204" pitchFamily="50" charset="-128"/>
              </a:rPr>
              <a:t>リハーサル</a:t>
            </a:r>
            <a:r>
              <a:rPr lang="ja-JP" altLang="en-US" sz="3600" dirty="0">
                <a:latin typeface="メイリオ" panose="020B0604030504040204" pitchFamily="50" charset="-128"/>
                <a:ea typeface="メイリオ" panose="020B0604030504040204" pitchFamily="50" charset="-128"/>
              </a:rPr>
              <a:t>する</a:t>
            </a:r>
            <a:endParaRPr lang="en-US" altLang="ja-JP" sz="3600" dirty="0">
              <a:latin typeface="メイリオ" panose="020B0604030504040204" pitchFamily="50" charset="-128"/>
              <a:ea typeface="メイリオ" panose="020B0604030504040204" pitchFamily="50" charset="-128"/>
            </a:endParaRPr>
          </a:p>
          <a:p>
            <a:pPr marL="38100" indent="0" algn="r">
              <a:lnSpc>
                <a:spcPct val="150000"/>
              </a:lnSpc>
              <a:buNone/>
            </a:pPr>
            <a:endParaRPr kumimoji="1" lang="ja-JP" altLang="en-US" sz="3600" dirty="0">
              <a:latin typeface="メイリオ" panose="020B0604030504040204" pitchFamily="50" charset="-128"/>
              <a:ea typeface="メイリオ" panose="020B0604030504040204" pitchFamily="50" charset="-128"/>
            </a:endParaRPr>
          </a:p>
        </p:txBody>
      </p:sp>
      <p:sp>
        <p:nvSpPr>
          <p:cNvPr id="11" name="コンテンツ プレースホルダー 2">
            <a:extLst>
              <a:ext uri="{FF2B5EF4-FFF2-40B4-BE49-F238E27FC236}">
                <a16:creationId xmlns:a16="http://schemas.microsoft.com/office/drawing/2014/main" id="{72726983-845A-42EC-9CE8-2879E3AD1510}"/>
              </a:ext>
            </a:extLst>
          </p:cNvPr>
          <p:cNvSpPr txBox="1">
            <a:spLocks/>
          </p:cNvSpPr>
          <p:nvPr/>
        </p:nvSpPr>
        <p:spPr>
          <a:xfrm>
            <a:off x="724174" y="2374953"/>
            <a:ext cx="11467826" cy="424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52450" indent="-514350">
              <a:lnSpc>
                <a:spcPct val="150000"/>
              </a:lnSpc>
              <a:buFont typeface="+mj-lt"/>
              <a:buAutoNum type="arabicPeriod"/>
            </a:pPr>
            <a:r>
              <a:rPr lang="ja-JP" altLang="en-US" dirty="0">
                <a:latin typeface="メイリオ" panose="020B0604030504040204" pitchFamily="50" charset="-128"/>
                <a:ea typeface="メイリオ" panose="020B0604030504040204" pitchFamily="50" charset="-128"/>
              </a:rPr>
              <a:t>リハーサルは</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を使ってグループで行う。</a:t>
            </a:r>
            <a:endParaRPr lang="en-US" altLang="ja-JP" dirty="0">
              <a:latin typeface="メイリオ" panose="020B0604030504040204" pitchFamily="50" charset="-128"/>
              <a:ea typeface="メイリオ" panose="020B0604030504040204" pitchFamily="50" charset="-128"/>
            </a:endParaRPr>
          </a:p>
          <a:p>
            <a:pPr marL="38100" indent="0">
              <a:lnSpc>
                <a:spcPct val="150000"/>
              </a:lnSpc>
              <a:buNone/>
            </a:pPr>
            <a:r>
              <a:rPr lang="ja-JP" altLang="en-US" sz="22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集合形式の会場は</a:t>
            </a:r>
            <a:r>
              <a:rPr lang="en-US" altLang="ja-JP" sz="2000" dirty="0">
                <a:latin typeface="メイリオ" panose="020B0604030504040204" pitchFamily="50" charset="-128"/>
                <a:ea typeface="メイリオ" panose="020B0604030504040204" pitchFamily="50" charset="-128"/>
              </a:rPr>
              <a:t>Zoom</a:t>
            </a:r>
            <a:r>
              <a:rPr lang="ja-JP" altLang="en-US" sz="2000" dirty="0">
                <a:latin typeface="メイリオ" panose="020B0604030504040204" pitchFamily="50" charset="-128"/>
                <a:ea typeface="メイリオ" panose="020B0604030504040204" pitchFamily="50" charset="-128"/>
              </a:rPr>
              <a:t>に接続する</a:t>
            </a:r>
            <a:r>
              <a:rPr lang="en-US" altLang="ja-JP" sz="2000" dirty="0">
                <a:latin typeface="メイリオ" panose="020B0604030504040204" pitchFamily="50" charset="-128"/>
                <a:ea typeface="メイリオ" panose="020B0604030504040204" pitchFamily="50" charset="-128"/>
              </a:rPr>
              <a:t>PC</a:t>
            </a:r>
            <a:r>
              <a:rPr lang="ja-JP" altLang="en-US" sz="2000" dirty="0">
                <a:latin typeface="メイリオ" panose="020B0604030504040204" pitchFamily="50" charset="-128"/>
                <a:ea typeface="メイリオ" panose="020B0604030504040204" pitchFamily="50" charset="-128"/>
              </a:rPr>
              <a:t>はグループ毎に発表用と確認用の</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台だけでよい。</a:t>
            </a:r>
            <a:endParaRPr lang="en-US" altLang="ja-JP" sz="2000" dirty="0">
              <a:latin typeface="メイリオ" panose="020B0604030504040204" pitchFamily="50" charset="-128"/>
              <a:ea typeface="メイリオ" panose="020B0604030504040204" pitchFamily="50" charset="-128"/>
            </a:endParaRPr>
          </a:p>
          <a:p>
            <a:pPr marL="552450" indent="-514350">
              <a:lnSpc>
                <a:spcPct val="150000"/>
              </a:lnSpc>
              <a:buFont typeface="+mj-lt"/>
              <a:buAutoNum type="arabicPeriod" startAt="2"/>
            </a:pPr>
            <a:r>
              <a:rPr lang="ja-JP" altLang="en-US" dirty="0">
                <a:latin typeface="メイリオ" panose="020B0604030504040204" pitchFamily="50" charset="-128"/>
                <a:ea typeface="メイリオ" panose="020B0604030504040204" pitchFamily="50" charset="-128"/>
              </a:rPr>
              <a:t>必ず一人一回はリハーサルする。</a:t>
            </a:r>
            <a:endParaRPr lang="en-US" altLang="ja-JP" dirty="0">
              <a:latin typeface="メイリオ" panose="020B0604030504040204" pitchFamily="50" charset="-128"/>
              <a:ea typeface="メイリオ" panose="020B0604030504040204" pitchFamily="50" charset="-128"/>
            </a:endParaRPr>
          </a:p>
          <a:p>
            <a:pPr marL="552450" indent="-514350">
              <a:lnSpc>
                <a:spcPct val="150000"/>
              </a:lnSpc>
              <a:buFont typeface="+mj-lt"/>
              <a:buAutoNum type="arabicPeriod" startAt="2"/>
            </a:pPr>
            <a:r>
              <a:rPr lang="ja-JP" altLang="en-US" dirty="0">
                <a:latin typeface="メイリオ" panose="020B0604030504040204" pitchFamily="50" charset="-128"/>
                <a:ea typeface="メイリオ" panose="020B0604030504040204" pitchFamily="50" charset="-128"/>
              </a:rPr>
              <a:t>聴き手はリハーサルチェックシートを使って発表を評価する。</a:t>
            </a:r>
            <a:endParaRPr lang="en-US" altLang="ja-JP" dirty="0">
              <a:latin typeface="メイリオ" panose="020B0604030504040204" pitchFamily="50" charset="-128"/>
              <a:ea typeface="メイリオ" panose="020B0604030504040204" pitchFamily="50" charset="-128"/>
            </a:endParaRPr>
          </a:p>
          <a:p>
            <a:pPr marL="552450" indent="-514350">
              <a:lnSpc>
                <a:spcPct val="150000"/>
              </a:lnSpc>
              <a:buFont typeface="+mj-lt"/>
              <a:buAutoNum type="arabicPeriod" startAt="2"/>
            </a:pPr>
            <a:r>
              <a:rPr lang="ja-JP" altLang="en-US" dirty="0">
                <a:latin typeface="メイリオ" panose="020B0604030504040204" pitchFamily="50" charset="-128"/>
                <a:ea typeface="メイリオ" panose="020B0604030504040204" pitchFamily="50" charset="-128"/>
              </a:rPr>
              <a:t>聴き手は評価結果を発表者に伝えて、発表者は発表の改修を行う。</a:t>
            </a:r>
            <a:endParaRPr lang="en-US" altLang="ja-JP" dirty="0">
              <a:latin typeface="メイリオ" panose="020B0604030504040204" pitchFamily="50" charset="-128"/>
              <a:ea typeface="メイリオ" panose="020B0604030504040204" pitchFamily="50" charset="-128"/>
            </a:endParaRPr>
          </a:p>
          <a:p>
            <a:pPr marL="552450" indent="-514350">
              <a:lnSpc>
                <a:spcPct val="150000"/>
              </a:lnSpc>
              <a:buFont typeface="+mj-lt"/>
              <a:buAutoNum type="arabicPeriod" startAt="2"/>
            </a:pPr>
            <a:r>
              <a:rPr lang="ja-JP" altLang="en-US" dirty="0">
                <a:latin typeface="メイリオ" panose="020B0604030504040204" pitchFamily="50" charset="-128"/>
                <a:ea typeface="メイリオ" panose="020B0604030504040204" pitchFamily="50" charset="-128"/>
              </a:rPr>
              <a:t>リハーサルチェックシートをサポーターに提出する。</a:t>
            </a:r>
            <a:endParaRPr lang="en-US" altLang="ja-JP" dirty="0">
              <a:latin typeface="メイリオ" panose="020B0604030504040204" pitchFamily="50" charset="-128"/>
              <a:ea typeface="メイリオ" panose="020B0604030504040204" pitchFamily="50" charset="-128"/>
            </a:endParaRPr>
          </a:p>
        </p:txBody>
      </p:sp>
      <p:pic>
        <p:nvPicPr>
          <p:cNvPr id="13" name="図 12" descr="男性の顔の絵&#10;&#10;低い精度で自動的に生成された説明">
            <a:extLst>
              <a:ext uri="{FF2B5EF4-FFF2-40B4-BE49-F238E27FC236}">
                <a16:creationId xmlns:a16="http://schemas.microsoft.com/office/drawing/2014/main" id="{BD09A187-1A04-4938-A605-1ED50BAEE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617" y="0"/>
            <a:ext cx="2657425" cy="2279821"/>
          </a:xfrm>
          <a:prstGeom prst="rect">
            <a:avLst/>
          </a:prstGeom>
        </p:spPr>
      </p:pic>
    </p:spTree>
    <p:extLst>
      <p:ext uri="{BB962C8B-B14F-4D97-AF65-F5344CB8AC3E}">
        <p14:creationId xmlns:p14="http://schemas.microsoft.com/office/powerpoint/2010/main" val="2813680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cxnSp>
        <p:nvCxnSpPr>
          <p:cNvPr id="10" name="直線コネクタ 9">
            <a:extLst>
              <a:ext uri="{FF2B5EF4-FFF2-40B4-BE49-F238E27FC236}">
                <a16:creationId xmlns:a16="http://schemas.microsoft.com/office/drawing/2014/main" id="{6EAA42A4-EF9B-48C5-A766-34714097F197}"/>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タイトル 1">
            <a:extLst>
              <a:ext uri="{FF2B5EF4-FFF2-40B4-BE49-F238E27FC236}">
                <a16:creationId xmlns:a16="http://schemas.microsoft.com/office/drawing/2014/main" id="{60188CBF-62C5-4470-8C95-3A78C954D5A4}"/>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sp>
        <p:nvSpPr>
          <p:cNvPr id="15" name="コンテンツ プレースホルダー 2">
            <a:extLst>
              <a:ext uri="{FF2B5EF4-FFF2-40B4-BE49-F238E27FC236}">
                <a16:creationId xmlns:a16="http://schemas.microsoft.com/office/drawing/2014/main" id="{90039095-BE0A-4060-A846-A93DF729C75F}"/>
              </a:ext>
            </a:extLst>
          </p:cNvPr>
          <p:cNvSpPr>
            <a:spLocks noGrp="1"/>
          </p:cNvSpPr>
          <p:nvPr>
            <p:ph idx="1"/>
          </p:nvPr>
        </p:nvSpPr>
        <p:spPr>
          <a:xfrm>
            <a:off x="706052" y="2199503"/>
            <a:ext cx="6020143" cy="3473363"/>
          </a:xfrm>
        </p:spPr>
        <p:txBody>
          <a:bodyPr>
            <a:normAutofit/>
          </a:bodyPr>
          <a:lstStyle/>
          <a:p>
            <a:pPr marL="38100" indent="0" algn="ctr">
              <a:lnSpc>
                <a:spcPct val="150000"/>
              </a:lnSpc>
              <a:buNone/>
            </a:pPr>
            <a:r>
              <a:rPr lang="ja-JP" altLang="en-US" dirty="0">
                <a:latin typeface="メイリオ" panose="020B0604030504040204" pitchFamily="50" charset="-128"/>
                <a:ea typeface="メイリオ" panose="020B0604030504040204" pitchFamily="50" charset="-128"/>
              </a:rPr>
              <a:t>リハーサルでは発表資料だけでなく、</a:t>
            </a:r>
            <a:endParaRPr lang="en-US" altLang="ja-JP" dirty="0">
              <a:latin typeface="メイリオ" panose="020B0604030504040204" pitchFamily="50" charset="-128"/>
              <a:ea typeface="メイリオ" panose="020B0604030504040204" pitchFamily="50" charset="-128"/>
            </a:endParaRPr>
          </a:p>
          <a:p>
            <a:pPr marL="38100" indent="0" algn="ctr">
              <a:lnSpc>
                <a:spcPct val="150000"/>
              </a:lnSpc>
              <a:buNone/>
            </a:pPr>
            <a:r>
              <a:rPr lang="ja-JP" altLang="en-US" b="1" u="sng" dirty="0">
                <a:solidFill>
                  <a:schemeClr val="accent1">
                    <a:lumMod val="75000"/>
                  </a:schemeClr>
                </a:solidFill>
                <a:latin typeface="メイリオ" panose="020B0604030504040204" pitchFamily="50" charset="-128"/>
                <a:ea typeface="メイリオ" panose="020B0604030504040204" pitchFamily="50" charset="-128"/>
              </a:rPr>
              <a:t>司会進行も含めた</a:t>
            </a:r>
            <a:endParaRPr lang="en-US" altLang="ja-JP" b="1" u="sng" dirty="0">
              <a:solidFill>
                <a:schemeClr val="accent1">
                  <a:lumMod val="75000"/>
                </a:schemeClr>
              </a:solidFill>
              <a:latin typeface="メイリオ" panose="020B0604030504040204" pitchFamily="50" charset="-128"/>
              <a:ea typeface="メイリオ" panose="020B0604030504040204" pitchFamily="50" charset="-128"/>
            </a:endParaRPr>
          </a:p>
          <a:p>
            <a:pPr marL="38100" indent="0" algn="ctr">
              <a:lnSpc>
                <a:spcPct val="150000"/>
              </a:lnSpc>
              <a:buNone/>
            </a:pPr>
            <a:r>
              <a:rPr lang="ja-JP" altLang="en-US" b="1" u="sng" dirty="0">
                <a:solidFill>
                  <a:schemeClr val="accent1">
                    <a:lumMod val="75000"/>
                  </a:schemeClr>
                </a:solidFill>
                <a:latin typeface="メイリオ" panose="020B0604030504040204" pitchFamily="50" charset="-128"/>
                <a:ea typeface="メイリオ" panose="020B0604030504040204" pitchFamily="50" charset="-128"/>
              </a:rPr>
              <a:t>成果報告会の一連の流れ</a:t>
            </a:r>
            <a:endParaRPr lang="en-US" altLang="ja-JP" b="1" u="sng" dirty="0">
              <a:solidFill>
                <a:schemeClr val="accent1">
                  <a:lumMod val="75000"/>
                </a:schemeClr>
              </a:solidFill>
              <a:latin typeface="メイリオ" panose="020B0604030504040204" pitchFamily="50" charset="-128"/>
              <a:ea typeface="メイリオ" panose="020B0604030504040204" pitchFamily="50" charset="-128"/>
            </a:endParaRPr>
          </a:p>
          <a:p>
            <a:pPr marL="38100" indent="0" algn="ctr">
              <a:lnSpc>
                <a:spcPct val="150000"/>
              </a:lnSpc>
              <a:buNone/>
            </a:pPr>
            <a:r>
              <a:rPr lang="ja-JP" altLang="en-US" dirty="0">
                <a:latin typeface="メイリオ" panose="020B0604030504040204" pitchFamily="50" charset="-128"/>
                <a:ea typeface="メイリオ" panose="020B0604030504040204" pitchFamily="50" charset="-128"/>
              </a:rPr>
              <a:t>を練習すること。</a:t>
            </a:r>
            <a:endParaRPr kumimoji="1" lang="ja-JP" altLang="en-US" sz="1600" dirty="0">
              <a:latin typeface="メイリオ" panose="020B0604030504040204" pitchFamily="50" charset="-128"/>
              <a:ea typeface="メイリオ" panose="020B0604030504040204" pitchFamily="50" charset="-128"/>
            </a:endParaRPr>
          </a:p>
        </p:txBody>
      </p:sp>
      <p:pic>
        <p:nvPicPr>
          <p:cNvPr id="16" name="図 15" descr="男性の顔の絵&#10;&#10;低い精度で自動的に生成された説明">
            <a:extLst>
              <a:ext uri="{FF2B5EF4-FFF2-40B4-BE49-F238E27FC236}">
                <a16:creationId xmlns:a16="http://schemas.microsoft.com/office/drawing/2014/main" id="{7D3ACF9A-C0ED-4E2C-8EA1-B0DD67A67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617" y="0"/>
            <a:ext cx="2657425" cy="2279821"/>
          </a:xfrm>
          <a:prstGeom prst="rect">
            <a:avLst/>
          </a:prstGeom>
        </p:spPr>
      </p:pic>
      <p:pic>
        <p:nvPicPr>
          <p:cNvPr id="4" name="図 3">
            <a:extLst>
              <a:ext uri="{FF2B5EF4-FFF2-40B4-BE49-F238E27FC236}">
                <a16:creationId xmlns:a16="http://schemas.microsoft.com/office/drawing/2014/main" id="{E8744BD8-3CC3-4326-BD4B-BD4F2552105D}"/>
              </a:ext>
            </a:extLst>
          </p:cNvPr>
          <p:cNvPicPr>
            <a:picLocks noChangeAspect="1"/>
          </p:cNvPicPr>
          <p:nvPr/>
        </p:nvPicPr>
        <p:blipFill>
          <a:blip r:embed="rId5"/>
          <a:stretch>
            <a:fillRect/>
          </a:stretch>
        </p:blipFill>
        <p:spPr>
          <a:xfrm>
            <a:off x="6726195" y="2545000"/>
            <a:ext cx="5262847" cy="2954731"/>
          </a:xfrm>
          <a:prstGeom prst="rect">
            <a:avLst/>
          </a:prstGeom>
          <a:ln>
            <a:solidFill>
              <a:schemeClr val="accent1"/>
            </a:solidFill>
          </a:ln>
        </p:spPr>
      </p:pic>
    </p:spTree>
    <p:extLst>
      <p:ext uri="{BB962C8B-B14F-4D97-AF65-F5344CB8AC3E}">
        <p14:creationId xmlns:p14="http://schemas.microsoft.com/office/powerpoint/2010/main" val="659827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cxnSp>
        <p:nvCxnSpPr>
          <p:cNvPr id="10" name="直線コネクタ 9">
            <a:extLst>
              <a:ext uri="{FF2B5EF4-FFF2-40B4-BE49-F238E27FC236}">
                <a16:creationId xmlns:a16="http://schemas.microsoft.com/office/drawing/2014/main" id="{6EAA42A4-EF9B-48C5-A766-34714097F197}"/>
              </a:ext>
            </a:extLst>
          </p:cNvPr>
          <p:cNvCxnSpPr>
            <a:cxnSpLocks/>
          </p:cNvCxnSpPr>
          <p:nvPr/>
        </p:nvCxnSpPr>
        <p:spPr>
          <a:xfrm>
            <a:off x="0" y="834333"/>
            <a:ext cx="6007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タイトル 1">
            <a:extLst>
              <a:ext uri="{FF2B5EF4-FFF2-40B4-BE49-F238E27FC236}">
                <a16:creationId xmlns:a16="http://schemas.microsoft.com/office/drawing/2014/main" id="{60188CBF-62C5-4470-8C95-3A78C954D5A4}"/>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5"/>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発表内容まとめのポイント</a:t>
            </a:r>
          </a:p>
        </p:txBody>
      </p:sp>
      <p:pic>
        <p:nvPicPr>
          <p:cNvPr id="8" name="図 7" descr="男性の顔の絵&#10;&#10;低い精度で自動的に生成された説明">
            <a:extLst>
              <a:ext uri="{FF2B5EF4-FFF2-40B4-BE49-F238E27FC236}">
                <a16:creationId xmlns:a16="http://schemas.microsoft.com/office/drawing/2014/main" id="{FD245BBF-DACC-46ED-99B1-22F69A2E3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617" y="0"/>
            <a:ext cx="2657425" cy="2279821"/>
          </a:xfrm>
          <a:prstGeom prst="rect">
            <a:avLst/>
          </a:prstGeom>
        </p:spPr>
      </p:pic>
      <p:sp>
        <p:nvSpPr>
          <p:cNvPr id="9" name="コンテンツ プレースホルダー 2">
            <a:extLst>
              <a:ext uri="{FF2B5EF4-FFF2-40B4-BE49-F238E27FC236}">
                <a16:creationId xmlns:a16="http://schemas.microsoft.com/office/drawing/2014/main" id="{10A9EDCE-6981-4C6B-94E0-C2610772322E}"/>
              </a:ext>
            </a:extLst>
          </p:cNvPr>
          <p:cNvSpPr>
            <a:spLocks noGrp="1"/>
          </p:cNvSpPr>
          <p:nvPr>
            <p:ph idx="1"/>
          </p:nvPr>
        </p:nvSpPr>
        <p:spPr>
          <a:xfrm>
            <a:off x="706052" y="2199503"/>
            <a:ext cx="6020143" cy="3473363"/>
          </a:xfrm>
        </p:spPr>
        <p:txBody>
          <a:bodyPr>
            <a:normAutofit/>
          </a:bodyPr>
          <a:lstStyle/>
          <a:p>
            <a:pPr marL="38100" indent="0" algn="ctr">
              <a:lnSpc>
                <a:spcPct val="150000"/>
              </a:lnSpc>
              <a:buNone/>
            </a:pPr>
            <a:r>
              <a:rPr lang="ja-JP" altLang="en-US" b="1" u="sng" dirty="0">
                <a:solidFill>
                  <a:schemeClr val="accent1">
                    <a:lumMod val="75000"/>
                  </a:schemeClr>
                </a:solidFill>
                <a:latin typeface="メイリオ" panose="020B0604030504040204" pitchFamily="50" charset="-128"/>
                <a:ea typeface="メイリオ" panose="020B0604030504040204" pitchFamily="50" charset="-128"/>
              </a:rPr>
              <a:t>司会進行のスピーチ例</a:t>
            </a:r>
            <a:r>
              <a:rPr lang="ja-JP" altLang="en-US" dirty="0">
                <a:latin typeface="メイリオ" panose="020B0604030504040204" pitchFamily="50" charset="-128"/>
                <a:ea typeface="メイリオ" panose="020B0604030504040204" pitchFamily="50" charset="-128"/>
              </a:rPr>
              <a:t>は</a:t>
            </a:r>
            <a:endParaRPr lang="en-US" altLang="ja-JP" dirty="0">
              <a:latin typeface="メイリオ" panose="020B0604030504040204" pitchFamily="50" charset="-128"/>
              <a:ea typeface="メイリオ" panose="020B0604030504040204" pitchFamily="50" charset="-128"/>
            </a:endParaRPr>
          </a:p>
          <a:p>
            <a:pPr marL="38100" indent="0" algn="ctr">
              <a:lnSpc>
                <a:spcPct val="150000"/>
              </a:lnSpc>
              <a:buNone/>
            </a:pPr>
            <a:r>
              <a:rPr lang="ja-JP" altLang="en-US" dirty="0">
                <a:latin typeface="メイリオ" panose="020B0604030504040204" pitchFamily="50" charset="-128"/>
                <a:ea typeface="メイリオ" panose="020B0604030504040204" pitchFamily="50" charset="-128"/>
              </a:rPr>
              <a:t>成果発表リハーサルチェックシートを参考にしてください。</a:t>
            </a:r>
            <a:endParaRPr lang="en-US" altLang="ja-JP" dirty="0">
              <a:latin typeface="メイリオ" panose="020B0604030504040204" pitchFamily="50" charset="-128"/>
              <a:ea typeface="メイリオ" panose="020B0604030504040204" pitchFamily="50" charset="-128"/>
            </a:endParaRPr>
          </a:p>
        </p:txBody>
      </p:sp>
      <p:pic>
        <p:nvPicPr>
          <p:cNvPr id="11" name="図 10">
            <a:extLst>
              <a:ext uri="{FF2B5EF4-FFF2-40B4-BE49-F238E27FC236}">
                <a16:creationId xmlns:a16="http://schemas.microsoft.com/office/drawing/2014/main" id="{567B3129-EC5B-436D-9E48-25F2473B4250}"/>
              </a:ext>
            </a:extLst>
          </p:cNvPr>
          <p:cNvPicPr>
            <a:picLocks noChangeAspect="1"/>
          </p:cNvPicPr>
          <p:nvPr/>
        </p:nvPicPr>
        <p:blipFill>
          <a:blip r:embed="rId5"/>
          <a:stretch>
            <a:fillRect/>
          </a:stretch>
        </p:blipFill>
        <p:spPr>
          <a:xfrm>
            <a:off x="6726195" y="2545000"/>
            <a:ext cx="5262847" cy="2954731"/>
          </a:xfrm>
          <a:prstGeom prst="rect">
            <a:avLst/>
          </a:prstGeom>
          <a:ln>
            <a:solidFill>
              <a:schemeClr val="accent1"/>
            </a:solidFill>
          </a:ln>
        </p:spPr>
      </p:pic>
    </p:spTree>
    <p:extLst>
      <p:ext uri="{BB962C8B-B14F-4D97-AF65-F5344CB8AC3E}">
        <p14:creationId xmlns:p14="http://schemas.microsoft.com/office/powerpoint/2010/main" val="3336726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sp>
        <p:nvSpPr>
          <p:cNvPr id="13" name="コンテンツ プレースホルダー 2">
            <a:extLst>
              <a:ext uri="{FF2B5EF4-FFF2-40B4-BE49-F238E27FC236}">
                <a16:creationId xmlns:a16="http://schemas.microsoft.com/office/drawing/2014/main" id="{178C1702-4B5C-4289-A85C-B9FD44D483E4}"/>
              </a:ext>
            </a:extLst>
          </p:cNvPr>
          <p:cNvSpPr>
            <a:spLocks noGrp="1"/>
          </p:cNvSpPr>
          <p:nvPr>
            <p:ph idx="1"/>
          </p:nvPr>
        </p:nvSpPr>
        <p:spPr>
          <a:xfrm>
            <a:off x="1444369" y="2448356"/>
            <a:ext cx="9997987" cy="2247667"/>
          </a:xfrm>
        </p:spPr>
        <p:txBody>
          <a:bodyPr>
            <a:normAutofit/>
          </a:bodyPr>
          <a:lstStyle/>
          <a:p>
            <a:pPr marL="38100" indent="0" algn="just">
              <a:lnSpc>
                <a:spcPct val="150000"/>
              </a:lnSpc>
              <a:buNone/>
            </a:pPr>
            <a:r>
              <a:rPr lang="ja-JP" altLang="en-US" dirty="0">
                <a:latin typeface="メイリオ" panose="020B0604030504040204" pitchFamily="50" charset="-128"/>
                <a:ea typeface="メイリオ" panose="020B0604030504040204" pitchFamily="50" charset="-128"/>
              </a:rPr>
              <a:t>・発表前は緊張を和らげるために、ゆっくり</a:t>
            </a:r>
            <a:r>
              <a:rPr lang="ja-JP" altLang="en-US" b="1" u="sng" dirty="0">
                <a:solidFill>
                  <a:schemeClr val="accent1">
                    <a:lumMod val="75000"/>
                  </a:schemeClr>
                </a:solidFill>
                <a:latin typeface="メイリオ" panose="020B0604030504040204" pitchFamily="50" charset="-128"/>
                <a:ea typeface="メイリオ" panose="020B0604030504040204" pitchFamily="50" charset="-128"/>
              </a:rPr>
              <a:t>腹式呼吸</a:t>
            </a:r>
            <a:r>
              <a:rPr lang="ja-JP" altLang="en-US" dirty="0">
                <a:latin typeface="メイリオ" panose="020B0604030504040204" pitchFamily="50" charset="-128"/>
                <a:ea typeface="メイリオ" panose="020B0604030504040204" pitchFamily="50" charset="-128"/>
              </a:rPr>
              <a:t>する。</a:t>
            </a:r>
            <a:endParaRPr lang="en-US" altLang="ja-JP" dirty="0">
              <a:latin typeface="メイリオ" panose="020B0604030504040204" pitchFamily="50" charset="-128"/>
              <a:ea typeface="メイリオ" panose="020B0604030504040204" pitchFamily="50" charset="-128"/>
            </a:endParaRPr>
          </a:p>
          <a:p>
            <a:pPr marL="38100" indent="0" algn="just">
              <a:lnSpc>
                <a:spcPct val="150000"/>
              </a:lnSpc>
              <a:buNone/>
            </a:pPr>
            <a:r>
              <a:rPr kumimoji="1" lang="ja-JP" altLang="en-US" dirty="0">
                <a:latin typeface="メイリオ" panose="020B0604030504040204" pitchFamily="50" charset="-128"/>
                <a:ea typeface="メイリオ" panose="020B0604030504040204" pitchFamily="50" charset="-128"/>
              </a:rPr>
              <a:t>・発表が終わったらチャレンジした</a:t>
            </a:r>
            <a:r>
              <a:rPr lang="ja-JP" altLang="en-US" b="1" u="sng" dirty="0">
                <a:solidFill>
                  <a:schemeClr val="accent1">
                    <a:lumMod val="75000"/>
                  </a:schemeClr>
                </a:solidFill>
                <a:latin typeface="メイリオ" panose="020B0604030504040204" pitchFamily="50" charset="-128"/>
                <a:ea typeface="メイリオ" panose="020B0604030504040204" pitchFamily="50" charset="-128"/>
              </a:rPr>
              <a:t>自分を褒める</a:t>
            </a:r>
            <a:r>
              <a:rPr lang="ja-JP" altLang="en-US" b="1" dirty="0">
                <a:latin typeface="メイリオ" panose="020B0604030504040204" pitchFamily="50" charset="-128"/>
                <a:ea typeface="メイリオ" panose="020B0604030504040204" pitchFamily="50" charset="-128"/>
              </a:rPr>
              <a:t>。</a:t>
            </a:r>
            <a:endParaRPr lang="en-US" altLang="ja-JP" b="1" dirty="0">
              <a:latin typeface="メイリオ" panose="020B0604030504040204" pitchFamily="50" charset="-128"/>
              <a:ea typeface="メイリオ" panose="020B0604030504040204" pitchFamily="50" charset="-128"/>
            </a:endParaRPr>
          </a:p>
          <a:p>
            <a:pPr marL="38100" indent="0" algn="just">
              <a:lnSpc>
                <a:spcPct val="150000"/>
              </a:lnSpc>
              <a:buNone/>
            </a:pPr>
            <a:r>
              <a:rPr kumimoji="1" lang="ja-JP" altLang="en-US" dirty="0">
                <a:latin typeface="メイリオ" panose="020B0604030504040204" pitchFamily="50" charset="-128"/>
                <a:ea typeface="メイリオ" panose="020B0604030504040204" pitchFamily="50" charset="-128"/>
              </a:rPr>
              <a:t>・発表を振り返り、継続したいことと課題点を確認する。</a:t>
            </a:r>
            <a:endParaRPr lang="en-US" altLang="ja-JP" u="sng" dirty="0">
              <a:solidFill>
                <a:schemeClr val="accent1">
                  <a:lumMod val="75000"/>
                </a:schemeClr>
              </a:solidFill>
              <a:latin typeface="メイリオ" panose="020B0604030504040204" pitchFamily="50" charset="-128"/>
              <a:ea typeface="メイリオ" panose="020B0604030504040204" pitchFamily="50" charset="-128"/>
            </a:endParaRPr>
          </a:p>
        </p:txBody>
      </p:sp>
      <p:sp>
        <p:nvSpPr>
          <p:cNvPr id="14" name="コンテンツ プレースホルダー 2">
            <a:extLst>
              <a:ext uri="{FF2B5EF4-FFF2-40B4-BE49-F238E27FC236}">
                <a16:creationId xmlns:a16="http://schemas.microsoft.com/office/drawing/2014/main" id="{A208FB15-79A9-4157-9FD0-B8BD79B076AE}"/>
              </a:ext>
            </a:extLst>
          </p:cNvPr>
          <p:cNvSpPr txBox="1">
            <a:spLocks/>
          </p:cNvSpPr>
          <p:nvPr/>
        </p:nvSpPr>
        <p:spPr>
          <a:xfrm>
            <a:off x="3349901" y="1166795"/>
            <a:ext cx="5492198" cy="12081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8100" indent="0" algn="ctr">
              <a:lnSpc>
                <a:spcPct val="150000"/>
              </a:lnSpc>
              <a:buFont typeface="Arial" panose="020B0604020202020204" pitchFamily="34" charset="0"/>
              <a:buNone/>
            </a:pPr>
            <a:r>
              <a:rPr lang="ja-JP" altLang="en-US" sz="5800" dirty="0">
                <a:latin typeface="メイリオ" panose="020B0604030504040204" pitchFamily="50" charset="-128"/>
                <a:ea typeface="メイリオ" panose="020B0604030504040204" pitchFamily="50" charset="-128"/>
              </a:rPr>
              <a:t>本番では</a:t>
            </a:r>
            <a:endParaRPr lang="en-US" altLang="ja-JP" sz="5800" dirty="0">
              <a:latin typeface="メイリオ" panose="020B0604030504040204" pitchFamily="50" charset="-128"/>
              <a:ea typeface="メイリオ" panose="020B0604030504040204" pitchFamily="50" charset="-128"/>
            </a:endParaRPr>
          </a:p>
        </p:txBody>
      </p:sp>
      <p:sp>
        <p:nvSpPr>
          <p:cNvPr id="15" name="タイトル 1">
            <a:extLst>
              <a:ext uri="{FF2B5EF4-FFF2-40B4-BE49-F238E27FC236}">
                <a16:creationId xmlns:a16="http://schemas.microsoft.com/office/drawing/2014/main" id="{B8F17B76-4224-41E1-B18A-25125EF09D23}"/>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6"/>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最後に</a:t>
            </a:r>
          </a:p>
        </p:txBody>
      </p:sp>
      <p:cxnSp>
        <p:nvCxnSpPr>
          <p:cNvPr id="16" name="直線コネクタ 15">
            <a:extLst>
              <a:ext uri="{FF2B5EF4-FFF2-40B4-BE49-F238E27FC236}">
                <a16:creationId xmlns:a16="http://schemas.microsoft.com/office/drawing/2014/main" id="{BC3CDBC4-0A8B-4995-B950-036436121D00}"/>
              </a:ext>
            </a:extLst>
          </p:cNvPr>
          <p:cNvCxnSpPr>
            <a:cxnSpLocks/>
          </p:cNvCxnSpPr>
          <p:nvPr/>
        </p:nvCxnSpPr>
        <p:spPr>
          <a:xfrm>
            <a:off x="0" y="834333"/>
            <a:ext cx="22987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図 2" descr="おもちゃ, 人形, 食品, 部屋 が含まれている画像&#10;&#10;自動的に生成された説明">
            <a:extLst>
              <a:ext uri="{FF2B5EF4-FFF2-40B4-BE49-F238E27FC236}">
                <a16:creationId xmlns:a16="http://schemas.microsoft.com/office/drawing/2014/main" id="{3571A781-080C-48F1-A789-74481608B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4944" y="4566816"/>
            <a:ext cx="2143921" cy="2026005"/>
          </a:xfrm>
          <a:prstGeom prst="rect">
            <a:avLst/>
          </a:prstGeom>
        </p:spPr>
      </p:pic>
      <p:pic>
        <p:nvPicPr>
          <p:cNvPr id="5" name="図 4" descr="おもちゃ, 人形, ランプ, 部屋 が含まれている画像&#10;&#10;自動的に生成された説明">
            <a:extLst>
              <a:ext uri="{FF2B5EF4-FFF2-40B4-BE49-F238E27FC236}">
                <a16:creationId xmlns:a16="http://schemas.microsoft.com/office/drawing/2014/main" id="{1BAE3553-9E13-410D-B3B0-53A2919D8E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580" y="4566816"/>
            <a:ext cx="1951539" cy="1929584"/>
          </a:xfrm>
          <a:prstGeom prst="rect">
            <a:avLst/>
          </a:prstGeom>
        </p:spPr>
      </p:pic>
    </p:spTree>
    <p:extLst>
      <p:ext uri="{BB962C8B-B14F-4D97-AF65-F5344CB8AC3E}">
        <p14:creationId xmlns:p14="http://schemas.microsoft.com/office/powerpoint/2010/main" val="157942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7C4CA-7D65-4C8C-BD81-0FA105E444A2}"/>
              </a:ext>
            </a:extLst>
          </p:cNvPr>
          <p:cNvSpPr>
            <a:spLocks noGrp="1"/>
          </p:cNvSpPr>
          <p:nvPr>
            <p:ph type="title"/>
          </p:nvPr>
        </p:nvSpPr>
        <p:spPr>
          <a:xfrm>
            <a:off x="331305" y="205219"/>
            <a:ext cx="10515600" cy="698362"/>
          </a:xfrm>
        </p:spPr>
        <p:txBody>
          <a:bodyPr>
            <a:normAutofit/>
          </a:bodyPr>
          <a:lstStyle/>
          <a:p>
            <a:pPr marL="514350" indent="-514350">
              <a:buFont typeface="+mj-lt"/>
              <a:buAutoNum type="arabicPeriod"/>
            </a:pPr>
            <a:r>
              <a:rPr kumimoji="1"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成果報告会の動機付け</a:t>
            </a:r>
          </a:p>
        </p:txBody>
      </p:sp>
      <p:sp>
        <p:nvSpPr>
          <p:cNvPr id="3" name="コンテンツ プレースホルダー 2">
            <a:extLst>
              <a:ext uri="{FF2B5EF4-FFF2-40B4-BE49-F238E27FC236}">
                <a16:creationId xmlns:a16="http://schemas.microsoft.com/office/drawing/2014/main" id="{ED890A47-9E29-4317-81A0-7E0B85ED6F7B}"/>
              </a:ext>
            </a:extLst>
          </p:cNvPr>
          <p:cNvSpPr>
            <a:spLocks noGrp="1"/>
          </p:cNvSpPr>
          <p:nvPr>
            <p:ph idx="1"/>
          </p:nvPr>
        </p:nvSpPr>
        <p:spPr>
          <a:xfrm>
            <a:off x="997226" y="1509201"/>
            <a:ext cx="10197548" cy="5052254"/>
          </a:xfrm>
        </p:spPr>
        <p:txBody>
          <a:bodyPr>
            <a:normAutofit/>
          </a:bodyPr>
          <a:lstStyle/>
          <a:p>
            <a:pPr marL="38100" indent="0">
              <a:lnSpc>
                <a:spcPct val="250000"/>
              </a:lnSpc>
              <a:buNone/>
            </a:pPr>
            <a:r>
              <a:rPr kumimoji="1" lang="ja-JP" altLang="en-US" dirty="0">
                <a:latin typeface="メイリオ" panose="020B0604030504040204" pitchFamily="50" charset="-128"/>
                <a:ea typeface="メイリオ" panose="020B0604030504040204" pitchFamily="50" charset="-128"/>
              </a:rPr>
              <a:t>成果報告会は</a:t>
            </a:r>
            <a:endParaRPr kumimoji="1" lang="en-US" altLang="ja-JP" dirty="0">
              <a:latin typeface="メイリオ" panose="020B0604030504040204" pitchFamily="50" charset="-128"/>
              <a:ea typeface="メイリオ" panose="020B0604030504040204" pitchFamily="50" charset="-128"/>
            </a:endParaRPr>
          </a:p>
          <a:p>
            <a:pPr marL="495300" indent="-457200">
              <a:lnSpc>
                <a:spcPct val="150000"/>
              </a:lnSpc>
            </a:pPr>
            <a:r>
              <a:rPr kumimoji="1" lang="ja-JP" altLang="en-US" dirty="0">
                <a:latin typeface="メイリオ" panose="020B0604030504040204" pitchFamily="50" charset="-128"/>
                <a:ea typeface="メイリオ" panose="020B0604030504040204" pitchFamily="50" charset="-128"/>
              </a:rPr>
              <a:t>２か月間の</a:t>
            </a:r>
            <a:r>
              <a:rPr kumimoji="1" lang="ja-JP" altLang="en-US" b="1" dirty="0">
                <a:solidFill>
                  <a:schemeClr val="accent1">
                    <a:lumMod val="75000"/>
                  </a:schemeClr>
                </a:solidFill>
                <a:latin typeface="メイリオ" panose="020B0604030504040204" pitchFamily="50" charset="-128"/>
                <a:ea typeface="メイリオ" panose="020B0604030504040204" pitchFamily="50" charset="-128"/>
              </a:rPr>
              <a:t>研修の成果を</a:t>
            </a:r>
            <a:r>
              <a:rPr lang="ja-JP" altLang="en-US" b="1" dirty="0">
                <a:solidFill>
                  <a:schemeClr val="accent1">
                    <a:lumMod val="75000"/>
                  </a:schemeClr>
                </a:solidFill>
                <a:latin typeface="メイリオ" panose="020B0604030504040204" pitchFamily="50" charset="-128"/>
                <a:ea typeface="メイリオ" panose="020B0604030504040204" pitchFamily="50" charset="-128"/>
              </a:rPr>
              <a:t>企業担当者様へ報告</a:t>
            </a:r>
            <a:r>
              <a:rPr lang="ja-JP" altLang="en-US" dirty="0">
                <a:latin typeface="メイリオ" panose="020B0604030504040204" pitchFamily="50" charset="-128"/>
                <a:ea typeface="メイリオ" panose="020B0604030504040204" pitchFamily="50" charset="-128"/>
              </a:rPr>
              <a:t>する場である。</a:t>
            </a:r>
            <a:endParaRPr lang="en-US" altLang="ja-JP" dirty="0">
              <a:latin typeface="メイリオ" panose="020B0604030504040204" pitchFamily="50" charset="-128"/>
              <a:ea typeface="メイリオ" panose="020B0604030504040204" pitchFamily="50" charset="-128"/>
            </a:endParaRPr>
          </a:p>
          <a:p>
            <a:pPr marL="495300" indent="-457200">
              <a:lnSpc>
                <a:spcPct val="150000"/>
              </a:lnSpc>
            </a:pPr>
            <a:r>
              <a:rPr kumimoji="1" lang="ja-JP" altLang="en-US" dirty="0">
                <a:latin typeface="メイリオ" panose="020B0604030504040204" pitchFamily="50" charset="-128"/>
                <a:ea typeface="メイリオ" panose="020B0604030504040204" pitchFamily="50" charset="-128"/>
              </a:rPr>
              <a:t>研修へ送り出してくれた企業担当者様へ</a:t>
            </a:r>
            <a:r>
              <a:rPr kumimoji="1" lang="ja-JP" altLang="en-US" b="1" u="sng" dirty="0">
                <a:solidFill>
                  <a:schemeClr val="accent1">
                    <a:lumMod val="75000"/>
                  </a:schemeClr>
                </a:solidFill>
                <a:latin typeface="メイリオ" panose="020B0604030504040204" pitchFamily="50" charset="-128"/>
                <a:ea typeface="メイリオ" panose="020B0604030504040204" pitchFamily="50" charset="-128"/>
              </a:rPr>
              <a:t>感謝</a:t>
            </a:r>
            <a:r>
              <a:rPr kumimoji="1" lang="ja-JP" altLang="en-US" dirty="0">
                <a:latin typeface="メイリオ" panose="020B0604030504040204" pitchFamily="50" charset="-128"/>
                <a:ea typeface="メイリオ" panose="020B0604030504040204" pitchFamily="50" charset="-128"/>
              </a:rPr>
              <a:t>を伝える重要な場である。</a:t>
            </a:r>
            <a:endParaRPr kumimoji="1" lang="en-US" altLang="ja-JP" dirty="0">
              <a:latin typeface="メイリオ" panose="020B0604030504040204" pitchFamily="50" charset="-128"/>
              <a:ea typeface="メイリオ" panose="020B0604030504040204" pitchFamily="50" charset="-128"/>
            </a:endParaRPr>
          </a:p>
          <a:p>
            <a:pPr marL="38100" indent="0" algn="r">
              <a:lnSpc>
                <a:spcPct val="150000"/>
              </a:lnSpc>
              <a:buNone/>
            </a:pPr>
            <a:endParaRPr lang="en-US" altLang="ja-JP" dirty="0">
              <a:latin typeface="メイリオ" panose="020B0604030504040204" pitchFamily="50" charset="-128"/>
              <a:ea typeface="メイリオ" panose="020B0604030504040204" pitchFamily="50" charset="-128"/>
            </a:endParaRPr>
          </a:p>
          <a:p>
            <a:pPr marL="38100" indent="0" algn="r">
              <a:lnSpc>
                <a:spcPct val="150000"/>
              </a:lnSpc>
              <a:buNone/>
            </a:pPr>
            <a:endParaRPr kumimoji="1" lang="ja-JP" altLang="en-US" dirty="0">
              <a:latin typeface="メイリオ" panose="020B0604030504040204" pitchFamily="50" charset="-128"/>
              <a:ea typeface="メイリオ" panose="020B0604030504040204" pitchFamily="50" charset="-128"/>
            </a:endParaRPr>
          </a:p>
        </p:txBody>
      </p:sp>
      <p:cxnSp>
        <p:nvCxnSpPr>
          <p:cNvPr id="8" name="直線コネクタ 7">
            <a:extLst>
              <a:ext uri="{FF2B5EF4-FFF2-40B4-BE49-F238E27FC236}">
                <a16:creationId xmlns:a16="http://schemas.microsoft.com/office/drawing/2014/main" id="{2DA5F230-68BA-4F65-AF58-39DC95FF94CF}"/>
              </a:ext>
            </a:extLst>
          </p:cNvPr>
          <p:cNvCxnSpPr>
            <a:cxnSpLocks/>
          </p:cNvCxnSpPr>
          <p:nvPr/>
        </p:nvCxnSpPr>
        <p:spPr>
          <a:xfrm>
            <a:off x="0" y="834333"/>
            <a:ext cx="855938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EEE4940E-1096-4E0F-8AEB-D98523A9FD76}"/>
              </a:ext>
            </a:extLst>
          </p:cNvPr>
          <p:cNvPicPr>
            <a:picLocks noChangeAspect="1"/>
          </p:cNvPicPr>
          <p:nvPr/>
        </p:nvPicPr>
        <p:blipFill>
          <a:blip r:embed="rId3"/>
          <a:stretch>
            <a:fillRect/>
          </a:stretch>
        </p:blipFill>
        <p:spPr>
          <a:xfrm>
            <a:off x="-613208" y="6492208"/>
            <a:ext cx="4115157" cy="365792"/>
          </a:xfrm>
          <a:prstGeom prst="rect">
            <a:avLst/>
          </a:prstGeom>
        </p:spPr>
      </p:pic>
    </p:spTree>
    <p:extLst>
      <p:ext uri="{BB962C8B-B14F-4D97-AF65-F5344CB8AC3E}">
        <p14:creationId xmlns:p14="http://schemas.microsoft.com/office/powerpoint/2010/main" val="402648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7C4CA-7D65-4C8C-BD81-0FA105E444A2}"/>
              </a:ext>
            </a:extLst>
          </p:cNvPr>
          <p:cNvSpPr>
            <a:spLocks noGrp="1"/>
          </p:cNvSpPr>
          <p:nvPr>
            <p:ph type="title"/>
          </p:nvPr>
        </p:nvSpPr>
        <p:spPr>
          <a:xfrm>
            <a:off x="331305" y="205219"/>
            <a:ext cx="10515600" cy="698362"/>
          </a:xfrm>
        </p:spPr>
        <p:txBody>
          <a:bodyPr>
            <a:normAutofit/>
          </a:bodyPr>
          <a:lstStyle/>
          <a:p>
            <a:pPr marL="514350" indent="-514350">
              <a:buFont typeface="+mj-lt"/>
              <a:buAutoNum type="arabicPeriod"/>
            </a:pPr>
            <a:r>
              <a:rPr kumimoji="1"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成果報告会の動機付け</a:t>
            </a:r>
          </a:p>
        </p:txBody>
      </p:sp>
      <p:sp>
        <p:nvSpPr>
          <p:cNvPr id="3" name="コンテンツ プレースホルダー 2">
            <a:extLst>
              <a:ext uri="{FF2B5EF4-FFF2-40B4-BE49-F238E27FC236}">
                <a16:creationId xmlns:a16="http://schemas.microsoft.com/office/drawing/2014/main" id="{ED890A47-9E29-4317-81A0-7E0B85ED6F7B}"/>
              </a:ext>
            </a:extLst>
          </p:cNvPr>
          <p:cNvSpPr>
            <a:spLocks noGrp="1"/>
          </p:cNvSpPr>
          <p:nvPr>
            <p:ph idx="1"/>
          </p:nvPr>
        </p:nvSpPr>
        <p:spPr>
          <a:xfrm>
            <a:off x="997226" y="1509201"/>
            <a:ext cx="10197548" cy="5052254"/>
          </a:xfrm>
        </p:spPr>
        <p:txBody>
          <a:bodyPr>
            <a:normAutofit/>
          </a:bodyPr>
          <a:lstStyle/>
          <a:p>
            <a:pPr marL="38100" indent="0">
              <a:lnSpc>
                <a:spcPct val="250000"/>
              </a:lnSpc>
              <a:buNone/>
            </a:pPr>
            <a:r>
              <a:rPr kumimoji="1" lang="ja-JP" altLang="en-US" dirty="0">
                <a:latin typeface="メイリオ" panose="020B0604030504040204" pitchFamily="50" charset="-128"/>
                <a:ea typeface="メイリオ" panose="020B0604030504040204" pitchFamily="50" charset="-128"/>
              </a:rPr>
              <a:t>成果報告会の形式</a:t>
            </a:r>
            <a:endParaRPr kumimoji="1" lang="en-US" altLang="ja-JP" dirty="0">
              <a:latin typeface="メイリオ" panose="020B0604030504040204" pitchFamily="50" charset="-128"/>
              <a:ea typeface="メイリオ" panose="020B0604030504040204" pitchFamily="50" charset="-128"/>
            </a:endParaRPr>
          </a:p>
          <a:p>
            <a:pPr marL="495300" indent="-457200">
              <a:lnSpc>
                <a:spcPct val="100000"/>
              </a:lnSpc>
            </a:pPr>
            <a:r>
              <a:rPr kumimoji="1" lang="ja-JP" altLang="en-US" dirty="0">
                <a:latin typeface="メイリオ" panose="020B0604030504040204" pitchFamily="50" charset="-128"/>
                <a:ea typeface="メイリオ" panose="020B0604030504040204" pitchFamily="50" charset="-128"/>
              </a:rPr>
              <a:t>個人開発演習期間内に</a:t>
            </a:r>
            <a:r>
              <a:rPr kumimoji="1"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を使って企業担当者様に</a:t>
            </a:r>
            <a:endParaRPr lang="en-US" altLang="ja-JP" dirty="0">
              <a:latin typeface="メイリオ" panose="020B0604030504040204" pitchFamily="50" charset="-128"/>
              <a:ea typeface="メイリオ" panose="020B0604030504040204" pitchFamily="50" charset="-128"/>
            </a:endParaRPr>
          </a:p>
          <a:p>
            <a:pPr marL="38100" indent="0">
              <a:lnSpc>
                <a:spcPct val="100000"/>
              </a:lnSpc>
              <a:buNone/>
            </a:pPr>
            <a:r>
              <a:rPr kumimoji="1" lang="ja-JP" altLang="en-US" b="1" dirty="0">
                <a:solidFill>
                  <a:schemeClr val="accent1">
                    <a:lumMod val="75000"/>
                  </a:schemeClr>
                </a:solidFill>
                <a:latin typeface="メイリオ" panose="020B0604030504040204" pitchFamily="50" charset="-128"/>
                <a:ea typeface="メイリオ" panose="020B0604030504040204" pitchFamily="50" charset="-128"/>
              </a:rPr>
              <a:t>　</a:t>
            </a:r>
            <a:r>
              <a:rPr kumimoji="1" lang="ja-JP" altLang="en-US" b="1" u="sng" dirty="0">
                <a:solidFill>
                  <a:schemeClr val="accent1">
                    <a:lumMod val="75000"/>
                  </a:schemeClr>
                </a:solidFill>
                <a:latin typeface="メイリオ" panose="020B0604030504040204" pitchFamily="50" charset="-128"/>
                <a:ea typeface="メイリオ" panose="020B0604030504040204" pitchFamily="50" charset="-128"/>
              </a:rPr>
              <a:t>研修の成果を</a:t>
            </a:r>
            <a:r>
              <a:rPr lang="ja-JP" altLang="en-US" b="1" u="sng" dirty="0">
                <a:solidFill>
                  <a:schemeClr val="accent1">
                    <a:lumMod val="75000"/>
                  </a:schemeClr>
                </a:solidFill>
                <a:latin typeface="メイリオ" panose="020B0604030504040204" pitchFamily="50" charset="-128"/>
                <a:ea typeface="メイリオ" panose="020B0604030504040204" pitchFamily="50" charset="-128"/>
              </a:rPr>
              <a:t>報告</a:t>
            </a:r>
            <a:r>
              <a:rPr lang="ja-JP" altLang="en-US" dirty="0">
                <a:latin typeface="メイリオ" panose="020B0604030504040204" pitchFamily="50" charset="-128"/>
                <a:ea typeface="メイリオ" panose="020B0604030504040204" pitchFamily="50" charset="-128"/>
              </a:rPr>
              <a:t>する。</a:t>
            </a:r>
            <a:endParaRPr lang="en-US" altLang="ja-JP" dirty="0">
              <a:latin typeface="メイリオ" panose="020B0604030504040204" pitchFamily="50" charset="-128"/>
              <a:ea typeface="メイリオ" panose="020B0604030504040204" pitchFamily="50" charset="-128"/>
            </a:endParaRPr>
          </a:p>
          <a:p>
            <a:pPr marL="38100" indent="0">
              <a:lnSpc>
                <a:spcPct val="150000"/>
              </a:lnSpc>
              <a:buNone/>
            </a:pPr>
            <a:endParaRPr lang="en-US" altLang="ja-JP" sz="100" dirty="0">
              <a:latin typeface="メイリオ" panose="020B0604030504040204" pitchFamily="50" charset="-128"/>
              <a:ea typeface="メイリオ" panose="020B0604030504040204" pitchFamily="50" charset="-128"/>
            </a:endParaRPr>
          </a:p>
          <a:p>
            <a:pPr marL="495300" indent="-457200">
              <a:lnSpc>
                <a:spcPct val="150000"/>
              </a:lnSpc>
            </a:pPr>
            <a:r>
              <a:rPr kumimoji="1" lang="ja-JP" altLang="en-US" dirty="0">
                <a:latin typeface="メイリオ" panose="020B0604030504040204" pitchFamily="50" charset="-128"/>
                <a:ea typeface="メイリオ" panose="020B0604030504040204" pitchFamily="50" charset="-128"/>
              </a:rPr>
              <a:t>報告は事前に作成した</a:t>
            </a:r>
            <a:r>
              <a:rPr kumimoji="1" lang="ja-JP" altLang="en-US" b="1" u="sng" dirty="0">
                <a:solidFill>
                  <a:schemeClr val="accent1">
                    <a:lumMod val="75000"/>
                  </a:schemeClr>
                </a:solidFill>
                <a:latin typeface="メイリオ" panose="020B0604030504040204" pitchFamily="50" charset="-128"/>
                <a:ea typeface="メイリオ" panose="020B0604030504040204" pitchFamily="50" charset="-128"/>
              </a:rPr>
              <a:t>発表資料</a:t>
            </a:r>
            <a:r>
              <a:rPr kumimoji="1" lang="ja-JP" altLang="en-US" dirty="0">
                <a:latin typeface="メイリオ" panose="020B0604030504040204" pitchFamily="50" charset="-128"/>
                <a:ea typeface="メイリオ" panose="020B0604030504040204" pitchFamily="50" charset="-128"/>
              </a:rPr>
              <a:t>を基に行う。</a:t>
            </a:r>
            <a:endParaRPr kumimoji="1" lang="en-US" altLang="ja-JP" dirty="0">
              <a:latin typeface="メイリオ" panose="020B0604030504040204" pitchFamily="50" charset="-128"/>
              <a:ea typeface="メイリオ" panose="020B0604030504040204" pitchFamily="50" charset="-128"/>
            </a:endParaRPr>
          </a:p>
          <a:p>
            <a:pPr marL="495300" indent="-457200">
              <a:lnSpc>
                <a:spcPct val="150000"/>
              </a:lnSpc>
            </a:pPr>
            <a:r>
              <a:rPr lang="ja-JP" altLang="en-US" b="1" u="sng" dirty="0">
                <a:solidFill>
                  <a:schemeClr val="accent1">
                    <a:lumMod val="75000"/>
                  </a:schemeClr>
                </a:solidFill>
                <a:latin typeface="メイリオ" panose="020B0604030504040204" pitchFamily="50" charset="-128"/>
                <a:ea typeface="メイリオ" panose="020B0604030504040204" pitchFamily="50" charset="-128"/>
              </a:rPr>
              <a:t>司会進行</a:t>
            </a:r>
            <a:r>
              <a:rPr lang="ja-JP" altLang="en-US" dirty="0">
                <a:latin typeface="メイリオ" panose="020B0604030504040204" pitchFamily="50" charset="-128"/>
                <a:ea typeface="メイリオ" panose="020B0604030504040204" pitchFamily="50" charset="-128"/>
              </a:rPr>
              <a:t>も受講生が担当する。</a:t>
            </a:r>
            <a:endParaRPr lang="en-US" altLang="ja-JP" dirty="0">
              <a:latin typeface="メイリオ" panose="020B0604030504040204" pitchFamily="50" charset="-128"/>
              <a:ea typeface="メイリオ" panose="020B0604030504040204" pitchFamily="50" charset="-128"/>
            </a:endParaRPr>
          </a:p>
        </p:txBody>
      </p:sp>
      <p:cxnSp>
        <p:nvCxnSpPr>
          <p:cNvPr id="8" name="直線コネクタ 7">
            <a:extLst>
              <a:ext uri="{FF2B5EF4-FFF2-40B4-BE49-F238E27FC236}">
                <a16:creationId xmlns:a16="http://schemas.microsoft.com/office/drawing/2014/main" id="{2DA5F230-68BA-4F65-AF58-39DC95FF94CF}"/>
              </a:ext>
            </a:extLst>
          </p:cNvPr>
          <p:cNvCxnSpPr>
            <a:cxnSpLocks/>
          </p:cNvCxnSpPr>
          <p:nvPr/>
        </p:nvCxnSpPr>
        <p:spPr>
          <a:xfrm>
            <a:off x="0" y="834333"/>
            <a:ext cx="855938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EEE4940E-1096-4E0F-8AEB-D98523A9FD76}"/>
              </a:ext>
            </a:extLst>
          </p:cNvPr>
          <p:cNvPicPr>
            <a:picLocks noChangeAspect="1"/>
          </p:cNvPicPr>
          <p:nvPr/>
        </p:nvPicPr>
        <p:blipFill>
          <a:blip r:embed="rId3"/>
          <a:stretch>
            <a:fillRect/>
          </a:stretch>
        </p:blipFill>
        <p:spPr>
          <a:xfrm>
            <a:off x="-613208" y="6492208"/>
            <a:ext cx="4115157" cy="365792"/>
          </a:xfrm>
          <a:prstGeom prst="rect">
            <a:avLst/>
          </a:prstGeom>
        </p:spPr>
      </p:pic>
      <p:pic>
        <p:nvPicPr>
          <p:cNvPr id="6" name="図 5">
            <a:extLst>
              <a:ext uri="{FF2B5EF4-FFF2-40B4-BE49-F238E27FC236}">
                <a16:creationId xmlns:a16="http://schemas.microsoft.com/office/drawing/2014/main" id="{ADB28499-6D08-4BC2-9F42-5F7DCCA9E1FF}"/>
              </a:ext>
            </a:extLst>
          </p:cNvPr>
          <p:cNvPicPr>
            <a:picLocks noChangeAspect="1"/>
          </p:cNvPicPr>
          <p:nvPr/>
        </p:nvPicPr>
        <p:blipFill>
          <a:blip r:embed="rId4"/>
          <a:stretch>
            <a:fillRect/>
          </a:stretch>
        </p:blipFill>
        <p:spPr>
          <a:xfrm>
            <a:off x="8690053" y="3487557"/>
            <a:ext cx="3294835" cy="3165224"/>
          </a:xfrm>
          <a:prstGeom prst="rect">
            <a:avLst/>
          </a:prstGeom>
        </p:spPr>
      </p:pic>
    </p:spTree>
    <p:extLst>
      <p:ext uri="{BB962C8B-B14F-4D97-AF65-F5344CB8AC3E}">
        <p14:creationId xmlns:p14="http://schemas.microsoft.com/office/powerpoint/2010/main" val="198672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7C4CA-7D65-4C8C-BD81-0FA105E444A2}"/>
              </a:ext>
            </a:extLst>
          </p:cNvPr>
          <p:cNvSpPr>
            <a:spLocks noGrp="1"/>
          </p:cNvSpPr>
          <p:nvPr>
            <p:ph type="title"/>
          </p:nvPr>
        </p:nvSpPr>
        <p:spPr>
          <a:xfrm>
            <a:off x="331305" y="205219"/>
            <a:ext cx="10515600" cy="698362"/>
          </a:xfrm>
        </p:spPr>
        <p:txBody>
          <a:bodyPr>
            <a:normAutofit/>
          </a:bodyPr>
          <a:lstStyle/>
          <a:p>
            <a:pPr marL="514350" indent="-514350">
              <a:buFont typeface="+mj-lt"/>
              <a:buAutoNum type="arabicPeriod" startAt="3"/>
            </a:pPr>
            <a:r>
              <a:rPr kumimoji="1"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プレゼンテーションの方法を学ぶ重要性</a:t>
            </a:r>
          </a:p>
        </p:txBody>
      </p:sp>
      <p:cxnSp>
        <p:nvCxnSpPr>
          <p:cNvPr id="8" name="直線コネクタ 7">
            <a:extLst>
              <a:ext uri="{FF2B5EF4-FFF2-40B4-BE49-F238E27FC236}">
                <a16:creationId xmlns:a16="http://schemas.microsoft.com/office/drawing/2014/main" id="{2DA5F230-68BA-4F65-AF58-39DC95FF94CF}"/>
              </a:ext>
            </a:extLst>
          </p:cNvPr>
          <p:cNvCxnSpPr>
            <a:cxnSpLocks/>
          </p:cNvCxnSpPr>
          <p:nvPr/>
        </p:nvCxnSpPr>
        <p:spPr>
          <a:xfrm>
            <a:off x="0" y="834333"/>
            <a:ext cx="855938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EEE4940E-1096-4E0F-8AEB-D98523A9FD76}"/>
              </a:ext>
            </a:extLst>
          </p:cNvPr>
          <p:cNvPicPr>
            <a:picLocks noChangeAspect="1"/>
          </p:cNvPicPr>
          <p:nvPr/>
        </p:nvPicPr>
        <p:blipFill>
          <a:blip r:embed="rId3"/>
          <a:stretch>
            <a:fillRect/>
          </a:stretch>
        </p:blipFill>
        <p:spPr>
          <a:xfrm>
            <a:off x="-613208" y="6492208"/>
            <a:ext cx="4115157" cy="365792"/>
          </a:xfrm>
          <a:prstGeom prst="rect">
            <a:avLst/>
          </a:prstGeom>
        </p:spPr>
      </p:pic>
      <p:sp>
        <p:nvSpPr>
          <p:cNvPr id="9" name="コンテンツ プレースホルダー 2">
            <a:extLst>
              <a:ext uri="{FF2B5EF4-FFF2-40B4-BE49-F238E27FC236}">
                <a16:creationId xmlns:a16="http://schemas.microsoft.com/office/drawing/2014/main" id="{D0C1DE3D-3614-433A-A190-8AC2A17AE878}"/>
              </a:ext>
            </a:extLst>
          </p:cNvPr>
          <p:cNvSpPr txBox="1">
            <a:spLocks/>
          </p:cNvSpPr>
          <p:nvPr/>
        </p:nvSpPr>
        <p:spPr>
          <a:xfrm>
            <a:off x="997226" y="1509201"/>
            <a:ext cx="10197548" cy="5052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8100" indent="0">
              <a:lnSpc>
                <a:spcPct val="250000"/>
              </a:lnSpc>
              <a:buFont typeface="Arial" panose="020B0604020202020204" pitchFamily="34" charset="0"/>
              <a:buNone/>
            </a:pPr>
            <a:r>
              <a:rPr kumimoji="1" lang="ja-JP" altLang="en-US" dirty="0">
                <a:latin typeface="メイリオ" panose="020B0604030504040204" pitchFamily="50" charset="-128"/>
                <a:ea typeface="メイリオ" panose="020B0604030504040204" pitchFamily="50" charset="-128"/>
              </a:rPr>
              <a:t>プレゼンテーションとは</a:t>
            </a:r>
            <a:endParaRPr lang="en-US" altLang="ja-JP" dirty="0">
              <a:latin typeface="メイリオ" panose="020B0604030504040204" pitchFamily="50" charset="-128"/>
              <a:ea typeface="メイリオ" panose="020B0604030504040204" pitchFamily="50" charset="-128"/>
            </a:endParaRPr>
          </a:p>
          <a:p>
            <a:pPr marL="38100" indent="0" algn="ctr">
              <a:lnSpc>
                <a:spcPct val="150000"/>
              </a:lnSpc>
              <a:buNone/>
            </a:pPr>
            <a:r>
              <a:rPr kumimoji="1" lang="ja-JP" altLang="en-US" b="1" dirty="0">
                <a:solidFill>
                  <a:schemeClr val="accent1">
                    <a:lumMod val="75000"/>
                  </a:schemeClr>
                </a:solidFill>
                <a:latin typeface="メイリオ" panose="020B0604030504040204" pitchFamily="50" charset="-128"/>
                <a:ea typeface="メイリオ" panose="020B0604030504040204" pitchFamily="50" charset="-128"/>
              </a:rPr>
              <a:t>限られた時間</a:t>
            </a:r>
            <a:r>
              <a:rPr kumimoji="1" lang="ja-JP" altLang="en-US" dirty="0">
                <a:solidFill>
                  <a:schemeClr val="accent1">
                    <a:lumMod val="75000"/>
                  </a:schemeClr>
                </a:solidFill>
                <a:latin typeface="メイリオ" panose="020B0604030504040204" pitchFamily="50" charset="-128"/>
                <a:ea typeface="メイリオ" panose="020B0604030504040204" pitchFamily="50" charset="-128"/>
              </a:rPr>
              <a:t>の</a:t>
            </a:r>
            <a:r>
              <a:rPr kumimoji="1" lang="ja-JP" altLang="en-US" dirty="0">
                <a:latin typeface="メイリオ" panose="020B0604030504040204" pitchFamily="50" charset="-128"/>
                <a:ea typeface="メイリオ" panose="020B0604030504040204" pitchFamily="50" charset="-128"/>
              </a:rPr>
              <a:t>中で</a:t>
            </a:r>
            <a:r>
              <a:rPr lang="ja-JP" altLang="en-US" b="1" dirty="0">
                <a:solidFill>
                  <a:schemeClr val="accent1">
                    <a:lumMod val="75000"/>
                  </a:schemeClr>
                </a:solidFill>
                <a:latin typeface="メイリオ" panose="020B0604030504040204" pitchFamily="50" charset="-128"/>
                <a:ea typeface="メイリオ" panose="020B0604030504040204" pitchFamily="50" charset="-128"/>
              </a:rPr>
              <a:t>相手に対して</a:t>
            </a:r>
            <a:r>
              <a:rPr lang="ja-JP" altLang="en-US" dirty="0">
                <a:latin typeface="メイリオ" panose="020B0604030504040204" pitchFamily="50" charset="-128"/>
                <a:ea typeface="メイリオ" panose="020B0604030504040204" pitchFamily="50" charset="-128"/>
              </a:rPr>
              <a:t>話をすることで、</a:t>
            </a:r>
            <a:endParaRPr lang="en-US" altLang="ja-JP" dirty="0">
              <a:latin typeface="メイリオ" panose="020B0604030504040204" pitchFamily="50" charset="-128"/>
              <a:ea typeface="メイリオ" panose="020B0604030504040204" pitchFamily="50" charset="-128"/>
            </a:endParaRPr>
          </a:p>
          <a:p>
            <a:pPr marL="38100" indent="0" algn="ctr">
              <a:lnSpc>
                <a:spcPct val="150000"/>
              </a:lnSpc>
              <a:buNone/>
            </a:pPr>
            <a:r>
              <a:rPr kumimoji="1" lang="ja-JP" altLang="en-US" b="1" dirty="0">
                <a:solidFill>
                  <a:schemeClr val="accent1">
                    <a:lumMod val="75000"/>
                  </a:schemeClr>
                </a:solidFill>
                <a:latin typeface="メイリオ" panose="020B0604030504040204" pitchFamily="50" charset="-128"/>
                <a:ea typeface="メイリオ" panose="020B0604030504040204" pitchFamily="50" charset="-128"/>
              </a:rPr>
              <a:t>目的を達成する</a:t>
            </a:r>
            <a:r>
              <a:rPr kumimoji="1" lang="ja-JP" altLang="en-US" dirty="0">
                <a:latin typeface="メイリオ" panose="020B0604030504040204" pitchFamily="50" charset="-128"/>
                <a:ea typeface="メイリオ" panose="020B0604030504040204" pitchFamily="50" charset="-128"/>
              </a:rPr>
              <a:t>ための情報伝達のプロセスである。</a:t>
            </a:r>
            <a:endParaRPr kumimoji="1" lang="en-US" altLang="ja-JP" dirty="0">
              <a:latin typeface="メイリオ" panose="020B0604030504040204" pitchFamily="50" charset="-128"/>
              <a:ea typeface="メイリオ" panose="020B0604030504040204" pitchFamily="50" charset="-128"/>
            </a:endParaRPr>
          </a:p>
          <a:p>
            <a:pPr marL="38100" indent="0" algn="r">
              <a:lnSpc>
                <a:spcPct val="150000"/>
              </a:lnSpc>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a:p>
            <a:pPr marL="38100" indent="0" algn="r">
              <a:lnSpc>
                <a:spcPct val="150000"/>
              </a:lnSpc>
              <a:buFont typeface="Arial" panose="020B0604020202020204" pitchFamily="34" charset="0"/>
              <a:buNone/>
            </a:pP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2644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2DA5F230-68BA-4F65-AF58-39DC95FF94CF}"/>
              </a:ext>
            </a:extLst>
          </p:cNvPr>
          <p:cNvCxnSpPr>
            <a:cxnSpLocks/>
          </p:cNvCxnSpPr>
          <p:nvPr/>
        </p:nvCxnSpPr>
        <p:spPr>
          <a:xfrm>
            <a:off x="0" y="834333"/>
            <a:ext cx="855938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EEE4940E-1096-4E0F-8AEB-D98523A9FD76}"/>
              </a:ext>
            </a:extLst>
          </p:cNvPr>
          <p:cNvPicPr>
            <a:picLocks noChangeAspect="1"/>
          </p:cNvPicPr>
          <p:nvPr/>
        </p:nvPicPr>
        <p:blipFill>
          <a:blip r:embed="rId3"/>
          <a:stretch>
            <a:fillRect/>
          </a:stretch>
        </p:blipFill>
        <p:spPr>
          <a:xfrm>
            <a:off x="-613208" y="6492208"/>
            <a:ext cx="4115157" cy="365792"/>
          </a:xfrm>
          <a:prstGeom prst="rect">
            <a:avLst/>
          </a:prstGeom>
        </p:spPr>
      </p:pic>
      <p:sp>
        <p:nvSpPr>
          <p:cNvPr id="14" name="矢印: 右 13">
            <a:extLst>
              <a:ext uri="{FF2B5EF4-FFF2-40B4-BE49-F238E27FC236}">
                <a16:creationId xmlns:a16="http://schemas.microsoft.com/office/drawing/2014/main" id="{45F848FB-00EC-44F4-95B0-A202597F7536}"/>
              </a:ext>
            </a:extLst>
          </p:cNvPr>
          <p:cNvSpPr/>
          <p:nvPr/>
        </p:nvSpPr>
        <p:spPr>
          <a:xfrm>
            <a:off x="7709415" y="1967356"/>
            <a:ext cx="3992949" cy="2923288"/>
          </a:xfrm>
          <a:prstGeom prst="rightArrow">
            <a:avLst>
              <a:gd name="adj1" fmla="val 100000"/>
              <a:gd name="adj2" fmla="val 34462"/>
            </a:avLst>
          </a:prstGeom>
          <a:solidFill>
            <a:schemeClr val="accent1">
              <a:lumMod val="50000"/>
            </a:schemeClr>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話す</a:t>
            </a:r>
            <a:endParaRPr kumimoji="1" lang="ja-JP" altLang="en-US" b="1" dirty="0">
              <a:solidFill>
                <a:schemeClr val="bg1"/>
              </a:solidFill>
            </a:endParaRPr>
          </a:p>
        </p:txBody>
      </p:sp>
      <p:sp>
        <p:nvSpPr>
          <p:cNvPr id="13" name="矢印: 右 12">
            <a:extLst>
              <a:ext uri="{FF2B5EF4-FFF2-40B4-BE49-F238E27FC236}">
                <a16:creationId xmlns:a16="http://schemas.microsoft.com/office/drawing/2014/main" id="{0C9B5943-5904-481E-A227-E7A92B1B0162}"/>
              </a:ext>
            </a:extLst>
          </p:cNvPr>
          <p:cNvSpPr/>
          <p:nvPr/>
        </p:nvSpPr>
        <p:spPr>
          <a:xfrm>
            <a:off x="4099525" y="1967356"/>
            <a:ext cx="3992949" cy="2923288"/>
          </a:xfrm>
          <a:prstGeom prst="rightArrow">
            <a:avLst>
              <a:gd name="adj1" fmla="val 100000"/>
              <a:gd name="adj2" fmla="val 34462"/>
            </a:avLst>
          </a:prstGeom>
          <a:solidFill>
            <a:schemeClr val="accent1">
              <a:lumMod val="75000"/>
            </a:schemeClr>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デザイン</a:t>
            </a:r>
            <a:endParaRPr kumimoji="1" lang="en-US" altLang="ja-JP" sz="4000" b="1" dirty="0">
              <a:solidFill>
                <a:schemeClr val="bg1"/>
              </a:solidFill>
            </a:endParaRPr>
          </a:p>
          <a:p>
            <a:pPr algn="ctr"/>
            <a:r>
              <a:rPr kumimoji="1" lang="ja-JP" altLang="en-US" sz="4000" dirty="0">
                <a:solidFill>
                  <a:schemeClr val="bg1"/>
                </a:solidFill>
              </a:rPr>
              <a:t>する</a:t>
            </a:r>
            <a:endParaRPr kumimoji="1" lang="ja-JP" altLang="en-US" dirty="0">
              <a:solidFill>
                <a:schemeClr val="bg1"/>
              </a:solidFill>
            </a:endParaRPr>
          </a:p>
        </p:txBody>
      </p:sp>
      <p:sp>
        <p:nvSpPr>
          <p:cNvPr id="12" name="矢印: 右 11">
            <a:extLst>
              <a:ext uri="{FF2B5EF4-FFF2-40B4-BE49-F238E27FC236}">
                <a16:creationId xmlns:a16="http://schemas.microsoft.com/office/drawing/2014/main" id="{ADD0A8D0-2A87-4452-AFFC-497C3982597F}"/>
              </a:ext>
            </a:extLst>
          </p:cNvPr>
          <p:cNvSpPr/>
          <p:nvPr/>
        </p:nvSpPr>
        <p:spPr>
          <a:xfrm>
            <a:off x="489635" y="1967356"/>
            <a:ext cx="3992949" cy="2923288"/>
          </a:xfrm>
          <a:prstGeom prst="rightArrow">
            <a:avLst>
              <a:gd name="adj1" fmla="val 100000"/>
              <a:gd name="adj2" fmla="val 34462"/>
            </a:avLst>
          </a:prstGeom>
          <a:solidFill>
            <a:schemeClr val="accent1">
              <a:lumMod val="60000"/>
              <a:lumOff val="40000"/>
            </a:schemeClr>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ストーリー</a:t>
            </a:r>
            <a:r>
              <a:rPr kumimoji="1" lang="ja-JP" altLang="en-US" sz="4000" dirty="0">
                <a:solidFill>
                  <a:schemeClr val="bg1"/>
                </a:solidFill>
              </a:rPr>
              <a:t>を作る</a:t>
            </a:r>
            <a:endParaRPr kumimoji="1" lang="ja-JP" altLang="en-US" dirty="0">
              <a:solidFill>
                <a:schemeClr val="bg1"/>
              </a:solidFill>
            </a:endParaRPr>
          </a:p>
        </p:txBody>
      </p:sp>
      <p:sp>
        <p:nvSpPr>
          <p:cNvPr id="3" name="テキスト ボックス 2">
            <a:extLst>
              <a:ext uri="{FF2B5EF4-FFF2-40B4-BE49-F238E27FC236}">
                <a16:creationId xmlns:a16="http://schemas.microsoft.com/office/drawing/2014/main" id="{09942C1C-6C69-4EAA-AD80-F65EB0598F76}"/>
              </a:ext>
            </a:extLst>
          </p:cNvPr>
          <p:cNvSpPr txBox="1"/>
          <p:nvPr/>
        </p:nvSpPr>
        <p:spPr>
          <a:xfrm>
            <a:off x="518451" y="5229760"/>
            <a:ext cx="3262432" cy="461665"/>
          </a:xfrm>
          <a:prstGeom prst="rect">
            <a:avLst/>
          </a:prstGeom>
          <a:noFill/>
        </p:spPr>
        <p:txBody>
          <a:bodyPr wrap="none" rtlCol="0">
            <a:spAutoFit/>
          </a:bodyPr>
          <a:lstStyle/>
          <a:p>
            <a:r>
              <a:rPr kumimoji="1" lang="ja-JP" altLang="en-US" sz="2400" b="1" dirty="0"/>
              <a:t>研修を振り返ります。</a:t>
            </a:r>
          </a:p>
        </p:txBody>
      </p:sp>
      <p:sp>
        <p:nvSpPr>
          <p:cNvPr id="9" name="テキスト ボックス 8">
            <a:extLst>
              <a:ext uri="{FF2B5EF4-FFF2-40B4-BE49-F238E27FC236}">
                <a16:creationId xmlns:a16="http://schemas.microsoft.com/office/drawing/2014/main" id="{6F6EF6B7-AE41-411B-AF78-475C1CB2B277}"/>
              </a:ext>
            </a:extLst>
          </p:cNvPr>
          <p:cNvSpPr txBox="1"/>
          <p:nvPr/>
        </p:nvSpPr>
        <p:spPr>
          <a:xfrm>
            <a:off x="4151358" y="5233876"/>
            <a:ext cx="3262432" cy="461665"/>
          </a:xfrm>
          <a:prstGeom prst="rect">
            <a:avLst/>
          </a:prstGeom>
          <a:noFill/>
        </p:spPr>
        <p:txBody>
          <a:bodyPr wrap="none" rtlCol="0">
            <a:spAutoFit/>
          </a:bodyPr>
          <a:lstStyle/>
          <a:p>
            <a:r>
              <a:rPr kumimoji="1" lang="ja-JP" altLang="en-US" sz="2400" b="1" dirty="0"/>
              <a:t>発表資料を作ります。</a:t>
            </a:r>
          </a:p>
        </p:txBody>
      </p:sp>
      <p:sp>
        <p:nvSpPr>
          <p:cNvPr id="10" name="テキスト ボックス 9">
            <a:extLst>
              <a:ext uri="{FF2B5EF4-FFF2-40B4-BE49-F238E27FC236}">
                <a16:creationId xmlns:a16="http://schemas.microsoft.com/office/drawing/2014/main" id="{2C132DB0-BCB7-4187-8AB9-A1AAB7338DA0}"/>
              </a:ext>
            </a:extLst>
          </p:cNvPr>
          <p:cNvSpPr txBox="1"/>
          <p:nvPr/>
        </p:nvSpPr>
        <p:spPr>
          <a:xfrm>
            <a:off x="8275195" y="5229760"/>
            <a:ext cx="2031325" cy="461665"/>
          </a:xfrm>
          <a:prstGeom prst="rect">
            <a:avLst/>
          </a:prstGeom>
          <a:noFill/>
        </p:spPr>
        <p:txBody>
          <a:bodyPr wrap="none" rtlCol="0">
            <a:spAutoFit/>
          </a:bodyPr>
          <a:lstStyle/>
          <a:p>
            <a:r>
              <a:rPr kumimoji="1" lang="ja-JP" altLang="en-US" sz="2400" b="1" dirty="0"/>
              <a:t>発表します。</a:t>
            </a:r>
          </a:p>
        </p:txBody>
      </p:sp>
      <p:sp>
        <p:nvSpPr>
          <p:cNvPr id="15" name="タイトル 1">
            <a:extLst>
              <a:ext uri="{FF2B5EF4-FFF2-40B4-BE49-F238E27FC236}">
                <a16:creationId xmlns:a16="http://schemas.microsoft.com/office/drawing/2014/main" id="{43024FBD-313C-4DF9-94C7-FC5EE295B5B9}"/>
              </a:ext>
            </a:extLst>
          </p:cNvPr>
          <p:cNvSpPr txBox="1">
            <a:spLocks/>
          </p:cNvSpPr>
          <p:nvPr/>
        </p:nvSpPr>
        <p:spPr>
          <a:xfrm>
            <a:off x="331305" y="20521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3"/>
            </a:pPr>
            <a:r>
              <a:rPr lang="ja-JP" altLang="en-US" sz="3200">
                <a:solidFill>
                  <a:schemeClr val="tx1">
                    <a:lumMod val="75000"/>
                    <a:lumOff val="25000"/>
                  </a:schemeClr>
                </a:solidFill>
                <a:latin typeface="メイリオ" panose="020B0604030504040204" pitchFamily="50" charset="-128"/>
                <a:ea typeface="メイリオ" panose="020B0604030504040204" pitchFamily="50" charset="-128"/>
              </a:rPr>
              <a:t>プレゼンテーションの方法を学ぶ重要性</a:t>
            </a:r>
            <a:endPar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287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2DA5F230-68BA-4F65-AF58-39DC95FF94CF}"/>
              </a:ext>
            </a:extLst>
          </p:cNvPr>
          <p:cNvCxnSpPr>
            <a:cxnSpLocks/>
          </p:cNvCxnSpPr>
          <p:nvPr/>
        </p:nvCxnSpPr>
        <p:spPr>
          <a:xfrm>
            <a:off x="0" y="834333"/>
            <a:ext cx="479442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EEE4940E-1096-4E0F-8AEB-D98523A9FD76}"/>
              </a:ext>
            </a:extLst>
          </p:cNvPr>
          <p:cNvPicPr>
            <a:picLocks noChangeAspect="1"/>
          </p:cNvPicPr>
          <p:nvPr/>
        </p:nvPicPr>
        <p:blipFill>
          <a:blip r:embed="rId3"/>
          <a:stretch>
            <a:fillRect/>
          </a:stretch>
        </p:blipFill>
        <p:spPr>
          <a:xfrm>
            <a:off x="-613208" y="6492208"/>
            <a:ext cx="4115157" cy="365792"/>
          </a:xfrm>
          <a:prstGeom prst="rect">
            <a:avLst/>
          </a:prstGeom>
        </p:spPr>
      </p:pic>
      <p:sp>
        <p:nvSpPr>
          <p:cNvPr id="14" name="矢印: 右 13">
            <a:extLst>
              <a:ext uri="{FF2B5EF4-FFF2-40B4-BE49-F238E27FC236}">
                <a16:creationId xmlns:a16="http://schemas.microsoft.com/office/drawing/2014/main" id="{45F848FB-00EC-44F4-95B0-A202597F7536}"/>
              </a:ext>
            </a:extLst>
          </p:cNvPr>
          <p:cNvSpPr/>
          <p:nvPr/>
        </p:nvSpPr>
        <p:spPr>
          <a:xfrm>
            <a:off x="7709415" y="1967356"/>
            <a:ext cx="3992949" cy="2923288"/>
          </a:xfrm>
          <a:prstGeom prst="rightArrow">
            <a:avLst>
              <a:gd name="adj1" fmla="val 100000"/>
              <a:gd name="adj2" fmla="val 34462"/>
            </a:avLst>
          </a:prstGeom>
          <a:solidFill>
            <a:schemeClr val="accent1">
              <a:lumMod val="50000"/>
            </a:schemeClr>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話す</a:t>
            </a:r>
            <a:endParaRPr kumimoji="1" lang="ja-JP" altLang="en-US" b="1" dirty="0">
              <a:solidFill>
                <a:schemeClr val="bg1"/>
              </a:solidFill>
            </a:endParaRPr>
          </a:p>
        </p:txBody>
      </p:sp>
      <p:sp>
        <p:nvSpPr>
          <p:cNvPr id="13" name="矢印: 右 12">
            <a:extLst>
              <a:ext uri="{FF2B5EF4-FFF2-40B4-BE49-F238E27FC236}">
                <a16:creationId xmlns:a16="http://schemas.microsoft.com/office/drawing/2014/main" id="{0C9B5943-5904-481E-A227-E7A92B1B0162}"/>
              </a:ext>
            </a:extLst>
          </p:cNvPr>
          <p:cNvSpPr/>
          <p:nvPr/>
        </p:nvSpPr>
        <p:spPr>
          <a:xfrm>
            <a:off x="4099525" y="1967356"/>
            <a:ext cx="3992949" cy="2923288"/>
          </a:xfrm>
          <a:prstGeom prst="rightArrow">
            <a:avLst>
              <a:gd name="adj1" fmla="val 100000"/>
              <a:gd name="adj2" fmla="val 34462"/>
            </a:avLst>
          </a:prstGeom>
          <a:solidFill>
            <a:schemeClr val="accent1">
              <a:lumMod val="75000"/>
            </a:schemeClr>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デザイン</a:t>
            </a:r>
            <a:endParaRPr kumimoji="1" lang="en-US" altLang="ja-JP" sz="4000" b="1" dirty="0">
              <a:solidFill>
                <a:schemeClr val="bg1"/>
              </a:solidFill>
            </a:endParaRPr>
          </a:p>
          <a:p>
            <a:pPr algn="ctr"/>
            <a:r>
              <a:rPr kumimoji="1" lang="ja-JP" altLang="en-US" sz="4000" dirty="0">
                <a:solidFill>
                  <a:schemeClr val="bg1"/>
                </a:solidFill>
              </a:rPr>
              <a:t>する</a:t>
            </a:r>
            <a:endParaRPr kumimoji="1" lang="ja-JP" altLang="en-US" dirty="0">
              <a:solidFill>
                <a:schemeClr val="bg1"/>
              </a:solidFill>
            </a:endParaRPr>
          </a:p>
        </p:txBody>
      </p:sp>
      <p:sp>
        <p:nvSpPr>
          <p:cNvPr id="3" name="テキスト ボックス 2">
            <a:extLst>
              <a:ext uri="{FF2B5EF4-FFF2-40B4-BE49-F238E27FC236}">
                <a16:creationId xmlns:a16="http://schemas.microsoft.com/office/drawing/2014/main" id="{09942C1C-6C69-4EAA-AD80-F65EB0598F76}"/>
              </a:ext>
            </a:extLst>
          </p:cNvPr>
          <p:cNvSpPr txBox="1"/>
          <p:nvPr/>
        </p:nvSpPr>
        <p:spPr>
          <a:xfrm>
            <a:off x="518451" y="5229760"/>
            <a:ext cx="3262432" cy="461665"/>
          </a:xfrm>
          <a:prstGeom prst="rect">
            <a:avLst/>
          </a:prstGeom>
          <a:noFill/>
        </p:spPr>
        <p:txBody>
          <a:bodyPr wrap="none" rtlCol="0">
            <a:spAutoFit/>
          </a:bodyPr>
          <a:lstStyle/>
          <a:p>
            <a:r>
              <a:rPr kumimoji="1" lang="ja-JP" altLang="en-US" sz="2400" b="1" dirty="0"/>
              <a:t>研修を振り返ります。</a:t>
            </a:r>
          </a:p>
        </p:txBody>
      </p:sp>
      <p:sp>
        <p:nvSpPr>
          <p:cNvPr id="9" name="テキスト ボックス 8">
            <a:extLst>
              <a:ext uri="{FF2B5EF4-FFF2-40B4-BE49-F238E27FC236}">
                <a16:creationId xmlns:a16="http://schemas.microsoft.com/office/drawing/2014/main" id="{6F6EF6B7-AE41-411B-AF78-475C1CB2B277}"/>
              </a:ext>
            </a:extLst>
          </p:cNvPr>
          <p:cNvSpPr txBox="1"/>
          <p:nvPr/>
        </p:nvSpPr>
        <p:spPr>
          <a:xfrm>
            <a:off x="4151358" y="5233876"/>
            <a:ext cx="3262432" cy="461665"/>
          </a:xfrm>
          <a:prstGeom prst="rect">
            <a:avLst/>
          </a:prstGeom>
          <a:noFill/>
        </p:spPr>
        <p:txBody>
          <a:bodyPr wrap="none" rtlCol="0">
            <a:spAutoFit/>
          </a:bodyPr>
          <a:lstStyle/>
          <a:p>
            <a:r>
              <a:rPr kumimoji="1" lang="ja-JP" altLang="en-US" sz="2400" b="1" dirty="0"/>
              <a:t>発表資料を作ります。</a:t>
            </a:r>
          </a:p>
        </p:txBody>
      </p:sp>
      <p:sp>
        <p:nvSpPr>
          <p:cNvPr id="10" name="テキスト ボックス 9">
            <a:extLst>
              <a:ext uri="{FF2B5EF4-FFF2-40B4-BE49-F238E27FC236}">
                <a16:creationId xmlns:a16="http://schemas.microsoft.com/office/drawing/2014/main" id="{2C132DB0-BCB7-4187-8AB9-A1AAB7338DA0}"/>
              </a:ext>
            </a:extLst>
          </p:cNvPr>
          <p:cNvSpPr txBox="1"/>
          <p:nvPr/>
        </p:nvSpPr>
        <p:spPr>
          <a:xfrm>
            <a:off x="8275195" y="5229760"/>
            <a:ext cx="2031325" cy="461665"/>
          </a:xfrm>
          <a:prstGeom prst="rect">
            <a:avLst/>
          </a:prstGeom>
          <a:noFill/>
        </p:spPr>
        <p:txBody>
          <a:bodyPr wrap="none" rtlCol="0">
            <a:spAutoFit/>
          </a:bodyPr>
          <a:lstStyle/>
          <a:p>
            <a:r>
              <a:rPr kumimoji="1" lang="ja-JP" altLang="en-US" sz="2400" b="1" dirty="0"/>
              <a:t>発表します。</a:t>
            </a:r>
          </a:p>
        </p:txBody>
      </p:sp>
      <p:sp>
        <p:nvSpPr>
          <p:cNvPr id="4" name="正方形/長方形 3">
            <a:extLst>
              <a:ext uri="{FF2B5EF4-FFF2-40B4-BE49-F238E27FC236}">
                <a16:creationId xmlns:a16="http://schemas.microsoft.com/office/drawing/2014/main" id="{63D0350F-14E9-4208-817F-12318820408E}"/>
              </a:ext>
            </a:extLst>
          </p:cNvPr>
          <p:cNvSpPr/>
          <p:nvPr/>
        </p:nvSpPr>
        <p:spPr>
          <a:xfrm>
            <a:off x="3954162" y="1421027"/>
            <a:ext cx="7957752" cy="4473146"/>
          </a:xfrm>
          <a:prstGeom prst="rect">
            <a:avLst/>
          </a:prstGeom>
          <a:solidFill>
            <a:schemeClr val="bg1">
              <a:alpha val="75000"/>
            </a:schemeClr>
          </a:solidFill>
          <a:ln>
            <a:solidFill>
              <a:schemeClr val="bg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ADD0A8D0-2A87-4452-AFFC-497C3982597F}"/>
              </a:ext>
            </a:extLst>
          </p:cNvPr>
          <p:cNvSpPr/>
          <p:nvPr/>
        </p:nvSpPr>
        <p:spPr>
          <a:xfrm>
            <a:off x="489635" y="1967356"/>
            <a:ext cx="3992949" cy="2923288"/>
          </a:xfrm>
          <a:prstGeom prst="rightArrow">
            <a:avLst>
              <a:gd name="adj1" fmla="val 100000"/>
              <a:gd name="adj2" fmla="val 34462"/>
            </a:avLst>
          </a:prstGeom>
          <a:solidFill>
            <a:schemeClr val="accent1">
              <a:lumMod val="60000"/>
              <a:lumOff val="40000"/>
            </a:schemeClr>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solidFill>
                  <a:schemeClr val="bg1"/>
                </a:solidFill>
              </a:rPr>
              <a:t>ストーリー</a:t>
            </a:r>
            <a:r>
              <a:rPr kumimoji="1" lang="ja-JP" altLang="en-US" sz="4000" dirty="0">
                <a:solidFill>
                  <a:schemeClr val="bg1"/>
                </a:solidFill>
              </a:rPr>
              <a:t>を作る</a:t>
            </a:r>
            <a:endParaRPr kumimoji="1" lang="ja-JP" altLang="en-US" dirty="0">
              <a:solidFill>
                <a:schemeClr val="bg1"/>
              </a:solidFill>
            </a:endParaRPr>
          </a:p>
        </p:txBody>
      </p:sp>
      <p:sp>
        <p:nvSpPr>
          <p:cNvPr id="15" name="タイトル 1">
            <a:extLst>
              <a:ext uri="{FF2B5EF4-FFF2-40B4-BE49-F238E27FC236}">
                <a16:creationId xmlns:a16="http://schemas.microsoft.com/office/drawing/2014/main" id="{71963A4A-35F5-4FCA-AEAF-09C54E4CC9A2}"/>
              </a:ext>
            </a:extLst>
          </p:cNvPr>
          <p:cNvSpPr txBox="1">
            <a:spLocks/>
          </p:cNvSpPr>
          <p:nvPr/>
        </p:nvSpPr>
        <p:spPr>
          <a:xfrm>
            <a:off x="331305" y="2651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4"/>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資料作成のポイント</a:t>
            </a:r>
          </a:p>
        </p:txBody>
      </p:sp>
    </p:spTree>
    <p:extLst>
      <p:ext uri="{BB962C8B-B14F-4D97-AF65-F5344CB8AC3E}">
        <p14:creationId xmlns:p14="http://schemas.microsoft.com/office/powerpoint/2010/main" val="414444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pic>
        <p:nvPicPr>
          <p:cNvPr id="15" name="図 14" descr="ランプ が含まれている画像&#10;&#10;自動的に生成された説明">
            <a:extLst>
              <a:ext uri="{FF2B5EF4-FFF2-40B4-BE49-F238E27FC236}">
                <a16:creationId xmlns:a16="http://schemas.microsoft.com/office/drawing/2014/main" id="{C2E9AC4B-047B-4F48-91C6-ADE0AB31B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8452" y="4467886"/>
            <a:ext cx="1707914" cy="2210892"/>
          </a:xfrm>
          <a:prstGeom prst="rect">
            <a:avLst/>
          </a:prstGeom>
        </p:spPr>
      </p:pic>
      <p:sp>
        <p:nvSpPr>
          <p:cNvPr id="10" name="コンテンツ プレースホルダー 2">
            <a:extLst>
              <a:ext uri="{FF2B5EF4-FFF2-40B4-BE49-F238E27FC236}">
                <a16:creationId xmlns:a16="http://schemas.microsoft.com/office/drawing/2014/main" id="{1CBF2A85-FD19-41D2-879D-F3B20712C2ED}"/>
              </a:ext>
            </a:extLst>
          </p:cNvPr>
          <p:cNvSpPr>
            <a:spLocks noGrp="1"/>
          </p:cNvSpPr>
          <p:nvPr>
            <p:ph idx="1"/>
          </p:nvPr>
        </p:nvSpPr>
        <p:spPr>
          <a:xfrm>
            <a:off x="1245702" y="2086590"/>
            <a:ext cx="9753603" cy="4054676"/>
          </a:xfrm>
        </p:spPr>
        <p:txBody>
          <a:bodyPr>
            <a:normAutofit/>
          </a:bodyPr>
          <a:lstStyle/>
          <a:p>
            <a:pPr marL="552450" indent="-514350">
              <a:lnSpc>
                <a:spcPct val="150000"/>
              </a:lnSpc>
              <a:buFont typeface="+mj-lt"/>
              <a:buAutoNum type="arabicPeriod"/>
            </a:pPr>
            <a:r>
              <a:rPr lang="ja-JP" altLang="en-US" dirty="0">
                <a:latin typeface="メイリオ" panose="020B0604030504040204" pitchFamily="50" charset="-128"/>
                <a:ea typeface="メイリオ" panose="020B0604030504040204" pitchFamily="50" charset="-128"/>
              </a:rPr>
              <a:t>思いつく限り自分の考えを</a:t>
            </a:r>
            <a:r>
              <a:rPr lang="ja-JP" altLang="en-US" sz="3200" b="1" dirty="0">
                <a:solidFill>
                  <a:schemeClr val="accent1">
                    <a:lumMod val="75000"/>
                  </a:schemeClr>
                </a:solidFill>
                <a:latin typeface="メイリオ" panose="020B0604030504040204" pitchFamily="50" charset="-128"/>
                <a:ea typeface="メイリオ" panose="020B0604030504040204" pitchFamily="50" charset="-128"/>
              </a:rPr>
              <a:t>書き出す</a:t>
            </a:r>
            <a:endParaRPr lang="en-US" altLang="ja-JP" b="1" dirty="0">
              <a:solidFill>
                <a:schemeClr val="accent1">
                  <a:lumMod val="75000"/>
                </a:schemeClr>
              </a:solidFill>
              <a:latin typeface="メイリオ" panose="020B0604030504040204" pitchFamily="50" charset="-128"/>
              <a:ea typeface="メイリオ" panose="020B0604030504040204" pitchFamily="50" charset="-128"/>
            </a:endParaRPr>
          </a:p>
          <a:p>
            <a:pPr marL="552450" indent="-514350">
              <a:lnSpc>
                <a:spcPct val="150000"/>
              </a:lnSpc>
              <a:buFont typeface="+mj-lt"/>
              <a:buAutoNum type="arabicPeriod"/>
            </a:pPr>
            <a:r>
              <a:rPr kumimoji="1" lang="ja-JP" altLang="en-US" dirty="0">
                <a:latin typeface="メイリオ" panose="020B0604030504040204" pitchFamily="50" charset="-128"/>
                <a:ea typeface="メイリオ" panose="020B0604030504040204" pitchFamily="50" charset="-128"/>
              </a:rPr>
              <a:t>自分の考えを</a:t>
            </a:r>
            <a:r>
              <a:rPr kumimoji="1" lang="ja-JP" altLang="en-US" sz="3200" b="1" dirty="0">
                <a:solidFill>
                  <a:schemeClr val="accent1">
                    <a:lumMod val="75000"/>
                  </a:schemeClr>
                </a:solidFill>
                <a:latin typeface="メイリオ" panose="020B0604030504040204" pitchFamily="50" charset="-128"/>
                <a:ea typeface="メイリオ" panose="020B0604030504040204" pitchFamily="50" charset="-128"/>
              </a:rPr>
              <a:t>まとめる</a:t>
            </a:r>
            <a:endParaRPr kumimoji="1" lang="en-US" altLang="ja-JP" b="1" dirty="0">
              <a:solidFill>
                <a:schemeClr val="accent1">
                  <a:lumMod val="75000"/>
                </a:schemeClr>
              </a:solidFill>
              <a:latin typeface="メイリオ" panose="020B0604030504040204" pitchFamily="50" charset="-128"/>
              <a:ea typeface="メイリオ" panose="020B0604030504040204" pitchFamily="50" charset="-128"/>
            </a:endParaRPr>
          </a:p>
          <a:p>
            <a:pPr marL="552450" indent="-514350">
              <a:lnSpc>
                <a:spcPct val="150000"/>
              </a:lnSpc>
              <a:buFont typeface="+mj-lt"/>
              <a:buAutoNum type="arabicPeriod"/>
            </a:pPr>
            <a:r>
              <a:rPr lang="ja-JP" altLang="en-US" dirty="0">
                <a:latin typeface="メイリオ" panose="020B0604030504040204" pitchFamily="50" charset="-128"/>
                <a:ea typeface="メイリオ" panose="020B0604030504040204" pitchFamily="50" charset="-128"/>
              </a:rPr>
              <a:t>相手の欲しい情報を</a:t>
            </a:r>
            <a:r>
              <a:rPr lang="ja-JP" altLang="en-US" sz="3200" b="1" dirty="0">
                <a:solidFill>
                  <a:schemeClr val="accent1">
                    <a:lumMod val="75000"/>
                  </a:schemeClr>
                </a:solidFill>
                <a:latin typeface="メイリオ" panose="020B0604030504040204" pitchFamily="50" charset="-128"/>
                <a:ea typeface="メイリオ" panose="020B0604030504040204" pitchFamily="50" charset="-128"/>
              </a:rPr>
              <a:t>精査</a:t>
            </a:r>
            <a:r>
              <a:rPr lang="ja-JP" altLang="en-US" dirty="0">
                <a:latin typeface="メイリオ" panose="020B0604030504040204" pitchFamily="50" charset="-128"/>
                <a:ea typeface="メイリオ" panose="020B0604030504040204" pitchFamily="50" charset="-128"/>
              </a:rPr>
              <a:t>して、記載する内容を決める</a:t>
            </a:r>
            <a:endParaRPr kumimoji="1" lang="en-US" altLang="ja-JP" dirty="0">
              <a:latin typeface="メイリオ" panose="020B0604030504040204" pitchFamily="50" charset="-128"/>
              <a:ea typeface="メイリオ" panose="020B0604030504040204" pitchFamily="50" charset="-128"/>
            </a:endParaRPr>
          </a:p>
        </p:txBody>
      </p:sp>
      <p:cxnSp>
        <p:nvCxnSpPr>
          <p:cNvPr id="7" name="直線コネクタ 6">
            <a:extLst>
              <a:ext uri="{FF2B5EF4-FFF2-40B4-BE49-F238E27FC236}">
                <a16:creationId xmlns:a16="http://schemas.microsoft.com/office/drawing/2014/main" id="{4759789E-104A-432E-9BBB-39E72B329178}"/>
              </a:ext>
            </a:extLst>
          </p:cNvPr>
          <p:cNvCxnSpPr>
            <a:cxnSpLocks/>
          </p:cNvCxnSpPr>
          <p:nvPr/>
        </p:nvCxnSpPr>
        <p:spPr>
          <a:xfrm>
            <a:off x="152400" y="986733"/>
            <a:ext cx="479442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タイトル 1">
            <a:extLst>
              <a:ext uri="{FF2B5EF4-FFF2-40B4-BE49-F238E27FC236}">
                <a16:creationId xmlns:a16="http://schemas.microsoft.com/office/drawing/2014/main" id="{B2F6A753-D127-4778-9CE6-F117B564F816}"/>
              </a:ext>
            </a:extLst>
          </p:cNvPr>
          <p:cNvSpPr txBox="1">
            <a:spLocks/>
          </p:cNvSpPr>
          <p:nvPr/>
        </p:nvSpPr>
        <p:spPr>
          <a:xfrm>
            <a:off x="483705" y="4175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4"/>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資料作成のポイント</a:t>
            </a:r>
          </a:p>
        </p:txBody>
      </p:sp>
    </p:spTree>
    <p:extLst>
      <p:ext uri="{BB962C8B-B14F-4D97-AF65-F5344CB8AC3E}">
        <p14:creationId xmlns:p14="http://schemas.microsoft.com/office/powerpoint/2010/main" val="98599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C86F6DC-3826-4091-9E31-CF0B702F96A1}"/>
              </a:ext>
            </a:extLst>
          </p:cNvPr>
          <p:cNvPicPr>
            <a:picLocks noChangeAspect="1"/>
          </p:cNvPicPr>
          <p:nvPr/>
        </p:nvPicPr>
        <p:blipFill>
          <a:blip r:embed="rId3"/>
          <a:stretch>
            <a:fillRect/>
          </a:stretch>
        </p:blipFill>
        <p:spPr>
          <a:xfrm>
            <a:off x="-613208" y="6492208"/>
            <a:ext cx="4115157" cy="365792"/>
          </a:xfrm>
          <a:prstGeom prst="rect">
            <a:avLst/>
          </a:prstGeom>
        </p:spPr>
      </p:pic>
      <p:pic>
        <p:nvPicPr>
          <p:cNvPr id="15" name="図 14" descr="ランプ が含まれている画像&#10;&#10;自動的に生成された説明">
            <a:extLst>
              <a:ext uri="{FF2B5EF4-FFF2-40B4-BE49-F238E27FC236}">
                <a16:creationId xmlns:a16="http://schemas.microsoft.com/office/drawing/2014/main" id="{C2E9AC4B-047B-4F48-91C6-ADE0AB31B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8452" y="4467886"/>
            <a:ext cx="1707914" cy="2210892"/>
          </a:xfrm>
          <a:prstGeom prst="rect">
            <a:avLst/>
          </a:prstGeom>
        </p:spPr>
      </p:pic>
      <p:sp>
        <p:nvSpPr>
          <p:cNvPr id="10" name="コンテンツ プレースホルダー 2">
            <a:extLst>
              <a:ext uri="{FF2B5EF4-FFF2-40B4-BE49-F238E27FC236}">
                <a16:creationId xmlns:a16="http://schemas.microsoft.com/office/drawing/2014/main" id="{1CBF2A85-FD19-41D2-879D-F3B20712C2ED}"/>
              </a:ext>
            </a:extLst>
          </p:cNvPr>
          <p:cNvSpPr>
            <a:spLocks noGrp="1"/>
          </p:cNvSpPr>
          <p:nvPr>
            <p:ph idx="1"/>
          </p:nvPr>
        </p:nvSpPr>
        <p:spPr>
          <a:xfrm>
            <a:off x="1245702" y="2086590"/>
            <a:ext cx="9753603" cy="4054676"/>
          </a:xfrm>
        </p:spPr>
        <p:txBody>
          <a:bodyPr>
            <a:normAutofit/>
          </a:bodyPr>
          <a:lstStyle/>
          <a:p>
            <a:pPr marL="552450" indent="-514350">
              <a:lnSpc>
                <a:spcPct val="150000"/>
              </a:lnSpc>
              <a:buFont typeface="+mj-lt"/>
              <a:buAutoNum type="arabicPeriod"/>
            </a:pPr>
            <a:r>
              <a:rPr lang="ja-JP" altLang="en-US" dirty="0">
                <a:latin typeface="メイリオ" panose="020B0604030504040204" pitchFamily="50" charset="-128"/>
                <a:ea typeface="メイリオ" panose="020B0604030504040204" pitchFamily="50" charset="-128"/>
              </a:rPr>
              <a:t>思いつく限り自分の考えを</a:t>
            </a:r>
            <a:r>
              <a:rPr lang="ja-JP" altLang="en-US" sz="3200" b="1" dirty="0">
                <a:solidFill>
                  <a:schemeClr val="accent1">
                    <a:lumMod val="75000"/>
                  </a:schemeClr>
                </a:solidFill>
                <a:latin typeface="メイリオ" panose="020B0604030504040204" pitchFamily="50" charset="-128"/>
                <a:ea typeface="メイリオ" panose="020B0604030504040204" pitchFamily="50" charset="-128"/>
              </a:rPr>
              <a:t>書き出す</a:t>
            </a:r>
            <a:endParaRPr lang="en-US" altLang="ja-JP" b="1" dirty="0">
              <a:solidFill>
                <a:schemeClr val="accent1">
                  <a:lumMod val="75000"/>
                </a:schemeClr>
              </a:solidFill>
              <a:latin typeface="メイリオ" panose="020B0604030504040204" pitchFamily="50" charset="-128"/>
              <a:ea typeface="メイリオ" panose="020B0604030504040204" pitchFamily="50" charset="-128"/>
            </a:endParaRPr>
          </a:p>
        </p:txBody>
      </p:sp>
      <p:cxnSp>
        <p:nvCxnSpPr>
          <p:cNvPr id="7" name="直線コネクタ 6">
            <a:extLst>
              <a:ext uri="{FF2B5EF4-FFF2-40B4-BE49-F238E27FC236}">
                <a16:creationId xmlns:a16="http://schemas.microsoft.com/office/drawing/2014/main" id="{4759789E-104A-432E-9BBB-39E72B329178}"/>
              </a:ext>
            </a:extLst>
          </p:cNvPr>
          <p:cNvCxnSpPr>
            <a:cxnSpLocks/>
          </p:cNvCxnSpPr>
          <p:nvPr/>
        </p:nvCxnSpPr>
        <p:spPr>
          <a:xfrm>
            <a:off x="152400" y="986733"/>
            <a:ext cx="479442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タイトル 1">
            <a:extLst>
              <a:ext uri="{FF2B5EF4-FFF2-40B4-BE49-F238E27FC236}">
                <a16:creationId xmlns:a16="http://schemas.microsoft.com/office/drawing/2014/main" id="{B2F6A753-D127-4778-9CE6-F117B564F816}"/>
              </a:ext>
            </a:extLst>
          </p:cNvPr>
          <p:cNvSpPr txBox="1">
            <a:spLocks/>
          </p:cNvSpPr>
          <p:nvPr/>
        </p:nvSpPr>
        <p:spPr>
          <a:xfrm>
            <a:off x="483705" y="417579"/>
            <a:ext cx="10515600" cy="69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514350" indent="-514350">
              <a:buFont typeface="+mj-lt"/>
              <a:buAutoNum type="arabicPeriod" startAt="4"/>
            </a:pPr>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rPr>
              <a:t>資料作成のポイント</a:t>
            </a:r>
          </a:p>
        </p:txBody>
      </p:sp>
      <p:sp>
        <p:nvSpPr>
          <p:cNvPr id="2" name="吹き出し: 角を丸めた四角形 1">
            <a:extLst>
              <a:ext uri="{FF2B5EF4-FFF2-40B4-BE49-F238E27FC236}">
                <a16:creationId xmlns:a16="http://schemas.microsoft.com/office/drawing/2014/main" id="{B404B053-CE07-4FF5-8ABA-15035F896CEE}"/>
              </a:ext>
            </a:extLst>
          </p:cNvPr>
          <p:cNvSpPr/>
          <p:nvPr/>
        </p:nvSpPr>
        <p:spPr>
          <a:xfrm>
            <a:off x="1988548" y="3534033"/>
            <a:ext cx="7302843" cy="1532237"/>
          </a:xfrm>
          <a:prstGeom prst="wedgeRoundRectCallout">
            <a:avLst>
              <a:gd name="adj1" fmla="val 486"/>
              <a:gd name="adj2" fmla="val -7804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研修の成果は「週末振り返り」にて書き出しているため、</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algn="ctr"/>
            <a:r>
              <a:rPr lang="ja-JP" altLang="en-US" sz="2000" b="1" u="sng" dirty="0">
                <a:solidFill>
                  <a:schemeClr val="accent1">
                    <a:lumMod val="50000"/>
                  </a:schemeClr>
                </a:solidFill>
                <a:latin typeface="メイリオ" panose="020B0604030504040204" pitchFamily="50" charset="-128"/>
                <a:ea typeface="メイリオ" panose="020B0604030504040204" pitchFamily="50" charset="-128"/>
              </a:rPr>
              <a:t>「週末振り返り」シートの情報</a:t>
            </a:r>
            <a:r>
              <a:rPr lang="ja-JP" altLang="en-US" sz="2000" b="1" dirty="0">
                <a:solidFill>
                  <a:schemeClr val="tx1"/>
                </a:solidFill>
                <a:latin typeface="メイリオ" panose="020B0604030504040204" pitchFamily="50" charset="-128"/>
                <a:ea typeface="メイリオ" panose="020B0604030504040204" pitchFamily="50" charset="-128"/>
              </a:rPr>
              <a:t>を参考にしてください。</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78486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1737</Words>
  <Application>Microsoft Office PowerPoint</Application>
  <PresentationFormat>ワイド画面</PresentationFormat>
  <Paragraphs>236</Paragraphs>
  <Slides>24</Slides>
  <Notes>23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メイリオ</vt:lpstr>
      <vt:lpstr>游ゴシック</vt:lpstr>
      <vt:lpstr>游ゴシック Light</vt:lpstr>
      <vt:lpstr>Arial</vt:lpstr>
      <vt:lpstr>Office テーマ</vt:lpstr>
      <vt:lpstr>発表資料作成のポイント</vt:lpstr>
      <vt:lpstr>PowerPoint プレゼンテーション</vt:lpstr>
      <vt:lpstr>成果報告会の動機付け</vt:lpstr>
      <vt:lpstr>成果報告会の動機付け</vt:lpstr>
      <vt:lpstr>プレゼンテーションの方法を学ぶ重要性</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発表内容まとめのポイント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プレゼンテーションのポイント</dc:title>
  <dc:creator>堀江 未祐</dc:creator>
  <cp:lastModifiedBy>堀江 未祐</cp:lastModifiedBy>
  <cp:revision>129</cp:revision>
  <dcterms:created xsi:type="dcterms:W3CDTF">2021-08-23T00:58:04Z</dcterms:created>
  <dcterms:modified xsi:type="dcterms:W3CDTF">2022-01-24T02:33:35Z</dcterms:modified>
</cp:coreProperties>
</file>