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Lst>
  <p:notesMasterIdLst>
    <p:notesMasterId r:id="rId15"/>
  </p:notesMasterIdLst>
  <p:handoutMasterIdLst>
    <p:handoutMasterId r:id="rId16"/>
  </p:handoutMasterIdLst>
  <p:sldIdLst>
    <p:sldId id="257" r:id="rId2"/>
    <p:sldId id="279" r:id="rId3"/>
    <p:sldId id="266" r:id="rId4"/>
    <p:sldId id="267" r:id="rId5"/>
    <p:sldId id="272" r:id="rId6"/>
    <p:sldId id="273" r:id="rId7"/>
    <p:sldId id="274" r:id="rId8"/>
    <p:sldId id="275" r:id="rId9"/>
    <p:sldId id="276" r:id="rId10"/>
    <p:sldId id="277" r:id="rId11"/>
    <p:sldId id="278" r:id="rId12"/>
    <p:sldId id="271" r:id="rId13"/>
    <p:sldId id="263" r:id="rId14"/>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沢 舜寛" initials="金沢" lastIdx="1" clrIdx="0">
    <p:extLst>
      <p:ext uri="{19B8F6BF-5375-455C-9EA6-DF929625EA0E}">
        <p15:presenceInfo xmlns:p15="http://schemas.microsoft.com/office/powerpoint/2012/main" userId="S::s-kanazawa@systemshared01.onmicrosoft.com::6ca72b1f-bc37-4ce7-b9ce-c9fd441687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C2D6A"/>
    <a:srgbClr val="FB7C27"/>
    <a:srgbClr val="F33535"/>
    <a:srgbClr val="F39FAD"/>
    <a:srgbClr val="F9CFD6"/>
    <a:srgbClr val="EB667B"/>
    <a:srgbClr val="284442"/>
    <a:srgbClr val="EE3A2A"/>
    <a:srgbClr val="00A6EA"/>
    <a:srgbClr val="162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117" autoAdjust="0"/>
  </p:normalViewPr>
  <p:slideViewPr>
    <p:cSldViewPr snapToGrid="0">
      <p:cViewPr varScale="1">
        <p:scale>
          <a:sx n="83" d="100"/>
          <a:sy n="83" d="100"/>
        </p:scale>
        <p:origin x="618" y="108"/>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656"/>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9A67D13-41A6-4509-AF95-3F99FAC855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7C46780-5EAA-465A-A30E-7A59A097DC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BC287-D4F5-459D-BB2A-3CA92622AC19}" type="datetimeFigureOut">
              <a:rPr kumimoji="1" lang="ja-JP" altLang="en-US" smtClean="0"/>
              <a:t>2023/5/24</a:t>
            </a:fld>
            <a:endParaRPr kumimoji="1" lang="ja-JP" altLang="en-US"/>
          </a:p>
        </p:txBody>
      </p:sp>
      <p:sp>
        <p:nvSpPr>
          <p:cNvPr id="4" name="フッター プレースホルダー 3">
            <a:extLst>
              <a:ext uri="{FF2B5EF4-FFF2-40B4-BE49-F238E27FC236}">
                <a16:creationId xmlns:a16="http://schemas.microsoft.com/office/drawing/2014/main" id="{719E7150-E716-4C04-851D-DC5F23AB1A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8D05EC6-0D13-4B68-B83E-639B8A6FF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463692-5A43-4168-87AF-04294C1B5900}" type="slidenum">
              <a:rPr kumimoji="1" lang="ja-JP" altLang="en-US" smtClean="0"/>
              <a:t>‹#›</a:t>
            </a:fld>
            <a:endParaRPr kumimoji="1" lang="ja-JP" altLang="en-US"/>
          </a:p>
        </p:txBody>
      </p:sp>
    </p:spTree>
    <p:extLst>
      <p:ext uri="{BB962C8B-B14F-4D97-AF65-F5344CB8AC3E}">
        <p14:creationId xmlns:p14="http://schemas.microsoft.com/office/powerpoint/2010/main" val="1322012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1143000" y="685800"/>
            <a:ext cx="4572000" cy="3429000"/>
          </a:xfrm>
          <a:prstGeom prst="rect">
            <a:avLst/>
          </a:prstGeom>
        </p:spPr>
        <p:txBody>
          <a:bodyPr/>
          <a:lstStyle/>
          <a:p>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7442E22-61DC-4EC8-9646-FA0B9C5FF8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5394098-FE2B-47FC-BF15-565C01C81938}" type="slidenum">
              <a:rPr lang="en-US" altLang="ja-JP" sz="1400"/>
              <a:pPr>
                <a:spcBef>
                  <a:spcPct val="0"/>
                </a:spcBef>
                <a:buClrTx/>
                <a:buFontTx/>
                <a:buNone/>
              </a:pPr>
              <a:t>1</a:t>
            </a:fld>
            <a:endParaRPr lang="en-US" altLang="ja-JP" sz="1400"/>
          </a:p>
        </p:txBody>
      </p:sp>
      <p:sp>
        <p:nvSpPr>
          <p:cNvPr id="6147" name="Rectangle 1">
            <a:extLst>
              <a:ext uri="{FF2B5EF4-FFF2-40B4-BE49-F238E27FC236}">
                <a16:creationId xmlns:a16="http://schemas.microsoft.com/office/drawing/2014/main" id="{82B1218F-7CB8-420F-B895-DCCF20A9261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4C82949B-C74C-42E8-85FB-1CFEE8CC670B}"/>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10</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117631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11</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3662980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12</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255189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13</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361563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7442E22-61DC-4EC8-9646-FA0B9C5FF8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5394098-FE2B-47FC-BF15-565C01C81938}" type="slidenum">
              <a:rPr lang="en-US" altLang="ja-JP" sz="1400"/>
              <a:pPr>
                <a:spcBef>
                  <a:spcPct val="0"/>
                </a:spcBef>
                <a:buClrTx/>
                <a:buFontTx/>
                <a:buNone/>
              </a:pPr>
              <a:t>2</a:t>
            </a:fld>
            <a:endParaRPr lang="en-US" altLang="ja-JP" sz="1400"/>
          </a:p>
        </p:txBody>
      </p:sp>
      <p:sp>
        <p:nvSpPr>
          <p:cNvPr id="6147" name="Rectangle 1">
            <a:extLst>
              <a:ext uri="{FF2B5EF4-FFF2-40B4-BE49-F238E27FC236}">
                <a16:creationId xmlns:a16="http://schemas.microsoft.com/office/drawing/2014/main" id="{82B1218F-7CB8-420F-B895-DCCF20A9261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4C82949B-C74C-42E8-85FB-1CFEE8CC670B}"/>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310302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7442E22-61DC-4EC8-9646-FA0B9C5FF8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5394098-FE2B-47FC-BF15-565C01C81938}" type="slidenum">
              <a:rPr lang="en-US" altLang="ja-JP" sz="1400"/>
              <a:pPr>
                <a:spcBef>
                  <a:spcPct val="0"/>
                </a:spcBef>
                <a:buClrTx/>
                <a:buFontTx/>
                <a:buNone/>
              </a:pPr>
              <a:t>3</a:t>
            </a:fld>
            <a:endParaRPr lang="en-US" altLang="ja-JP" sz="1400"/>
          </a:p>
        </p:txBody>
      </p:sp>
      <p:sp>
        <p:nvSpPr>
          <p:cNvPr id="6147" name="Rectangle 1">
            <a:extLst>
              <a:ext uri="{FF2B5EF4-FFF2-40B4-BE49-F238E27FC236}">
                <a16:creationId xmlns:a16="http://schemas.microsoft.com/office/drawing/2014/main" id="{82B1218F-7CB8-420F-B895-DCCF20A9261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4C82949B-C74C-42E8-85FB-1CFEE8CC670B}"/>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136787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4</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162013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5</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1878969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6</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87464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7</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2341221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8</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2962270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A4C622-009C-4061-9C59-4688C44DB1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3C862C-D4D3-4984-9A4D-7D500356CAE3}" type="slidenum">
              <a:rPr lang="en-US" altLang="ja-JP" sz="1400"/>
              <a:pPr>
                <a:spcBef>
                  <a:spcPct val="0"/>
                </a:spcBef>
                <a:buClrTx/>
                <a:buFontTx/>
                <a:buNone/>
              </a:pPr>
              <a:t>9</a:t>
            </a:fld>
            <a:endParaRPr lang="en-US" altLang="ja-JP" sz="1400"/>
          </a:p>
        </p:txBody>
      </p:sp>
      <p:sp>
        <p:nvSpPr>
          <p:cNvPr id="12291" name="Rectangle 1">
            <a:extLst>
              <a:ext uri="{FF2B5EF4-FFF2-40B4-BE49-F238E27FC236}">
                <a16:creationId xmlns:a16="http://schemas.microsoft.com/office/drawing/2014/main" id="{D42C8DFA-0440-4C39-B61C-68DF01A4A3E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2292" name="Rectangle 2">
            <a:extLst>
              <a:ext uri="{FF2B5EF4-FFF2-40B4-BE49-F238E27FC236}">
                <a16:creationId xmlns:a16="http://schemas.microsoft.com/office/drawing/2014/main" id="{2693DEB4-F867-461A-A67A-C96A35F67717}"/>
              </a:ext>
            </a:extLst>
          </p:cNvPr>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ja-JP">
              <a:latin typeface="Times New Roman" panose="02020603050405020304" pitchFamily="18" charset="0"/>
            </a:endParaRPr>
          </a:p>
        </p:txBody>
      </p:sp>
    </p:spTree>
    <p:extLst>
      <p:ext uri="{BB962C8B-B14F-4D97-AF65-F5344CB8AC3E}">
        <p14:creationId xmlns:p14="http://schemas.microsoft.com/office/powerpoint/2010/main" val="54363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9373"/>
            <a:ext cx="12192000" cy="3183467"/>
          </a:xfrm>
        </p:spPr>
        <p:txBody>
          <a:bodyPr anchor="b">
            <a:normAutofit/>
          </a:bodyPr>
          <a:lstStyle>
            <a:lvl1pPr algn="ctr">
              <a:defRPr sz="8000"/>
            </a:lvl1pPr>
          </a:lstStyle>
          <a:p>
            <a:r>
              <a:rPr lang="ja-JP" altLang="en-US"/>
              <a:t>マスター タイトルの書式設定</a:t>
            </a:r>
            <a:endParaRPr lang="en-US" dirty="0"/>
          </a:p>
        </p:txBody>
      </p:sp>
      <p:sp>
        <p:nvSpPr>
          <p:cNvPr id="3" name="Subtitle 2"/>
          <p:cNvSpPr>
            <a:spLocks noGrp="1"/>
          </p:cNvSpPr>
          <p:nvPr>
            <p:ph type="subTitle" idx="1"/>
          </p:nvPr>
        </p:nvSpPr>
        <p:spPr>
          <a:xfrm>
            <a:off x="2032000" y="4802717"/>
            <a:ext cx="12192000" cy="2207683"/>
          </a:xfrm>
        </p:spPr>
        <p:txBody>
          <a:bodyPr>
            <a:normAutofit/>
          </a:bodyPr>
          <a:lstStyle>
            <a:lvl1pPr marL="0" indent="0" algn="ctr">
              <a:buNone/>
              <a:defRPr sz="3200">
                <a:solidFill>
                  <a:schemeClr val="tx1">
                    <a:lumMod val="75000"/>
                    <a:lumOff val="25000"/>
                  </a:schemeClr>
                </a:solidFill>
              </a:defRPr>
            </a:lvl1pPr>
            <a:lvl2pPr marL="609585" indent="0" algn="ctr">
              <a:buNone/>
              <a:defRPr sz="3733"/>
            </a:lvl2pPr>
            <a:lvl3pPr marL="1219170" indent="0" algn="ctr">
              <a:buNone/>
              <a:defRPr sz="3200"/>
            </a:lvl3pPr>
            <a:lvl4pPr marL="1828754" indent="0" algn="ctr">
              <a:buNone/>
              <a:defRPr sz="2667"/>
            </a:lvl4pPr>
            <a:lvl5pPr marL="2438339" indent="0" algn="ctr">
              <a:buNone/>
              <a:defRPr sz="2667"/>
            </a:lvl5pPr>
            <a:lvl6pPr marL="3047924" indent="0" algn="ctr">
              <a:buNone/>
              <a:defRPr sz="2667"/>
            </a:lvl6pPr>
            <a:lvl7pPr marL="3657509" indent="0" algn="ctr">
              <a:buNone/>
              <a:defRPr sz="2667"/>
            </a:lvl7pPr>
            <a:lvl8pPr marL="4267093" indent="0" algn="ctr">
              <a:buNone/>
              <a:defRPr sz="2667"/>
            </a:lvl8pPr>
            <a:lvl9pPr marL="4876678" indent="0" algn="ctr">
              <a:buNone/>
              <a:defRPr sz="266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416421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99659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0483"/>
            <a:ext cx="3505200" cy="77491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117600" y="480483"/>
            <a:ext cx="10312400" cy="774911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308939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30" name="タイトルテキスト"/>
          <p:cNvSpPr txBox="1">
            <a:spLocks noGrp="1"/>
          </p:cNvSpPr>
          <p:nvPr>
            <p:ph type="title"/>
          </p:nvPr>
        </p:nvSpPr>
        <p:spPr>
          <a:prstGeom prst="rect">
            <a:avLst/>
          </a:prstGeom>
        </p:spPr>
        <p:txBody>
          <a:bodyPr/>
          <a:lstStyle/>
          <a:p>
            <a:r>
              <a:rPr lang="ja-JP" altLang="en-US"/>
              <a:t>マスター タイトルの書式設定</a:t>
            </a:r>
            <a:endParaRPr/>
          </a:p>
        </p:txBody>
      </p:sp>
      <p:sp>
        <p:nvSpPr>
          <p:cNvPr id="31" name="本文レベル1…"/>
          <p:cNvSpPr txBox="1">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32"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469966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9" name="タイトルテキスト"/>
          <p:cNvSpPr txBox="1">
            <a:spLocks noGrp="1"/>
          </p:cNvSpPr>
          <p:nvPr>
            <p:ph type="title"/>
          </p:nvPr>
        </p:nvSpPr>
        <p:spPr>
          <a:prstGeom prst="rect">
            <a:avLst/>
          </a:prstGeom>
        </p:spPr>
        <p:txBody>
          <a:bodyPr/>
          <a:lstStyle/>
          <a:p>
            <a:r>
              <a:rPr lang="ja-JP" altLang="en-US"/>
              <a:t>マスター タイトルの書式設定</a:t>
            </a:r>
            <a:endParaRPr/>
          </a:p>
        </p:txBody>
      </p:sp>
      <p:sp>
        <p:nvSpPr>
          <p:cNvPr id="50"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4025784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白紙">
    <p:spTree>
      <p:nvGrpSpPr>
        <p:cNvPr id="1" name=""/>
        <p:cNvGrpSpPr/>
        <p:nvPr/>
      </p:nvGrpSpPr>
      <p:grpSpPr>
        <a:xfrm>
          <a:off x="0" y="0"/>
          <a:ext cx="0" cy="0"/>
          <a:chOff x="0" y="0"/>
          <a:chExt cx="0" cy="0"/>
        </a:xfrm>
      </p:grpSpPr>
      <p:sp>
        <p:nvSpPr>
          <p:cNvPr id="6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42588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91872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9133" y="2283231"/>
            <a:ext cx="14020800" cy="3801611"/>
          </a:xfrm>
        </p:spPr>
        <p:txBody>
          <a:bodyPr anchor="b">
            <a:normAutofit/>
          </a:bodyPr>
          <a:lstStyle>
            <a:lvl1pPr>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9133" y="6070178"/>
            <a:ext cx="14020800" cy="2000249"/>
          </a:xfrm>
        </p:spPr>
        <p:txBody>
          <a:bodyPr anchor="t">
            <a:normAutofit/>
          </a:bodyPr>
          <a:lstStyle>
            <a:lvl1pPr marL="0" indent="0">
              <a:buNone/>
              <a:defRPr sz="32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0F84E2-2D7A-43CF-AC90-352A289A783A}"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314355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6836" y="2438401"/>
            <a:ext cx="6908800" cy="58017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8229600" y="2438401"/>
            <a:ext cx="6908800" cy="58017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193190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6836" y="2242467"/>
            <a:ext cx="6874933" cy="1100932"/>
          </a:xfrm>
        </p:spPr>
        <p:txBody>
          <a:bodyPr anchor="b">
            <a:normAutofit/>
          </a:bodyPr>
          <a:lstStyle>
            <a:lvl1pPr marL="0" indent="0">
              <a:spcBef>
                <a:spcPts val="0"/>
              </a:spcBef>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Content Placeholder 3"/>
          <p:cNvSpPr>
            <a:spLocks noGrp="1"/>
          </p:cNvSpPr>
          <p:nvPr>
            <p:ph sz="half" idx="2"/>
          </p:nvPr>
        </p:nvSpPr>
        <p:spPr>
          <a:xfrm>
            <a:off x="1126836" y="3343401"/>
            <a:ext cx="6874933" cy="490736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8229601" y="2242468"/>
            <a:ext cx="6908801" cy="1100931"/>
          </a:xfrm>
        </p:spPr>
        <p:txBody>
          <a:bodyPr anchor="b"/>
          <a:lstStyle>
            <a:lvl1pPr marL="0" indent="0">
              <a:spcBef>
                <a:spcPts val="0"/>
              </a:spcBef>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Content Placeholder 5"/>
          <p:cNvSpPr>
            <a:spLocks noGrp="1"/>
          </p:cNvSpPr>
          <p:nvPr>
            <p:ph sz="quarter" idx="4"/>
          </p:nvPr>
        </p:nvSpPr>
        <p:spPr>
          <a:xfrm>
            <a:off x="8229601" y="3343401"/>
            <a:ext cx="6908801" cy="490736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altLang="ja-JP" smtClean="0"/>
              <a:t>‹#›</a:t>
            </a:fld>
            <a:endParaRPr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1807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altLang="ja-JP" smtClean="0"/>
              <a:t>‹#›</a:t>
            </a:fld>
            <a:endParaRPr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26552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368610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1664" y="609601"/>
            <a:ext cx="5242560" cy="2133596"/>
          </a:xfrm>
        </p:spPr>
        <p:txBody>
          <a:bodyPr anchor="b">
            <a:normAutofit/>
          </a:bodyPr>
          <a:lstStyle>
            <a:lvl1pPr>
              <a:defRPr sz="4267" b="0"/>
            </a:lvl1pPr>
          </a:lstStyle>
          <a:p>
            <a:r>
              <a:rPr lang="ja-JP" altLang="en-US"/>
              <a:t>マスター タイトルの書式設定</a:t>
            </a:r>
            <a:endParaRPr lang="en-US" dirty="0"/>
          </a:p>
        </p:txBody>
      </p:sp>
      <p:sp>
        <p:nvSpPr>
          <p:cNvPr id="3" name="Content Placeholder 2"/>
          <p:cNvSpPr>
            <a:spLocks noGrp="1"/>
          </p:cNvSpPr>
          <p:nvPr>
            <p:ph idx="1"/>
          </p:nvPr>
        </p:nvSpPr>
        <p:spPr>
          <a:xfrm>
            <a:off x="6908800" y="1320800"/>
            <a:ext cx="8229600" cy="65024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1664" y="2743199"/>
            <a:ext cx="5242560" cy="5080001"/>
          </a:xfrm>
        </p:spPr>
        <p:txBody>
          <a:bodyPr>
            <a:normAutofit/>
          </a:bodyPr>
          <a:lstStyle>
            <a:lvl1pPr marL="0" indent="0">
              <a:lnSpc>
                <a:spcPct val="90000"/>
              </a:lnSpc>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6E2C9B-5FA2-460D-9BE7-B0812FC2A6FF}" type="datetime1">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359535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21664" y="609600"/>
            <a:ext cx="5242560" cy="2133600"/>
          </a:xfrm>
        </p:spPr>
        <p:txBody>
          <a:bodyPr anchor="b">
            <a:normAutofit/>
          </a:bodyPr>
          <a:lstStyle>
            <a:lvl1pPr>
              <a:defRPr sz="4267"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6908800" y="1320800"/>
            <a:ext cx="8229600" cy="65024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1664" y="2743200"/>
            <a:ext cx="5242560" cy="5080000"/>
          </a:xfrm>
        </p:spPr>
        <p:txBody>
          <a:bodyPr>
            <a:normAutofit/>
          </a:bodyPr>
          <a:lstStyle>
            <a:lvl1pPr marL="0" indent="0">
              <a:lnSpc>
                <a:spcPct val="90000"/>
              </a:lnSpc>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374940-A916-4C8B-9648-02A2D3898F9E}" type="datetime1">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363098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26836" y="487680"/>
            <a:ext cx="14020800" cy="1767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6836" y="2438401"/>
            <a:ext cx="14020800" cy="58017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467">
                <a:solidFill>
                  <a:schemeClr val="tx1">
                    <a:lumMod val="65000"/>
                    <a:lumOff val="35000"/>
                  </a:schemeClr>
                </a:solidFill>
              </a:defRPr>
            </a:lvl1pPr>
          </a:lstStyle>
          <a:p>
            <a:fld id="{5586B75A-687E-405C-8A0B-8D00578BA2C3}" type="datetime1">
              <a:rPr lang="en-US" smtClean="0"/>
              <a:t>5/24/2023</a:t>
            </a:fld>
            <a:endParaRPr lang="en-US"/>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467">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1490036" y="8475134"/>
            <a:ext cx="3657600" cy="486833"/>
          </a:xfrm>
          <a:prstGeom prst="rect">
            <a:avLst/>
          </a:prstGeom>
        </p:spPr>
        <p:txBody>
          <a:bodyPr vert="horz" lIns="91440" tIns="45720" rIns="91440" bIns="45720" rtlCol="0" anchor="ctr"/>
          <a:lstStyle>
            <a:lvl1pPr algn="r">
              <a:defRPr sz="1467">
                <a:solidFill>
                  <a:schemeClr val="tx1">
                    <a:tint val="75000"/>
                  </a:schemeClr>
                </a:solidFill>
              </a:defRPr>
            </a:lvl1pPr>
          </a:lstStyle>
          <a:p>
            <a:fld id="{86CB4B4D-7CA3-9044-876B-883B54F8677D}" type="slidenum">
              <a:rPr lang="en-US" altLang="ja-JP" smtClean="0"/>
              <a:t>‹#›</a:t>
            </a:fld>
            <a:endParaRPr lang="ja-JP" altLang="en-US"/>
          </a:p>
        </p:txBody>
      </p:sp>
    </p:spTree>
    <p:extLst>
      <p:ext uri="{BB962C8B-B14F-4D97-AF65-F5344CB8AC3E}">
        <p14:creationId xmlns:p14="http://schemas.microsoft.com/office/powerpoint/2010/main" val="64478298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xStyles>
    <p:titleStyle>
      <a:lvl1pPr algn="l" defTabSz="1219170" rtl="0" eaLnBrk="1" latinLnBrk="0" hangingPunct="1">
        <a:lnSpc>
          <a:spcPct val="90000"/>
        </a:lnSpc>
        <a:spcBef>
          <a:spcPct val="0"/>
        </a:spcBef>
        <a:buNone/>
        <a:defRPr kumimoji="1"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Wingdings 2" pitchFamily="18" charset="2"/>
        <a:buChar char=""/>
        <a:defRPr kumimoji="1"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Wingdings 2" pitchFamily="18" charset="2"/>
        <a:buChar char=""/>
        <a:defRPr kumimoji="1"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Wingdings 2" pitchFamily="18" charset="2"/>
        <a:buChar char=""/>
        <a:defRPr kumimoji="1"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Wingdings 2" pitchFamily="18" charset="2"/>
        <a:buChar char=""/>
        <a:defRPr kumimoji="1"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Wingdings 2" pitchFamily="18" charset="2"/>
        <a:buChar char=""/>
        <a:defRPr kumimoji="1" sz="2400" kern="1200">
          <a:solidFill>
            <a:schemeClr val="tx1"/>
          </a:solidFill>
          <a:latin typeface="+mn-lt"/>
          <a:ea typeface="+mn-ea"/>
          <a:cs typeface="+mn-cs"/>
        </a:defRPr>
      </a:lvl5pPr>
      <a:lvl6pPr marL="3352716" indent="-304792" algn="l" defTabSz="1219170" rtl="0" eaLnBrk="1" latinLnBrk="0" hangingPunct="1">
        <a:spcBef>
          <a:spcPct val="20000"/>
        </a:spcBef>
        <a:buFont typeface="Wingdings 2" pitchFamily="18" charset="2"/>
        <a:buChar char=""/>
        <a:defRPr kumimoji="1" sz="2400" kern="1200">
          <a:solidFill>
            <a:schemeClr val="tx1"/>
          </a:solidFill>
          <a:latin typeface="+mn-lt"/>
          <a:ea typeface="+mn-ea"/>
          <a:cs typeface="+mn-cs"/>
        </a:defRPr>
      </a:lvl6pPr>
      <a:lvl7pPr marL="3962301" indent="-304792" algn="l" defTabSz="1219170" rtl="0" eaLnBrk="1" latinLnBrk="0" hangingPunct="1">
        <a:spcBef>
          <a:spcPct val="20000"/>
        </a:spcBef>
        <a:buFont typeface="Wingdings 2" pitchFamily="18" charset="2"/>
        <a:buChar char=""/>
        <a:defRPr kumimoji="1" sz="2400" kern="1200">
          <a:solidFill>
            <a:schemeClr val="tx1"/>
          </a:solidFill>
          <a:latin typeface="+mn-lt"/>
          <a:ea typeface="+mn-ea"/>
          <a:cs typeface="+mn-cs"/>
        </a:defRPr>
      </a:lvl7pPr>
      <a:lvl8pPr marL="4571886" indent="-304792" algn="l" defTabSz="1219170" rtl="0" eaLnBrk="1" latinLnBrk="0" hangingPunct="1">
        <a:spcBef>
          <a:spcPct val="20000"/>
        </a:spcBef>
        <a:buFont typeface="Wingdings 2" pitchFamily="18" charset="2"/>
        <a:buChar char=""/>
        <a:defRPr kumimoji="1" sz="2400" kern="1200">
          <a:solidFill>
            <a:schemeClr val="tx1"/>
          </a:solidFill>
          <a:latin typeface="+mn-lt"/>
          <a:ea typeface="+mn-ea"/>
          <a:cs typeface="+mn-cs"/>
        </a:defRPr>
      </a:lvl8pPr>
      <a:lvl9pPr marL="5181470" indent="-304792" algn="l" defTabSz="1219170" rtl="0" eaLnBrk="1" latinLnBrk="0" hangingPunct="1">
        <a:spcBef>
          <a:spcPct val="20000"/>
        </a:spcBef>
        <a:buFont typeface="Wingdings 2" pitchFamily="18" charset="2"/>
        <a:buChar char=""/>
        <a:defRPr kumimoji="1" sz="2400"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a16="http://schemas.microsoft.com/office/drawing/2014/main" id="{BA114D0E-D50F-4B11-883A-0DAE77D88688}"/>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F5712286-D35B-4F7A-9245-09C0887D4B0A}" type="slidenum">
              <a:rPr lang="en-US" altLang="ja-JP" sz="2177">
                <a:latin typeface="メイリオ" panose="020B0604030504040204" pitchFamily="50" charset="-128"/>
              </a:rPr>
              <a:pPr algn="r" eaLnBrk="1">
                <a:spcAft>
                  <a:spcPct val="0"/>
                </a:spcAft>
                <a:buClrTx/>
                <a:buFontTx/>
                <a:buNone/>
              </a:pPr>
              <a:t>1</a:t>
            </a:fld>
            <a:endParaRPr lang="en-US" altLang="ja-JP" sz="2177">
              <a:latin typeface="メイリオ" panose="020B0604030504040204" pitchFamily="50" charset="-128"/>
            </a:endParaRPr>
          </a:p>
        </p:txBody>
      </p:sp>
      <p:sp>
        <p:nvSpPr>
          <p:cNvPr id="9" name="Text Box 2">
            <a:extLst>
              <a:ext uri="{FF2B5EF4-FFF2-40B4-BE49-F238E27FC236}">
                <a16:creationId xmlns:a16="http://schemas.microsoft.com/office/drawing/2014/main" id="{2D124709-B1F4-42B8-A39A-7E5279F4E0B0}"/>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buFontTx/>
              <a:buNone/>
            </a:pPr>
            <a:r>
              <a:rPr lang="ja-JP" altLang="en-US" sz="3387" b="1">
                <a:latin typeface="メイリオ" panose="020B0604030504040204" pitchFamily="50" charset="-128"/>
              </a:rPr>
              <a:t>個人開発</a:t>
            </a:r>
            <a:r>
              <a:rPr lang="ja-JP" altLang="ja-JP" sz="3387" b="1">
                <a:latin typeface="メイリオ" panose="020B0604030504040204" pitchFamily="50" charset="-128"/>
              </a:rPr>
              <a:t>演習</a:t>
            </a:r>
          </a:p>
        </p:txBody>
      </p:sp>
      <p:sp>
        <p:nvSpPr>
          <p:cNvPr id="11" name="Line 6">
            <a:extLst>
              <a:ext uri="{FF2B5EF4-FFF2-40B4-BE49-F238E27FC236}">
                <a16:creationId xmlns:a16="http://schemas.microsoft.com/office/drawing/2014/main" id="{6624721E-D16E-4E23-9876-025EA89B25D4}"/>
              </a:ext>
            </a:extLst>
          </p:cNvPr>
          <p:cNvSpPr>
            <a:spLocks noChangeShapeType="1"/>
          </p:cNvSpPr>
          <p:nvPr/>
        </p:nvSpPr>
        <p:spPr bwMode="auto">
          <a:xfrm>
            <a:off x="2641985" y="1660976"/>
            <a:ext cx="7400457" cy="1920"/>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2" name="Line 7">
            <a:extLst>
              <a:ext uri="{FF2B5EF4-FFF2-40B4-BE49-F238E27FC236}">
                <a16:creationId xmlns:a16="http://schemas.microsoft.com/office/drawing/2014/main" id="{B5690A31-3F93-4F59-BE12-281961C4042A}"/>
              </a:ext>
            </a:extLst>
          </p:cNvPr>
          <p:cNvSpPr>
            <a:spLocks noChangeShapeType="1"/>
          </p:cNvSpPr>
          <p:nvPr/>
        </p:nvSpPr>
        <p:spPr bwMode="auto">
          <a:xfrm>
            <a:off x="7738200" y="8235746"/>
            <a:ext cx="5831653" cy="1920"/>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3" name="Picture 8">
            <a:extLst>
              <a:ext uri="{FF2B5EF4-FFF2-40B4-BE49-F238E27FC236}">
                <a16:creationId xmlns:a16="http://schemas.microsoft.com/office/drawing/2014/main" id="{2FA43060-3E0A-4F10-B62F-173040EC8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 Box 5">
            <a:extLst>
              <a:ext uri="{FF2B5EF4-FFF2-40B4-BE49-F238E27FC236}">
                <a16:creationId xmlns:a16="http://schemas.microsoft.com/office/drawing/2014/main" id="{C090AA8E-85C6-4CDD-A856-8F9A284A4F30}"/>
              </a:ext>
            </a:extLst>
          </p:cNvPr>
          <p:cNvSpPr txBox="1">
            <a:spLocks noChangeArrowheads="1"/>
          </p:cNvSpPr>
          <p:nvPr/>
        </p:nvSpPr>
        <p:spPr bwMode="auto">
          <a:xfrm>
            <a:off x="2324192" y="2051735"/>
            <a:ext cx="10828016" cy="5040529"/>
          </a:xfrm>
          <a:prstGeom prst="rect">
            <a:avLst/>
          </a:prstGeom>
          <a:noFill/>
          <a:ln w="9525" cap="flat">
            <a:noFill/>
            <a:round/>
            <a:headEnd/>
            <a:tailEnd/>
          </a:ln>
          <a:effec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ＭＳ Ｐゴシック" panose="020B0600070205080204" pitchFamily="50" charset="-128"/>
              </a:defRPr>
            </a:lvl9pPr>
          </a:lstStyle>
          <a:p>
            <a:pPr algn="ctr" eaLnBrk="1" hangingPunct="1">
              <a:spcAft>
                <a:spcPts val="1709"/>
              </a:spcAft>
              <a:buSzPct val="45000"/>
              <a:defRPr/>
            </a:pPr>
            <a:r>
              <a:rPr lang="ja-JP" altLang="en-US" sz="6532" b="1" dirty="0">
                <a:solidFill>
                  <a:srgbClr val="000000"/>
                </a:solidFill>
                <a:effectLst>
                  <a:outerShdw blurRad="38100" dist="38100" dir="2700000" algn="tl">
                    <a:srgbClr val="C0C0C0"/>
                  </a:outerShdw>
                </a:effectLst>
                <a:latin typeface="メイリオ" panose="020B0604030504040204" pitchFamily="50" charset="-128"/>
                <a:ea typeface="メイリオ" panose="020B0604030504040204" pitchFamily="50" charset="-128"/>
              </a:rPr>
              <a:t>成果報告資料</a:t>
            </a:r>
            <a:endParaRPr lang="en-US" altLang="ja-JP" sz="2177" b="1" dirty="0">
              <a:solidFill>
                <a:srgbClr val="000000"/>
              </a:solidFill>
              <a:latin typeface="メイリオ" panose="020B0604030504040204" pitchFamily="50" charset="-128"/>
              <a:ea typeface="メイリオ" panose="020B0604030504040204" pitchFamily="50" charset="-128"/>
            </a:endParaRPr>
          </a:p>
          <a:p>
            <a:pPr algn="ctr" eaLnBrk="1" hangingPunct="1">
              <a:spcAft>
                <a:spcPts val="1709"/>
              </a:spcAft>
              <a:buSzPct val="45000"/>
              <a:defRPr/>
            </a:pPr>
            <a:endParaRPr lang="en-US" altLang="ja-JP" sz="2177" dirty="0">
              <a:solidFill>
                <a:srgbClr val="FF0000"/>
              </a:solidFill>
              <a:latin typeface="メイリオ" panose="020B0604030504040204" pitchFamily="50" charset="-128"/>
              <a:ea typeface="メイリオ" panose="020B0604030504040204" pitchFamily="50" charset="-128"/>
            </a:endParaRPr>
          </a:p>
          <a:p>
            <a:pPr algn="ctr" eaLnBrk="1" hangingPunct="1">
              <a:spcAft>
                <a:spcPts val="1709"/>
              </a:spcAft>
              <a:buSzPct val="45000"/>
              <a:defRPr/>
            </a:pPr>
            <a:r>
              <a:rPr lang="ja-JP" altLang="en-US" sz="2419" b="1" dirty="0">
                <a:solidFill>
                  <a:srgbClr val="0C2D6A"/>
                </a:solidFill>
                <a:latin typeface="メイリオ" panose="020B0604030504040204" pitchFamily="50" charset="-128"/>
                <a:ea typeface="メイリオ" panose="020B0604030504040204" pitchFamily="50" charset="-128"/>
              </a:rPr>
              <a:t>各スライドの説明に沿って記述してください。</a:t>
            </a:r>
            <a:endParaRPr lang="en-US" altLang="ja-JP" sz="2419" b="1" dirty="0">
              <a:solidFill>
                <a:srgbClr val="0C2D6A"/>
              </a:solidFill>
              <a:latin typeface="メイリオ" panose="020B0604030504040204" pitchFamily="50" charset="-128"/>
              <a:ea typeface="メイリオ" panose="020B0604030504040204" pitchFamily="50" charset="-128"/>
            </a:endParaRPr>
          </a:p>
          <a:p>
            <a:pPr algn="ctr" eaLnBrk="1" hangingPunct="1">
              <a:spcAft>
                <a:spcPts val="1709"/>
              </a:spcAft>
              <a:buSzPct val="45000"/>
              <a:defRPr/>
            </a:pPr>
            <a:r>
              <a:rPr lang="ja-JP" altLang="en-US" sz="2419" b="1" dirty="0">
                <a:solidFill>
                  <a:srgbClr val="0C2D6A"/>
                </a:solidFill>
                <a:latin typeface="メイリオ" panose="020B0604030504040204" pitchFamily="50" charset="-128"/>
                <a:ea typeface="メイリオ" panose="020B0604030504040204" pitchFamily="50" charset="-128"/>
              </a:rPr>
              <a:t>記述後、説明部分は削除してください。</a:t>
            </a:r>
            <a:endParaRPr lang="en-US" altLang="ja-JP" sz="2419" b="1" dirty="0">
              <a:solidFill>
                <a:srgbClr val="0C2D6A"/>
              </a:solidFill>
              <a:latin typeface="メイリオ" panose="020B0604030504040204" pitchFamily="50" charset="-128"/>
              <a:ea typeface="メイリオ" panose="020B0604030504040204" pitchFamily="50" charset="-128"/>
            </a:endParaRPr>
          </a:p>
          <a:p>
            <a:pPr algn="ctr" eaLnBrk="1" hangingPunct="1">
              <a:spcAft>
                <a:spcPts val="1709"/>
              </a:spcAft>
              <a:buSzPct val="45000"/>
              <a:defRPr/>
            </a:pPr>
            <a:endParaRPr lang="en-US" altLang="ja-JP" sz="2419" b="1" dirty="0">
              <a:solidFill>
                <a:srgbClr val="0C2D6A"/>
              </a:solidFill>
              <a:latin typeface="メイリオ" panose="020B0604030504040204" pitchFamily="50" charset="-128"/>
              <a:ea typeface="メイリオ" panose="020B0604030504040204" pitchFamily="50" charset="-128"/>
            </a:endParaRPr>
          </a:p>
          <a:p>
            <a:pPr algn="ctr" eaLnBrk="1" hangingPunct="1">
              <a:spcAft>
                <a:spcPts val="1709"/>
              </a:spcAft>
              <a:buSzPct val="45000"/>
              <a:defRPr/>
            </a:pPr>
            <a:r>
              <a:rPr lang="ja-JP" altLang="en-US" sz="2419" b="1" dirty="0">
                <a:solidFill>
                  <a:srgbClr val="0C2D6A"/>
                </a:solidFill>
                <a:latin typeface="メイリオ" panose="020B0604030504040204" pitchFamily="50" charset="-128"/>
                <a:ea typeface="メイリオ" panose="020B0604030504040204" pitchFamily="50" charset="-128"/>
              </a:rPr>
              <a:t>企業名をここに記述してください</a:t>
            </a:r>
            <a:endParaRPr lang="en-US" altLang="ja-JP" sz="2419" b="1" dirty="0">
              <a:solidFill>
                <a:srgbClr val="0C2D6A"/>
              </a:solidFill>
              <a:latin typeface="メイリオ" panose="020B0604030504040204" pitchFamily="50" charset="-128"/>
              <a:ea typeface="メイリオ" panose="020B0604030504040204" pitchFamily="50" charset="-128"/>
            </a:endParaRPr>
          </a:p>
          <a:p>
            <a:pPr algn="ctr" eaLnBrk="1" hangingPunct="1">
              <a:spcAft>
                <a:spcPts val="1709"/>
              </a:spcAft>
              <a:buSzPct val="45000"/>
              <a:defRPr/>
            </a:pPr>
            <a:r>
              <a:rPr lang="ja-JP" altLang="en-US" sz="2419" b="1" dirty="0">
                <a:solidFill>
                  <a:srgbClr val="0C2D6A"/>
                </a:solidFill>
                <a:latin typeface="メイリオ" panose="020B0604030504040204" pitchFamily="50" charset="-128"/>
                <a:ea typeface="メイリオ" panose="020B0604030504040204" pitchFamily="50" charset="-128"/>
              </a:rPr>
              <a:t>氏名をここに記述してください</a:t>
            </a:r>
            <a:endParaRPr lang="en-US" altLang="ja-JP" sz="2419" b="1" dirty="0">
              <a:solidFill>
                <a:srgbClr val="0C2D6A"/>
              </a:solidFill>
              <a:latin typeface="メイリオ" panose="020B0604030504040204" pitchFamily="50" charset="-128"/>
              <a:ea typeface="メイリオ" panose="020B0604030504040204" pitchFamily="50" charset="-128"/>
            </a:endParaRPr>
          </a:p>
          <a:p>
            <a:pPr algn="ctr" eaLnBrk="1" hangingPunct="1">
              <a:spcAft>
                <a:spcPts val="1709"/>
              </a:spcAft>
              <a:buSzPct val="45000"/>
              <a:defRPr/>
            </a:pPr>
            <a:r>
              <a:rPr lang="ja-JP" altLang="en-US" sz="2419" b="1" dirty="0">
                <a:solidFill>
                  <a:srgbClr val="0C2D6A"/>
                </a:solidFill>
                <a:latin typeface="メイリオ" panose="020B0604030504040204" pitchFamily="50" charset="-128"/>
                <a:ea typeface="メイリオ" panose="020B0604030504040204" pitchFamily="50" charset="-128"/>
              </a:rPr>
              <a:t>スライドのデザインは自由に変えていただいて構いません。</a:t>
            </a:r>
            <a:endParaRPr lang="ja-JP" altLang="ja-JP" sz="2419" b="1" dirty="0">
              <a:solidFill>
                <a:srgbClr val="0C2D6A"/>
              </a:solidFill>
              <a:latin typeface="メイリオ" panose="020B0604030504040204" pitchFamily="50" charset="-128"/>
              <a:ea typeface="メイリオ" panose="020B0604030504040204" pitchFamily="50" charset="-128"/>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10</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dirty="0">
                <a:latin typeface="メイリオ" panose="020B0604030504040204" pitchFamily="50" charset="-128"/>
              </a:rPr>
              <a:t>社会人スキルの成果と課題</a:t>
            </a:r>
            <a:endParaRPr lang="en-US" altLang="ja-JP" sz="3387" dirty="0">
              <a:latin typeface="メイリオ" panose="020B0604030504040204" pitchFamily="50" charset="-128"/>
            </a:endParaRP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Text Box 3">
            <a:extLst>
              <a:ext uri="{FF2B5EF4-FFF2-40B4-BE49-F238E27FC236}">
                <a16:creationId xmlns:a16="http://schemas.microsoft.com/office/drawing/2014/main" id="{382EBC7E-4B66-4A10-8371-050CC8AA9545}"/>
              </a:ext>
            </a:extLst>
          </p:cNvPr>
          <p:cNvSpPr txBox="1">
            <a:spLocks noChangeArrowheads="1"/>
          </p:cNvSpPr>
          <p:nvPr/>
        </p:nvSpPr>
        <p:spPr bwMode="auto">
          <a:xfrm>
            <a:off x="1827041" y="5719262"/>
            <a:ext cx="12600000" cy="238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②　①の内容に対して自分自身が成長した点（</a:t>
            </a:r>
            <a:r>
              <a:rPr lang="en-US" altLang="ja-JP" sz="2000" dirty="0">
                <a:solidFill>
                  <a:schemeClr val="tx1"/>
                </a:solidFill>
                <a:latin typeface="メイリオ" panose="020B0604030504040204" pitchFamily="50" charset="-128"/>
                <a:ea typeface="メイリオ" panose="020B0604030504040204" pitchFamily="50" charset="-128"/>
              </a:rPr>
              <a:t>After</a:t>
            </a:r>
            <a:r>
              <a:rPr lang="ja-JP" altLang="en-US" sz="2000" dirty="0">
                <a:solidFill>
                  <a:schemeClr val="tx1"/>
                </a:solidFill>
                <a:latin typeface="メイリオ" panose="020B0604030504040204" pitchFamily="50" charset="-128"/>
                <a:ea typeface="メイリオ" panose="020B0604030504040204" pitchFamily="50" charset="-128"/>
              </a:rPr>
              <a:t>の姿）を考えて記入してください。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　　また、新たにできるようになったこともあれば、こちらに記入してください。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endParaRPr lang="en-US" altLang="ja-JP" sz="2000" dirty="0">
              <a:solidFill>
                <a:schemeClr val="tx1"/>
              </a:solidFill>
              <a:latin typeface="メイリオ" panose="020B0604030504040204" pitchFamily="50" charset="-128"/>
              <a:ea typeface="メイリオ" panose="020B0604030504040204" pitchFamily="50" charset="-128"/>
            </a:endParaRPr>
          </a:p>
          <a:p>
            <a:pPr eaLnBrk="1">
              <a:lnSpc>
                <a:spcPct val="150000"/>
              </a:lnSpc>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（例）グループメンバーとのコミュニケーションを積極的にとり、グループワークでは主体的にファシリテータ役を担っている。</a:t>
            </a:r>
            <a:endParaRPr lang="en-US" altLang="ja-JP" sz="1600" dirty="0">
              <a:solidFill>
                <a:schemeClr val="tx1"/>
              </a:solidFill>
              <a:latin typeface="メイリオ" panose="020B0604030504040204" pitchFamily="50" charset="-128"/>
              <a:ea typeface="メイリオ" panose="020B0604030504040204" pitchFamily="50" charset="-128"/>
            </a:endParaRPr>
          </a:p>
          <a:p>
            <a:pPr eaLnBrk="1">
              <a:lnSpc>
                <a:spcPct val="150000"/>
              </a:lnSpc>
              <a:spcAft>
                <a:spcPct val="0"/>
              </a:spcAft>
              <a:buClrTx/>
              <a:buSzPct val="45000"/>
              <a:buFontTx/>
              <a:buNone/>
            </a:pPr>
            <a:endParaRPr lang="en-US" altLang="ja-JP" sz="16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r>
              <a:rPr lang="en-US" altLang="ja-JP" sz="2000" dirty="0">
                <a:solidFill>
                  <a:schemeClr val="tx1"/>
                </a:solidFill>
                <a:latin typeface="メイリオ" panose="020B0604030504040204" pitchFamily="50" charset="-128"/>
                <a:ea typeface="メイリオ" panose="020B0604030504040204" pitchFamily="50" charset="-128"/>
              </a:rPr>
              <a:t>※</a:t>
            </a:r>
            <a:r>
              <a:rPr lang="ja-JP" altLang="en-US" sz="2000" dirty="0">
                <a:solidFill>
                  <a:schemeClr val="tx1"/>
                </a:solidFill>
                <a:latin typeface="メイリオ" panose="020B0604030504040204" pitchFamily="50" charset="-128"/>
                <a:ea typeface="メイリオ" panose="020B0604030504040204" pitchFamily="50" charset="-128"/>
              </a:rPr>
              <a:t>①の</a:t>
            </a:r>
            <a:r>
              <a:rPr lang="en-US" altLang="ja-JP" sz="2000" dirty="0">
                <a:solidFill>
                  <a:schemeClr val="tx1"/>
                </a:solidFill>
                <a:latin typeface="メイリオ" panose="020B0604030504040204" pitchFamily="50" charset="-128"/>
                <a:ea typeface="メイリオ" panose="020B0604030504040204" pitchFamily="50" charset="-128"/>
              </a:rPr>
              <a:t>Problem</a:t>
            </a:r>
            <a:r>
              <a:rPr lang="ja-JP" altLang="en-US" sz="2000" dirty="0">
                <a:solidFill>
                  <a:schemeClr val="tx1"/>
                </a:solidFill>
                <a:latin typeface="メイリオ" panose="020B0604030504040204" pitchFamily="50" charset="-128"/>
                <a:ea typeface="メイリオ" panose="020B0604030504040204" pitchFamily="50" charset="-128"/>
              </a:rPr>
              <a:t>と現在の姿が変わっていない、または目標に達していない点については</a:t>
            </a:r>
            <a:endParaRPr lang="en-US" altLang="ja-JP" sz="20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r>
              <a:rPr lang="ja-JP" altLang="en-US" sz="2000" dirty="0">
                <a:solidFill>
                  <a:schemeClr val="tx1"/>
                </a:solidFill>
                <a:latin typeface="メイリオ" panose="020B0604030504040204" pitchFamily="50" charset="-128"/>
                <a:ea typeface="メイリオ" panose="020B0604030504040204" pitchFamily="50" charset="-128"/>
              </a:rPr>
              <a:t>　今後の課題となりますので④に記入します。</a:t>
            </a:r>
            <a:endParaRPr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2" name="Text Box 3">
            <a:extLst>
              <a:ext uri="{FF2B5EF4-FFF2-40B4-BE49-F238E27FC236}">
                <a16:creationId xmlns:a16="http://schemas.microsoft.com/office/drawing/2014/main" id="{630DE0D4-1451-5B1F-3B9B-EEFB3DB70F99}"/>
              </a:ext>
            </a:extLst>
          </p:cNvPr>
          <p:cNvSpPr txBox="1">
            <a:spLocks noChangeArrowheads="1"/>
          </p:cNvSpPr>
          <p:nvPr/>
        </p:nvSpPr>
        <p:spPr bwMode="auto">
          <a:xfrm>
            <a:off x="1827041" y="2084802"/>
            <a:ext cx="12600000" cy="122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研修期間を振り返り、次の手順に沿って成果と課題を書き出してください。振り返る際は</a:t>
            </a:r>
            <a:r>
              <a:rPr lang="en-US" altLang="ja-JP" sz="2419" b="1" dirty="0">
                <a:solidFill>
                  <a:schemeClr val="accent1">
                    <a:lumMod val="50000"/>
                  </a:schemeClr>
                </a:solidFill>
                <a:latin typeface="メイリオ" panose="020B0604030504040204" pitchFamily="50" charset="-128"/>
                <a:ea typeface="メイリオ" panose="020B0604030504040204" pitchFamily="50" charset="-128"/>
              </a:rPr>
              <a:t>LMS</a:t>
            </a: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の日報を読み直すと確認しやすいです。</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書き切れない場合はシートを増やして書いて下さい。</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p:txBody>
      </p:sp>
      <p:sp>
        <p:nvSpPr>
          <p:cNvPr id="3" name="Text Box 3">
            <a:extLst>
              <a:ext uri="{FF2B5EF4-FFF2-40B4-BE49-F238E27FC236}">
                <a16:creationId xmlns:a16="http://schemas.microsoft.com/office/drawing/2014/main" id="{510E81A4-484B-EEEE-72F9-2E44D13AA4B0}"/>
              </a:ext>
            </a:extLst>
          </p:cNvPr>
          <p:cNvSpPr txBox="1">
            <a:spLocks noChangeArrowheads="1"/>
          </p:cNvSpPr>
          <p:nvPr/>
        </p:nvSpPr>
        <p:spPr bwMode="auto">
          <a:xfrm>
            <a:off x="1827041" y="3724692"/>
            <a:ext cx="12600000" cy="158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①　研修当初の社会人スキルについて日報を確認しながら</a:t>
            </a:r>
            <a:r>
              <a:rPr lang="en-US" altLang="ja-JP" sz="2000" dirty="0">
                <a:solidFill>
                  <a:schemeClr val="tx1"/>
                </a:solidFill>
                <a:latin typeface="メイリオ" panose="020B0604030504040204" pitchFamily="50" charset="-128"/>
                <a:ea typeface="メイリオ" panose="020B0604030504040204" pitchFamily="50" charset="-128"/>
              </a:rPr>
              <a:t>KPT</a:t>
            </a:r>
            <a:r>
              <a:rPr lang="ja-JP" altLang="en-US" sz="2000" dirty="0">
                <a:solidFill>
                  <a:schemeClr val="tx1"/>
                </a:solidFill>
                <a:latin typeface="メイリオ" panose="020B0604030504040204" pitchFamily="50" charset="-128"/>
                <a:ea typeface="メイリオ" panose="020B0604030504040204" pitchFamily="50" charset="-128"/>
              </a:rPr>
              <a:t>法で振り返ってください。</a:t>
            </a:r>
          </a:p>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　　そのうえで、</a:t>
            </a:r>
            <a:r>
              <a:rPr lang="en-US" altLang="ja-JP" sz="2000" dirty="0">
                <a:solidFill>
                  <a:schemeClr val="tx1"/>
                </a:solidFill>
                <a:latin typeface="メイリオ" panose="020B0604030504040204" pitchFamily="50" charset="-128"/>
                <a:ea typeface="メイリオ" panose="020B0604030504040204" pitchFamily="50" charset="-128"/>
              </a:rPr>
              <a:t>Keep</a:t>
            </a:r>
            <a:r>
              <a:rPr lang="ja-JP" altLang="en-US" sz="2000" dirty="0">
                <a:solidFill>
                  <a:schemeClr val="tx1"/>
                </a:solidFill>
                <a:latin typeface="メイリオ" panose="020B0604030504040204" pitchFamily="50" charset="-128"/>
                <a:ea typeface="メイリオ" panose="020B0604030504040204" pitchFamily="50" charset="-128"/>
              </a:rPr>
              <a:t>と</a:t>
            </a:r>
            <a:r>
              <a:rPr lang="en-US" altLang="ja-JP" sz="2000" dirty="0">
                <a:solidFill>
                  <a:schemeClr val="tx1"/>
                </a:solidFill>
                <a:latin typeface="メイリオ" panose="020B0604030504040204" pitchFamily="50" charset="-128"/>
                <a:ea typeface="メイリオ" panose="020B0604030504040204" pitchFamily="50" charset="-128"/>
              </a:rPr>
              <a:t>Problem</a:t>
            </a:r>
            <a:r>
              <a:rPr lang="ja-JP" altLang="en-US" sz="2000" dirty="0">
                <a:solidFill>
                  <a:schemeClr val="tx1"/>
                </a:solidFill>
                <a:latin typeface="メイリオ" panose="020B0604030504040204" pitchFamily="50" charset="-128"/>
                <a:ea typeface="メイリオ" panose="020B0604030504040204" pitchFamily="50" charset="-128"/>
              </a:rPr>
              <a:t>の内容を確認し、記入してください。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　　これが研修スタート時からできていたことと課題（</a:t>
            </a:r>
            <a:r>
              <a:rPr lang="en-US" altLang="ja-JP" sz="2000" dirty="0">
                <a:solidFill>
                  <a:schemeClr val="tx1"/>
                </a:solidFill>
                <a:latin typeface="メイリオ" panose="020B0604030504040204" pitchFamily="50" charset="-128"/>
                <a:ea typeface="メイリオ" panose="020B0604030504040204" pitchFamily="50" charset="-128"/>
              </a:rPr>
              <a:t>Before</a:t>
            </a:r>
            <a:r>
              <a:rPr lang="ja-JP" altLang="en-US" sz="2000" dirty="0">
                <a:solidFill>
                  <a:schemeClr val="tx1"/>
                </a:solidFill>
                <a:latin typeface="メイリオ" panose="020B0604030504040204" pitchFamily="50" charset="-128"/>
                <a:ea typeface="メイリオ" panose="020B0604030504040204" pitchFamily="50" charset="-128"/>
              </a:rPr>
              <a:t>の姿）です。</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endParaRPr lang="ja-JP" altLang="en-US"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（例）グループメンバーとのコミュニケーションが取れない。</a:t>
            </a:r>
          </a:p>
        </p:txBody>
      </p:sp>
    </p:spTree>
    <p:extLst>
      <p:ext uri="{BB962C8B-B14F-4D97-AF65-F5344CB8AC3E}">
        <p14:creationId xmlns:p14="http://schemas.microsoft.com/office/powerpoint/2010/main" val="82954929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11</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dirty="0">
                <a:latin typeface="メイリオ" panose="020B0604030504040204" pitchFamily="50" charset="-128"/>
              </a:rPr>
              <a:t>社会人スキルの成果と課題</a:t>
            </a:r>
            <a:endParaRPr lang="en-US" altLang="ja-JP" sz="3387" dirty="0">
              <a:latin typeface="メイリオ" panose="020B0604030504040204" pitchFamily="50" charset="-128"/>
            </a:endParaRP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 Box 3">
            <a:extLst>
              <a:ext uri="{FF2B5EF4-FFF2-40B4-BE49-F238E27FC236}">
                <a16:creationId xmlns:a16="http://schemas.microsoft.com/office/drawing/2014/main" id="{E1143318-8BB0-CC04-3C61-4B7CB1FFE0AE}"/>
              </a:ext>
            </a:extLst>
          </p:cNvPr>
          <p:cNvSpPr txBox="1">
            <a:spLocks noChangeArrowheads="1"/>
          </p:cNvSpPr>
          <p:nvPr/>
        </p:nvSpPr>
        <p:spPr bwMode="auto">
          <a:xfrm>
            <a:off x="1827041" y="2084802"/>
            <a:ext cx="12600000" cy="122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研修期間を振り返り、次の手順に沿って成果と課題を書き出してください。振り返る際は</a:t>
            </a:r>
            <a:r>
              <a:rPr lang="en-US" altLang="ja-JP" sz="2419" b="1" dirty="0">
                <a:solidFill>
                  <a:schemeClr val="accent1">
                    <a:lumMod val="50000"/>
                  </a:schemeClr>
                </a:solidFill>
                <a:latin typeface="メイリオ" panose="020B0604030504040204" pitchFamily="50" charset="-128"/>
                <a:ea typeface="メイリオ" panose="020B0604030504040204" pitchFamily="50" charset="-128"/>
              </a:rPr>
              <a:t>LMS</a:t>
            </a: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の日報を読み直すと確認しやすいです。</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書き切れない場合はシートを増やして書いて下さい。</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p:txBody>
      </p:sp>
      <p:sp>
        <p:nvSpPr>
          <p:cNvPr id="3" name="Text Box 3">
            <a:extLst>
              <a:ext uri="{FF2B5EF4-FFF2-40B4-BE49-F238E27FC236}">
                <a16:creationId xmlns:a16="http://schemas.microsoft.com/office/drawing/2014/main" id="{D5EDA525-B887-0AB8-D084-8769E99B8F51}"/>
              </a:ext>
            </a:extLst>
          </p:cNvPr>
          <p:cNvSpPr txBox="1">
            <a:spLocks noChangeArrowheads="1"/>
          </p:cNvSpPr>
          <p:nvPr/>
        </p:nvSpPr>
        <p:spPr bwMode="auto">
          <a:xfrm>
            <a:off x="1827041" y="3724692"/>
            <a:ext cx="12600000" cy="171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③　①から②への成長はいつ、どんな行動によって得られたものかを振り返って記入してください。</a:t>
            </a:r>
          </a:p>
          <a:p>
            <a:pPr eaLnBrk="1">
              <a:spcAft>
                <a:spcPct val="0"/>
              </a:spcAft>
              <a:buClrTx/>
              <a:buSzPct val="45000"/>
              <a:buFontTx/>
              <a:buNone/>
            </a:pPr>
            <a:endParaRPr lang="ja-JP" altLang="en-US"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（例）研修１週目：挨拶を徹底し、交流しやすい環境づくりを行った。</a:t>
            </a: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　　　研修２週目：グループワークで最低１回は発言した。</a:t>
            </a: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　　　研修３，４週目：グループワークでの発言内容の質を上げるために、自分の意見を簡潔に述べることを意識した。</a:t>
            </a: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　　　研修５，６週目：グループワークでメンバーが発言しやすい環境を作るために、周りの意見に感想や質問を投げた。</a:t>
            </a:r>
          </a:p>
        </p:txBody>
      </p:sp>
      <p:sp>
        <p:nvSpPr>
          <p:cNvPr id="4" name="Text Box 3">
            <a:extLst>
              <a:ext uri="{FF2B5EF4-FFF2-40B4-BE49-F238E27FC236}">
                <a16:creationId xmlns:a16="http://schemas.microsoft.com/office/drawing/2014/main" id="{23D32E21-D892-0879-BCDC-4B4ED8E0F785}"/>
              </a:ext>
            </a:extLst>
          </p:cNvPr>
          <p:cNvSpPr txBox="1">
            <a:spLocks noChangeArrowheads="1"/>
          </p:cNvSpPr>
          <p:nvPr/>
        </p:nvSpPr>
        <p:spPr bwMode="auto">
          <a:xfrm>
            <a:off x="1827041" y="6019350"/>
            <a:ext cx="12600000" cy="177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spcAft>
                <a:spcPct val="0"/>
              </a:spcAft>
              <a:buClrTx/>
              <a:buSzPct val="45000"/>
            </a:pPr>
            <a:r>
              <a:rPr lang="ja-JP" altLang="en-US" sz="2000" dirty="0">
                <a:solidFill>
                  <a:schemeClr val="tx1"/>
                </a:solidFill>
                <a:latin typeface="メイリオ" panose="020B0604030504040204" pitchFamily="50" charset="-128"/>
                <a:ea typeface="メイリオ" panose="020B0604030504040204" pitchFamily="50" charset="-128"/>
              </a:rPr>
              <a:t>④　①の</a:t>
            </a:r>
            <a:r>
              <a:rPr lang="en-US" altLang="ja-JP" sz="2000" dirty="0">
                <a:solidFill>
                  <a:schemeClr val="tx1"/>
                </a:solidFill>
                <a:latin typeface="メイリオ" panose="020B0604030504040204" pitchFamily="50" charset="-128"/>
                <a:ea typeface="メイリオ" panose="020B0604030504040204" pitchFamily="50" charset="-128"/>
              </a:rPr>
              <a:t>Problem</a:t>
            </a:r>
            <a:r>
              <a:rPr lang="ja-JP" altLang="en-US" sz="2000" dirty="0">
                <a:solidFill>
                  <a:schemeClr val="tx1"/>
                </a:solidFill>
                <a:latin typeface="メイリオ" panose="020B0604030504040204" pitchFamily="50" charset="-128"/>
                <a:ea typeface="メイリオ" panose="020B0604030504040204" pitchFamily="50" charset="-128"/>
              </a:rPr>
              <a:t>と現在の姿が変わっていない、または目標に達していない点を記入してください。</a:t>
            </a:r>
          </a:p>
          <a:p>
            <a:pPr>
              <a:spcAft>
                <a:spcPct val="0"/>
              </a:spcAft>
              <a:buClrTx/>
              <a:buSzPct val="45000"/>
            </a:pPr>
            <a:r>
              <a:rPr lang="ja-JP" altLang="en-US" sz="2000" dirty="0">
                <a:solidFill>
                  <a:schemeClr val="tx1"/>
                </a:solidFill>
                <a:latin typeface="メイリオ" panose="020B0604030504040204" pitchFamily="50" charset="-128"/>
                <a:ea typeface="メイリオ" panose="020B0604030504040204" pitchFamily="50" charset="-128"/>
              </a:rPr>
              <a:t>　　これらが今後の課題となります。</a:t>
            </a:r>
            <a:endParaRPr lang="en-US" altLang="ja-JP" sz="20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endParaRPr lang="ja-JP" altLang="en-US" sz="20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r>
              <a:rPr lang="ja-JP" altLang="en-US" sz="1600" dirty="0">
                <a:solidFill>
                  <a:schemeClr val="tx1"/>
                </a:solidFill>
                <a:latin typeface="メイリオ" panose="020B0604030504040204" pitchFamily="50" charset="-128"/>
                <a:ea typeface="メイリオ" panose="020B0604030504040204" pitchFamily="50" charset="-128"/>
              </a:rPr>
              <a:t>（例）周りの様子を俯瞰的に見て、自分だけでなく、他のメンバーも交流しやすい環境を作る。</a:t>
            </a:r>
          </a:p>
          <a:p>
            <a:pPr>
              <a:spcAft>
                <a:spcPct val="0"/>
              </a:spcAft>
              <a:buClrTx/>
              <a:buSzPct val="45000"/>
            </a:pPr>
            <a:r>
              <a:rPr lang="ja-JP" altLang="en-US" sz="1600" dirty="0">
                <a:solidFill>
                  <a:schemeClr val="tx1"/>
                </a:solidFill>
                <a:latin typeface="メイリオ" panose="020B0604030504040204" pitchFamily="50" charset="-128"/>
                <a:ea typeface="メイリオ" panose="020B0604030504040204" pitchFamily="50" charset="-128"/>
              </a:rPr>
              <a:t>　　　具体的にはグループワークに参加できていないメンバーに質問を投げかけたり、</a:t>
            </a:r>
          </a:p>
          <a:p>
            <a:pPr>
              <a:spcAft>
                <a:spcPct val="0"/>
              </a:spcAft>
              <a:buClrTx/>
              <a:buSzPct val="45000"/>
            </a:pPr>
            <a:r>
              <a:rPr lang="ja-JP" altLang="en-US" sz="1600" dirty="0">
                <a:solidFill>
                  <a:schemeClr val="tx1"/>
                </a:solidFill>
                <a:latin typeface="メイリオ" panose="020B0604030504040204" pitchFamily="50" charset="-128"/>
                <a:ea typeface="メイリオ" panose="020B0604030504040204" pitchFamily="50" charset="-128"/>
              </a:rPr>
              <a:t>　　　発言したいが、タイミングを掴めていないメンバーに声をかけたりする。</a:t>
            </a:r>
          </a:p>
        </p:txBody>
      </p:sp>
    </p:spTree>
    <p:extLst>
      <p:ext uri="{BB962C8B-B14F-4D97-AF65-F5344CB8AC3E}">
        <p14:creationId xmlns:p14="http://schemas.microsoft.com/office/powerpoint/2010/main" val="260085748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12</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dirty="0">
                <a:latin typeface="メイリオ" panose="020B0604030504040204" pitchFamily="50" charset="-128"/>
              </a:rPr>
              <a:t>来月に向けた自分の行動目標</a:t>
            </a:r>
            <a:endParaRPr lang="en-US" altLang="ja-JP" sz="3387" dirty="0">
              <a:latin typeface="メイリオ" panose="020B0604030504040204" pitchFamily="50" charset="-128"/>
            </a:endParaRP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Text Box 3">
            <a:extLst>
              <a:ext uri="{FF2B5EF4-FFF2-40B4-BE49-F238E27FC236}">
                <a16:creationId xmlns:a16="http://schemas.microsoft.com/office/drawing/2014/main" id="{12EA9E20-A488-4CA1-BDEE-6A40A0E2A9BA}"/>
              </a:ext>
            </a:extLst>
          </p:cNvPr>
          <p:cNvSpPr txBox="1">
            <a:spLocks noChangeArrowheads="1"/>
          </p:cNvSpPr>
          <p:nvPr/>
        </p:nvSpPr>
        <p:spPr bwMode="auto">
          <a:xfrm>
            <a:off x="1827041" y="2434038"/>
            <a:ext cx="12600000" cy="140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研修終了までの目標を具体的に記入してください。</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（例）１．エラー対応力を身に付けて、演習期間中に発生したエラーの</a:t>
            </a:r>
            <a:r>
              <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8</a:t>
            </a: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割を自分で解決する。</a:t>
            </a:r>
            <a:endPar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２．追加機能</a:t>
            </a:r>
            <a:r>
              <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まで実装完了させるために、毎日スケジュールを立ててから実装に取り組む 。</a:t>
            </a:r>
            <a:endParaRPr kumimoji="0" lang="en-US" altLang="ja-JP"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 name="Text Box 3">
            <a:extLst>
              <a:ext uri="{FF2B5EF4-FFF2-40B4-BE49-F238E27FC236}">
                <a16:creationId xmlns:a16="http://schemas.microsoft.com/office/drawing/2014/main" id="{5ADB3FF5-205C-421A-92CA-C0D5790E5760}"/>
              </a:ext>
            </a:extLst>
          </p:cNvPr>
          <p:cNvSpPr txBox="1">
            <a:spLocks noChangeArrowheads="1"/>
          </p:cNvSpPr>
          <p:nvPr/>
        </p:nvSpPr>
        <p:spPr bwMode="auto">
          <a:xfrm>
            <a:off x="1827041" y="4748189"/>
            <a:ext cx="12600000" cy="326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各目標を達成するために、具体的に取り組む内容を記述してください。</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a:spcAft>
                <a:spcPct val="0"/>
              </a:spcAft>
              <a:buClrTx/>
              <a:buSzPct val="45000"/>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「どのくらいの頻度で具体的どういうことをしています」</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a:spcAft>
                <a:spcPct val="0"/>
              </a:spcAft>
              <a:buClrTx/>
              <a:buSzPct val="45000"/>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といった行動レベルの内容を宣言してください。</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a:spcAft>
                <a:spcPct val="0"/>
              </a:spcAft>
              <a:buClrTx/>
              <a:buSzPct val="45000"/>
            </a:pP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（例）１．エラー対応表を作成し、エラーが発生したらエラー内容とその解決方法を書き込んで、</a:t>
            </a:r>
            <a:endPar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同じミスをしないようにします。</a:t>
            </a:r>
            <a:endPar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２．前営業日の総括の時間にスケジュールを立てて、朝会後、昼休憩明け、当日の総括の時間に</a:t>
            </a:r>
            <a:endPar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スケジュールを見直します。</a:t>
            </a:r>
            <a:endPar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具体的にいつ、どんな理由で、どれくらいの時間スケジュールと実施時間に</a:t>
            </a:r>
            <a:endPar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ct val="0"/>
              </a:spcAft>
              <a:buClrTx/>
              <a:buSzPct val="45000"/>
              <a:buFontTx/>
              <a:buNone/>
              <a:tabLst/>
              <a:defRPr/>
            </a:pPr>
            <a:r>
              <a:rPr kumimoji="0"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差が出たかを分析し、その結果を翌営業日のスケジュールに反映させます。</a:t>
            </a:r>
            <a:endParaRPr kumimoji="0"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2066709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13</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a:latin typeface="メイリオ" panose="020B0604030504040204" pitchFamily="50" charset="-128"/>
              </a:rPr>
              <a:t>終わりに</a:t>
            </a:r>
            <a:endParaRPr lang="en-US" altLang="ja-JP" sz="3387">
              <a:latin typeface="メイリオ" panose="020B0604030504040204" pitchFamily="50" charset="-128"/>
            </a:endParaRP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吹き出し: 円形 7">
            <a:extLst>
              <a:ext uri="{FF2B5EF4-FFF2-40B4-BE49-F238E27FC236}">
                <a16:creationId xmlns:a16="http://schemas.microsoft.com/office/drawing/2014/main" id="{502329E3-9F1D-43C9-92E0-680FF61AE017}"/>
              </a:ext>
            </a:extLst>
          </p:cNvPr>
          <p:cNvSpPr/>
          <p:nvPr/>
        </p:nvSpPr>
        <p:spPr>
          <a:xfrm>
            <a:off x="1504224" y="2965975"/>
            <a:ext cx="13245634" cy="2039106"/>
          </a:xfrm>
          <a:prstGeom prst="wedgeEllipseCallout">
            <a:avLst>
              <a:gd name="adj1" fmla="val -32106"/>
              <a:gd name="adj2" fmla="val -94557"/>
            </a:avLst>
          </a:prstGeom>
          <a:solidFill>
            <a:schemeClr val="bg1"/>
          </a:solidFill>
          <a:ln w="38100">
            <a:solidFill>
              <a:srgbClr val="0C2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0C2D6A"/>
                </a:solidFill>
                <a:latin typeface="メイリオ" panose="020B0604030504040204" pitchFamily="50" charset="-128"/>
                <a:ea typeface="メイリオ" panose="020B0604030504040204" pitchFamily="50" charset="-128"/>
              </a:rPr>
              <a:t>最後に、研修受講の機会を与えてくれた所属企業の担当者様に向けて、</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dirty="0">
                <a:solidFill>
                  <a:srgbClr val="0C2D6A"/>
                </a:solidFill>
                <a:latin typeface="メイリオ" panose="020B0604030504040204" pitchFamily="50" charset="-128"/>
                <a:ea typeface="メイリオ" panose="020B0604030504040204" pitchFamily="50" charset="-128"/>
              </a:rPr>
              <a:t>感謝の言葉を伝えてください。</a:t>
            </a:r>
          </a:p>
          <a:p>
            <a:pPr algn="ctr"/>
            <a:r>
              <a:rPr kumimoji="1" lang="en-US" altLang="ja-JP" sz="2000" dirty="0">
                <a:solidFill>
                  <a:srgbClr val="0C2D6A"/>
                </a:solidFill>
                <a:latin typeface="メイリオ" panose="020B0604030504040204" pitchFamily="50" charset="-128"/>
                <a:ea typeface="メイリオ" panose="020B0604030504040204" pitchFamily="50" charset="-128"/>
              </a:rPr>
              <a:t>※</a:t>
            </a:r>
            <a:r>
              <a:rPr kumimoji="1" lang="ja-JP" altLang="en-US" sz="2000" dirty="0">
                <a:solidFill>
                  <a:srgbClr val="0C2D6A"/>
                </a:solidFill>
                <a:latin typeface="メイリオ" panose="020B0604030504040204" pitchFamily="50" charset="-128"/>
                <a:ea typeface="メイリオ" panose="020B0604030504040204" pitchFamily="50" charset="-128"/>
              </a:rPr>
              <a:t>成果報告時にはこの吹き出しは削除してください。</a:t>
            </a:r>
          </a:p>
        </p:txBody>
      </p:sp>
    </p:spTree>
    <p:extLst>
      <p:ext uri="{BB962C8B-B14F-4D97-AF65-F5344CB8AC3E}">
        <p14:creationId xmlns:p14="http://schemas.microsoft.com/office/powerpoint/2010/main" val="198296241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a16="http://schemas.microsoft.com/office/drawing/2014/main" id="{BA114D0E-D50F-4B11-883A-0DAE77D88688}"/>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F5712286-D35B-4F7A-9245-09C0887D4B0A}" type="slidenum">
              <a:rPr lang="en-US" altLang="ja-JP" sz="2177">
                <a:latin typeface="メイリオ" panose="020B0604030504040204" pitchFamily="50" charset="-128"/>
              </a:rPr>
              <a:pPr algn="r" eaLnBrk="1">
                <a:spcAft>
                  <a:spcPct val="0"/>
                </a:spcAft>
                <a:buClrTx/>
                <a:buFontTx/>
                <a:buNone/>
              </a:pPr>
              <a:t>2</a:t>
            </a:fld>
            <a:endParaRPr lang="en-US" altLang="ja-JP" sz="2177">
              <a:latin typeface="メイリオ" panose="020B0604030504040204" pitchFamily="50" charset="-128"/>
            </a:endParaRPr>
          </a:p>
        </p:txBody>
      </p:sp>
      <p:sp>
        <p:nvSpPr>
          <p:cNvPr id="9" name="Text Box 2">
            <a:extLst>
              <a:ext uri="{FF2B5EF4-FFF2-40B4-BE49-F238E27FC236}">
                <a16:creationId xmlns:a16="http://schemas.microsoft.com/office/drawing/2014/main" id="{2D124709-B1F4-42B8-A39A-7E5279F4E0B0}"/>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buFontTx/>
              <a:buNone/>
            </a:pPr>
            <a:r>
              <a:rPr lang="ja-JP" altLang="en-US" sz="3387" b="1">
                <a:latin typeface="メイリオ" panose="020B0604030504040204" pitchFamily="50" charset="-128"/>
              </a:rPr>
              <a:t>個人開発</a:t>
            </a:r>
            <a:r>
              <a:rPr lang="ja-JP" altLang="ja-JP" sz="3387" b="1">
                <a:latin typeface="メイリオ" panose="020B0604030504040204" pitchFamily="50" charset="-128"/>
              </a:rPr>
              <a:t>演習</a:t>
            </a:r>
          </a:p>
        </p:txBody>
      </p:sp>
      <p:sp>
        <p:nvSpPr>
          <p:cNvPr id="11" name="Line 6">
            <a:extLst>
              <a:ext uri="{FF2B5EF4-FFF2-40B4-BE49-F238E27FC236}">
                <a16:creationId xmlns:a16="http://schemas.microsoft.com/office/drawing/2014/main" id="{6624721E-D16E-4E23-9876-025EA89B25D4}"/>
              </a:ext>
            </a:extLst>
          </p:cNvPr>
          <p:cNvSpPr>
            <a:spLocks noChangeShapeType="1"/>
          </p:cNvSpPr>
          <p:nvPr/>
        </p:nvSpPr>
        <p:spPr bwMode="auto">
          <a:xfrm>
            <a:off x="2641985" y="1660976"/>
            <a:ext cx="7400457" cy="1920"/>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2" name="Line 7">
            <a:extLst>
              <a:ext uri="{FF2B5EF4-FFF2-40B4-BE49-F238E27FC236}">
                <a16:creationId xmlns:a16="http://schemas.microsoft.com/office/drawing/2014/main" id="{B5690A31-3F93-4F59-BE12-281961C4042A}"/>
              </a:ext>
            </a:extLst>
          </p:cNvPr>
          <p:cNvSpPr>
            <a:spLocks noChangeShapeType="1"/>
          </p:cNvSpPr>
          <p:nvPr/>
        </p:nvSpPr>
        <p:spPr bwMode="auto">
          <a:xfrm>
            <a:off x="7738200" y="8235746"/>
            <a:ext cx="5831653" cy="1920"/>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3" name="Picture 8">
            <a:extLst>
              <a:ext uri="{FF2B5EF4-FFF2-40B4-BE49-F238E27FC236}">
                <a16:creationId xmlns:a16="http://schemas.microsoft.com/office/drawing/2014/main" id="{2FA43060-3E0A-4F10-B62F-173040EC8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4" name="テキスト ボックス 13">
            <a:extLst>
              <a:ext uri="{FF2B5EF4-FFF2-40B4-BE49-F238E27FC236}">
                <a16:creationId xmlns:a16="http://schemas.microsoft.com/office/drawing/2014/main" id="{B61B5C0E-4A17-44BF-B8FF-A15E2782C08C}"/>
              </a:ext>
            </a:extLst>
          </p:cNvPr>
          <p:cNvSpPr txBox="1"/>
          <p:nvPr/>
        </p:nvSpPr>
        <p:spPr>
          <a:xfrm>
            <a:off x="1438200" y="2863840"/>
            <a:ext cx="12600000" cy="3416320"/>
          </a:xfrm>
          <a:prstGeom prst="rect">
            <a:avLst/>
          </a:prstGeom>
          <a:noFill/>
        </p:spPr>
        <p:txBody>
          <a:bodyPr wrap="square">
            <a:spAutoFit/>
          </a:bodyPr>
          <a:lstStyle/>
          <a:p>
            <a:pPr eaLnBrk="1">
              <a:spcAft>
                <a:spcPct val="0"/>
              </a:spcAft>
              <a:buClrTx/>
              <a:buSzPct val="45000"/>
              <a:buFontTx/>
              <a:buNone/>
            </a:pPr>
            <a:r>
              <a:rPr lang="ja-JP" altLang="en-US" sz="3600" b="1" dirty="0">
                <a:latin typeface="メイリオ" panose="020B0604030504040204" pitchFamily="50" charset="-128"/>
                <a:ea typeface="メイリオ" panose="020B0604030504040204" pitchFamily="50" charset="-128"/>
              </a:rPr>
              <a:t>自己紹介</a:t>
            </a:r>
            <a:endParaRPr lang="en-US" altLang="ja-JP" sz="3600" b="1" dirty="0">
              <a:latin typeface="メイリオ" panose="020B0604030504040204" pitchFamily="50" charset="-128"/>
              <a:ea typeface="メイリオ" panose="020B0604030504040204" pitchFamily="50" charset="-128"/>
            </a:endParaRPr>
          </a:p>
          <a:p>
            <a:pPr eaLnBrk="1">
              <a:spcAft>
                <a:spcPct val="0"/>
              </a:spcAft>
              <a:buClrTx/>
              <a:buSzPct val="45000"/>
              <a:buFontTx/>
              <a:buNone/>
            </a:pPr>
            <a:endParaRPr lang="en-US" altLang="ja-JP" sz="3600" b="1" dirty="0">
              <a:latin typeface="メイリオ" panose="020B0604030504040204" pitchFamily="50" charset="-128"/>
              <a:ea typeface="メイリオ" panose="020B0604030504040204" pitchFamily="50" charset="-128"/>
            </a:endParaRPr>
          </a:p>
          <a:p>
            <a:pPr marL="571500" indent="-571500" eaLnBrk="1">
              <a:spcAft>
                <a:spcPct val="0"/>
              </a:spcAft>
              <a:buClrTx/>
              <a:buSzPct val="45000"/>
              <a:buFont typeface="Wingdings" panose="05000000000000000000" pitchFamily="2" charset="2"/>
              <a:buChar char="l"/>
            </a:pPr>
            <a:r>
              <a:rPr lang="ja-JP" altLang="en-US" sz="3600" b="1" dirty="0">
                <a:latin typeface="メイリオ" panose="020B0604030504040204" pitchFamily="50" charset="-128"/>
                <a:ea typeface="メイリオ" panose="020B0604030504040204" pitchFamily="50" charset="-128"/>
              </a:rPr>
              <a:t>氏名</a:t>
            </a:r>
            <a:endParaRPr lang="en-US" altLang="ja-JP" sz="3600" b="1" dirty="0">
              <a:latin typeface="メイリオ" panose="020B0604030504040204" pitchFamily="50" charset="-128"/>
              <a:ea typeface="メイリオ" panose="020B0604030504040204" pitchFamily="50" charset="-128"/>
            </a:endParaRPr>
          </a:p>
          <a:p>
            <a:pPr marL="571500" indent="-571500" eaLnBrk="1">
              <a:spcAft>
                <a:spcPct val="0"/>
              </a:spcAft>
              <a:buClrTx/>
              <a:buSzPct val="45000"/>
              <a:buFont typeface="Wingdings" panose="05000000000000000000" pitchFamily="2" charset="2"/>
              <a:buChar char="l"/>
            </a:pPr>
            <a:r>
              <a:rPr lang="ja-JP" altLang="en-US" sz="3600" b="1" dirty="0">
                <a:latin typeface="メイリオ" panose="020B0604030504040204" pitchFamily="50" charset="-128"/>
                <a:ea typeface="メイリオ" panose="020B0604030504040204" pitchFamily="50" charset="-128"/>
              </a:rPr>
              <a:t>入社理由</a:t>
            </a:r>
            <a:endParaRPr lang="en-US" altLang="ja-JP" sz="3600" b="1" dirty="0">
              <a:latin typeface="メイリオ" panose="020B0604030504040204" pitchFamily="50" charset="-128"/>
              <a:ea typeface="メイリオ" panose="020B0604030504040204" pitchFamily="50" charset="-128"/>
            </a:endParaRPr>
          </a:p>
          <a:p>
            <a:pPr marL="571500" indent="-571500" eaLnBrk="1">
              <a:spcAft>
                <a:spcPct val="0"/>
              </a:spcAft>
              <a:buClrTx/>
              <a:buSzPct val="45000"/>
              <a:buFont typeface="Wingdings" panose="05000000000000000000" pitchFamily="2" charset="2"/>
              <a:buChar char="l"/>
            </a:pPr>
            <a:r>
              <a:rPr lang="ja-JP" altLang="en-US" sz="3600" b="1" dirty="0">
                <a:latin typeface="メイリオ" panose="020B0604030504040204" pitchFamily="50" charset="-128"/>
                <a:ea typeface="メイリオ" panose="020B0604030504040204" pitchFamily="50" charset="-128"/>
              </a:rPr>
              <a:t>入社以前のプログラミング経験の有無</a:t>
            </a:r>
            <a:endParaRPr lang="en-US" altLang="ja-JP" sz="3600" b="1" dirty="0">
              <a:latin typeface="メイリオ" panose="020B0604030504040204" pitchFamily="50" charset="-128"/>
              <a:ea typeface="メイリオ" panose="020B0604030504040204" pitchFamily="50" charset="-128"/>
            </a:endParaRPr>
          </a:p>
          <a:p>
            <a:pPr marL="571500" indent="-571500" eaLnBrk="1">
              <a:spcAft>
                <a:spcPct val="0"/>
              </a:spcAft>
              <a:buClrTx/>
              <a:buSzPct val="45000"/>
              <a:buFont typeface="Wingdings" panose="05000000000000000000" pitchFamily="2" charset="2"/>
              <a:buChar char="l"/>
            </a:pPr>
            <a:r>
              <a:rPr lang="ja-JP" altLang="en-US" sz="3600" b="1" dirty="0">
                <a:latin typeface="メイリオ" panose="020B0604030504040204" pitchFamily="50" charset="-128"/>
                <a:ea typeface="メイリオ" panose="020B0604030504040204" pitchFamily="50" charset="-128"/>
              </a:rPr>
              <a:t>ひとこと</a:t>
            </a:r>
            <a:endParaRPr lang="en-US" altLang="ja-JP" sz="2800" b="1" dirty="0">
              <a:latin typeface="メイリオ" panose="020B0604030504040204" pitchFamily="50" charset="-128"/>
              <a:ea typeface="メイリオ" panose="020B0604030504040204" pitchFamily="50" charset="-128"/>
            </a:endParaRPr>
          </a:p>
        </p:txBody>
      </p:sp>
      <p:sp>
        <p:nvSpPr>
          <p:cNvPr id="15" name="吹き出し: 円形 14">
            <a:extLst>
              <a:ext uri="{FF2B5EF4-FFF2-40B4-BE49-F238E27FC236}">
                <a16:creationId xmlns:a16="http://schemas.microsoft.com/office/drawing/2014/main" id="{403A35FE-B64B-4448-A990-4DFA8FEA7BCA}"/>
              </a:ext>
            </a:extLst>
          </p:cNvPr>
          <p:cNvSpPr/>
          <p:nvPr/>
        </p:nvSpPr>
        <p:spPr>
          <a:xfrm>
            <a:off x="5353085" y="1519519"/>
            <a:ext cx="9600561" cy="1907169"/>
          </a:xfrm>
          <a:prstGeom prst="wedgeEllipseCallout">
            <a:avLst>
              <a:gd name="adj1" fmla="val -31682"/>
              <a:gd name="adj2" fmla="val 63651"/>
            </a:avLst>
          </a:prstGeom>
          <a:solidFill>
            <a:schemeClr val="bg1"/>
          </a:solidFill>
          <a:ln w="38100">
            <a:solidFill>
              <a:srgbClr val="0C2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0C2D6A"/>
                </a:solidFill>
                <a:latin typeface="メイリオ" panose="020B0604030504040204" pitchFamily="50" charset="-128"/>
                <a:ea typeface="メイリオ" panose="020B0604030504040204" pitchFamily="50" charset="-128"/>
              </a:rPr>
              <a:t>成果報告会で初めて顔を合わせる企業担当者様が</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dirty="0">
                <a:solidFill>
                  <a:srgbClr val="0C2D6A"/>
                </a:solidFill>
                <a:latin typeface="メイリオ" panose="020B0604030504040204" pitchFamily="50" charset="-128"/>
                <a:ea typeface="メイリオ" panose="020B0604030504040204" pitchFamily="50" charset="-128"/>
              </a:rPr>
              <a:t>いらっしゃる場合があります。</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dirty="0">
                <a:solidFill>
                  <a:srgbClr val="0C2D6A"/>
                </a:solidFill>
                <a:latin typeface="メイリオ" panose="020B0604030504040204" pitchFamily="50" charset="-128"/>
                <a:ea typeface="メイリオ" panose="020B0604030504040204" pitchFamily="50" charset="-128"/>
              </a:rPr>
              <a:t>そのため簡単な自己紹介スライドを用意してください。</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en-US" altLang="ja-JP" sz="2000" dirty="0">
                <a:solidFill>
                  <a:srgbClr val="0C2D6A"/>
                </a:solidFill>
                <a:latin typeface="メイリオ" panose="020B0604030504040204" pitchFamily="50" charset="-128"/>
                <a:ea typeface="メイリオ" panose="020B0604030504040204" pitchFamily="50" charset="-128"/>
              </a:rPr>
              <a:t>※</a:t>
            </a:r>
            <a:r>
              <a:rPr kumimoji="1" lang="ja-JP" altLang="en-US" sz="2000" dirty="0">
                <a:solidFill>
                  <a:srgbClr val="0C2D6A"/>
                </a:solidFill>
                <a:latin typeface="メイリオ" panose="020B0604030504040204" pitchFamily="50" charset="-128"/>
                <a:ea typeface="メイリオ" panose="020B0604030504040204" pitchFamily="50" charset="-128"/>
              </a:rPr>
              <a:t>成果報告時にはこの吹き出しは削除してください。</a:t>
            </a:r>
          </a:p>
        </p:txBody>
      </p:sp>
    </p:spTree>
    <p:extLst>
      <p:ext uri="{BB962C8B-B14F-4D97-AF65-F5344CB8AC3E}">
        <p14:creationId xmlns:p14="http://schemas.microsoft.com/office/powerpoint/2010/main" val="70120359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43362F66-2E48-41BC-B0BB-37D389FE533B}"/>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E325E76B-65FA-4F4D-9CA3-0F1409469DA0}" type="slidenum">
              <a:rPr lang="en-US" altLang="ja-JP" sz="2177">
                <a:latin typeface="メイリオ" panose="020B0604030504040204" pitchFamily="50" charset="-128"/>
              </a:rPr>
              <a:pPr algn="r" eaLnBrk="1">
                <a:spcAft>
                  <a:spcPct val="0"/>
                </a:spcAft>
                <a:buClrTx/>
                <a:buFontTx/>
                <a:buNone/>
              </a:pPr>
              <a:t>3</a:t>
            </a:fld>
            <a:endParaRPr lang="en-US" altLang="ja-JP" sz="2177">
              <a:latin typeface="メイリオ" panose="020B0604030504040204" pitchFamily="50" charset="-128"/>
            </a:endParaRPr>
          </a:p>
        </p:txBody>
      </p:sp>
      <p:sp>
        <p:nvSpPr>
          <p:cNvPr id="5123" name="Text Box 2">
            <a:extLst>
              <a:ext uri="{FF2B5EF4-FFF2-40B4-BE49-F238E27FC236}">
                <a16:creationId xmlns:a16="http://schemas.microsoft.com/office/drawing/2014/main" id="{650B2B3B-0D72-4E6C-B1F3-8BCD10C1CED3}"/>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buFontTx/>
              <a:buNone/>
            </a:pPr>
            <a:r>
              <a:rPr lang="ja-JP" altLang="ja-JP" sz="3387" b="1">
                <a:latin typeface="メイリオ" panose="020B0604030504040204" pitchFamily="50" charset="-128"/>
              </a:rPr>
              <a:t>目次</a:t>
            </a:r>
          </a:p>
        </p:txBody>
      </p:sp>
      <p:sp>
        <p:nvSpPr>
          <p:cNvPr id="5124" name="Text Box 3">
            <a:extLst>
              <a:ext uri="{FF2B5EF4-FFF2-40B4-BE49-F238E27FC236}">
                <a16:creationId xmlns:a16="http://schemas.microsoft.com/office/drawing/2014/main" id="{5E61C480-3566-4DF4-B936-17CE58250812}"/>
              </a:ext>
            </a:extLst>
          </p:cNvPr>
          <p:cNvSpPr txBox="1">
            <a:spLocks noChangeArrowheads="1"/>
          </p:cNvSpPr>
          <p:nvPr/>
        </p:nvSpPr>
        <p:spPr bwMode="auto">
          <a:xfrm>
            <a:off x="1827041" y="2125875"/>
            <a:ext cx="12600000" cy="48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431800" indent="-322263">
              <a:spcAft>
                <a:spcPts val="1413"/>
              </a:spcAft>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000">
                <a:solidFill>
                  <a:srgbClr val="000000"/>
                </a:solidFill>
                <a:latin typeface="Arial" panose="020B0604020202020204" pitchFamily="34" charset="0"/>
                <a:ea typeface="ＭＳ Ｐゴシック" panose="020B0600070205080204" pitchFamily="50" charset="-128"/>
              </a:defRPr>
            </a:lvl9pPr>
          </a:lstStyle>
          <a:p>
            <a:pPr marL="685525" indent="-553029">
              <a:buClrTx/>
              <a:buFont typeface="+mj-lt"/>
              <a:buAutoNum type="arabicPeriod"/>
            </a:pPr>
            <a:r>
              <a:rPr lang="ja-JP" altLang="en-US" sz="3387" dirty="0">
                <a:latin typeface="メイリオ" panose="020B0604030504040204" pitchFamily="50" charset="-128"/>
              </a:rPr>
              <a:t>演習の概要</a:t>
            </a:r>
          </a:p>
          <a:p>
            <a:pPr marL="685525" indent="-553029">
              <a:buClrTx/>
              <a:buFont typeface="+mj-lt"/>
              <a:buAutoNum type="arabicPeriod"/>
            </a:pPr>
            <a:r>
              <a:rPr lang="ja-JP" altLang="en-US" sz="3387" dirty="0">
                <a:latin typeface="メイリオ" panose="020B0604030504040204" pitchFamily="50" charset="-128"/>
              </a:rPr>
              <a:t>実装機能一覧</a:t>
            </a:r>
          </a:p>
          <a:p>
            <a:pPr marL="685525" indent="-553029">
              <a:buClrTx/>
              <a:buFont typeface="+mj-lt"/>
              <a:buAutoNum type="arabicPeriod"/>
            </a:pPr>
            <a:r>
              <a:rPr lang="ja-JP" altLang="en-US" sz="3387" dirty="0">
                <a:latin typeface="メイリオ" panose="020B0604030504040204" pitchFamily="50" charset="-128"/>
              </a:rPr>
              <a:t>デモンストレーション</a:t>
            </a:r>
          </a:p>
          <a:p>
            <a:pPr marL="685525" indent="-553029">
              <a:buClrTx/>
              <a:buFont typeface="+mj-lt"/>
              <a:buAutoNum type="arabicPeriod"/>
            </a:pPr>
            <a:r>
              <a:rPr lang="ja-JP" altLang="en-US" sz="3387" dirty="0">
                <a:latin typeface="メイリオ" panose="020B0604030504040204" pitchFamily="50" charset="-128"/>
              </a:rPr>
              <a:t>演習で苦労した点、工夫した点</a:t>
            </a:r>
          </a:p>
          <a:p>
            <a:pPr marL="685525" indent="-553029">
              <a:buClrTx/>
              <a:buFont typeface="+mj-lt"/>
              <a:buAutoNum type="arabicPeriod"/>
            </a:pPr>
            <a:r>
              <a:rPr lang="en-US" altLang="ja-JP" sz="3387" dirty="0">
                <a:latin typeface="メイリオ" panose="020B0604030504040204" pitchFamily="50" charset="-128"/>
              </a:rPr>
              <a:t>IT</a:t>
            </a:r>
            <a:r>
              <a:rPr lang="ja-JP" altLang="en-US" sz="3387" dirty="0">
                <a:latin typeface="メイリオ" panose="020B0604030504040204" pitchFamily="50" charset="-128"/>
              </a:rPr>
              <a:t>スキルの成果と課題</a:t>
            </a:r>
          </a:p>
          <a:p>
            <a:pPr marL="685525" indent="-553029">
              <a:buClrTx/>
              <a:buFont typeface="+mj-lt"/>
              <a:buAutoNum type="arabicPeriod"/>
            </a:pPr>
            <a:r>
              <a:rPr lang="ja-JP" altLang="en-US" sz="3387" dirty="0">
                <a:latin typeface="メイリオ" panose="020B0604030504040204" pitchFamily="50" charset="-128"/>
              </a:rPr>
              <a:t>社会人スキルの成果と課題</a:t>
            </a:r>
          </a:p>
          <a:p>
            <a:pPr marL="685525" indent="-553029">
              <a:buClrTx/>
              <a:buFont typeface="+mj-lt"/>
              <a:buAutoNum type="arabicPeriod"/>
            </a:pPr>
            <a:r>
              <a:rPr lang="ja-JP" altLang="en-US" sz="3387" dirty="0">
                <a:latin typeface="メイリオ" panose="020B0604030504040204" pitchFamily="50" charset="-128"/>
              </a:rPr>
              <a:t>来月に向けた自分の行動目標</a:t>
            </a:r>
          </a:p>
          <a:p>
            <a:pPr marL="685525" indent="-553029">
              <a:buClrTx/>
              <a:buFont typeface="+mj-lt"/>
              <a:buAutoNum type="arabicPeriod"/>
            </a:pPr>
            <a:r>
              <a:rPr lang="ja-JP" altLang="en-US" sz="3387" dirty="0">
                <a:latin typeface="メイリオ" panose="020B0604030504040204" pitchFamily="50" charset="-128"/>
              </a:rPr>
              <a:t>終わりに</a:t>
            </a:r>
          </a:p>
        </p:txBody>
      </p:sp>
      <p:pic>
        <p:nvPicPr>
          <p:cNvPr id="5125" name="Picture 4">
            <a:extLst>
              <a:ext uri="{FF2B5EF4-FFF2-40B4-BE49-F238E27FC236}">
                <a16:creationId xmlns:a16="http://schemas.microsoft.com/office/drawing/2014/main" id="{083EE62F-F2DC-486A-95A5-732B61D43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6" name="Line 5">
            <a:extLst>
              <a:ext uri="{FF2B5EF4-FFF2-40B4-BE49-F238E27FC236}">
                <a16:creationId xmlns:a16="http://schemas.microsoft.com/office/drawing/2014/main" id="{AA77390A-7AE5-4743-8036-FA0870B83858}"/>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5127" name="Line 6">
            <a:extLst>
              <a:ext uri="{FF2B5EF4-FFF2-40B4-BE49-F238E27FC236}">
                <a16:creationId xmlns:a16="http://schemas.microsoft.com/office/drawing/2014/main" id="{E7ACCD14-8868-444E-95B1-710A700CFACB}"/>
              </a:ext>
            </a:extLst>
          </p:cNvPr>
          <p:cNvSpPr>
            <a:spLocks noChangeShapeType="1"/>
          </p:cNvSpPr>
          <p:nvPr/>
        </p:nvSpPr>
        <p:spPr bwMode="auto">
          <a:xfrm>
            <a:off x="7738200" y="8235746"/>
            <a:ext cx="5831653" cy="1920"/>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8" name="吹き出し: 円形 7">
            <a:extLst>
              <a:ext uri="{FF2B5EF4-FFF2-40B4-BE49-F238E27FC236}">
                <a16:creationId xmlns:a16="http://schemas.microsoft.com/office/drawing/2014/main" id="{CFB8C030-C91E-4A7A-B396-7987C609E05B}"/>
              </a:ext>
            </a:extLst>
          </p:cNvPr>
          <p:cNvSpPr/>
          <p:nvPr/>
        </p:nvSpPr>
        <p:spPr>
          <a:xfrm>
            <a:off x="5505828" y="873769"/>
            <a:ext cx="10296395" cy="2219599"/>
          </a:xfrm>
          <a:prstGeom prst="wedgeEllipseCallout">
            <a:avLst>
              <a:gd name="adj1" fmla="val -31682"/>
              <a:gd name="adj2" fmla="val 63651"/>
            </a:avLst>
          </a:prstGeom>
          <a:solidFill>
            <a:schemeClr val="bg1"/>
          </a:solidFill>
          <a:ln w="38100">
            <a:solidFill>
              <a:srgbClr val="0C2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rgbClr val="0C2D6A"/>
                </a:solidFill>
                <a:latin typeface="メイリオ" panose="020B0604030504040204" pitchFamily="50" charset="-128"/>
                <a:ea typeface="メイリオ" panose="020B0604030504040204" pitchFamily="50" charset="-128"/>
              </a:rPr>
              <a:t>IT</a:t>
            </a:r>
            <a:r>
              <a:rPr kumimoji="1" lang="ja-JP" altLang="en-US" sz="2000" dirty="0">
                <a:solidFill>
                  <a:srgbClr val="0C2D6A"/>
                </a:solidFill>
                <a:latin typeface="メイリオ" panose="020B0604030504040204" pitchFamily="50" charset="-128"/>
                <a:ea typeface="メイリオ" panose="020B0604030504040204" pitchFamily="50" charset="-128"/>
              </a:rPr>
              <a:t>スキルと社会人スキルの成果と成長は、</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u="sng" dirty="0">
                <a:solidFill>
                  <a:srgbClr val="0C2D6A"/>
                </a:solidFill>
                <a:latin typeface="メイリオ" panose="020B0604030504040204" pitchFamily="50" charset="-128"/>
                <a:ea typeface="メイリオ" panose="020B0604030504040204" pitchFamily="50" charset="-128"/>
              </a:rPr>
              <a:t>研修開始時から成果報告会まで姿を</a:t>
            </a:r>
            <a:r>
              <a:rPr kumimoji="1" lang="en-US" altLang="ja-JP" sz="2000" u="sng" dirty="0">
                <a:solidFill>
                  <a:srgbClr val="0C2D6A"/>
                </a:solidFill>
                <a:latin typeface="メイリオ" panose="020B0604030504040204" pitchFamily="50" charset="-128"/>
                <a:ea typeface="メイリオ" panose="020B0604030504040204" pitchFamily="50" charset="-128"/>
              </a:rPr>
              <a:t>before</a:t>
            </a:r>
            <a:r>
              <a:rPr kumimoji="1" lang="ja-JP" altLang="en-US" sz="2000" u="sng" dirty="0">
                <a:solidFill>
                  <a:srgbClr val="0C2D6A"/>
                </a:solidFill>
                <a:latin typeface="メイリオ" panose="020B0604030504040204" pitchFamily="50" charset="-128"/>
                <a:ea typeface="メイリオ" panose="020B0604030504040204" pitchFamily="50" charset="-128"/>
              </a:rPr>
              <a:t>→</a:t>
            </a:r>
            <a:r>
              <a:rPr kumimoji="1" lang="en-US" altLang="ja-JP" sz="2000" u="sng" dirty="0">
                <a:solidFill>
                  <a:srgbClr val="0C2D6A"/>
                </a:solidFill>
                <a:latin typeface="メイリオ" panose="020B0604030504040204" pitchFamily="50" charset="-128"/>
                <a:ea typeface="メイリオ" panose="020B0604030504040204" pitchFamily="50" charset="-128"/>
              </a:rPr>
              <a:t>after</a:t>
            </a:r>
            <a:r>
              <a:rPr kumimoji="1" lang="ja-JP" altLang="en-US" sz="2000" u="sng" dirty="0">
                <a:solidFill>
                  <a:srgbClr val="0C2D6A"/>
                </a:solidFill>
                <a:latin typeface="メイリオ" panose="020B0604030504040204" pitchFamily="50" charset="-128"/>
                <a:ea typeface="メイリオ" panose="020B0604030504040204" pitchFamily="50" charset="-128"/>
              </a:rPr>
              <a:t>で</a:t>
            </a:r>
            <a:endParaRPr kumimoji="1" lang="en-US" altLang="ja-JP" sz="2000" u="sng"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u="sng" dirty="0">
                <a:solidFill>
                  <a:srgbClr val="0C2D6A"/>
                </a:solidFill>
                <a:latin typeface="メイリオ" panose="020B0604030504040204" pitchFamily="50" charset="-128"/>
                <a:ea typeface="メイリオ" panose="020B0604030504040204" pitchFamily="50" charset="-128"/>
              </a:rPr>
              <a:t>書き出すことで企業担当者様に成長が伝わりやすくなります。</a:t>
            </a:r>
            <a:endParaRPr kumimoji="1" lang="en-US" altLang="ja-JP" sz="2000" u="sng"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dirty="0">
                <a:solidFill>
                  <a:srgbClr val="0C2D6A"/>
                </a:solidFill>
                <a:latin typeface="メイリオ" panose="020B0604030504040204" pitchFamily="50" charset="-128"/>
                <a:ea typeface="メイリオ" panose="020B0604030504040204" pitchFamily="50" charset="-128"/>
              </a:rPr>
              <a:t>各ページの手順に沿って情報を記入してください。</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en-US" altLang="ja-JP" sz="2000" dirty="0">
                <a:solidFill>
                  <a:srgbClr val="0C2D6A"/>
                </a:solidFill>
                <a:latin typeface="メイリオ" panose="020B0604030504040204" pitchFamily="50" charset="-128"/>
                <a:ea typeface="メイリオ" panose="020B0604030504040204" pitchFamily="50" charset="-128"/>
              </a:rPr>
              <a:t>※</a:t>
            </a:r>
            <a:r>
              <a:rPr kumimoji="1" lang="ja-JP" altLang="en-US" sz="2000" dirty="0">
                <a:solidFill>
                  <a:srgbClr val="0C2D6A"/>
                </a:solidFill>
                <a:latin typeface="メイリオ" panose="020B0604030504040204" pitchFamily="50" charset="-128"/>
                <a:ea typeface="メイリオ" panose="020B0604030504040204" pitchFamily="50" charset="-128"/>
              </a:rPr>
              <a:t>成果報告時にはこの吹き出しは削除してください。</a:t>
            </a:r>
          </a:p>
        </p:txBody>
      </p:sp>
    </p:spTree>
    <p:extLst>
      <p:ext uri="{BB962C8B-B14F-4D97-AF65-F5344CB8AC3E}">
        <p14:creationId xmlns:p14="http://schemas.microsoft.com/office/powerpoint/2010/main" val="2548002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4</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dirty="0">
                <a:latin typeface="メイリオ" panose="020B0604030504040204" pitchFamily="50" charset="-128"/>
              </a:rPr>
              <a:t>演習の概要</a:t>
            </a: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テキスト ボックス 10">
            <a:extLst>
              <a:ext uri="{FF2B5EF4-FFF2-40B4-BE49-F238E27FC236}">
                <a16:creationId xmlns:a16="http://schemas.microsoft.com/office/drawing/2014/main" id="{117BDA23-CC32-4E89-8EC5-B6A06EA1EC38}"/>
              </a:ext>
            </a:extLst>
          </p:cNvPr>
          <p:cNvSpPr txBox="1"/>
          <p:nvPr/>
        </p:nvSpPr>
        <p:spPr>
          <a:xfrm>
            <a:off x="1827041" y="2709952"/>
            <a:ext cx="12600000" cy="3724096"/>
          </a:xfrm>
          <a:prstGeom prst="rect">
            <a:avLst/>
          </a:prstGeom>
          <a:noFill/>
        </p:spPr>
        <p:txBody>
          <a:bodyPr wrap="square">
            <a:spAutoFit/>
          </a:bodyPr>
          <a:lstStyle/>
          <a:p>
            <a:pPr eaLnBrk="1" hangingPunct="1">
              <a:buSzPct val="45000"/>
            </a:pPr>
            <a:r>
              <a:rPr lang="ja-JP" altLang="en-US" sz="2800" b="1" dirty="0">
                <a:solidFill>
                  <a:srgbClr val="0C2D6A"/>
                </a:solidFill>
              </a:rPr>
              <a:t>演習の説明資料の内容を基に、以下の点について演習の概要を記載してください。</a:t>
            </a:r>
            <a:endParaRPr lang="en-US" altLang="ja-JP" sz="2800" b="1" dirty="0">
              <a:solidFill>
                <a:srgbClr val="0C2D6A"/>
              </a:solidFill>
            </a:endParaRPr>
          </a:p>
          <a:p>
            <a:pPr eaLnBrk="1" hangingPunct="1">
              <a:buSzPct val="45000"/>
            </a:pPr>
            <a:endParaRPr lang="en-US" altLang="ja-JP" sz="2800" b="1" dirty="0">
              <a:solidFill>
                <a:srgbClr val="0C2D6A"/>
              </a:solidFill>
            </a:endParaRPr>
          </a:p>
          <a:p>
            <a:pPr eaLnBrk="1" hangingPunct="1">
              <a:buSzPct val="45000"/>
            </a:pPr>
            <a:r>
              <a:rPr lang="ja-JP" altLang="en-US" sz="3600" b="1" dirty="0">
                <a:solidFill>
                  <a:schemeClr val="tx1"/>
                </a:solidFill>
              </a:rPr>
              <a:t>テーマ</a:t>
            </a:r>
            <a:endParaRPr lang="en-US" altLang="ja-JP" sz="3600" b="1" dirty="0">
              <a:solidFill>
                <a:schemeClr val="tx1"/>
              </a:solidFill>
            </a:endParaRPr>
          </a:p>
          <a:p>
            <a:pPr eaLnBrk="1" hangingPunct="1">
              <a:buSzPct val="45000"/>
            </a:pPr>
            <a:endParaRPr lang="en-US" altLang="ja-JP" sz="3600" dirty="0">
              <a:solidFill>
                <a:schemeClr val="tx1"/>
              </a:solidFill>
            </a:endParaRPr>
          </a:p>
          <a:p>
            <a:pPr eaLnBrk="1" hangingPunct="1">
              <a:buSzPct val="45000"/>
            </a:pPr>
            <a:r>
              <a:rPr lang="ja-JP" altLang="en-US" sz="3600" b="1" dirty="0">
                <a:solidFill>
                  <a:schemeClr val="tx1"/>
                </a:solidFill>
              </a:rPr>
              <a:t>実施期間</a:t>
            </a:r>
            <a:endParaRPr lang="en-US" altLang="ja-JP" sz="3600" b="1" dirty="0">
              <a:solidFill>
                <a:schemeClr val="tx1"/>
              </a:solidFill>
            </a:endParaRPr>
          </a:p>
          <a:p>
            <a:pPr eaLnBrk="1" hangingPunct="1">
              <a:buSzPct val="45000"/>
            </a:pPr>
            <a:endParaRPr lang="en-US" altLang="ja-JP" sz="3600" dirty="0">
              <a:solidFill>
                <a:srgbClr val="FF0000"/>
              </a:solidFill>
            </a:endParaRPr>
          </a:p>
          <a:p>
            <a:pPr eaLnBrk="1" hangingPunct="1">
              <a:buSzPct val="45000"/>
            </a:pPr>
            <a:r>
              <a:rPr lang="ja-JP" altLang="en-US" sz="3600" b="1" dirty="0">
                <a:solidFill>
                  <a:schemeClr val="tx1"/>
                </a:solidFill>
              </a:rPr>
              <a:t>使用技術</a:t>
            </a:r>
            <a:endParaRPr lang="en-US" altLang="ja-JP" sz="3600" b="1" dirty="0">
              <a:solidFill>
                <a:schemeClr val="tx1"/>
              </a:solidFill>
            </a:endParaRPr>
          </a:p>
        </p:txBody>
      </p:sp>
    </p:spTree>
    <p:extLst>
      <p:ext uri="{BB962C8B-B14F-4D97-AF65-F5344CB8AC3E}">
        <p14:creationId xmlns:p14="http://schemas.microsoft.com/office/powerpoint/2010/main" val="282210248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5</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dirty="0">
                <a:latin typeface="メイリオ" panose="020B0604030504040204" pitchFamily="50" charset="-128"/>
              </a:rPr>
              <a:t>実装機能一覧</a:t>
            </a:r>
            <a:endParaRPr lang="en-US" altLang="ja-JP" sz="3387" dirty="0">
              <a:latin typeface="メイリオ" panose="020B0604030504040204" pitchFamily="50" charset="-128"/>
            </a:endParaRP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テキスト ボックス 8">
            <a:extLst>
              <a:ext uri="{FF2B5EF4-FFF2-40B4-BE49-F238E27FC236}">
                <a16:creationId xmlns:a16="http://schemas.microsoft.com/office/drawing/2014/main" id="{ADE333EE-4890-4035-A692-E28C269135E3}"/>
              </a:ext>
            </a:extLst>
          </p:cNvPr>
          <p:cNvSpPr txBox="1"/>
          <p:nvPr/>
        </p:nvSpPr>
        <p:spPr>
          <a:xfrm>
            <a:off x="1827041" y="3448615"/>
            <a:ext cx="12600000" cy="2246769"/>
          </a:xfrm>
          <a:prstGeom prst="rect">
            <a:avLst/>
          </a:prstGeom>
          <a:noFill/>
        </p:spPr>
        <p:txBody>
          <a:bodyPr wrap="square">
            <a:spAutoFit/>
          </a:bodyPr>
          <a:lstStyle/>
          <a:p>
            <a:pPr eaLnBrk="1" hangingPunct="1">
              <a:buSzPct val="45000"/>
            </a:pPr>
            <a:r>
              <a:rPr lang="ja-JP" altLang="en-US" sz="2800" b="1" dirty="0">
                <a:solidFill>
                  <a:srgbClr val="0C2D6A"/>
                </a:solidFill>
                <a:latin typeface="Calibri" panose="020F0502020204030204" pitchFamily="34" charset="0"/>
              </a:rPr>
              <a:t>実装した機能を紹介します</a:t>
            </a:r>
            <a:endParaRPr lang="en-US" altLang="ja-JP" sz="2800" b="1" dirty="0">
              <a:solidFill>
                <a:srgbClr val="0C2D6A"/>
              </a:solidFill>
              <a:latin typeface="Calibri" panose="020F0502020204030204" pitchFamily="34" charset="0"/>
            </a:endParaRPr>
          </a:p>
          <a:p>
            <a:pPr eaLnBrk="1" hangingPunct="1">
              <a:buSzPct val="45000"/>
            </a:pPr>
            <a:r>
              <a:rPr lang="ja-JP" altLang="en-US" sz="2800" b="1" dirty="0">
                <a:solidFill>
                  <a:srgbClr val="0C2D6A"/>
                </a:solidFill>
                <a:latin typeface="Calibri" panose="020F0502020204030204" pitchFamily="34" charset="0"/>
              </a:rPr>
              <a:t>（下記の形式で機能の名称と説明を記述してください。スライド</a:t>
            </a:r>
            <a:r>
              <a:rPr lang="en-US" altLang="ja-JP" sz="2800" b="1" dirty="0">
                <a:solidFill>
                  <a:srgbClr val="0C2D6A"/>
                </a:solidFill>
                <a:latin typeface="Calibri" panose="020F0502020204030204" pitchFamily="34" charset="0"/>
              </a:rPr>
              <a:t>1</a:t>
            </a:r>
            <a:r>
              <a:rPr lang="ja-JP" altLang="en-US" sz="2800" b="1" dirty="0">
                <a:solidFill>
                  <a:srgbClr val="0C2D6A"/>
                </a:solidFill>
                <a:latin typeface="Calibri" panose="020F0502020204030204" pitchFamily="34" charset="0"/>
              </a:rPr>
              <a:t>ページに収まらない場合はページを追加してください）</a:t>
            </a:r>
            <a:endParaRPr lang="en-US" altLang="ja-JP" sz="2800" b="1" dirty="0">
              <a:solidFill>
                <a:srgbClr val="0C2D6A"/>
              </a:solidFill>
              <a:latin typeface="Calibri" panose="020F0502020204030204" pitchFamily="34" charset="0"/>
            </a:endParaRPr>
          </a:p>
          <a:p>
            <a:pPr eaLnBrk="1" hangingPunct="1">
              <a:buSzPct val="45000"/>
              <a:buFont typeface="Wingdings" panose="05000000000000000000" pitchFamily="2" charset="2"/>
              <a:buChar char=""/>
            </a:pPr>
            <a:r>
              <a:rPr lang="ja-JP" altLang="en-US" sz="2800" b="1" dirty="0">
                <a:solidFill>
                  <a:srgbClr val="0C2D6A"/>
                </a:solidFill>
              </a:rPr>
              <a:t>機能名①</a:t>
            </a:r>
            <a:r>
              <a:rPr lang="ja-JP" altLang="ja-JP" sz="2800" b="1" dirty="0">
                <a:solidFill>
                  <a:srgbClr val="0C2D6A"/>
                </a:solidFill>
              </a:rPr>
              <a:t>・・・ （機能の</a:t>
            </a:r>
            <a:r>
              <a:rPr lang="ja-JP" altLang="en-US" sz="2800" b="1" dirty="0">
                <a:solidFill>
                  <a:srgbClr val="0C2D6A"/>
                </a:solidFill>
              </a:rPr>
              <a:t>簡単な</a:t>
            </a:r>
            <a:r>
              <a:rPr lang="ja-JP" altLang="ja-JP" sz="2800" b="1" dirty="0">
                <a:solidFill>
                  <a:srgbClr val="0C2D6A"/>
                </a:solidFill>
              </a:rPr>
              <a:t>説明をここに</a:t>
            </a:r>
            <a:r>
              <a:rPr lang="ja-JP" altLang="en-US" sz="2800" b="1" dirty="0">
                <a:solidFill>
                  <a:srgbClr val="0C2D6A"/>
                </a:solidFill>
                <a:latin typeface="Calibri" panose="020F0502020204030204" pitchFamily="34" charset="0"/>
              </a:rPr>
              <a:t>記述</a:t>
            </a:r>
            <a:r>
              <a:rPr lang="ja-JP" altLang="en-US" sz="2800" b="1" dirty="0">
                <a:solidFill>
                  <a:srgbClr val="0C2D6A"/>
                </a:solidFill>
              </a:rPr>
              <a:t>してください</a:t>
            </a:r>
            <a:r>
              <a:rPr lang="ja-JP" altLang="ja-JP" sz="2800" b="1" dirty="0">
                <a:solidFill>
                  <a:srgbClr val="0C2D6A"/>
                </a:solidFill>
              </a:rPr>
              <a:t>）</a:t>
            </a:r>
            <a:endParaRPr lang="ja-JP" altLang="en-US" sz="2800" b="1" dirty="0">
              <a:solidFill>
                <a:srgbClr val="0C2D6A"/>
              </a:solidFill>
            </a:endParaRPr>
          </a:p>
          <a:p>
            <a:pPr eaLnBrk="1" hangingPunct="1">
              <a:buSzPct val="45000"/>
              <a:buFont typeface="Wingdings" panose="05000000000000000000" pitchFamily="2" charset="2"/>
              <a:buChar char=""/>
            </a:pPr>
            <a:r>
              <a:rPr lang="ja-JP" altLang="en-US" sz="2800" b="1" dirty="0">
                <a:solidFill>
                  <a:srgbClr val="0C2D6A"/>
                </a:solidFill>
                <a:latin typeface="Calibri" panose="020F0502020204030204" pitchFamily="34" charset="0"/>
              </a:rPr>
              <a:t>機能名②</a:t>
            </a:r>
            <a:r>
              <a:rPr lang="ja-JP" altLang="ja-JP" sz="2800" b="1" dirty="0">
                <a:solidFill>
                  <a:srgbClr val="0C2D6A"/>
                </a:solidFill>
              </a:rPr>
              <a:t>・・・ （機能の</a:t>
            </a:r>
            <a:r>
              <a:rPr lang="ja-JP" altLang="en-US" sz="2800" b="1" dirty="0">
                <a:solidFill>
                  <a:srgbClr val="0C2D6A"/>
                </a:solidFill>
              </a:rPr>
              <a:t>簡単な</a:t>
            </a:r>
            <a:r>
              <a:rPr lang="ja-JP" altLang="ja-JP" sz="2800" b="1" dirty="0">
                <a:solidFill>
                  <a:srgbClr val="0C2D6A"/>
                </a:solidFill>
              </a:rPr>
              <a:t>説明をここに</a:t>
            </a:r>
            <a:r>
              <a:rPr lang="ja-JP" altLang="en-US" sz="2800" b="1" dirty="0">
                <a:solidFill>
                  <a:srgbClr val="0C2D6A"/>
                </a:solidFill>
                <a:latin typeface="Calibri" panose="020F0502020204030204" pitchFamily="34" charset="0"/>
              </a:rPr>
              <a:t>記述</a:t>
            </a:r>
            <a:r>
              <a:rPr lang="ja-JP" altLang="en-US" sz="2800" b="1" dirty="0">
                <a:solidFill>
                  <a:srgbClr val="0C2D6A"/>
                </a:solidFill>
              </a:rPr>
              <a:t>してください</a:t>
            </a:r>
            <a:r>
              <a:rPr lang="ja-JP" altLang="ja-JP" sz="2800" b="1" dirty="0">
                <a:solidFill>
                  <a:srgbClr val="0C2D6A"/>
                </a:solidFill>
              </a:rPr>
              <a:t>）</a:t>
            </a:r>
          </a:p>
        </p:txBody>
      </p:sp>
    </p:spTree>
    <p:extLst>
      <p:ext uri="{BB962C8B-B14F-4D97-AF65-F5344CB8AC3E}">
        <p14:creationId xmlns:p14="http://schemas.microsoft.com/office/powerpoint/2010/main" val="172533213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6</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dirty="0">
                <a:latin typeface="メイリオ" panose="020B0604030504040204" pitchFamily="50" charset="-128"/>
              </a:rPr>
              <a:t>デモンストレーション</a:t>
            </a: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Text Box 3">
            <a:extLst>
              <a:ext uri="{FF2B5EF4-FFF2-40B4-BE49-F238E27FC236}">
                <a16:creationId xmlns:a16="http://schemas.microsoft.com/office/drawing/2014/main" id="{D271A66D-9728-4158-952E-35D175D72EAB}"/>
              </a:ext>
            </a:extLst>
          </p:cNvPr>
          <p:cNvSpPr txBox="1">
            <a:spLocks noChangeArrowheads="1"/>
          </p:cNvSpPr>
          <p:nvPr/>
        </p:nvSpPr>
        <p:spPr bwMode="auto">
          <a:xfrm>
            <a:off x="1827041" y="4270816"/>
            <a:ext cx="12600000" cy="6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ctr" eaLnBrk="1">
              <a:spcAft>
                <a:spcPct val="0"/>
              </a:spcAft>
              <a:buClrTx/>
              <a:buSzPct val="45000"/>
              <a:buFontTx/>
              <a:buNone/>
            </a:pPr>
            <a:r>
              <a:rPr lang="ja-JP" altLang="en-US" b="1" dirty="0">
                <a:solidFill>
                  <a:schemeClr val="tx1"/>
                </a:solidFill>
                <a:latin typeface="メイリオ" panose="020B0604030504040204" pitchFamily="50" charset="-128"/>
                <a:ea typeface="メイリオ" panose="020B0604030504040204" pitchFamily="50" charset="-128"/>
              </a:rPr>
              <a:t>システムをデモンストレーションにて説明いたします。</a:t>
            </a:r>
            <a:endParaRPr lang="en-US" altLang="ja-JP" b="1" dirty="0">
              <a:solidFill>
                <a:schemeClr val="tx1"/>
              </a:solidFill>
              <a:latin typeface="メイリオ" panose="020B0604030504040204" pitchFamily="50" charset="-128"/>
              <a:ea typeface="メイリオ" panose="020B0604030504040204" pitchFamily="50" charset="-128"/>
            </a:endParaRPr>
          </a:p>
        </p:txBody>
      </p:sp>
      <p:sp>
        <p:nvSpPr>
          <p:cNvPr id="9" name="吹き出し: 円形 8">
            <a:extLst>
              <a:ext uri="{FF2B5EF4-FFF2-40B4-BE49-F238E27FC236}">
                <a16:creationId xmlns:a16="http://schemas.microsoft.com/office/drawing/2014/main" id="{261517C3-D17B-4F32-AEEE-70AAC09B6C4C}"/>
              </a:ext>
            </a:extLst>
          </p:cNvPr>
          <p:cNvSpPr/>
          <p:nvPr/>
        </p:nvSpPr>
        <p:spPr>
          <a:xfrm>
            <a:off x="6776581" y="1493920"/>
            <a:ext cx="9043792" cy="2039106"/>
          </a:xfrm>
          <a:prstGeom prst="wedgeEllipseCallout">
            <a:avLst>
              <a:gd name="adj1" fmla="val -40806"/>
              <a:gd name="adj2" fmla="val 74373"/>
            </a:avLst>
          </a:prstGeom>
          <a:solidFill>
            <a:schemeClr val="bg1"/>
          </a:solidFill>
          <a:ln w="38100">
            <a:solidFill>
              <a:srgbClr val="0C2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0C2D6A"/>
                </a:solidFill>
                <a:latin typeface="メイリオ" panose="020B0604030504040204" pitchFamily="50" charset="-128"/>
                <a:ea typeface="メイリオ" panose="020B0604030504040204" pitchFamily="50" charset="-128"/>
              </a:rPr>
              <a:t>このページは情報を書き込む必要はありません。</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dirty="0">
                <a:solidFill>
                  <a:srgbClr val="0C2D6A"/>
                </a:solidFill>
                <a:latin typeface="メイリオ" panose="020B0604030504040204" pitchFamily="50" charset="-128"/>
                <a:ea typeface="メイリオ" panose="020B0604030504040204" pitchFamily="50" charset="-128"/>
              </a:rPr>
              <a:t>デモンストレーションでは、</a:t>
            </a:r>
            <a:endParaRPr kumimoji="1" lang="en-US" altLang="ja-JP" sz="2000" dirty="0">
              <a:solidFill>
                <a:srgbClr val="0C2D6A"/>
              </a:solidFill>
              <a:latin typeface="メイリオ" panose="020B0604030504040204" pitchFamily="50" charset="-128"/>
              <a:ea typeface="メイリオ" panose="020B0604030504040204" pitchFamily="50" charset="-128"/>
            </a:endParaRPr>
          </a:p>
          <a:p>
            <a:pPr algn="ctr"/>
            <a:r>
              <a:rPr kumimoji="1" lang="ja-JP" altLang="en-US" sz="2000" dirty="0">
                <a:solidFill>
                  <a:srgbClr val="0C2D6A"/>
                </a:solidFill>
                <a:latin typeface="メイリオ" panose="020B0604030504040204" pitchFamily="50" charset="-128"/>
                <a:ea typeface="メイリオ" panose="020B0604030504040204" pitchFamily="50" charset="-128"/>
              </a:rPr>
              <a:t>自分が実装した</a:t>
            </a:r>
            <a:r>
              <a:rPr kumimoji="1" lang="en-US" altLang="ja-JP" sz="2000" dirty="0">
                <a:solidFill>
                  <a:srgbClr val="0C2D6A"/>
                </a:solidFill>
                <a:latin typeface="メイリオ" panose="020B0604030504040204" pitchFamily="50" charset="-128"/>
                <a:ea typeface="メイリオ" panose="020B0604030504040204" pitchFamily="50" charset="-128"/>
              </a:rPr>
              <a:t>2</a:t>
            </a:r>
            <a:r>
              <a:rPr kumimoji="1" lang="ja-JP" altLang="en-US" sz="2000" dirty="0">
                <a:solidFill>
                  <a:srgbClr val="0C2D6A"/>
                </a:solidFill>
                <a:latin typeface="メイリオ" panose="020B0604030504040204" pitchFamily="50" charset="-128"/>
                <a:ea typeface="メイリオ" panose="020B0604030504040204" pitchFamily="50" charset="-128"/>
              </a:rPr>
              <a:t>機能を紹介してください。</a:t>
            </a:r>
          </a:p>
          <a:p>
            <a:pPr algn="ctr"/>
            <a:r>
              <a:rPr kumimoji="1" lang="en-US" altLang="ja-JP" sz="2000" dirty="0">
                <a:solidFill>
                  <a:srgbClr val="0C2D6A"/>
                </a:solidFill>
                <a:latin typeface="メイリオ" panose="020B0604030504040204" pitchFamily="50" charset="-128"/>
                <a:ea typeface="メイリオ" panose="020B0604030504040204" pitchFamily="50" charset="-128"/>
              </a:rPr>
              <a:t>※</a:t>
            </a:r>
            <a:r>
              <a:rPr kumimoji="1" lang="ja-JP" altLang="en-US" sz="2000" dirty="0">
                <a:solidFill>
                  <a:srgbClr val="0C2D6A"/>
                </a:solidFill>
                <a:latin typeface="メイリオ" panose="020B0604030504040204" pitchFamily="50" charset="-128"/>
                <a:ea typeface="メイリオ" panose="020B0604030504040204" pitchFamily="50" charset="-128"/>
              </a:rPr>
              <a:t>成果報告時にはこの吹き出しは削除してください。</a:t>
            </a:r>
          </a:p>
        </p:txBody>
      </p:sp>
    </p:spTree>
    <p:extLst>
      <p:ext uri="{BB962C8B-B14F-4D97-AF65-F5344CB8AC3E}">
        <p14:creationId xmlns:p14="http://schemas.microsoft.com/office/powerpoint/2010/main" val="197546077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7</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ja-JP" altLang="en-US" sz="3387" dirty="0">
                <a:latin typeface="メイリオ" panose="020B0604030504040204" pitchFamily="50" charset="-128"/>
              </a:rPr>
              <a:t>演習で苦労した点、工夫した点</a:t>
            </a: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テキスト ボックス 7">
            <a:extLst>
              <a:ext uri="{FF2B5EF4-FFF2-40B4-BE49-F238E27FC236}">
                <a16:creationId xmlns:a16="http://schemas.microsoft.com/office/drawing/2014/main" id="{DF20EDCB-D8E8-4E09-A2E4-F708E8BA2B12}"/>
              </a:ext>
            </a:extLst>
          </p:cNvPr>
          <p:cNvSpPr txBox="1"/>
          <p:nvPr/>
        </p:nvSpPr>
        <p:spPr>
          <a:xfrm>
            <a:off x="1827041" y="2614104"/>
            <a:ext cx="12600000" cy="4401205"/>
          </a:xfrm>
          <a:prstGeom prst="rect">
            <a:avLst/>
          </a:prstGeom>
          <a:noFill/>
        </p:spPr>
        <p:txBody>
          <a:bodyPr wrap="square">
            <a:spAutoFit/>
          </a:bodyPr>
          <a:lstStyle/>
          <a:p>
            <a:pPr eaLnBrk="1">
              <a:spcAft>
                <a:spcPct val="0"/>
              </a:spcAft>
              <a:buClrTx/>
              <a:buSzPct val="45000"/>
              <a:buFontTx/>
              <a:buNone/>
            </a:pPr>
            <a:r>
              <a:rPr lang="ja-JP" altLang="en-US" sz="2800" b="1" dirty="0">
                <a:latin typeface="メイリオ" panose="020B0604030504040204" pitchFamily="50" charset="-128"/>
                <a:ea typeface="メイリオ" panose="020B0604030504040204" pitchFamily="50" charset="-128"/>
              </a:rPr>
              <a:t>苦労した</a:t>
            </a:r>
            <a:r>
              <a:rPr lang="ja-JP" altLang="ja-JP" sz="2800" b="1" dirty="0">
                <a:latin typeface="メイリオ" panose="020B0604030504040204" pitchFamily="50" charset="-128"/>
                <a:ea typeface="メイリオ" panose="020B0604030504040204" pitchFamily="50" charset="-128"/>
              </a:rPr>
              <a:t>点</a:t>
            </a:r>
          </a:p>
          <a:p>
            <a:pPr eaLnBrk="1">
              <a:spcAft>
                <a:spcPct val="0"/>
              </a:spcAft>
              <a:buClrTx/>
            </a:pPr>
            <a:r>
              <a:rPr lang="ja-JP" altLang="en-US" sz="2800" dirty="0">
                <a:solidFill>
                  <a:srgbClr val="0C2D6A"/>
                </a:solidFill>
                <a:latin typeface="メイリオ" panose="020B0604030504040204" pitchFamily="50" charset="-128"/>
                <a:ea typeface="メイリオ" panose="020B0604030504040204" pitchFamily="50" charset="-128"/>
              </a:rPr>
              <a:t>例</a:t>
            </a:r>
            <a:endParaRPr lang="en-US" altLang="ja-JP" sz="2800" dirty="0">
              <a:solidFill>
                <a:srgbClr val="0C2D6A"/>
              </a:solidFill>
              <a:latin typeface="メイリオ" panose="020B0604030504040204" pitchFamily="50" charset="-128"/>
              <a:ea typeface="メイリオ" panose="020B0604030504040204" pitchFamily="50" charset="-128"/>
            </a:endParaRPr>
          </a:p>
          <a:p>
            <a:pPr marL="342900" indent="-342900" eaLnBrk="1">
              <a:spcAft>
                <a:spcPct val="0"/>
              </a:spcAft>
              <a:buClrTx/>
              <a:buFont typeface="Arial" panose="020B0604020202020204" pitchFamily="34" charset="0"/>
              <a:buChar char="•"/>
            </a:pPr>
            <a:r>
              <a:rPr lang="ja-JP" altLang="en-US" sz="2800" dirty="0">
                <a:solidFill>
                  <a:srgbClr val="0C2D6A"/>
                </a:solidFill>
                <a:latin typeface="メイリオ" panose="020B0604030504040204" pitchFamily="50" charset="-128"/>
                <a:ea typeface="メイリオ" panose="020B0604030504040204" pitchFamily="50" charset="-128"/>
              </a:rPr>
              <a:t>プログラムによりデータベースに接続する処理の実装</a:t>
            </a:r>
            <a:endParaRPr lang="en-US" altLang="ja-JP" sz="2800" dirty="0">
              <a:solidFill>
                <a:srgbClr val="0C2D6A"/>
              </a:solidFill>
              <a:latin typeface="メイリオ" panose="020B0604030504040204" pitchFamily="50" charset="-128"/>
              <a:ea typeface="メイリオ" panose="020B0604030504040204" pitchFamily="50" charset="-128"/>
            </a:endParaRPr>
          </a:p>
          <a:p>
            <a:pPr marL="342900" indent="-342900" eaLnBrk="1">
              <a:spcAft>
                <a:spcPct val="0"/>
              </a:spcAft>
              <a:buClrTx/>
              <a:buFont typeface="Arial" panose="020B0604020202020204" pitchFamily="34" charset="0"/>
              <a:buChar char="•"/>
            </a:pPr>
            <a:r>
              <a:rPr lang="en-US" altLang="ja-JP" sz="2800" dirty="0">
                <a:solidFill>
                  <a:srgbClr val="0C2D6A"/>
                </a:solidFill>
                <a:latin typeface="メイリオ" panose="020B0604030504040204" pitchFamily="50" charset="-128"/>
                <a:ea typeface="メイリオ" panose="020B0604030504040204" pitchFamily="50" charset="-128"/>
              </a:rPr>
              <a:t>2</a:t>
            </a:r>
            <a:r>
              <a:rPr lang="ja-JP" altLang="en-US" sz="2800" dirty="0">
                <a:solidFill>
                  <a:srgbClr val="0C2D6A"/>
                </a:solidFill>
                <a:latin typeface="メイリオ" panose="020B0604030504040204" pitchFamily="50" charset="-128"/>
                <a:ea typeface="メイリオ" panose="020B0604030504040204" pitchFamily="50" charset="-128"/>
              </a:rPr>
              <a:t>つのテーブルを結合して検索結果を出力する機能</a:t>
            </a:r>
            <a:endParaRPr lang="en-US" altLang="ja-JP" sz="2800" dirty="0">
              <a:solidFill>
                <a:srgbClr val="0C2D6A"/>
              </a:solidFill>
              <a:latin typeface="メイリオ" panose="020B0604030504040204" pitchFamily="50" charset="-128"/>
              <a:ea typeface="メイリオ" panose="020B0604030504040204" pitchFamily="50" charset="-128"/>
            </a:endParaRPr>
          </a:p>
          <a:p>
            <a:pPr eaLnBrk="1">
              <a:spcAft>
                <a:spcPct val="0"/>
              </a:spcAft>
              <a:buClrTx/>
            </a:pPr>
            <a:endParaRPr lang="en-US" altLang="ja-JP" sz="2800" dirty="0">
              <a:latin typeface="メイリオ" panose="020B0604030504040204" pitchFamily="50" charset="-128"/>
              <a:ea typeface="メイリオ" panose="020B0604030504040204" pitchFamily="50" charset="-128"/>
            </a:endParaRPr>
          </a:p>
          <a:p>
            <a:pPr eaLnBrk="1">
              <a:spcAft>
                <a:spcPct val="0"/>
              </a:spcAft>
              <a:buClrTx/>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eaLnBrk="1">
              <a:spcAft>
                <a:spcPct val="0"/>
              </a:spcAft>
              <a:buClrTx/>
            </a:pPr>
            <a:r>
              <a:rPr lang="ja-JP" altLang="ja-JP" sz="2800" b="1" dirty="0">
                <a:latin typeface="メイリオ" panose="020B0604030504040204" pitchFamily="50" charset="-128"/>
                <a:ea typeface="メイリオ" panose="020B0604030504040204" pitchFamily="50" charset="-128"/>
              </a:rPr>
              <a:t>工夫した点</a:t>
            </a:r>
            <a:endParaRPr lang="en-US" altLang="ja-JP" sz="2800" b="1" dirty="0">
              <a:latin typeface="メイリオ" panose="020B0604030504040204" pitchFamily="50" charset="-128"/>
              <a:ea typeface="メイリオ" panose="020B0604030504040204" pitchFamily="50" charset="-128"/>
            </a:endParaRPr>
          </a:p>
          <a:p>
            <a:pPr eaLnBrk="1">
              <a:spcAft>
                <a:spcPct val="0"/>
              </a:spcAft>
              <a:buClrTx/>
            </a:pPr>
            <a:r>
              <a:rPr lang="ja-JP" altLang="en-US" sz="2800" dirty="0">
                <a:solidFill>
                  <a:srgbClr val="0C2D6A"/>
                </a:solidFill>
                <a:latin typeface="メイリオ" panose="020B0604030504040204" pitchFamily="50" charset="-128"/>
                <a:ea typeface="メイリオ" panose="020B0604030504040204" pitchFamily="50" charset="-128"/>
              </a:rPr>
              <a:t>例</a:t>
            </a:r>
            <a:endParaRPr lang="en-US" altLang="ja-JP" sz="2800" dirty="0">
              <a:solidFill>
                <a:srgbClr val="0C2D6A"/>
              </a:solidFill>
              <a:latin typeface="メイリオ" panose="020B0604030504040204" pitchFamily="50" charset="-128"/>
              <a:ea typeface="メイリオ" panose="020B0604030504040204" pitchFamily="50" charset="-128"/>
            </a:endParaRPr>
          </a:p>
          <a:p>
            <a:pPr marL="342900" indent="-342900" eaLnBrk="1">
              <a:spcAft>
                <a:spcPct val="0"/>
              </a:spcAft>
              <a:buClrTx/>
              <a:buFont typeface="Arial" panose="020B0604020202020204" pitchFamily="34" charset="0"/>
              <a:buChar char="•"/>
            </a:pPr>
            <a:r>
              <a:rPr lang="ja-JP" altLang="ja-JP" sz="2800" dirty="0">
                <a:solidFill>
                  <a:srgbClr val="0C2D6A"/>
                </a:solidFill>
                <a:latin typeface="メイリオ" panose="020B0604030504040204" pitchFamily="50" charset="-128"/>
                <a:ea typeface="メイリオ" panose="020B0604030504040204" pitchFamily="50" charset="-128"/>
              </a:rPr>
              <a:t>ログインするユーザによって使用出来る機能に制限を設けた</a:t>
            </a:r>
            <a:r>
              <a:rPr lang="ja-JP" altLang="en-US" sz="2800" dirty="0">
                <a:solidFill>
                  <a:srgbClr val="0C2D6A"/>
                </a:solidFill>
                <a:latin typeface="メイリオ" panose="020B0604030504040204" pitchFamily="50" charset="-128"/>
                <a:ea typeface="メイリオ" panose="020B0604030504040204" pitchFamily="50" charset="-128"/>
              </a:rPr>
              <a:t>。</a:t>
            </a:r>
            <a:endParaRPr lang="en-US" altLang="ja-JP" sz="2800" dirty="0">
              <a:solidFill>
                <a:srgbClr val="0C2D6A"/>
              </a:solidFill>
              <a:latin typeface="メイリオ" panose="020B0604030504040204" pitchFamily="50" charset="-128"/>
              <a:ea typeface="メイリオ" panose="020B0604030504040204" pitchFamily="50" charset="-128"/>
            </a:endParaRPr>
          </a:p>
          <a:p>
            <a:pPr marL="342900" indent="-342900" eaLnBrk="1">
              <a:spcAft>
                <a:spcPct val="0"/>
              </a:spcAft>
              <a:buClrTx/>
              <a:buFont typeface="Arial" panose="020B0604020202020204" pitchFamily="34" charset="0"/>
              <a:buChar char="•"/>
            </a:pPr>
            <a:r>
              <a:rPr lang="ja-JP" altLang="ja-JP" sz="2800" dirty="0">
                <a:solidFill>
                  <a:srgbClr val="0C2D6A"/>
                </a:solidFill>
                <a:latin typeface="メイリオ" panose="020B0604030504040204" pitchFamily="50" charset="-128"/>
                <a:ea typeface="メイリオ" panose="020B0604030504040204" pitchFamily="50" charset="-128"/>
              </a:rPr>
              <a:t>メソッドの可読性を上げるため、メソッドを細かく分けた</a:t>
            </a:r>
            <a:r>
              <a:rPr lang="ja-JP" altLang="en-US" sz="2800" dirty="0">
                <a:solidFill>
                  <a:srgbClr val="0C2D6A"/>
                </a:solidFill>
                <a:latin typeface="メイリオ" panose="020B0604030504040204" pitchFamily="50" charset="-128"/>
                <a:ea typeface="メイリオ" panose="020B0604030504040204" pitchFamily="50" charset="-128"/>
              </a:rPr>
              <a:t>。</a:t>
            </a:r>
            <a:endParaRPr lang="en-US" altLang="ja-JP" sz="2800" dirty="0">
              <a:solidFill>
                <a:srgbClr val="0C2D6A"/>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919904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8</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en-US" altLang="ja-JP" sz="3387" dirty="0">
                <a:latin typeface="メイリオ" panose="020B0604030504040204" pitchFamily="50" charset="-128"/>
              </a:rPr>
              <a:t>IT</a:t>
            </a:r>
            <a:r>
              <a:rPr lang="ja-JP" altLang="en-US" sz="3387" dirty="0">
                <a:latin typeface="メイリオ" panose="020B0604030504040204" pitchFamily="50" charset="-128"/>
              </a:rPr>
              <a:t>スキルの成果と課題</a:t>
            </a:r>
            <a:endParaRPr lang="en-US" altLang="ja-JP" sz="3387" dirty="0">
              <a:latin typeface="メイリオ" panose="020B0604030504040204" pitchFamily="50" charset="-128"/>
            </a:endParaRP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Text Box 3">
            <a:extLst>
              <a:ext uri="{FF2B5EF4-FFF2-40B4-BE49-F238E27FC236}">
                <a16:creationId xmlns:a16="http://schemas.microsoft.com/office/drawing/2014/main" id="{131E4BAC-9173-40F6-9D54-7F3074F044F2}"/>
              </a:ext>
            </a:extLst>
          </p:cNvPr>
          <p:cNvSpPr txBox="1">
            <a:spLocks noChangeArrowheads="1"/>
          </p:cNvSpPr>
          <p:nvPr/>
        </p:nvSpPr>
        <p:spPr bwMode="auto">
          <a:xfrm>
            <a:off x="1827041" y="2084802"/>
            <a:ext cx="12600000" cy="122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研修期間を振り返り、次の手順に沿って成果と課題を書き出してください。振り返る際は</a:t>
            </a:r>
            <a:r>
              <a:rPr lang="en-US" altLang="ja-JP" sz="2419" b="1" dirty="0">
                <a:solidFill>
                  <a:schemeClr val="accent1">
                    <a:lumMod val="50000"/>
                  </a:schemeClr>
                </a:solidFill>
                <a:latin typeface="メイリオ" panose="020B0604030504040204" pitchFamily="50" charset="-128"/>
                <a:ea typeface="メイリオ" panose="020B0604030504040204" pitchFamily="50" charset="-128"/>
              </a:rPr>
              <a:t>LMS</a:t>
            </a: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の日報を読み直すと確認しやすいです。</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書き切れない場合はシートを増やして書いて下さい。</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p:txBody>
      </p:sp>
      <p:sp>
        <p:nvSpPr>
          <p:cNvPr id="10" name="Text Box 3">
            <a:extLst>
              <a:ext uri="{FF2B5EF4-FFF2-40B4-BE49-F238E27FC236}">
                <a16:creationId xmlns:a16="http://schemas.microsoft.com/office/drawing/2014/main" id="{10DA7AC1-8762-4694-B8C2-8A81EE85B304}"/>
              </a:ext>
            </a:extLst>
          </p:cNvPr>
          <p:cNvSpPr txBox="1">
            <a:spLocks noChangeArrowheads="1"/>
          </p:cNvSpPr>
          <p:nvPr/>
        </p:nvSpPr>
        <p:spPr bwMode="auto">
          <a:xfrm>
            <a:off x="1827041" y="3724692"/>
            <a:ext cx="12600000" cy="137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①　研修当初の</a:t>
            </a:r>
            <a:r>
              <a:rPr lang="en-US" altLang="ja-JP" sz="2000" dirty="0">
                <a:solidFill>
                  <a:schemeClr val="tx1"/>
                </a:solidFill>
                <a:latin typeface="メイリオ" panose="020B0604030504040204" pitchFamily="50" charset="-128"/>
                <a:ea typeface="メイリオ" panose="020B0604030504040204" pitchFamily="50" charset="-128"/>
              </a:rPr>
              <a:t>IT</a:t>
            </a:r>
            <a:r>
              <a:rPr lang="ja-JP" altLang="en-US" sz="2000" dirty="0">
                <a:solidFill>
                  <a:schemeClr val="tx1"/>
                </a:solidFill>
                <a:latin typeface="メイリオ" panose="020B0604030504040204" pitchFamily="50" charset="-128"/>
                <a:ea typeface="メイリオ" panose="020B0604030504040204" pitchFamily="50" charset="-128"/>
              </a:rPr>
              <a:t>スキルについて日報を確認しながら</a:t>
            </a:r>
            <a:r>
              <a:rPr lang="en-US" altLang="ja-JP" sz="2000" dirty="0">
                <a:solidFill>
                  <a:schemeClr val="tx1"/>
                </a:solidFill>
                <a:latin typeface="メイリオ" panose="020B0604030504040204" pitchFamily="50" charset="-128"/>
                <a:ea typeface="メイリオ" panose="020B0604030504040204" pitchFamily="50" charset="-128"/>
              </a:rPr>
              <a:t>KPT</a:t>
            </a:r>
            <a:r>
              <a:rPr lang="ja-JP" altLang="en-US" sz="2000" dirty="0">
                <a:solidFill>
                  <a:schemeClr val="tx1"/>
                </a:solidFill>
                <a:latin typeface="メイリオ" panose="020B0604030504040204" pitchFamily="50" charset="-128"/>
                <a:ea typeface="メイリオ" panose="020B0604030504040204" pitchFamily="50" charset="-128"/>
              </a:rPr>
              <a:t>法で振り返ってください。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　　そのうえで、</a:t>
            </a:r>
            <a:r>
              <a:rPr lang="en-US" altLang="ja-JP" sz="2000" dirty="0">
                <a:solidFill>
                  <a:schemeClr val="tx1"/>
                </a:solidFill>
                <a:latin typeface="メイリオ" panose="020B0604030504040204" pitchFamily="50" charset="-128"/>
                <a:ea typeface="メイリオ" panose="020B0604030504040204" pitchFamily="50" charset="-128"/>
              </a:rPr>
              <a:t>Keep</a:t>
            </a:r>
            <a:r>
              <a:rPr lang="ja-JP" altLang="en-US" sz="2000" dirty="0">
                <a:solidFill>
                  <a:schemeClr val="tx1"/>
                </a:solidFill>
                <a:latin typeface="メイリオ" panose="020B0604030504040204" pitchFamily="50" charset="-128"/>
                <a:ea typeface="メイリオ" panose="020B0604030504040204" pitchFamily="50" charset="-128"/>
              </a:rPr>
              <a:t>と</a:t>
            </a:r>
            <a:r>
              <a:rPr lang="en-US" altLang="ja-JP" sz="2000" dirty="0">
                <a:solidFill>
                  <a:schemeClr val="tx1"/>
                </a:solidFill>
                <a:latin typeface="メイリオ" panose="020B0604030504040204" pitchFamily="50" charset="-128"/>
                <a:ea typeface="メイリオ" panose="020B0604030504040204" pitchFamily="50" charset="-128"/>
              </a:rPr>
              <a:t>Problem</a:t>
            </a:r>
            <a:r>
              <a:rPr lang="ja-JP" altLang="en-US" sz="2000" dirty="0">
                <a:solidFill>
                  <a:schemeClr val="tx1"/>
                </a:solidFill>
                <a:latin typeface="メイリオ" panose="020B0604030504040204" pitchFamily="50" charset="-128"/>
                <a:ea typeface="メイリオ" panose="020B0604030504040204" pitchFamily="50" charset="-128"/>
              </a:rPr>
              <a:t>の内容を確認し、記入してください。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　　これが</a:t>
            </a:r>
            <a:r>
              <a:rPr lang="ja-JP" altLang="en-US" sz="2000" u="sng" dirty="0">
                <a:solidFill>
                  <a:schemeClr val="tx1"/>
                </a:solidFill>
                <a:latin typeface="メイリオ" panose="020B0604030504040204" pitchFamily="50" charset="-128"/>
                <a:ea typeface="メイリオ" panose="020B0604030504040204" pitchFamily="50" charset="-128"/>
              </a:rPr>
              <a:t>研修スタート時からできていたことと課題</a:t>
            </a:r>
            <a:r>
              <a:rPr lang="ja-JP" altLang="en-US" sz="2000" dirty="0">
                <a:solidFill>
                  <a:schemeClr val="tx1"/>
                </a:solidFill>
                <a:latin typeface="メイリオ" panose="020B0604030504040204" pitchFamily="50" charset="-128"/>
                <a:ea typeface="メイリオ" panose="020B0604030504040204" pitchFamily="50" charset="-128"/>
              </a:rPr>
              <a:t>（</a:t>
            </a:r>
            <a:r>
              <a:rPr lang="en-US" altLang="ja-JP" sz="2000" dirty="0">
                <a:solidFill>
                  <a:schemeClr val="tx1"/>
                </a:solidFill>
                <a:latin typeface="メイリオ" panose="020B0604030504040204" pitchFamily="50" charset="-128"/>
                <a:ea typeface="メイリオ" panose="020B0604030504040204" pitchFamily="50" charset="-128"/>
              </a:rPr>
              <a:t>Before</a:t>
            </a:r>
            <a:r>
              <a:rPr lang="ja-JP" altLang="en-US" sz="2000" dirty="0">
                <a:solidFill>
                  <a:schemeClr val="tx1"/>
                </a:solidFill>
                <a:latin typeface="メイリオ" panose="020B0604030504040204" pitchFamily="50" charset="-128"/>
                <a:ea typeface="メイリオ" panose="020B0604030504040204" pitchFamily="50" charset="-128"/>
              </a:rPr>
              <a:t>の姿）です。</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lnSpc>
                <a:spcPct val="150000"/>
              </a:lnSpc>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（例）講義内容は理解できるが、演習問題を解くとなると手が動かない。</a:t>
            </a:r>
            <a:endParaRPr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11" name="Text Box 3">
            <a:extLst>
              <a:ext uri="{FF2B5EF4-FFF2-40B4-BE49-F238E27FC236}">
                <a16:creationId xmlns:a16="http://schemas.microsoft.com/office/drawing/2014/main" id="{1093B5DD-BECB-471F-814A-D115E298DCD9}"/>
              </a:ext>
            </a:extLst>
          </p:cNvPr>
          <p:cNvSpPr txBox="1">
            <a:spLocks noChangeArrowheads="1"/>
          </p:cNvSpPr>
          <p:nvPr/>
        </p:nvSpPr>
        <p:spPr bwMode="auto">
          <a:xfrm>
            <a:off x="1827041" y="5688485"/>
            <a:ext cx="12600000" cy="214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②　①の内容に対して自分自身が成長した点（</a:t>
            </a:r>
            <a:r>
              <a:rPr lang="en-US" altLang="ja-JP" sz="2000" dirty="0">
                <a:solidFill>
                  <a:schemeClr val="tx1"/>
                </a:solidFill>
                <a:latin typeface="メイリオ" panose="020B0604030504040204" pitchFamily="50" charset="-128"/>
                <a:ea typeface="メイリオ" panose="020B0604030504040204" pitchFamily="50" charset="-128"/>
              </a:rPr>
              <a:t>After</a:t>
            </a:r>
            <a:r>
              <a:rPr lang="ja-JP" altLang="en-US" sz="2000" dirty="0">
                <a:solidFill>
                  <a:schemeClr val="tx1"/>
                </a:solidFill>
                <a:latin typeface="メイリオ" panose="020B0604030504040204" pitchFamily="50" charset="-128"/>
                <a:ea typeface="メイリオ" panose="020B0604030504040204" pitchFamily="50" charset="-128"/>
              </a:rPr>
              <a:t>の姿）を考えて記入してください。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　　また、新たにできるようになったこともあれば、こちらに記入してください。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　　</a:t>
            </a:r>
            <a:r>
              <a:rPr lang="ja-JP" altLang="en-US" sz="1600" dirty="0">
                <a:solidFill>
                  <a:schemeClr val="tx1"/>
                </a:solidFill>
                <a:latin typeface="メイリオ" panose="020B0604030504040204" pitchFamily="50" charset="-128"/>
                <a:ea typeface="メイリオ" panose="020B0604030504040204" pitchFamily="50" charset="-128"/>
              </a:rPr>
              <a:t>（例）学んだ内容を基に自分で簡単なアプリケーションを作成できる。</a:t>
            </a:r>
            <a:endParaRPr lang="en-US" altLang="ja-JP" sz="16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endParaRPr lang="en-US" altLang="ja-JP" sz="16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r>
              <a:rPr lang="en-US" altLang="ja-JP" sz="2000" dirty="0">
                <a:solidFill>
                  <a:schemeClr val="tx1"/>
                </a:solidFill>
                <a:latin typeface="メイリオ" panose="020B0604030504040204" pitchFamily="50" charset="-128"/>
                <a:ea typeface="メイリオ" panose="020B0604030504040204" pitchFamily="50" charset="-128"/>
              </a:rPr>
              <a:t>※</a:t>
            </a:r>
            <a:r>
              <a:rPr lang="ja-JP" altLang="en-US" sz="2000" dirty="0">
                <a:solidFill>
                  <a:schemeClr val="tx1"/>
                </a:solidFill>
                <a:latin typeface="メイリオ" panose="020B0604030504040204" pitchFamily="50" charset="-128"/>
                <a:ea typeface="メイリオ" panose="020B0604030504040204" pitchFamily="50" charset="-128"/>
              </a:rPr>
              <a:t>①の</a:t>
            </a:r>
            <a:r>
              <a:rPr lang="en-US" altLang="ja-JP" sz="2000" dirty="0">
                <a:solidFill>
                  <a:schemeClr val="tx1"/>
                </a:solidFill>
                <a:latin typeface="メイリオ" panose="020B0604030504040204" pitchFamily="50" charset="-128"/>
                <a:ea typeface="メイリオ" panose="020B0604030504040204" pitchFamily="50" charset="-128"/>
              </a:rPr>
              <a:t>Problem</a:t>
            </a:r>
            <a:r>
              <a:rPr lang="ja-JP" altLang="en-US" sz="2000" dirty="0">
                <a:solidFill>
                  <a:schemeClr val="tx1"/>
                </a:solidFill>
                <a:latin typeface="メイリオ" panose="020B0604030504040204" pitchFamily="50" charset="-128"/>
                <a:ea typeface="メイリオ" panose="020B0604030504040204" pitchFamily="50" charset="-128"/>
              </a:rPr>
              <a:t>と現在の姿が変わっていない、または目標に達していない点については</a:t>
            </a:r>
            <a:endParaRPr lang="en-US" altLang="ja-JP" sz="20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r>
              <a:rPr lang="ja-JP" altLang="en-US" sz="2000" dirty="0">
                <a:solidFill>
                  <a:schemeClr val="tx1"/>
                </a:solidFill>
                <a:latin typeface="メイリオ" panose="020B0604030504040204" pitchFamily="50" charset="-128"/>
                <a:ea typeface="メイリオ" panose="020B0604030504040204" pitchFamily="50" charset="-128"/>
              </a:rPr>
              <a:t>　今後の課題となりますので④に記入します。</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endParaRPr lang="en-US" altLang="ja-JP" sz="1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105882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F8E13E3-7C90-4744-BC62-1641E2112A7D}"/>
              </a:ext>
            </a:extLst>
          </p:cNvPr>
          <p:cNvSpPr txBox="1">
            <a:spLocks noChangeArrowheads="1"/>
          </p:cNvSpPr>
          <p:nvPr/>
        </p:nvSpPr>
        <p:spPr bwMode="auto">
          <a:xfrm>
            <a:off x="10774039" y="8329835"/>
            <a:ext cx="2839978" cy="6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lgn="r" eaLnBrk="1">
              <a:spcAft>
                <a:spcPct val="0"/>
              </a:spcAft>
              <a:buClrTx/>
              <a:buFontTx/>
              <a:buNone/>
            </a:pPr>
            <a:fld id="{69062BDF-550F-4D1E-8673-33CD5B13CB34}" type="slidenum">
              <a:rPr lang="en-US" altLang="ja-JP" sz="2177">
                <a:latin typeface="メイリオ" panose="020B0604030504040204" pitchFamily="50" charset="-128"/>
              </a:rPr>
              <a:pPr algn="r" eaLnBrk="1">
                <a:spcAft>
                  <a:spcPct val="0"/>
                </a:spcAft>
                <a:buClrTx/>
                <a:buFontTx/>
                <a:buNone/>
              </a:pPr>
              <a:t>9</a:t>
            </a:fld>
            <a:endParaRPr lang="en-US" altLang="ja-JP" sz="2177">
              <a:latin typeface="メイリオ" panose="020B0604030504040204" pitchFamily="50" charset="-128"/>
            </a:endParaRPr>
          </a:p>
        </p:txBody>
      </p:sp>
      <p:sp>
        <p:nvSpPr>
          <p:cNvPr id="11267" name="Text Box 2">
            <a:extLst>
              <a:ext uri="{FF2B5EF4-FFF2-40B4-BE49-F238E27FC236}">
                <a16:creationId xmlns:a16="http://schemas.microsoft.com/office/drawing/2014/main" id="{FC974B63-2AC0-4B31-B8DD-02DBF7EC18FC}"/>
              </a:ext>
            </a:extLst>
          </p:cNvPr>
          <p:cNvSpPr txBox="1">
            <a:spLocks noChangeArrowheads="1"/>
          </p:cNvSpPr>
          <p:nvPr/>
        </p:nvSpPr>
        <p:spPr bwMode="auto">
          <a:xfrm>
            <a:off x="2640065" y="364839"/>
            <a:ext cx="10973952" cy="15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hangingPunct="1">
              <a:spcAft>
                <a:spcPct val="0"/>
              </a:spcAft>
              <a:buClrTx/>
              <a:buSzPct val="45000"/>
            </a:pPr>
            <a:r>
              <a:rPr lang="en-US" altLang="ja-JP" sz="3387" dirty="0">
                <a:latin typeface="メイリオ" panose="020B0604030504040204" pitchFamily="50" charset="-128"/>
              </a:rPr>
              <a:t>IT</a:t>
            </a:r>
            <a:r>
              <a:rPr lang="ja-JP" altLang="en-US" sz="3387" dirty="0">
                <a:latin typeface="メイリオ" panose="020B0604030504040204" pitchFamily="50" charset="-128"/>
              </a:rPr>
              <a:t>スキルの成果と課題</a:t>
            </a:r>
            <a:endParaRPr lang="en-US" altLang="ja-JP" sz="3387" dirty="0">
              <a:latin typeface="メイリオ" panose="020B0604030504040204" pitchFamily="50" charset="-128"/>
            </a:endParaRPr>
          </a:p>
        </p:txBody>
      </p:sp>
      <p:sp>
        <p:nvSpPr>
          <p:cNvPr id="11269" name="Line 4">
            <a:extLst>
              <a:ext uri="{FF2B5EF4-FFF2-40B4-BE49-F238E27FC236}">
                <a16:creationId xmlns:a16="http://schemas.microsoft.com/office/drawing/2014/main" id="{AF3968D3-1353-4298-855A-CE96C4D5C330}"/>
              </a:ext>
            </a:extLst>
          </p:cNvPr>
          <p:cNvSpPr>
            <a:spLocks noChangeShapeType="1"/>
          </p:cNvSpPr>
          <p:nvPr/>
        </p:nvSpPr>
        <p:spPr bwMode="auto">
          <a:xfrm>
            <a:off x="2640065" y="1659055"/>
            <a:ext cx="7402377"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sp>
        <p:nvSpPr>
          <p:cNvPr id="11270" name="Line 5">
            <a:extLst>
              <a:ext uri="{FF2B5EF4-FFF2-40B4-BE49-F238E27FC236}">
                <a16:creationId xmlns:a16="http://schemas.microsoft.com/office/drawing/2014/main" id="{AB2D6A0E-D44B-4BDF-AB06-B52898EBEDA0}"/>
              </a:ext>
            </a:extLst>
          </p:cNvPr>
          <p:cNvSpPr>
            <a:spLocks noChangeShapeType="1"/>
          </p:cNvSpPr>
          <p:nvPr/>
        </p:nvSpPr>
        <p:spPr bwMode="auto">
          <a:xfrm>
            <a:off x="7738200" y="8233825"/>
            <a:ext cx="5831653" cy="1921"/>
          </a:xfrm>
          <a:prstGeom prst="line">
            <a:avLst/>
          </a:prstGeom>
          <a:noFill/>
          <a:ln w="9525"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ja-JP" altLang="en-US" sz="2177"/>
          </a:p>
        </p:txBody>
      </p:sp>
      <p:pic>
        <p:nvPicPr>
          <p:cNvPr id="11271" name="Picture 6">
            <a:extLst>
              <a:ext uri="{FF2B5EF4-FFF2-40B4-BE49-F238E27FC236}">
                <a16:creationId xmlns:a16="http://schemas.microsoft.com/office/drawing/2014/main" id="{09376C11-3D73-4914-BFEF-73F3E306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138" y="6761031"/>
            <a:ext cx="1474715" cy="147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Text Box 3">
            <a:extLst>
              <a:ext uri="{FF2B5EF4-FFF2-40B4-BE49-F238E27FC236}">
                <a16:creationId xmlns:a16="http://schemas.microsoft.com/office/drawing/2014/main" id="{B7652E96-F690-4AA5-AFDD-AD9FB7FC96E9}"/>
              </a:ext>
            </a:extLst>
          </p:cNvPr>
          <p:cNvSpPr txBox="1">
            <a:spLocks noChangeArrowheads="1"/>
          </p:cNvSpPr>
          <p:nvPr/>
        </p:nvSpPr>
        <p:spPr bwMode="auto">
          <a:xfrm>
            <a:off x="1827041" y="5888539"/>
            <a:ext cx="12600000" cy="204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a:spcAft>
                <a:spcPct val="0"/>
              </a:spcAft>
              <a:buClrTx/>
              <a:buSzPct val="45000"/>
            </a:pPr>
            <a:r>
              <a:rPr lang="ja-JP" altLang="en-US" sz="2000" dirty="0">
                <a:solidFill>
                  <a:schemeClr val="tx1"/>
                </a:solidFill>
                <a:latin typeface="メイリオ" panose="020B0604030504040204" pitchFamily="50" charset="-128"/>
                <a:ea typeface="メイリオ" panose="020B0604030504040204" pitchFamily="50" charset="-128"/>
              </a:rPr>
              <a:t>④　①の</a:t>
            </a:r>
            <a:r>
              <a:rPr lang="en-US" altLang="ja-JP" sz="2000" dirty="0">
                <a:solidFill>
                  <a:schemeClr val="tx1"/>
                </a:solidFill>
                <a:latin typeface="メイリオ" panose="020B0604030504040204" pitchFamily="50" charset="-128"/>
                <a:ea typeface="メイリオ" panose="020B0604030504040204" pitchFamily="50" charset="-128"/>
              </a:rPr>
              <a:t>Problem</a:t>
            </a:r>
            <a:r>
              <a:rPr lang="ja-JP" altLang="en-US" sz="2000" dirty="0">
                <a:solidFill>
                  <a:schemeClr val="tx1"/>
                </a:solidFill>
                <a:latin typeface="メイリオ" panose="020B0604030504040204" pitchFamily="50" charset="-128"/>
                <a:ea typeface="メイリオ" panose="020B0604030504040204" pitchFamily="50" charset="-128"/>
              </a:rPr>
              <a:t>と現在の姿が変わっていない、または目標に達していない点を記入してください。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r>
              <a:rPr lang="ja-JP" altLang="en-US" sz="2000" dirty="0">
                <a:solidFill>
                  <a:schemeClr val="tx1"/>
                </a:solidFill>
                <a:latin typeface="メイリオ" panose="020B0604030504040204" pitchFamily="50" charset="-128"/>
                <a:ea typeface="メイリオ" panose="020B0604030504040204" pitchFamily="50" charset="-128"/>
              </a:rPr>
              <a:t>　　また、現在の</a:t>
            </a:r>
            <a:r>
              <a:rPr lang="en-US" altLang="ja-JP" sz="2000" dirty="0">
                <a:solidFill>
                  <a:schemeClr val="tx1"/>
                </a:solidFill>
                <a:latin typeface="メイリオ" panose="020B0604030504040204" pitchFamily="50" charset="-128"/>
                <a:ea typeface="メイリオ" panose="020B0604030504040204" pitchFamily="50" charset="-128"/>
              </a:rPr>
              <a:t>IT</a:t>
            </a:r>
            <a:r>
              <a:rPr lang="ja-JP" altLang="en-US" sz="2000" dirty="0">
                <a:solidFill>
                  <a:schemeClr val="tx1"/>
                </a:solidFill>
                <a:latin typeface="メイリオ" panose="020B0604030504040204" pitchFamily="50" charset="-128"/>
                <a:ea typeface="メイリオ" panose="020B0604030504040204" pitchFamily="50" charset="-128"/>
              </a:rPr>
              <a:t>スキルを</a:t>
            </a:r>
            <a:r>
              <a:rPr lang="en-US" altLang="ja-JP" sz="2000" dirty="0">
                <a:solidFill>
                  <a:schemeClr val="tx1"/>
                </a:solidFill>
                <a:latin typeface="メイリオ" panose="020B0604030504040204" pitchFamily="50" charset="-128"/>
                <a:ea typeface="メイリオ" panose="020B0604030504040204" pitchFamily="50" charset="-128"/>
              </a:rPr>
              <a:t>KPT</a:t>
            </a:r>
            <a:r>
              <a:rPr lang="ja-JP" altLang="en-US" sz="2000" dirty="0">
                <a:solidFill>
                  <a:schemeClr val="tx1"/>
                </a:solidFill>
                <a:latin typeface="メイリオ" panose="020B0604030504040204" pitchFamily="50" charset="-128"/>
                <a:ea typeface="メイリオ" panose="020B0604030504040204" pitchFamily="50" charset="-128"/>
              </a:rPr>
              <a:t>法で振り返り、</a:t>
            </a:r>
            <a:r>
              <a:rPr lang="en-US" altLang="ja-JP" sz="2000" dirty="0">
                <a:solidFill>
                  <a:schemeClr val="tx1"/>
                </a:solidFill>
                <a:latin typeface="メイリオ" panose="020B0604030504040204" pitchFamily="50" charset="-128"/>
                <a:ea typeface="メイリオ" panose="020B0604030504040204" pitchFamily="50" charset="-128"/>
              </a:rPr>
              <a:t>Try</a:t>
            </a:r>
            <a:r>
              <a:rPr lang="ja-JP" altLang="en-US" sz="2000" dirty="0">
                <a:solidFill>
                  <a:schemeClr val="tx1"/>
                </a:solidFill>
                <a:latin typeface="メイリオ" panose="020B0604030504040204" pitchFamily="50" charset="-128"/>
                <a:ea typeface="メイリオ" panose="020B0604030504040204" pitchFamily="50" charset="-128"/>
              </a:rPr>
              <a:t>の内容を確認してください。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r>
              <a:rPr lang="ja-JP" altLang="en-US" sz="2000" dirty="0">
                <a:solidFill>
                  <a:schemeClr val="tx1"/>
                </a:solidFill>
                <a:latin typeface="メイリオ" panose="020B0604030504040204" pitchFamily="50" charset="-128"/>
                <a:ea typeface="メイリオ" panose="020B0604030504040204" pitchFamily="50" charset="-128"/>
              </a:rPr>
              <a:t>　　これらが今後の課題となります。</a:t>
            </a:r>
            <a:endParaRPr lang="en-US" altLang="ja-JP" sz="2000" dirty="0">
              <a:solidFill>
                <a:schemeClr val="tx1"/>
              </a:solidFill>
              <a:latin typeface="メイリオ" panose="020B0604030504040204" pitchFamily="50" charset="-128"/>
              <a:ea typeface="メイリオ" panose="020B0604030504040204" pitchFamily="50" charset="-128"/>
            </a:endParaRPr>
          </a:p>
          <a:p>
            <a:pPr>
              <a:spcAft>
                <a:spcPct val="0"/>
              </a:spcAft>
              <a:buClrTx/>
              <a:buSzPct val="45000"/>
            </a:pPr>
            <a:endParaRPr lang="ja-JP" altLang="en-US" sz="2000" dirty="0">
              <a:solidFill>
                <a:schemeClr val="tx1"/>
              </a:solidFill>
              <a:latin typeface="メイリオ" panose="020B0604030504040204" pitchFamily="50" charset="-128"/>
              <a:ea typeface="メイリオ" panose="020B0604030504040204" pitchFamily="50" charset="-128"/>
            </a:endParaRPr>
          </a:p>
          <a:p>
            <a:pPr>
              <a:lnSpc>
                <a:spcPct val="150000"/>
              </a:lnSpc>
              <a:spcAft>
                <a:spcPct val="0"/>
              </a:spcAft>
              <a:buClrTx/>
              <a:buSzPct val="45000"/>
            </a:pPr>
            <a:r>
              <a:rPr lang="ja-JP" altLang="en-US" sz="1600" dirty="0">
                <a:solidFill>
                  <a:schemeClr val="tx1"/>
                </a:solidFill>
                <a:latin typeface="メイリオ" panose="020B0604030504040204" pitchFamily="50" charset="-128"/>
                <a:ea typeface="メイリオ" panose="020B0604030504040204" pitchFamily="50" charset="-128"/>
              </a:rPr>
              <a:t>（例）作成したアプリケーションは機能を継足しで作成したため、可読性が低く複雑な構造になっている。</a:t>
            </a:r>
            <a:endParaRPr lang="en-US" altLang="ja-JP" sz="1600" dirty="0">
              <a:solidFill>
                <a:schemeClr val="tx1"/>
              </a:solidFill>
              <a:latin typeface="メイリオ" panose="020B0604030504040204" pitchFamily="50" charset="-128"/>
              <a:ea typeface="メイリオ" panose="020B0604030504040204" pitchFamily="50" charset="-128"/>
            </a:endParaRPr>
          </a:p>
          <a:p>
            <a:pPr>
              <a:lnSpc>
                <a:spcPct val="150000"/>
              </a:lnSpc>
              <a:spcAft>
                <a:spcPct val="0"/>
              </a:spcAft>
              <a:buClrTx/>
              <a:buSzPct val="45000"/>
            </a:pPr>
            <a:r>
              <a:rPr lang="ja-JP" altLang="en-US" sz="1600" dirty="0">
                <a:solidFill>
                  <a:schemeClr val="tx1"/>
                </a:solidFill>
                <a:latin typeface="メイリオ" panose="020B0604030504040204" pitchFamily="50" charset="-128"/>
                <a:ea typeface="メイリオ" panose="020B0604030504040204" pitchFamily="50" charset="-128"/>
              </a:rPr>
              <a:t>　　　設計の仕方を再確認し、よりシンプルで可読性の高いアプリケーションに書き換える。</a:t>
            </a:r>
            <a:endParaRPr lang="en-US" altLang="ja-JP" sz="1600" dirty="0">
              <a:solidFill>
                <a:schemeClr val="tx1"/>
              </a:solidFill>
              <a:latin typeface="メイリオ" panose="020B0604030504040204" pitchFamily="50" charset="-128"/>
              <a:ea typeface="メイリオ" panose="020B0604030504040204" pitchFamily="50" charset="-128"/>
            </a:endParaRPr>
          </a:p>
        </p:txBody>
      </p:sp>
      <p:sp>
        <p:nvSpPr>
          <p:cNvPr id="2" name="Text Box 3">
            <a:extLst>
              <a:ext uri="{FF2B5EF4-FFF2-40B4-BE49-F238E27FC236}">
                <a16:creationId xmlns:a16="http://schemas.microsoft.com/office/drawing/2014/main" id="{F460AE31-DDB3-AA05-6DDB-8D40791E3220}"/>
              </a:ext>
            </a:extLst>
          </p:cNvPr>
          <p:cNvSpPr txBox="1">
            <a:spLocks noChangeArrowheads="1"/>
          </p:cNvSpPr>
          <p:nvPr/>
        </p:nvSpPr>
        <p:spPr bwMode="auto">
          <a:xfrm>
            <a:off x="1827041" y="2084802"/>
            <a:ext cx="12600000" cy="122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研修期間を振り返り、次の手順に沿って成果と課題を書き出してください。振り返る際は</a:t>
            </a:r>
            <a:r>
              <a:rPr lang="en-US" altLang="ja-JP" sz="2419" b="1" dirty="0">
                <a:solidFill>
                  <a:schemeClr val="accent1">
                    <a:lumMod val="50000"/>
                  </a:schemeClr>
                </a:solidFill>
                <a:latin typeface="メイリオ" panose="020B0604030504040204" pitchFamily="50" charset="-128"/>
                <a:ea typeface="メイリオ" panose="020B0604030504040204" pitchFamily="50" charset="-128"/>
              </a:rPr>
              <a:t>LMS</a:t>
            </a: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の日報を読み直すと確認しやすいです。</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2419" b="1" dirty="0">
                <a:solidFill>
                  <a:schemeClr val="accent1">
                    <a:lumMod val="50000"/>
                  </a:schemeClr>
                </a:solidFill>
                <a:latin typeface="メイリオ" panose="020B0604030504040204" pitchFamily="50" charset="-128"/>
                <a:ea typeface="メイリオ" panose="020B0604030504040204" pitchFamily="50" charset="-128"/>
              </a:rPr>
              <a:t>書き切れない場合はシートを増やして書いて下さい。</a:t>
            </a:r>
            <a:endParaRPr lang="en-US" altLang="ja-JP" sz="2419" b="1" dirty="0">
              <a:solidFill>
                <a:schemeClr val="accent1">
                  <a:lumMod val="50000"/>
                </a:schemeClr>
              </a:solidFill>
              <a:latin typeface="メイリオ" panose="020B0604030504040204" pitchFamily="50" charset="-128"/>
              <a:ea typeface="メイリオ" panose="020B0604030504040204" pitchFamily="50" charset="-128"/>
            </a:endParaRPr>
          </a:p>
        </p:txBody>
      </p:sp>
      <p:sp>
        <p:nvSpPr>
          <p:cNvPr id="3" name="Text Box 3">
            <a:extLst>
              <a:ext uri="{FF2B5EF4-FFF2-40B4-BE49-F238E27FC236}">
                <a16:creationId xmlns:a16="http://schemas.microsoft.com/office/drawing/2014/main" id="{285A5F13-231B-DFE4-6BBF-7EE88E53ED23}"/>
              </a:ext>
            </a:extLst>
          </p:cNvPr>
          <p:cNvSpPr txBox="1">
            <a:spLocks noChangeArrowheads="1"/>
          </p:cNvSpPr>
          <p:nvPr/>
        </p:nvSpPr>
        <p:spPr bwMode="auto">
          <a:xfrm>
            <a:off x="1827041" y="3724692"/>
            <a:ext cx="12600000" cy="171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08862" tIns="54431" rIns="108862" bIns="54431">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ＭＳ Ｐゴシック" panose="020B0600070205080204" pitchFamily="50"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ＭＳ Ｐゴシック" panose="020B0600070205080204" pitchFamily="50"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ＭＳ Ｐゴシック" panose="020B0600070205080204" pitchFamily="50"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ＭＳ Ｐゴシック" panose="020B0600070205080204" pitchFamily="50" charset="-128"/>
              </a:defRPr>
            </a:lvl9pPr>
          </a:lstStyle>
          <a:p>
            <a:pPr eaLnBrk="1">
              <a:spcAft>
                <a:spcPct val="0"/>
              </a:spcAft>
              <a:buClrTx/>
              <a:buSzPct val="45000"/>
              <a:buFontTx/>
              <a:buNone/>
            </a:pPr>
            <a:r>
              <a:rPr lang="ja-JP" altLang="en-US" sz="2000" dirty="0">
                <a:solidFill>
                  <a:schemeClr val="tx1"/>
                </a:solidFill>
                <a:latin typeface="メイリオ" panose="020B0604030504040204" pitchFamily="50" charset="-128"/>
                <a:ea typeface="メイリオ" panose="020B0604030504040204" pitchFamily="50" charset="-128"/>
              </a:rPr>
              <a:t>③　①から②への成長はいつ、どんな行動によって得られたものかを振り返って記入してください。</a:t>
            </a:r>
            <a:endParaRPr lang="en-US" altLang="ja-JP"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endParaRPr lang="ja-JP" altLang="en-US" sz="2000" dirty="0">
              <a:solidFill>
                <a:schemeClr val="tx1"/>
              </a:solidFill>
              <a:latin typeface="メイリオ" panose="020B0604030504040204" pitchFamily="50" charset="-128"/>
              <a:ea typeface="メイリオ" panose="020B0604030504040204" pitchFamily="50" charset="-128"/>
            </a:endParaRP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（例）研修１週目：テキストに沿って当日の講義内容の復習を行った。確認試験を再回答した。</a:t>
            </a: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　　　研修２週目以降：知識のアウトプットを意識し、演習問題を解き直しながら、つまずいたところを再度テキストで確認した。</a:t>
            </a: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　　　研修３週目以降：実践の時間では他のメンバーのエラー対処のサポートをしながらエラー対応力を強化した。</a:t>
            </a:r>
          </a:p>
          <a:p>
            <a:pPr eaLnBrk="1">
              <a:spcAft>
                <a:spcPct val="0"/>
              </a:spcAft>
              <a:buClrTx/>
              <a:buSzPct val="45000"/>
              <a:buFontTx/>
              <a:buNone/>
            </a:pPr>
            <a:r>
              <a:rPr lang="ja-JP" altLang="en-US" sz="1600" dirty="0">
                <a:solidFill>
                  <a:schemeClr val="tx1"/>
                </a:solidFill>
                <a:latin typeface="メイリオ" panose="020B0604030504040204" pitchFamily="50" charset="-128"/>
                <a:ea typeface="メイリオ" panose="020B0604030504040204" pitchFamily="50" charset="-128"/>
              </a:rPr>
              <a:t>　　　研修５週目以降：これまでの学習に加えて、アプリケーションの作成を開始した。</a:t>
            </a:r>
          </a:p>
        </p:txBody>
      </p:sp>
    </p:spTree>
    <p:extLst>
      <p:ext uri="{BB962C8B-B14F-4D97-AF65-F5344CB8AC3E}">
        <p14:creationId xmlns:p14="http://schemas.microsoft.com/office/powerpoint/2010/main" val="297244024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研修１日の流れ</Template>
  <TotalTime>110</TotalTime>
  <Words>1621</Words>
  <Application>Microsoft Office PowerPoint</Application>
  <PresentationFormat>ユーザー設定</PresentationFormat>
  <Paragraphs>167</Paragraphs>
  <Slides>13</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メイリオ</vt:lpstr>
      <vt:lpstr>游ゴシック</vt:lpstr>
      <vt:lpstr>Arial</vt:lpstr>
      <vt:lpstr>Calibri</vt:lpstr>
      <vt:lpstr>Calibri Light</vt:lpstr>
      <vt:lpstr>Times New Roman</vt:lpstr>
      <vt:lpstr>Wingdings</vt:lpstr>
      <vt:lpstr>Wingdings 2</vt:lpstr>
      <vt:lpstr>HDOfficeLightV0</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堀江 未祐</dc:creator>
  <cp:lastModifiedBy>吉崎 大輔</cp:lastModifiedBy>
  <cp:revision>54</cp:revision>
  <dcterms:created xsi:type="dcterms:W3CDTF">2021-11-15T06:12:29Z</dcterms:created>
  <dcterms:modified xsi:type="dcterms:W3CDTF">2023-05-24T08:25:40Z</dcterms:modified>
</cp:coreProperties>
</file>