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71" r:id="rId2"/>
    <p:sldId id="277" r:id="rId3"/>
    <p:sldId id="280" r:id="rId4"/>
    <p:sldId id="272" r:id="rId5"/>
    <p:sldId id="274" r:id="rId6"/>
    <p:sldId id="273" r:id="rId7"/>
    <p:sldId id="279" r:id="rId8"/>
    <p:sldId id="275" r:id="rId9"/>
    <p:sldId id="276" r:id="rId10"/>
    <p:sldId id="278" r:id="rId11"/>
  </p:sldIdLst>
  <p:sldSz cx="12192000" cy="6858000"/>
  <p:notesSz cx="6858000" cy="11811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FF6600"/>
    <a:srgbClr val="00CC00"/>
    <a:srgbClr val="333333"/>
    <a:srgbClr val="224466"/>
    <a:srgbClr val="223344"/>
    <a:srgbClr val="F09F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9D43F3-A526-4C4D-884D-DDB4BFCA1ABA}" v="14" dt="2019-10-31T13:11:21.95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62334" autoAdjust="0"/>
  </p:normalViewPr>
  <p:slideViewPr>
    <p:cSldViewPr snapToGrid="0" snapToObjects="1">
      <p:cViewPr varScale="1">
        <p:scale>
          <a:sx n="42" d="100"/>
          <a:sy n="42" d="100"/>
        </p:scale>
        <p:origin x="1528" y="4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2" d="100"/>
          <a:sy n="72" d="100"/>
        </p:scale>
        <p:origin x="2724"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sz="quarter" idx="1"/>
          </p:nvPr>
        </p:nvSpPr>
        <p:spPr>
          <a:xfrm>
            <a:off x="3851343" y="0"/>
            <a:ext cx="2946347" cy="498215"/>
          </a:xfrm>
          <a:prstGeom prst="rect">
            <a:avLst/>
          </a:prstGeom>
        </p:spPr>
        <p:txBody>
          <a:bodyPr vert="horz" lIns="91440" tIns="45720" rIns="91440" bIns="45720" rtlCol="0"/>
          <a:lstStyle>
            <a:lvl1pPr algn="r">
              <a:defRPr sz="1200"/>
            </a:lvl1pPr>
          </a:lstStyle>
          <a:p>
            <a:fld id="{AE11C91D-A09D-BE40-B0A2-1EC8A9A967C6}" type="datetimeFigureOut">
              <a:rPr kumimoji="1" lang="ja-JP" altLang="en-US" smtClean="0"/>
              <a:pPr/>
              <a:t>2022/8/5</a:t>
            </a:fld>
            <a:endParaRPr kumimoji="1" lang="ja-JP" altLang="en-US"/>
          </a:p>
        </p:txBody>
      </p:sp>
      <p:sp>
        <p:nvSpPr>
          <p:cNvPr id="4" name="Footer Placeholder 3"/>
          <p:cNvSpPr>
            <a:spLocks noGrp="1"/>
          </p:cNvSpPr>
          <p:nvPr>
            <p:ph type="ftr" sz="quarter" idx="2"/>
          </p:nvPr>
        </p:nvSpPr>
        <p:spPr>
          <a:xfrm>
            <a:off x="0" y="9431601"/>
            <a:ext cx="2946347" cy="498214"/>
          </a:xfrm>
          <a:prstGeom prst="rect">
            <a:avLst/>
          </a:prstGeom>
        </p:spPr>
        <p:txBody>
          <a:bodyPr vert="horz" lIns="91440" tIns="45720" rIns="91440" bIns="45720" rtlCol="0" anchor="b"/>
          <a:lstStyle>
            <a:lvl1pPr algn="l">
              <a:defRPr sz="1200"/>
            </a:lvl1pPr>
          </a:lstStyle>
          <a:p>
            <a:endParaRPr kumimoji="1" lang="ja-JP" altLang="en-US"/>
          </a:p>
        </p:txBody>
      </p:sp>
      <p:sp>
        <p:nvSpPr>
          <p:cNvPr id="5" name="Slide Number Placeholder 4"/>
          <p:cNvSpPr>
            <a:spLocks noGrp="1"/>
          </p:cNvSpPr>
          <p:nvPr>
            <p:ph type="sldNum" sz="quarter" idx="3"/>
          </p:nvPr>
        </p:nvSpPr>
        <p:spPr>
          <a:xfrm>
            <a:off x="3851343" y="9431601"/>
            <a:ext cx="2946347" cy="498214"/>
          </a:xfrm>
          <a:prstGeom prst="rect">
            <a:avLst/>
          </a:prstGeom>
        </p:spPr>
        <p:txBody>
          <a:bodyPr vert="horz" lIns="91440" tIns="45720" rIns="91440" bIns="45720" rtlCol="0" anchor="b"/>
          <a:lstStyle>
            <a:lvl1pPr algn="r">
              <a:defRPr sz="1200"/>
            </a:lvl1pPr>
          </a:lstStyle>
          <a:p>
            <a:fld id="{4584A2A4-B042-4148-AE15-2859EAE1497B}" type="slidenum">
              <a:rPr kumimoji="1" lang="ja-JP" altLang="en-US" smtClean="0"/>
              <a:pPr/>
              <a:t>‹#›</a:t>
            </a:fld>
            <a:endParaRPr kumimoji="1" lang="ja-JP" altLang="en-US"/>
          </a:p>
        </p:txBody>
      </p:sp>
    </p:spTree>
    <p:extLst>
      <p:ext uri="{BB962C8B-B14F-4D97-AF65-F5344CB8AC3E}">
        <p14:creationId xmlns:p14="http://schemas.microsoft.com/office/powerpoint/2010/main" val="25493020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51343" y="0"/>
            <a:ext cx="2946347" cy="498215"/>
          </a:xfrm>
          <a:prstGeom prst="rect">
            <a:avLst/>
          </a:prstGeom>
        </p:spPr>
        <p:txBody>
          <a:bodyPr vert="horz" lIns="91440" tIns="45720" rIns="91440" bIns="45720" rtlCol="0"/>
          <a:lstStyle>
            <a:lvl1pPr algn="r">
              <a:defRPr sz="1200"/>
            </a:lvl1pPr>
          </a:lstStyle>
          <a:p>
            <a:fld id="{5514A29B-80F8-2240-96F5-E3DE4675E243}" type="datetimeFigureOut">
              <a:rPr kumimoji="1" lang="ja-JP" altLang="en-US" smtClean="0"/>
              <a:pPr/>
              <a:t>2022/8/5</a:t>
            </a:fld>
            <a:endParaRPr kumimoji="1" lang="ja-JP" altLang="en-US"/>
          </a:p>
        </p:txBody>
      </p:sp>
      <p:sp>
        <p:nvSpPr>
          <p:cNvPr id="4" name="Slide Image Placeholder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9431601"/>
            <a:ext cx="2946347" cy="498214"/>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51343" y="9431601"/>
            <a:ext cx="2946347" cy="498214"/>
          </a:xfrm>
          <a:prstGeom prst="rect">
            <a:avLst/>
          </a:prstGeom>
        </p:spPr>
        <p:txBody>
          <a:bodyPr vert="horz" lIns="91440" tIns="45720" rIns="91440" bIns="45720" rtlCol="0" anchor="b"/>
          <a:lstStyle>
            <a:lvl1pPr algn="r">
              <a:defRPr sz="1200"/>
            </a:lvl1pPr>
          </a:lstStyle>
          <a:p>
            <a:fld id="{E37FA167-3738-DD4D-BA0E-A6974D2B9DD3}" type="slidenum">
              <a:rPr kumimoji="1" lang="ja-JP" altLang="en-US" smtClean="0"/>
              <a:pPr/>
              <a:t>‹#›</a:t>
            </a:fld>
            <a:endParaRPr kumimoji="1" lang="ja-JP" altLang="en-US"/>
          </a:p>
        </p:txBody>
      </p:sp>
    </p:spTree>
    <p:extLst>
      <p:ext uri="{BB962C8B-B14F-4D97-AF65-F5344CB8AC3E}">
        <p14:creationId xmlns:p14="http://schemas.microsoft.com/office/powerpoint/2010/main" val="571288177"/>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a:t>説明時には下記内容を受講生にお話しください</a:t>
            </a:r>
            <a:endParaRPr kumimoji="1" lang="en-US" altLang="ja-JP" b="1"/>
          </a:p>
          <a:p>
            <a:endParaRPr kumimoji="1" lang="en-US" altLang="ja-JP" b="1"/>
          </a:p>
          <a:p>
            <a:r>
              <a:rPr kumimoji="1" lang="ja-JP" altLang="en-US"/>
              <a:t>こちらの資料では、受講生の皆さんにとっても、企業担当者様にとっても満足のいく成果報告会に仕上げるために、是非意識してほしい点を共有します。</a:t>
            </a:r>
            <a:endParaRPr kumimoji="1" lang="en-US" altLang="ja-JP"/>
          </a:p>
          <a:p>
            <a:r>
              <a:rPr kumimoji="1" lang="ja-JP" altLang="en-US"/>
              <a:t>皆さんの発表資料の作成、発表リハーサルの方向性を決めるにあたってのアドバイスとなる内容ですので、準備期間でも是非こちらの資料を見ながら進めていただきたいと思います。</a:t>
            </a:r>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1</a:t>
            </a:fld>
            <a:endParaRPr kumimoji="1" lang="ja-JP" altLang="en-US"/>
          </a:p>
        </p:txBody>
      </p:sp>
    </p:spTree>
    <p:extLst>
      <p:ext uri="{BB962C8B-B14F-4D97-AF65-F5344CB8AC3E}">
        <p14:creationId xmlns:p14="http://schemas.microsoft.com/office/powerpoint/2010/main" val="2579854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a:t>説明時には下記内容を受講生にお話しください</a:t>
            </a:r>
            <a:endParaRPr kumimoji="1" lang="en-US" altLang="ja-JP" b="1" dirty="0"/>
          </a:p>
          <a:p>
            <a:endParaRPr kumimoji="1" lang="en-US" altLang="ja-JP" dirty="0"/>
          </a:p>
          <a:p>
            <a:r>
              <a:rPr kumimoji="1" lang="ja-JP" altLang="en-US" dirty="0"/>
              <a:t>次に、発表資料を作成するにあたって、必ず資料内に書いてほしい内容についてお伝えします。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dirty="0"/>
              <a:t>チーム開発演習での成果について</a:t>
            </a:r>
            <a:endParaRPr lang="en-US" altLang="ja-JP" sz="1200" b="1" dirty="0"/>
          </a:p>
          <a:p>
            <a:r>
              <a:rPr kumimoji="1" lang="ja-JP" altLang="en-US" dirty="0"/>
              <a:t>チーム開発演習でどのような成果を残せたのかを書いてください。</a:t>
            </a:r>
            <a:endParaRPr kumimoji="1" lang="en-US" altLang="ja-JP" dirty="0"/>
          </a:p>
          <a:p>
            <a:r>
              <a:rPr kumimoji="1" lang="ja-JP" altLang="en-US" dirty="0"/>
              <a:t>発表の所要時間は</a:t>
            </a:r>
            <a:r>
              <a:rPr kumimoji="1" lang="en-US" altLang="ja-JP" dirty="0"/>
              <a:t>10</a:t>
            </a:r>
            <a:r>
              <a:rPr kumimoji="1" lang="ja-JP" altLang="en-US" dirty="0"/>
              <a:t>～</a:t>
            </a:r>
            <a:r>
              <a:rPr kumimoji="1" lang="en-US" altLang="ja-JP" dirty="0"/>
              <a:t>15</a:t>
            </a:r>
            <a:r>
              <a:rPr kumimoji="1" lang="ja-JP" altLang="en-US" dirty="0"/>
              <a:t>分程が目安となります。</a:t>
            </a:r>
            <a:endParaRPr kumimoji="1" lang="en-US" altLang="ja-JP" dirty="0"/>
          </a:p>
          <a:p>
            <a:r>
              <a:rPr kumimoji="1" lang="ja-JP" altLang="en-US" dirty="0"/>
              <a:t>また、発表時間が限られているため、成果として取り上げるものは特にチーム内で苦労した機能</a:t>
            </a:r>
            <a:r>
              <a:rPr kumimoji="1" lang="en-US" altLang="ja-JP" dirty="0"/>
              <a:t>1</a:t>
            </a:r>
            <a:r>
              <a:rPr kumimoji="1" lang="ja-JP" altLang="en-US" dirty="0"/>
              <a:t>つに絞って話すようにしましょう。</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dirty="0"/>
              <a:t>メンバー</a:t>
            </a:r>
            <a:r>
              <a:rPr lang="en-US" altLang="ja-JP" sz="1200" b="1" dirty="0"/>
              <a:t>1</a:t>
            </a:r>
            <a:r>
              <a:rPr lang="ja-JP" altLang="en-US" sz="1200" b="1" dirty="0"/>
              <a:t>人ずつの成長について</a:t>
            </a:r>
            <a:endParaRPr lang="en-US" altLang="ja-JP" sz="1200" b="1" dirty="0"/>
          </a:p>
          <a:p>
            <a:r>
              <a:rPr kumimoji="1" lang="ja-JP" altLang="en-US" dirty="0"/>
              <a:t>成果について発表が終わった後には、チームのメンバー</a:t>
            </a:r>
            <a:r>
              <a:rPr kumimoji="1" lang="en-US" altLang="ja-JP" dirty="0"/>
              <a:t>1</a:t>
            </a:r>
            <a:r>
              <a:rPr kumimoji="1" lang="ja-JP" altLang="en-US" dirty="0"/>
              <a:t>人ずつが自分の成長について</a:t>
            </a:r>
            <a:r>
              <a:rPr kumimoji="1" lang="en-US" altLang="ja-JP" dirty="0"/>
              <a:t>1</a:t>
            </a:r>
            <a:r>
              <a:rPr kumimoji="1" lang="ja-JP" altLang="en-US" dirty="0"/>
              <a:t>人</a:t>
            </a:r>
            <a:r>
              <a:rPr kumimoji="1" lang="en-US" altLang="ja-JP" dirty="0"/>
              <a:t>1</a:t>
            </a:r>
            <a:r>
              <a:rPr kumimoji="1" lang="ja-JP" altLang="en-US" dirty="0"/>
              <a:t>スライドを目安に書いてください。</a:t>
            </a:r>
            <a:endParaRPr kumimoji="1" lang="en-US" altLang="ja-JP" dirty="0"/>
          </a:p>
          <a:p>
            <a:r>
              <a:rPr kumimoji="1" lang="ja-JP" altLang="en-US" dirty="0"/>
              <a:t>発表時間を全体を加味して、</a:t>
            </a:r>
            <a:r>
              <a:rPr kumimoji="1" lang="en-US" altLang="ja-JP" dirty="0"/>
              <a:t>1</a:t>
            </a:r>
            <a:r>
              <a:rPr kumimoji="1" lang="ja-JP" altLang="en-US" dirty="0"/>
              <a:t>名あたり</a:t>
            </a:r>
            <a:r>
              <a:rPr kumimoji="1" lang="en-US" altLang="ja-JP" dirty="0"/>
              <a:t>2</a:t>
            </a:r>
            <a:r>
              <a:rPr kumimoji="1" lang="ja-JP" altLang="en-US" dirty="0"/>
              <a:t>～</a:t>
            </a:r>
            <a:r>
              <a:rPr kumimoji="1" lang="en-US" altLang="ja-JP" dirty="0"/>
              <a:t>3</a:t>
            </a:r>
            <a:r>
              <a:rPr kumimoji="1" lang="ja-JP" altLang="en-US" dirty="0"/>
              <a:t>名で発表することが望ましいです。</a:t>
            </a:r>
            <a:endParaRPr kumimoji="1" lang="en-US" altLang="ja-JP" dirty="0"/>
          </a:p>
          <a:p>
            <a:r>
              <a:rPr kumimoji="1" lang="ja-JP" altLang="en-US" dirty="0"/>
              <a:t>自分がどのような点で成長できたのかを、研修期間を振り返って考えて書いてください。</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10</a:t>
            </a:fld>
            <a:endParaRPr kumimoji="1" lang="ja-JP" altLang="en-US"/>
          </a:p>
        </p:txBody>
      </p:sp>
    </p:spTree>
    <p:extLst>
      <p:ext uri="{BB962C8B-B14F-4D97-AF65-F5344CB8AC3E}">
        <p14:creationId xmlns:p14="http://schemas.microsoft.com/office/powerpoint/2010/main" val="2093055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a:t>説明時には下記内容を受講生にお話しください</a:t>
            </a:r>
            <a:endParaRPr kumimoji="1" lang="en-US" altLang="ja-JP" b="1" dirty="0"/>
          </a:p>
          <a:p>
            <a:endParaRPr kumimoji="1" lang="en-US" altLang="ja-JP" dirty="0"/>
          </a:p>
          <a:p>
            <a:r>
              <a:rPr kumimoji="1" lang="ja-JP" altLang="en-US" dirty="0"/>
              <a:t>この</a:t>
            </a:r>
            <a:r>
              <a:rPr kumimoji="1" lang="en-US" altLang="ja-JP" dirty="0"/>
              <a:t>3</a:t>
            </a:r>
            <a:r>
              <a:rPr kumimoji="1" lang="ja-JP" altLang="en-US" dirty="0"/>
              <a:t>ヶ月間の研修を通して、皆さんは難しい課題を乗り越えたり、学生時代では行うことが少ない習慣を実践していただきました。</a:t>
            </a:r>
            <a:endParaRPr kumimoji="1" lang="en-US" altLang="ja-JP" dirty="0"/>
          </a:p>
          <a:p>
            <a:r>
              <a:rPr kumimoji="1" lang="ja-JP" altLang="en-US" dirty="0"/>
              <a:t>研修当初の自分を振り返ると、今の自分が成長したということを実感されると思います。</a:t>
            </a:r>
            <a:endParaRPr kumimoji="1" lang="en-US" altLang="ja-JP" dirty="0"/>
          </a:p>
          <a:p>
            <a:endParaRPr kumimoji="1" lang="en-US" altLang="ja-JP" dirty="0"/>
          </a:p>
          <a:p>
            <a:r>
              <a:rPr kumimoji="1" lang="ja-JP" altLang="en-US" dirty="0"/>
              <a:t>成果報告会ではその成長した自分を所属企業の先輩社員や上司の方々に余すことなくアピールする場となります。</a:t>
            </a:r>
            <a:endParaRPr kumimoji="1" lang="en-US" altLang="ja-JP" dirty="0"/>
          </a:p>
          <a:p>
            <a:r>
              <a:rPr kumimoji="1" lang="ja-JP" altLang="en-US" dirty="0"/>
              <a:t>しっかりと自分の成長をアピールすることで、上司の方々から皆さんへの評価も上がりますし、なにより成長した皆さんの姿に上司の方々も喜んでいただけます。</a:t>
            </a:r>
            <a:endParaRPr kumimoji="1" lang="en-US" altLang="ja-JP" dirty="0"/>
          </a:p>
          <a:p>
            <a:r>
              <a:rPr kumimoji="1" lang="ja-JP" altLang="en-US" dirty="0"/>
              <a:t>自分も上司の方々もお互いに悔いの無いかたちで研修を終えられるように、この研修の集大成として成果報告会に臨んでいただきたいと思います。</a:t>
            </a:r>
            <a:endParaRPr kumimoji="1" lang="en-US" altLang="ja-JP" dirty="0"/>
          </a:p>
          <a:p>
            <a:endParaRPr kumimoji="1" lang="en-US" altLang="ja-JP" dirty="0"/>
          </a:p>
          <a:p>
            <a:r>
              <a:rPr kumimoji="1" lang="ja-JP" altLang="en-US" dirty="0"/>
              <a:t>また、成果報告会は直接上司の方々や研修会場の仲間に感謝を伝えられる場でもございます。</a:t>
            </a:r>
            <a:endParaRPr kumimoji="1" lang="en-US" altLang="ja-JP" dirty="0"/>
          </a:p>
          <a:p>
            <a:r>
              <a:rPr kumimoji="1" lang="ja-JP" altLang="en-US" dirty="0"/>
              <a:t>スキルアップのために研修を受けさせてくれた所属企業の方々、困った時に助けてくれた仲間たちに、是非自分の言葉でお伝えください。</a:t>
            </a:r>
            <a:endParaRPr kumimoji="1" lang="en-US" altLang="ja-JP" dirty="0"/>
          </a:p>
          <a:p>
            <a:endParaRPr kumimoji="1" lang="en-US" altLang="ja-JP" dirty="0"/>
          </a:p>
          <a:p>
            <a:r>
              <a:rPr kumimoji="1" lang="ja-JP" altLang="en-US" dirty="0"/>
              <a:t>このスライドの写真は極端なイメージかもしれませんが、この</a:t>
            </a:r>
            <a:r>
              <a:rPr kumimoji="1" lang="en-US" altLang="ja-JP" dirty="0"/>
              <a:t>3</a:t>
            </a:r>
            <a:r>
              <a:rPr kumimoji="1" lang="ja-JP" altLang="en-US" dirty="0"/>
              <a:t>ヶ月間を皆さんの社会人生活に残る有意義な思い出にしていただきたいと思います。</a:t>
            </a:r>
            <a:endParaRPr kumimoji="1" lang="en-US" altLang="ja-JP" dirty="0"/>
          </a:p>
          <a:p>
            <a:r>
              <a:rPr kumimoji="1" lang="ja-JP" altLang="en-US" dirty="0"/>
              <a:t>私たちサポーターも最後まで皆さんの成長を見届けたいと思っています。</a:t>
            </a:r>
            <a:endParaRPr kumimoji="1" lang="en-US" altLang="ja-JP" dirty="0"/>
          </a:p>
          <a:p>
            <a:r>
              <a:rPr kumimoji="1" lang="ja-JP" altLang="en-US" dirty="0"/>
              <a:t>是非一緒に満足できる成果報告会を作り上げましょう。</a:t>
            </a:r>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2</a:t>
            </a:fld>
            <a:endParaRPr kumimoji="1" lang="ja-JP" altLang="en-US"/>
          </a:p>
        </p:txBody>
      </p:sp>
    </p:spTree>
    <p:extLst>
      <p:ext uri="{BB962C8B-B14F-4D97-AF65-F5344CB8AC3E}">
        <p14:creationId xmlns:p14="http://schemas.microsoft.com/office/powerpoint/2010/main" val="368170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a:t>説明時には下記内容を受講生にお話しください</a:t>
            </a:r>
            <a:endParaRPr kumimoji="1" lang="en-US" altLang="ja-JP" b="1" dirty="0"/>
          </a:p>
          <a:p>
            <a:endParaRPr kumimoji="1" lang="en-US" altLang="ja-JP" dirty="0"/>
          </a:p>
          <a:p>
            <a:r>
              <a:rPr kumimoji="1" lang="ja-JP" altLang="en-US" dirty="0"/>
              <a:t>事前にお知らせしましたスケジュールに沿って、該当するチームは発表を行ってください。</a:t>
            </a:r>
            <a:endParaRPr kumimoji="1" lang="en-US" altLang="ja-JP" dirty="0"/>
          </a:p>
          <a:p>
            <a:r>
              <a:rPr kumimoji="1" lang="ja-JP" altLang="en-US" dirty="0"/>
              <a:t>発表では、主に「チーム開発演習での成果」と「各メンバーが研修を通して成長した点」について話してもらいます。</a:t>
            </a:r>
            <a:endParaRPr kumimoji="1" lang="en-US" altLang="ja-JP" dirty="0"/>
          </a:p>
          <a:p>
            <a:r>
              <a:rPr kumimoji="1" lang="ja-JP" altLang="en-US" dirty="0"/>
              <a:t>各チームの発表が終わった後では、企業担当者様からアドバイスや励ましのお言葉をいただこうと思っています。</a:t>
            </a:r>
            <a:endParaRPr kumimoji="1" lang="en-US" altLang="ja-JP" dirty="0"/>
          </a:p>
          <a:p>
            <a:r>
              <a:rPr kumimoji="1" lang="ja-JP" altLang="en-US" dirty="0"/>
              <a:t>アドバイスを今後の業務に活かせるように、メモするための筆記具をお手元に用意しておいてください。</a:t>
            </a:r>
            <a:endParaRPr kumimoji="1" lang="en-US" altLang="ja-JP" dirty="0"/>
          </a:p>
          <a:p>
            <a:endParaRPr kumimoji="1" lang="en-US" altLang="ja-JP" b="1" dirty="0"/>
          </a:p>
          <a:p>
            <a:r>
              <a:rPr kumimoji="1" lang="ja-JP" altLang="en-US" b="1" dirty="0"/>
              <a:t>集合形式の会場の場合</a:t>
            </a:r>
            <a:endParaRPr kumimoji="1" lang="en-US" altLang="ja-JP" b="1" dirty="0"/>
          </a:p>
          <a:p>
            <a:r>
              <a:rPr kumimoji="1" lang="ja-JP" altLang="en-US" dirty="0"/>
              <a:t>集合形式の場合、</a:t>
            </a:r>
            <a:r>
              <a:rPr kumimoji="1" lang="en-US" altLang="ja-JP" dirty="0"/>
              <a:t>PC1</a:t>
            </a:r>
            <a:r>
              <a:rPr kumimoji="1" lang="ja-JP" altLang="en-US" dirty="0"/>
              <a:t>台を発表用に使用します。</a:t>
            </a:r>
            <a:endParaRPr kumimoji="1" lang="en-US" altLang="ja-JP" dirty="0"/>
          </a:p>
          <a:p>
            <a:r>
              <a:rPr kumimoji="1" lang="ja-JP" altLang="en-US" dirty="0"/>
              <a:t>発表するチームは</a:t>
            </a:r>
            <a:r>
              <a:rPr kumimoji="1" lang="en-US" altLang="ja-JP" dirty="0"/>
              <a:t>PC</a:t>
            </a:r>
            <a:r>
              <a:rPr kumimoji="1" lang="ja-JP" altLang="en-US" dirty="0"/>
              <a:t>に手持ちマイクを繋いで、その手持ちマイクを回しながら各メンバーが発表を行います。</a:t>
            </a:r>
            <a:endParaRPr kumimoji="1" lang="en-US" altLang="ja-JP" dirty="0"/>
          </a:p>
          <a:p>
            <a:endParaRPr kumimoji="1" lang="en-US" altLang="ja-JP" dirty="0"/>
          </a:p>
          <a:p>
            <a:endParaRPr kumimoji="1" lang="en-US" altLang="ja-JP" dirty="0"/>
          </a:p>
          <a:p>
            <a:r>
              <a:rPr kumimoji="1" lang="ja-JP" altLang="en-US" dirty="0"/>
              <a:t>チームの発表が終了しましたら、チーム開発演習での取り組みついての総評をサポーターからお伝えします。</a:t>
            </a:r>
            <a:endParaRPr kumimoji="1" lang="en-US" altLang="ja-JP" dirty="0"/>
          </a:p>
          <a:p>
            <a:r>
              <a:rPr kumimoji="1" lang="ja-JP" altLang="en-US" dirty="0"/>
              <a:t>そして、最後に閉会の言葉をサポーターから述べて、成果報告会は終了となります。</a:t>
            </a:r>
            <a:endParaRPr kumimoji="1" lang="en-US" altLang="ja-JP" dirty="0"/>
          </a:p>
          <a:p>
            <a:endParaRPr kumimoji="1" lang="en-US" altLang="ja-JP" dirty="0"/>
          </a:p>
          <a:p>
            <a:r>
              <a:rPr kumimoji="1" lang="ja-JP" altLang="en-US" dirty="0"/>
              <a:t>是非、全体の流れを把握しておいてください。</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3</a:t>
            </a:fld>
            <a:endParaRPr kumimoji="1" lang="ja-JP" altLang="en-US"/>
          </a:p>
        </p:txBody>
      </p:sp>
    </p:spTree>
    <p:extLst>
      <p:ext uri="{BB962C8B-B14F-4D97-AF65-F5344CB8AC3E}">
        <p14:creationId xmlns:p14="http://schemas.microsoft.com/office/powerpoint/2010/main" val="3789818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a:t>説明時には下記内容を受講生にお話しください</a:t>
            </a:r>
            <a:endParaRPr kumimoji="1" lang="en-US" altLang="ja-JP" b="1"/>
          </a:p>
          <a:p>
            <a:endParaRPr kumimoji="1" lang="en-US" altLang="ja-JP"/>
          </a:p>
          <a:p>
            <a:r>
              <a:rPr kumimoji="1" lang="ja-JP" altLang="en-US"/>
              <a:t>成果報告会は自分の成長をアピールできる最後の機会となります。</a:t>
            </a:r>
            <a:endParaRPr kumimoji="1" lang="en-US" altLang="ja-JP"/>
          </a:p>
          <a:p>
            <a:r>
              <a:rPr kumimoji="1" lang="ja-JP" altLang="en-US"/>
              <a:t>この場で、研修</a:t>
            </a:r>
            <a:r>
              <a:rPr kumimoji="1" lang="en-US" altLang="ja-JP"/>
              <a:t>3</a:t>
            </a:r>
            <a:r>
              <a:rPr kumimoji="1" lang="ja-JP" altLang="en-US"/>
              <a:t>ヶ月間を通して、自分がどれだけ成長したかをアピールすることが皆さんの目標となります。</a:t>
            </a:r>
            <a:endParaRPr kumimoji="1" lang="en-US" altLang="ja-JP"/>
          </a:p>
          <a:p>
            <a:endParaRPr kumimoji="1" lang="en-US" altLang="ja-JP"/>
          </a:p>
          <a:p>
            <a:r>
              <a:rPr kumimoji="1" lang="ja-JP" altLang="en-US"/>
              <a:t>成果報告会に参加していただいた先輩社員や上司の方々に喜んでもらえるように、余すところなく自分の成長についてアピールしてください。</a:t>
            </a:r>
            <a:endParaRPr kumimoji="1" lang="en-US" altLang="ja-JP"/>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4</a:t>
            </a:fld>
            <a:endParaRPr kumimoji="1" lang="ja-JP" altLang="en-US"/>
          </a:p>
        </p:txBody>
      </p:sp>
    </p:spTree>
    <p:extLst>
      <p:ext uri="{BB962C8B-B14F-4D97-AF65-F5344CB8AC3E}">
        <p14:creationId xmlns:p14="http://schemas.microsoft.com/office/powerpoint/2010/main" val="2805827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a:t>説明時には下記内容を受講生にお話しください</a:t>
            </a:r>
            <a:endParaRPr kumimoji="1" lang="en-US" altLang="ja-JP" b="1" dirty="0"/>
          </a:p>
          <a:p>
            <a:endParaRPr kumimoji="1" lang="en-US" altLang="ja-JP" dirty="0"/>
          </a:p>
          <a:p>
            <a:r>
              <a:rPr kumimoji="1" lang="ja-JP" altLang="en-US" dirty="0"/>
              <a:t>自分の成長をしっかりとアピールするためには、いくつかポイントがあります。</a:t>
            </a:r>
            <a:endParaRPr kumimoji="1" lang="en-US" altLang="ja-JP" dirty="0"/>
          </a:p>
          <a:p>
            <a:r>
              <a:rPr kumimoji="1" lang="ja-JP" altLang="en-US" dirty="0"/>
              <a:t>今回の成果報告会ではアピールできる時間も</a:t>
            </a:r>
            <a:r>
              <a:rPr kumimoji="1" lang="en-US" altLang="ja-JP" dirty="0"/>
              <a:t>30</a:t>
            </a:r>
            <a:r>
              <a:rPr kumimoji="1" lang="ja-JP" altLang="en-US" dirty="0"/>
              <a:t>～</a:t>
            </a:r>
            <a:r>
              <a:rPr kumimoji="1" lang="en-US" altLang="ja-JP" dirty="0"/>
              <a:t>40</a:t>
            </a:r>
            <a:r>
              <a:rPr kumimoji="1" lang="ja-JP" altLang="en-US" dirty="0"/>
              <a:t>分程度と限られているため、特に大事な次のポイントを押さえましょう。</a:t>
            </a:r>
            <a:endParaRPr kumimoji="1" lang="en-US" altLang="ja-JP" dirty="0"/>
          </a:p>
          <a:p>
            <a:endParaRPr kumimoji="1" lang="en-US" altLang="ja-JP" dirty="0"/>
          </a:p>
          <a:p>
            <a:pPr marL="514350" indent="-514350">
              <a:buFont typeface="+mj-lt"/>
              <a:buAutoNum type="arabicPeriod"/>
            </a:pPr>
            <a:r>
              <a:rPr lang="ja-JP" altLang="en-US" sz="1200" dirty="0"/>
              <a:t>「最初」が重要</a:t>
            </a:r>
            <a:endParaRPr lang="en-US" altLang="ja-JP" sz="1200" dirty="0"/>
          </a:p>
          <a:p>
            <a:pPr marL="514350" indent="-514350">
              <a:buFont typeface="+mj-lt"/>
              <a:buAutoNum type="arabicPeriod"/>
            </a:pPr>
            <a:r>
              <a:rPr lang="ja-JP" altLang="en-US" sz="1200" dirty="0"/>
              <a:t>自分の言葉で伝えよう</a:t>
            </a:r>
            <a:endParaRPr lang="en-US" altLang="ja-JP" sz="1200" dirty="0"/>
          </a:p>
          <a:p>
            <a:pPr marL="514350" indent="-514350">
              <a:buFont typeface="+mj-lt"/>
              <a:buAutoNum type="arabicPeriod"/>
            </a:pPr>
            <a:r>
              <a:rPr lang="ja-JP" altLang="en-US" sz="1200" dirty="0"/>
              <a:t>評価につがなることを意識して成果を伝えよう</a:t>
            </a:r>
            <a:endParaRPr lang="en-US" altLang="ja-JP" sz="1200" dirty="0"/>
          </a:p>
          <a:p>
            <a:pPr marL="514350" indent="-514350">
              <a:buFont typeface="+mj-lt"/>
              <a:buAutoNum type="arabicPeriod"/>
            </a:pPr>
            <a:r>
              <a:rPr lang="ja-JP" altLang="en-US" sz="1200" dirty="0"/>
              <a:t>成長が分かるストーリーを伝えよう</a:t>
            </a:r>
            <a:endParaRPr lang="en-US" altLang="ja-JP" sz="1200" dirty="0"/>
          </a:p>
          <a:p>
            <a:endParaRPr kumimoji="1" lang="en-US" altLang="ja-JP" dirty="0"/>
          </a:p>
          <a:p>
            <a:r>
              <a:rPr kumimoji="1" lang="ja-JP" altLang="en-US" dirty="0"/>
              <a:t>各ポイントについては次のページでお伝えします。</a:t>
            </a:r>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5</a:t>
            </a:fld>
            <a:endParaRPr kumimoji="1" lang="ja-JP" altLang="en-US"/>
          </a:p>
        </p:txBody>
      </p:sp>
    </p:spTree>
    <p:extLst>
      <p:ext uri="{BB962C8B-B14F-4D97-AF65-F5344CB8AC3E}">
        <p14:creationId xmlns:p14="http://schemas.microsoft.com/office/powerpoint/2010/main" val="2714460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a:t>説明時には下記内容を受講生にお話しください</a:t>
            </a:r>
            <a:endParaRPr kumimoji="1" lang="en-US" altLang="ja-JP" b="1" dirty="0"/>
          </a:p>
          <a:p>
            <a:endParaRPr kumimoji="1" lang="en-US" altLang="ja-JP" dirty="0"/>
          </a:p>
          <a:p>
            <a:r>
              <a:rPr kumimoji="1" lang="ja-JP" altLang="en-US" dirty="0"/>
              <a:t>相手に自分の話を聞いてもらうためには、最初に何をどう伝えるかが重要です。</a:t>
            </a:r>
            <a:endParaRPr kumimoji="1" lang="en-US" altLang="ja-JP" dirty="0"/>
          </a:p>
          <a:p>
            <a:r>
              <a:rPr kumimoji="1" lang="ja-JP" altLang="en-US" dirty="0"/>
              <a:t>たとえ自分の企業の上司であっても、最初印象次第で聞く姿勢が消極的になることもあります。</a:t>
            </a:r>
            <a:endParaRPr kumimoji="1" lang="en-US" altLang="ja-JP" dirty="0"/>
          </a:p>
          <a:p>
            <a:endParaRPr kumimoji="1" lang="en-US" altLang="ja-JP" dirty="0"/>
          </a:p>
          <a:p>
            <a:r>
              <a:rPr kumimoji="1" lang="ja-JP" altLang="en-US" dirty="0"/>
              <a:t>そのため、成果報告会という場においては、次の</a:t>
            </a:r>
            <a:r>
              <a:rPr kumimoji="1" lang="en-US" altLang="ja-JP" dirty="0"/>
              <a:t>3</a:t>
            </a:r>
            <a:r>
              <a:rPr kumimoji="1" lang="ja-JP" altLang="en-US" dirty="0"/>
              <a:t>点を発表の最初に行うようにしましょう。</a:t>
            </a:r>
            <a:endParaRPr kumimoji="1" lang="en-US" altLang="ja-JP" dirty="0"/>
          </a:p>
          <a:p>
            <a:endParaRPr kumimoji="1" lang="en-US" altLang="ja-JP" dirty="0"/>
          </a:p>
          <a:p>
            <a:pPr marL="514350" indent="-514350">
              <a:buFont typeface="+mj-lt"/>
              <a:buAutoNum type="arabicPeriod"/>
            </a:pPr>
            <a:r>
              <a:rPr lang="ja-JP" altLang="en-US" sz="1200" dirty="0"/>
              <a:t>元気な挨拶をする</a:t>
            </a:r>
            <a:endParaRPr lang="en-US" altLang="ja-JP" sz="1200" dirty="0"/>
          </a:p>
          <a:p>
            <a:pPr marL="514350" indent="-514350">
              <a:buFont typeface="+mj-lt"/>
              <a:buAutoNum type="arabicPeriod"/>
            </a:pPr>
            <a:r>
              <a:rPr lang="ja-JP" altLang="en-US" sz="1200" dirty="0"/>
              <a:t>感謝の言葉を伝える</a:t>
            </a:r>
            <a:endParaRPr lang="en-US" altLang="ja-JP" sz="1200" dirty="0"/>
          </a:p>
          <a:p>
            <a:pPr marL="514350" indent="-514350">
              <a:buFont typeface="+mj-lt"/>
              <a:buAutoNum type="arabicPeriod"/>
            </a:pPr>
            <a:r>
              <a:rPr lang="ja-JP" altLang="en-US" sz="1200" dirty="0"/>
              <a:t>発表の目的を伝える</a:t>
            </a:r>
            <a:endParaRPr lang="en-US" altLang="ja-JP" sz="1200" dirty="0"/>
          </a:p>
          <a:p>
            <a:endParaRPr kumimoji="1" lang="en-US" altLang="ja-JP" dirty="0"/>
          </a:p>
          <a:p>
            <a:r>
              <a:rPr kumimoji="1" lang="ja-JP" altLang="en-US" b="1" dirty="0"/>
              <a:t>「元気な挨拶する」について</a:t>
            </a:r>
            <a:endParaRPr kumimoji="1" lang="en-US" altLang="ja-JP" b="1" dirty="0"/>
          </a:p>
          <a:p>
            <a:r>
              <a:rPr kumimoji="1" lang="ja-JP" altLang="en-US" dirty="0"/>
              <a:t>第一声から元気が無かったら、気持ちが冷めて聞く気が薄れてしまうものです。</a:t>
            </a:r>
            <a:endParaRPr kumimoji="1" lang="en-US" altLang="ja-JP" dirty="0"/>
          </a:p>
          <a:p>
            <a:r>
              <a:rPr kumimoji="1" lang="ja-JP" altLang="en-US" dirty="0"/>
              <a:t>また、カメラ越しの発表であっても、目の前に聴き手がいるという気持ちで元気に挨拶をしましょう。</a:t>
            </a:r>
            <a:endParaRPr kumimoji="1" lang="en-US" altLang="ja-JP" dirty="0"/>
          </a:p>
          <a:p>
            <a:r>
              <a:rPr kumimoji="1" lang="ja-JP" altLang="en-US" dirty="0"/>
              <a:t>また、発表全体を通して</a:t>
            </a:r>
            <a:r>
              <a:rPr kumimoji="1" lang="en-US" altLang="ja-JP" dirty="0"/>
              <a:t>1</a:t>
            </a:r>
            <a:r>
              <a:rPr kumimoji="1" lang="ja-JP" altLang="en-US" dirty="0"/>
              <a:t>人だけが元気でも意味がありません。全員が元気に話すことを心掛けてください。</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a:t>「</a:t>
            </a:r>
            <a:r>
              <a:rPr lang="ja-JP" altLang="en-US" sz="1200" b="1" dirty="0"/>
              <a:t>感謝の言葉を伝える</a:t>
            </a:r>
            <a:r>
              <a:rPr kumimoji="1" lang="ja-JP" altLang="en-US" sz="1200" b="1" dirty="0"/>
              <a:t>」について</a:t>
            </a:r>
            <a:endParaRPr kumimoji="1" lang="en-US" altLang="ja-JP"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短期間の研修を済ませてすぐに現場に出てもらう</a:t>
            </a:r>
            <a:r>
              <a:rPr lang="en-US" altLang="ja-JP" sz="1200" dirty="0"/>
              <a:t>IT</a:t>
            </a:r>
            <a:r>
              <a:rPr lang="ja-JP" altLang="en-US" sz="1200" dirty="0"/>
              <a:t>企業も多数ある中、研修で勉強する機会を与えてくれた所属企業の方々に伝えましょう。</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研修中は会社の方々とやりとりする機会も少ないため、成果報告会に参加された方とまだ十分に関係が構築されていないことも多いです。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そんな相手にも感謝の言葉を送ることで、皆さんとの距離感が縮まり、しっかりと聴こうという姿勢が強くなります。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dirty="0"/>
              <a:t>「発表の目的を伝える」について</a:t>
            </a:r>
            <a:endParaRPr lang="en-US" altLang="ja-JP"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成果報告会に参加された方が何を目的として聞いているかは、人それぞれです。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自分たちが伝えたいことが相手が知りたいこととズレていると、せっかく成果や成長について話をしても、期待通りの内容ではなくて聴き手の興味が薄れてしまう可能性があります。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そのため、本題に入る前に、必ず何のために発表するのかを伝えて、聴き手との認識を合わせるようにしましょう。</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「自分たちの成長を見てほしい」、「自分たちがどれだけ頑張ってきたかを知ってほしい」など、皆さんの言葉で伝えてください。</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6</a:t>
            </a:fld>
            <a:endParaRPr kumimoji="1" lang="ja-JP" altLang="en-US"/>
          </a:p>
        </p:txBody>
      </p:sp>
    </p:spTree>
    <p:extLst>
      <p:ext uri="{BB962C8B-B14F-4D97-AF65-F5344CB8AC3E}">
        <p14:creationId xmlns:p14="http://schemas.microsoft.com/office/powerpoint/2010/main" val="1915729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a:t>説明時には下記内容を受講生にお話しください</a:t>
            </a:r>
            <a:endParaRPr kumimoji="1" lang="en-US" altLang="ja-JP" b="1" dirty="0"/>
          </a:p>
          <a:p>
            <a:endParaRPr kumimoji="1" lang="en-US" altLang="ja-JP" dirty="0"/>
          </a:p>
          <a:p>
            <a:r>
              <a:rPr kumimoji="1" lang="ja-JP" altLang="en-US" dirty="0"/>
              <a:t>スライドなどの文書を活用した発表において、相手が話を聴かなくなってしまう原因として、</a:t>
            </a:r>
            <a:endParaRPr kumimoji="1" lang="en-US" altLang="ja-JP" dirty="0"/>
          </a:p>
          <a:p>
            <a:r>
              <a:rPr kumimoji="1" lang="ja-JP" altLang="en-US" dirty="0"/>
              <a:t>「ただ文章を読み上げるだけになってしまっている」ということが挙げられます。</a:t>
            </a:r>
            <a:endParaRPr kumimoji="1" lang="en-US" altLang="ja-JP" dirty="0"/>
          </a:p>
          <a:p>
            <a:r>
              <a:rPr kumimoji="1" lang="ja-JP" altLang="en-US" dirty="0"/>
              <a:t>自分たちの発表が無駄にならないように、以下の点に気を付けて発表資料作成と発表リハーサルに臨んでください。</a:t>
            </a:r>
            <a:endParaRPr kumimoji="1" lang="en-US" altLang="ja-JP" dirty="0"/>
          </a:p>
          <a:p>
            <a:endParaRPr kumimoji="1" lang="en-US" altLang="ja-JP" dirty="0"/>
          </a:p>
          <a:p>
            <a:pPr marL="514350" lvl="0" indent="-457200">
              <a:buFont typeface="Arial" panose="020B0604020202020204" pitchFamily="34" charset="0"/>
              <a:buChar char="•"/>
            </a:pPr>
            <a:r>
              <a:rPr lang="ja-JP" altLang="en-US" sz="1200" b="0" dirty="0"/>
              <a:t>スライドの文字は最小限に</a:t>
            </a:r>
            <a:endParaRPr lang="en-US" altLang="ja-JP" sz="1200" b="0" dirty="0"/>
          </a:p>
          <a:p>
            <a:pPr marL="514350" lvl="0" indent="-457200">
              <a:buFont typeface="Arial" panose="020B0604020202020204" pitchFamily="34" charset="0"/>
              <a:buChar char="•"/>
            </a:pPr>
            <a:r>
              <a:rPr lang="ja-JP" altLang="en-US" sz="1200" b="0" dirty="0"/>
              <a:t>話す言葉は自分の口で</a:t>
            </a:r>
            <a:endParaRPr lang="en-US" altLang="ja-JP" sz="1200" b="0"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a:t>「</a:t>
            </a:r>
            <a:r>
              <a:rPr lang="ja-JP" altLang="en-US" sz="1200" b="1" dirty="0"/>
              <a:t>スライドの文字は最小限に</a:t>
            </a:r>
            <a:r>
              <a:rPr kumimoji="1" lang="ja-JP" altLang="en-US" sz="1200" b="1" dirty="0"/>
              <a:t>」について</a:t>
            </a:r>
            <a:endParaRPr kumimoji="1" lang="en-US" altLang="ja-JP"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t>スライド中の文章量が多いと、聴き手はついつい文章を読むことに集中してしまい、話している言葉が頭に入らなくなってしまう傾向があります。</a:t>
            </a:r>
            <a:endParaRPr kumimoji="1" lang="en-US" altLang="ja-JP"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t>できるだけ、スライド中の文章は簡潔で短い言葉でまとめるようにしましょう。</a:t>
            </a:r>
            <a:endParaRPr kumimoji="1" lang="en-US" altLang="ja-JP" sz="120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t>「</a:t>
            </a:r>
            <a:r>
              <a:rPr lang="ja-JP" altLang="en-US" sz="1200" b="1" dirty="0"/>
              <a:t>話す言葉は自分の口で</a:t>
            </a:r>
            <a:r>
              <a:rPr kumimoji="1" lang="ja-JP" altLang="en-US" sz="1200" b="1" dirty="0"/>
              <a:t>」について</a:t>
            </a:r>
            <a:endParaRPr kumimoji="1" lang="en-US" altLang="ja-JP"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t>先程お伝えしたように、スライドの内容をただ読み上げているだけだと、聴き手は話を聞かなくなってしまいます。</a:t>
            </a:r>
            <a:endParaRPr kumimoji="1" lang="en-US" altLang="ja-JP"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t>文章を読み上げるだけだと、どうしても話し手の感情が聴き手に伝わりづらくなり、話し手に共感して聴こうとする姿勢が薄れてしまいます。</a:t>
            </a:r>
            <a:endParaRPr kumimoji="1" lang="en-US" altLang="ja-JP"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t>そのような事態を避けるために、話す際にはスライド中の文章は話す内容を引き出すキーワードとして扱い、自分の言葉で話すということを心掛けてください。</a:t>
            </a:r>
            <a:endParaRPr kumimoji="1" lang="en-US" altLang="ja-JP" sz="1200" b="0"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7</a:t>
            </a:fld>
            <a:endParaRPr kumimoji="1" lang="ja-JP" altLang="en-US"/>
          </a:p>
        </p:txBody>
      </p:sp>
    </p:spTree>
    <p:extLst>
      <p:ext uri="{BB962C8B-B14F-4D97-AF65-F5344CB8AC3E}">
        <p14:creationId xmlns:p14="http://schemas.microsoft.com/office/powerpoint/2010/main" val="438470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a:t>説明時には下記内容を受講生にお話しください</a:t>
            </a:r>
            <a:endParaRPr kumimoji="1" lang="en-US" altLang="ja-JP" b="1" dirty="0"/>
          </a:p>
          <a:p>
            <a:endParaRPr kumimoji="1" lang="en-US" altLang="ja-JP" dirty="0"/>
          </a:p>
          <a:p>
            <a:r>
              <a:rPr kumimoji="1" lang="ja-JP" altLang="en-US" dirty="0"/>
              <a:t>研修での自分たちの成果を伝えることは、今後の社会人生活においても大事な経験となります。</a:t>
            </a:r>
            <a:endParaRPr kumimoji="1" lang="en-US" altLang="ja-JP" dirty="0"/>
          </a:p>
          <a:p>
            <a:r>
              <a:rPr kumimoji="1" lang="ja-JP" altLang="en-US" dirty="0"/>
              <a:t>それは、会社は皆さんの「成果」で皆さんを評価するからです。</a:t>
            </a:r>
            <a:endParaRPr kumimoji="1" lang="en-US" altLang="ja-JP" dirty="0"/>
          </a:p>
          <a:p>
            <a:endParaRPr kumimoji="1" lang="en-US" altLang="ja-JP" dirty="0"/>
          </a:p>
          <a:p>
            <a:r>
              <a:rPr kumimoji="1" lang="ja-JP" altLang="en-US" dirty="0"/>
              <a:t>どれだけ満足いく成果を残せていても、聴き手がその成果を理解できていなければ、正当に評価はされません。</a:t>
            </a:r>
            <a:endParaRPr kumimoji="1" lang="en-US" altLang="ja-JP" dirty="0"/>
          </a:p>
          <a:p>
            <a:r>
              <a:rPr kumimoji="1" lang="ja-JP" altLang="en-US" dirty="0"/>
              <a:t>そのため、皆さんが残した成果をしっかりとつたえるために、次のポイントを押さえて伝えるようにしましょう。</a:t>
            </a:r>
            <a:endParaRPr kumimoji="1" lang="en-US" altLang="ja-JP" dirty="0"/>
          </a:p>
          <a:p>
            <a:endParaRPr kumimoji="1" lang="en-US" altLang="ja-JP" dirty="0"/>
          </a:p>
          <a:p>
            <a:pPr marL="514350" lvl="0" indent="-457200">
              <a:buFont typeface="Arial" panose="020B0604020202020204" pitchFamily="34" charset="0"/>
              <a:buChar char="•"/>
            </a:pPr>
            <a:r>
              <a:rPr kumimoji="1" lang="ja-JP" altLang="en-US" sz="1200" b="1" dirty="0"/>
              <a:t>何故そうしようと思ったか</a:t>
            </a:r>
            <a:endParaRPr kumimoji="1" lang="en-US" altLang="ja-JP" sz="1200" b="1" dirty="0"/>
          </a:p>
          <a:p>
            <a:pPr marL="514350" lvl="0" indent="-457200">
              <a:buFont typeface="Arial" panose="020B0604020202020204" pitchFamily="34" charset="0"/>
              <a:buChar char="•"/>
            </a:pPr>
            <a:r>
              <a:rPr lang="ja-JP" altLang="en-US" sz="1200" b="1" dirty="0"/>
              <a:t>何をやったか</a:t>
            </a:r>
            <a:endParaRPr lang="en-US" altLang="ja-JP" sz="1200" b="1" dirty="0"/>
          </a:p>
          <a:p>
            <a:pPr marL="514350" lvl="0" indent="-457200">
              <a:buFont typeface="Arial" panose="020B0604020202020204" pitchFamily="34" charset="0"/>
              <a:buChar char="•"/>
            </a:pPr>
            <a:r>
              <a:rPr lang="ja-JP" altLang="en-US" sz="1200" b="1" dirty="0"/>
              <a:t>どのような成果となったか</a:t>
            </a:r>
            <a:endParaRPr lang="en-US" altLang="ja-JP" sz="1200" b="1" dirty="0"/>
          </a:p>
          <a:p>
            <a:endParaRPr kumimoji="1" lang="en-US" altLang="ja-JP" dirty="0"/>
          </a:p>
          <a:p>
            <a:r>
              <a:rPr kumimoji="1" lang="en-US" altLang="ja-JP" dirty="0"/>
              <a:t>1</a:t>
            </a:r>
            <a:r>
              <a:rPr kumimoji="1" lang="ja-JP" altLang="en-US" dirty="0"/>
              <a:t>つの成果には必ず、「その成果を実現しようと思った理由」や「成果を出すために行った行動」があります。</a:t>
            </a:r>
            <a:endParaRPr kumimoji="1" lang="en-US" altLang="ja-JP" dirty="0"/>
          </a:p>
          <a:p>
            <a:r>
              <a:rPr kumimoji="1" lang="ja-JP" altLang="en-US" dirty="0"/>
              <a:t>今回のチーム開発演習における成果を発表してもらいます。</a:t>
            </a:r>
            <a:endParaRPr kumimoji="1" lang="en-US" altLang="ja-JP" dirty="0"/>
          </a:p>
          <a:p>
            <a:r>
              <a:rPr kumimoji="1" lang="ja-JP" altLang="en-US" dirty="0"/>
              <a:t>その際には、ある成果について、何故そうしようと思って、実際にどんなことをしたのか、そしてその結果どのような成果を残せたかを順序だてて説明するようにしましょう。</a:t>
            </a:r>
            <a:endParaRPr kumimoji="1" lang="en-US" altLang="ja-JP" dirty="0"/>
          </a:p>
          <a:p>
            <a:endParaRPr kumimoji="1" lang="en-US" altLang="ja-JP" dirty="0"/>
          </a:p>
          <a:p>
            <a:r>
              <a:rPr kumimoji="1" lang="ja-JP" altLang="en-US" dirty="0"/>
              <a:t>伝え方は色々とあります。</a:t>
            </a:r>
            <a:endParaRPr kumimoji="1" lang="en-US" altLang="ja-JP" dirty="0"/>
          </a:p>
          <a:p>
            <a:r>
              <a:rPr kumimoji="1" lang="ja-JP" altLang="en-US" dirty="0"/>
              <a:t>作成した設計書、ソースコード、テスト仕様書、プログラムの動作結果など、自分たちの成果が伝わるように工夫してみましょう。</a:t>
            </a:r>
            <a:endParaRPr kumimoji="1" lang="en-US" altLang="ja-JP" dirty="0"/>
          </a:p>
          <a:p>
            <a:endParaRPr kumimoji="1" lang="en-US" altLang="ja-JP" dirty="0"/>
          </a:p>
          <a:p>
            <a:endParaRPr kumimoji="1" lang="en-US" altLang="ja-JP" dirty="0"/>
          </a:p>
          <a:p>
            <a:r>
              <a:rPr kumimoji="1" lang="ja-JP" altLang="en-US" dirty="0"/>
              <a:t>また、もしチーム内で開発演習前にスローガンを掲げて、それに沿って演習に取り組んでいた場合は、次のような点も発表に含めても良いです。</a:t>
            </a:r>
            <a:endParaRPr kumimoji="1" lang="en-US" altLang="ja-JP" dirty="0"/>
          </a:p>
          <a:p>
            <a:endParaRPr kumimoji="1" lang="en-US" altLang="ja-JP" dirty="0"/>
          </a:p>
          <a:p>
            <a:pPr marL="171450" indent="-171450">
              <a:buFont typeface="Arial" panose="020B0604020202020204" pitchFamily="34" charset="0"/>
              <a:buChar char="•"/>
            </a:pPr>
            <a:r>
              <a:rPr kumimoji="1" lang="ja-JP" altLang="en-US" dirty="0"/>
              <a:t>どのような理由で掲げたスローガンなのか</a:t>
            </a:r>
            <a:endParaRPr kumimoji="1" lang="en-US" altLang="ja-JP" dirty="0"/>
          </a:p>
          <a:p>
            <a:pPr marL="171450" indent="-171450">
              <a:buFont typeface="Arial" panose="020B0604020202020204" pitchFamily="34" charset="0"/>
              <a:buChar char="•"/>
            </a:pPr>
            <a:r>
              <a:rPr kumimoji="1" lang="ja-JP" altLang="en-US" dirty="0"/>
              <a:t>スローガンに沿って具体的にどのような取り組みを行なったのか</a:t>
            </a:r>
            <a:endParaRPr kumimoji="1" lang="en-US" altLang="ja-JP" dirty="0"/>
          </a:p>
          <a:p>
            <a:pPr marL="171450" indent="-171450">
              <a:buFont typeface="Arial" panose="020B0604020202020204" pitchFamily="34" charset="0"/>
              <a:buChar char="•"/>
            </a:pPr>
            <a:r>
              <a:rPr kumimoji="1" lang="ja-JP" altLang="en-US" dirty="0"/>
              <a:t>その取り組みを続けた結果、どのような成果が得られたか</a:t>
            </a:r>
            <a:endParaRPr kumimoji="1" lang="en-US" altLang="ja-JP" dirty="0"/>
          </a:p>
          <a:p>
            <a:endParaRPr kumimoji="1" lang="en-US" altLang="ja-JP" dirty="0"/>
          </a:p>
          <a:p>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8</a:t>
            </a:fld>
            <a:endParaRPr kumimoji="1" lang="ja-JP" altLang="en-US"/>
          </a:p>
        </p:txBody>
      </p:sp>
    </p:spTree>
    <p:extLst>
      <p:ext uri="{BB962C8B-B14F-4D97-AF65-F5344CB8AC3E}">
        <p14:creationId xmlns:p14="http://schemas.microsoft.com/office/powerpoint/2010/main" val="4084887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a:t>説明時には下記内容を受講生にお話しください</a:t>
            </a:r>
            <a:endParaRPr kumimoji="1" lang="en-US" altLang="ja-JP" b="1" dirty="0"/>
          </a:p>
          <a:p>
            <a:endParaRPr kumimoji="1" lang="en-US" altLang="ja-JP" dirty="0"/>
          </a:p>
          <a:p>
            <a:r>
              <a:rPr kumimoji="1" lang="ja-JP" altLang="en-US" dirty="0"/>
              <a:t>自分の成長を相手に理解してもらうためには、単純に今の結果を伝えるだけで足りません。</a:t>
            </a:r>
            <a:endParaRPr kumimoji="1" lang="en-US" altLang="ja-JP" dirty="0"/>
          </a:p>
          <a:p>
            <a:r>
              <a:rPr kumimoji="1" lang="ja-JP" altLang="en-US" dirty="0"/>
              <a:t>成長する前の自分と現在の自分がどれほど変わったのかを伝えることで、相手は皆さんがどれだけこの</a:t>
            </a:r>
            <a:r>
              <a:rPr kumimoji="1" lang="en-US" altLang="ja-JP" dirty="0"/>
              <a:t>3</a:t>
            </a:r>
            <a:r>
              <a:rPr kumimoji="1" lang="ja-JP" altLang="en-US" dirty="0"/>
              <a:t>ヶ月間で成長したかを実感してくれます。</a:t>
            </a:r>
            <a:endParaRPr kumimoji="1" lang="en-US" altLang="ja-JP" dirty="0"/>
          </a:p>
          <a:p>
            <a:endParaRPr kumimoji="1" lang="en-US" altLang="ja-JP" dirty="0"/>
          </a:p>
          <a:p>
            <a:r>
              <a:rPr kumimoji="1" lang="ja-JP" altLang="en-US" dirty="0"/>
              <a:t>また、自分の成長には何かしらの要因があるはずです。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皆さんは</a:t>
            </a:r>
            <a:r>
              <a:rPr kumimoji="1" lang="en-US" altLang="ja-JP" sz="1200" dirty="0"/>
              <a:t>IT</a:t>
            </a:r>
            <a:r>
              <a:rPr kumimoji="1" lang="ja-JP" altLang="en-US" sz="1200" dirty="0"/>
              <a:t>スキルの勉強に限らず、様々なことに取り組みました。</a:t>
            </a:r>
            <a:endParaRPr kumimoji="1" lang="en-US" altLang="ja-JP" sz="1200" dirty="0"/>
          </a:p>
          <a:p>
            <a:r>
              <a:rPr kumimoji="1" lang="ja-JP" altLang="en-US" dirty="0"/>
              <a:t>それらの取り組みの中で、何のおかげで、または誰のおかげで自分が成長できたのかを、</a:t>
            </a:r>
            <a:r>
              <a:rPr kumimoji="1" lang="en-US" altLang="ja-JP" dirty="0"/>
              <a:t>1</a:t>
            </a:r>
            <a:r>
              <a:rPr kumimoji="1" lang="ja-JP" altLang="en-US" dirty="0"/>
              <a:t>つのストーリーにまとめて伝えると効果的です。</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9</a:t>
            </a:fld>
            <a:endParaRPr kumimoji="1" lang="ja-JP" altLang="en-US"/>
          </a:p>
        </p:txBody>
      </p:sp>
    </p:spTree>
    <p:extLst>
      <p:ext uri="{BB962C8B-B14F-4D97-AF65-F5344CB8AC3E}">
        <p14:creationId xmlns:p14="http://schemas.microsoft.com/office/powerpoint/2010/main" val="3154357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ln>
            <a:noFill/>
          </a:ln>
        </p:spPr>
        <p:txBody>
          <a:bodyPr anchor="b"/>
          <a:lstStyle>
            <a:lvl1pPr algn="ctr">
              <a:defRPr sz="4500" u="none" baseline="0">
                <a:solidFill>
                  <a:srgbClr val="333333"/>
                </a:solidFill>
                <a:uFill>
                  <a:solidFill>
                    <a:schemeClr val="accent1">
                      <a:lumMod val="60000"/>
                      <a:lumOff val="40000"/>
                    </a:schemeClr>
                  </a:solidFill>
                </a:uFill>
                <a:ea typeface="メイリオ" charset="-128"/>
              </a:defRPr>
            </a:lvl1pPr>
          </a:lstStyle>
          <a:p>
            <a:r>
              <a:rPr kumimoji="1" lang="ja-JP" altLang="en-US"/>
              <a:t>マスター タイトルの書式設定</a:t>
            </a:r>
            <a:endParaRPr kumimoji="1" lang="ja-JP" alt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6" name="Slide Number Placeholder 5"/>
          <p:cNvSpPr>
            <a:spLocks noGrp="1"/>
          </p:cNvSpPr>
          <p:nvPr>
            <p:ph type="sldNum" sz="quarter" idx="12"/>
          </p:nvPr>
        </p:nvSpPr>
        <p:spPr>
          <a:noFill/>
          <a:ln>
            <a:noFill/>
          </a:ln>
        </p:spPr>
        <p:txBody>
          <a:bodyPr/>
          <a:lstStyle>
            <a:lvl1pPr>
              <a:defRPr>
                <a:ln>
                  <a:noFill/>
                </a:ln>
                <a:solidFill>
                  <a:schemeClr val="bg1"/>
                </a:solidFill>
              </a:defRPr>
            </a:lvl1pPr>
          </a:lstStyle>
          <a:p>
            <a:fld id="{D4DE910D-69DC-EA44-B504-FB462E4F2411}" type="slidenum">
              <a:rPr lang="ja-JP" altLang="en-US" smtClean="0"/>
              <a:pPr/>
              <a:t>‹#›</a:t>
            </a:fld>
            <a:endParaRPr lang="ja-JP" altLang="en-US" dirty="0"/>
          </a:p>
        </p:txBody>
      </p:sp>
    </p:spTree>
    <p:extLst>
      <p:ext uri="{BB962C8B-B14F-4D97-AF65-F5344CB8AC3E}">
        <p14:creationId xmlns:p14="http://schemas.microsoft.com/office/powerpoint/2010/main" val="105452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u="sng" baseline="0">
                <a:ln>
                  <a:noFill/>
                </a:ln>
                <a:uFill>
                  <a:solidFill>
                    <a:srgbClr val="224466"/>
                  </a:solidFill>
                </a:uFill>
                <a:ea typeface="メイリオ" charset="-128"/>
              </a:defRPr>
            </a:lvl1pPr>
          </a:lstStyle>
          <a:p>
            <a:r>
              <a:rPr kumimoji="1" lang="ja-JP" altLang="en-US"/>
              <a:t>マスター タイトルの書式設定</a:t>
            </a:r>
            <a:endParaRPr kumimoji="1" lang="ja-JP" altLang="en-US" dirty="0"/>
          </a:p>
        </p:txBody>
      </p:sp>
      <p:sp>
        <p:nvSpPr>
          <p:cNvPr id="3" name="Content Placeholder 2"/>
          <p:cNvSpPr>
            <a:spLocks noGrp="1"/>
          </p:cNvSpPr>
          <p:nvPr>
            <p:ph idx="1"/>
          </p:nvPr>
        </p:nvSpPr>
        <p:spPr/>
        <p:txBody>
          <a:bodyPr/>
          <a:lstStyle>
            <a:lvl1pPr>
              <a:buNone/>
              <a:defRPr sz="2400"/>
            </a:lvl1pPr>
            <a:lvl2pPr>
              <a:defRPr sz="2400"/>
            </a:lvl2pPr>
            <a:lvl3pPr>
              <a:defRPr sz="2400"/>
            </a:lvl3pPr>
            <a:lvl4pPr>
              <a:defRPr sz="2400"/>
            </a:lvl4pPr>
            <a:lvl5pPr>
              <a:defRPr sz="24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
        <p:nvSpPr>
          <p:cNvPr id="6" name="Slide Number Placeholder 5"/>
          <p:cNvSpPr>
            <a:spLocks noGrp="1"/>
          </p:cNvSpPr>
          <p:nvPr>
            <p:ph type="sldNum" sz="quarter" idx="12"/>
          </p:nvPr>
        </p:nvSpPr>
        <p:spPr/>
        <p:txBody>
          <a:bodyPr/>
          <a:lstStyle/>
          <a:p>
            <a:fld id="{D4DE910D-69DC-EA44-B504-FB462E4F2411}" type="slidenum">
              <a:rPr kumimoji="1" lang="ja-JP" altLang="en-US" smtClean="0"/>
              <a:pPr/>
              <a:t>‹#›</a:t>
            </a:fld>
            <a:endParaRPr kumimoji="1" lang="ja-JP" altLang="en-US"/>
          </a:p>
        </p:txBody>
      </p:sp>
    </p:spTree>
    <p:extLst>
      <p:ext uri="{BB962C8B-B14F-4D97-AF65-F5344CB8AC3E}">
        <p14:creationId xmlns:p14="http://schemas.microsoft.com/office/powerpoint/2010/main" val="1719023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u="sng" baseline="0">
                <a:uFill>
                  <a:solidFill>
                    <a:srgbClr val="224466"/>
                  </a:solidFill>
                </a:uFill>
              </a:defRPr>
            </a:lvl1pPr>
          </a:lstStyle>
          <a:p>
            <a:r>
              <a:rPr kumimoji="1" lang="ja-JP" altLang="en-US"/>
              <a:t>マスター タイトルの書式設定</a:t>
            </a:r>
            <a:endParaRPr kumimoji="1" lang="ja-JP" altLang="en-US" dirty="0"/>
          </a:p>
        </p:txBody>
      </p:sp>
      <p:sp>
        <p:nvSpPr>
          <p:cNvPr id="5" name="Slide Number Placeholder 4"/>
          <p:cNvSpPr>
            <a:spLocks noGrp="1"/>
          </p:cNvSpPr>
          <p:nvPr>
            <p:ph type="sldNum" sz="quarter" idx="12"/>
          </p:nvPr>
        </p:nvSpPr>
        <p:spPr/>
        <p:txBody>
          <a:bodyPr/>
          <a:lstStyle/>
          <a:p>
            <a:fld id="{D4DE910D-69DC-EA44-B504-FB462E4F2411}" type="slidenum">
              <a:rPr kumimoji="1" lang="ja-JP" altLang="en-US" smtClean="0"/>
              <a:pPr/>
              <a:t>‹#›</a:t>
            </a:fld>
            <a:endParaRPr kumimoji="1" lang="ja-JP" altLang="en-US"/>
          </a:p>
        </p:txBody>
      </p:sp>
    </p:spTree>
    <p:extLst>
      <p:ext uri="{BB962C8B-B14F-4D97-AF65-F5344CB8AC3E}">
        <p14:creationId xmlns:p14="http://schemas.microsoft.com/office/powerpoint/2010/main" val="39061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4DE910D-69DC-EA44-B504-FB462E4F2411}" type="slidenum">
              <a:rPr kumimoji="1" lang="ja-JP" altLang="en-US" smtClean="0"/>
              <a:pPr/>
              <a:t>‹#›</a:t>
            </a:fld>
            <a:endParaRPr kumimoji="1" lang="ja-JP" altLang="en-US"/>
          </a:p>
        </p:txBody>
      </p:sp>
    </p:spTree>
    <p:extLst>
      <p:ext uri="{BB962C8B-B14F-4D97-AF65-F5344CB8AC3E}">
        <p14:creationId xmlns:p14="http://schemas.microsoft.com/office/powerpoint/2010/main" val="1684929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6422834"/>
            <a:ext cx="12192000" cy="446183"/>
          </a:xfrm>
          <a:prstGeom prst="rect">
            <a:avLst/>
          </a:prstGeom>
          <a:solidFill>
            <a:srgbClr val="224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schemeClr val="tx1"/>
              </a:solidFill>
              <a:latin typeface="Consolas" charset="0"/>
              <a:ea typeface="Consolas" charset="0"/>
              <a:cs typeface="Consolas" charset="0"/>
            </a:endParaRPr>
          </a:p>
        </p:txBody>
      </p:sp>
      <p:sp>
        <p:nvSpPr>
          <p:cNvPr id="2" name="Title Placeholder 1"/>
          <p:cNvSpPr>
            <a:spLocks noGrp="1"/>
          </p:cNvSpPr>
          <p:nvPr>
            <p:ph type="title"/>
          </p:nvPr>
        </p:nvSpPr>
        <p:spPr>
          <a:xfrm>
            <a:off x="838200" y="622473"/>
            <a:ext cx="10515600" cy="1068216"/>
          </a:xfrm>
          <a:prstGeom prst="rect">
            <a:avLst/>
          </a:prstGeom>
          <a:noFill/>
          <a:ln>
            <a:noFill/>
          </a:ln>
        </p:spPr>
        <p:txBody>
          <a:bodyPr vert="horz" lIns="91440" tIns="45720" rIns="91440" bIns="45720" rtlCol="0" anchor="ctr">
            <a:normAutofit/>
          </a:bodyPr>
          <a:lstStyle/>
          <a:p>
            <a:r>
              <a:rPr kumimoji="1" lang="ja-JP" altLang="en-US"/>
              <a:t>マスター タイトルの書式設定</a:t>
            </a:r>
            <a:endParaRPr kumimoji="1" lang="ja-JP" alt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
        <p:nvSpPr>
          <p:cNvPr id="6" name="Slide Number Placeholder 5"/>
          <p:cNvSpPr>
            <a:spLocks noGrp="1"/>
          </p:cNvSpPr>
          <p:nvPr>
            <p:ph type="sldNum" sz="quarter" idx="4"/>
          </p:nvPr>
        </p:nvSpPr>
        <p:spPr>
          <a:xfrm>
            <a:off x="93184" y="6454029"/>
            <a:ext cx="2743200" cy="365125"/>
          </a:xfrm>
          <a:prstGeom prst="rect">
            <a:avLst/>
          </a:prstGeom>
          <a:ln>
            <a:noFill/>
          </a:ln>
        </p:spPr>
        <p:txBody>
          <a:bodyPr vert="horz" lIns="91440" tIns="45720" rIns="91440" bIns="45720" rtlCol="0" anchor="ctr"/>
          <a:lstStyle>
            <a:lvl1pPr algn="l">
              <a:defRPr sz="1400" b="1">
                <a:solidFill>
                  <a:schemeClr val="bg1"/>
                </a:solidFill>
              </a:defRPr>
            </a:lvl1pPr>
          </a:lstStyle>
          <a:p>
            <a:fld id="{D4DE910D-69DC-EA44-B504-FB462E4F2411}" type="slidenum">
              <a:rPr lang="ja-JP" altLang="en-US" smtClean="0"/>
              <a:pPr/>
              <a:t>‹#›</a:t>
            </a:fld>
            <a:endParaRPr lang="ja-JP" altLang="en-US" dirty="0"/>
          </a:p>
        </p:txBody>
      </p:sp>
      <p:pic>
        <p:nvPicPr>
          <p:cNvPr id="7" name="Picture 2" descr="C:\Users\MIURA\Desktop\TIS_logo.png"/>
          <p:cNvPicPr>
            <a:picLocks noChangeAspect="1" noChangeArrowheads="1"/>
          </p:cNvPicPr>
          <p:nvPr userDrawn="1"/>
        </p:nvPicPr>
        <p:blipFill>
          <a:blip r:embed="rId6" cstate="print"/>
          <a:srcRect/>
          <a:stretch>
            <a:fillRect/>
          </a:stretch>
        </p:blipFill>
        <p:spPr bwMode="auto">
          <a:xfrm>
            <a:off x="10123714" y="100822"/>
            <a:ext cx="1906705" cy="338384"/>
          </a:xfrm>
          <a:prstGeom prst="rect">
            <a:avLst/>
          </a:prstGeom>
          <a:noFill/>
        </p:spPr>
      </p:pic>
      <p:sp>
        <p:nvSpPr>
          <p:cNvPr id="8" name="TextBox 7"/>
          <p:cNvSpPr txBox="1"/>
          <p:nvPr userDrawn="1"/>
        </p:nvSpPr>
        <p:spPr>
          <a:xfrm>
            <a:off x="838201" y="88134"/>
            <a:ext cx="7857780" cy="369332"/>
          </a:xfrm>
          <a:prstGeom prst="rect">
            <a:avLst/>
          </a:prstGeom>
          <a:noFill/>
        </p:spPr>
        <p:txBody>
          <a:bodyPr wrap="square" rtlCol="0">
            <a:spAutoFit/>
          </a:bodyPr>
          <a:lstStyle/>
          <a:p>
            <a:r>
              <a:rPr kumimoji="1" lang="ja-JP" altLang="en-US" sz="1800" baseline="0">
                <a:solidFill>
                  <a:srgbClr val="333333"/>
                </a:solidFill>
                <a:latin typeface="consolas" charset="0"/>
                <a:ea typeface="メイリオ" charset="-128"/>
                <a:cs typeface="Consolas" charset="0"/>
              </a:rPr>
              <a:t>成果報告会に向けて</a:t>
            </a:r>
            <a:endParaRPr kumimoji="1" lang="en-US" altLang="ja-JP" sz="1800" baseline="0">
              <a:solidFill>
                <a:srgbClr val="333333"/>
              </a:solidFill>
              <a:latin typeface="consolas" charset="0"/>
              <a:ea typeface="メイリオ" charset="-128"/>
              <a:cs typeface="Consolas" charset="0"/>
            </a:endParaRPr>
          </a:p>
        </p:txBody>
      </p:sp>
      <p:sp>
        <p:nvSpPr>
          <p:cNvPr id="9" name="TextBox 8"/>
          <p:cNvSpPr txBox="1"/>
          <p:nvPr userDrawn="1"/>
        </p:nvSpPr>
        <p:spPr>
          <a:xfrm>
            <a:off x="7624590" y="6483445"/>
            <a:ext cx="4405829" cy="307777"/>
          </a:xfrm>
          <a:prstGeom prst="rect">
            <a:avLst/>
          </a:prstGeom>
          <a:noFill/>
          <a:ln>
            <a:noFill/>
          </a:ln>
        </p:spPr>
        <p:txBody>
          <a:bodyPr wrap="square" rtlCol="0">
            <a:spAutoFit/>
          </a:bodyPr>
          <a:lstStyle/>
          <a:p>
            <a:pPr algn="r"/>
            <a:r>
              <a:rPr kumimoji="1" lang="en-US" altLang="ja-JP" sz="1400" b="1">
                <a:solidFill>
                  <a:schemeClr val="bg1"/>
                </a:solidFill>
                <a:latin typeface="Consolas" charset="0"/>
                <a:ea typeface="Consolas" charset="0"/>
                <a:cs typeface="Consolas" charset="0"/>
              </a:rPr>
              <a:t>© 2021 </a:t>
            </a:r>
            <a:r>
              <a:rPr kumimoji="1" lang="en-US" altLang="ja-JP" sz="1400" b="1" dirty="0">
                <a:solidFill>
                  <a:schemeClr val="bg1"/>
                </a:solidFill>
                <a:latin typeface="Consolas" charset="0"/>
                <a:ea typeface="Consolas" charset="0"/>
                <a:cs typeface="Consolas" charset="0"/>
              </a:rPr>
              <a:t>Tokyo IT School</a:t>
            </a:r>
            <a:endParaRPr kumimoji="1" lang="ja-JP" altLang="en-US" sz="1400" b="1" dirty="0">
              <a:solidFill>
                <a:schemeClr val="bg1"/>
              </a:solidFill>
              <a:latin typeface="Consolas" charset="0"/>
              <a:ea typeface="Consolas" charset="0"/>
              <a:cs typeface="Consolas" charset="0"/>
            </a:endParaRPr>
          </a:p>
        </p:txBody>
      </p:sp>
      <p:cxnSp>
        <p:nvCxnSpPr>
          <p:cNvPr id="10" name="Straight Connector 9"/>
          <p:cNvCxnSpPr/>
          <p:nvPr userDrawn="1"/>
        </p:nvCxnSpPr>
        <p:spPr>
          <a:xfrm>
            <a:off x="193714" y="495759"/>
            <a:ext cx="11836705" cy="0"/>
          </a:xfrm>
          <a:prstGeom prst="line">
            <a:avLst/>
          </a:prstGeom>
          <a:ln>
            <a:solidFill>
              <a:srgbClr val="224466"/>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7">
            <a:duotone>
              <a:schemeClr val="accent1">
                <a:shade val="45000"/>
                <a:satMod val="135000"/>
              </a:schemeClr>
              <a:prstClr val="white"/>
            </a:duotone>
          </a:blip>
          <a:stretch>
            <a:fillRect/>
          </a:stretch>
        </p:blipFill>
        <p:spPr>
          <a:xfrm>
            <a:off x="326832" y="92221"/>
            <a:ext cx="511368" cy="317779"/>
          </a:xfrm>
          <a:prstGeom prst="rect">
            <a:avLst/>
          </a:prstGeom>
        </p:spPr>
      </p:pic>
    </p:spTree>
    <p:extLst>
      <p:ext uri="{BB962C8B-B14F-4D97-AF65-F5344CB8AC3E}">
        <p14:creationId xmlns:p14="http://schemas.microsoft.com/office/powerpoint/2010/main" val="2108646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hf hdr="0" ftr="0" dt="0"/>
  <p:txStyles>
    <p:titleStyle>
      <a:lvl1pPr algn="l" defTabSz="685800" rtl="0" eaLnBrk="1" latinLnBrk="0" hangingPunct="1">
        <a:lnSpc>
          <a:spcPct val="90000"/>
        </a:lnSpc>
        <a:spcBef>
          <a:spcPct val="0"/>
        </a:spcBef>
        <a:buNone/>
        <a:defRPr kumimoji="1" sz="3300" kern="1200" baseline="0">
          <a:solidFill>
            <a:srgbClr val="333333"/>
          </a:solidFill>
          <a:latin typeface="consolas" charset="0"/>
          <a:ea typeface="メイリオ" charset="-128"/>
          <a:cs typeface="Consolas" charset="0"/>
        </a:defRPr>
      </a:lvl1pPr>
    </p:titleStyle>
    <p:bodyStyle>
      <a:lvl1pPr marL="0" indent="0" algn="l" defTabSz="685800" rtl="0" eaLnBrk="1" latinLnBrk="0" hangingPunct="1">
        <a:lnSpc>
          <a:spcPct val="90000"/>
        </a:lnSpc>
        <a:spcBef>
          <a:spcPts val="750"/>
        </a:spcBef>
        <a:buFont typeface="Arial"/>
        <a:buNone/>
        <a:defRPr kumimoji="1" sz="2400" kern="1200" baseline="0">
          <a:solidFill>
            <a:srgbClr val="333333"/>
          </a:solidFill>
          <a:latin typeface="consolas" charset="0"/>
          <a:ea typeface="メイリオ" charset="-128"/>
          <a:cs typeface="Consolas" charset="0"/>
        </a:defRPr>
      </a:lvl1pPr>
      <a:lvl2pPr marL="514350" indent="-171450" algn="l" defTabSz="685800" rtl="0" eaLnBrk="1" latinLnBrk="0" hangingPunct="1">
        <a:lnSpc>
          <a:spcPct val="90000"/>
        </a:lnSpc>
        <a:spcBef>
          <a:spcPts val="375"/>
        </a:spcBef>
        <a:buFont typeface="Arial"/>
        <a:buChar char="•"/>
        <a:defRPr kumimoji="1" sz="2400" kern="1200" baseline="0">
          <a:solidFill>
            <a:srgbClr val="333333"/>
          </a:solidFill>
          <a:latin typeface="consolas" charset="0"/>
          <a:ea typeface="メイリオ" charset="-128"/>
          <a:cs typeface="Consolas" charset="0"/>
        </a:defRPr>
      </a:lvl2pPr>
      <a:lvl3pPr marL="857250" indent="-171450" algn="l" defTabSz="685800" rtl="0" eaLnBrk="1" latinLnBrk="0" hangingPunct="1">
        <a:lnSpc>
          <a:spcPct val="90000"/>
        </a:lnSpc>
        <a:spcBef>
          <a:spcPts val="375"/>
        </a:spcBef>
        <a:buFont typeface="Arial"/>
        <a:buChar char="•"/>
        <a:defRPr kumimoji="1" sz="2400" kern="1200" baseline="0">
          <a:solidFill>
            <a:srgbClr val="333333"/>
          </a:solidFill>
          <a:latin typeface="consolas" charset="0"/>
          <a:ea typeface="メイリオ" charset="-128"/>
          <a:cs typeface="Consolas" charset="0"/>
        </a:defRPr>
      </a:lvl3pPr>
      <a:lvl4pPr marL="1200150" indent="-171450" algn="l" defTabSz="685800" rtl="0" eaLnBrk="1" latinLnBrk="0" hangingPunct="1">
        <a:lnSpc>
          <a:spcPct val="90000"/>
        </a:lnSpc>
        <a:spcBef>
          <a:spcPts val="375"/>
        </a:spcBef>
        <a:buFont typeface="Arial"/>
        <a:buChar char="•"/>
        <a:defRPr kumimoji="1" sz="2400" kern="1200" baseline="0">
          <a:solidFill>
            <a:srgbClr val="333333"/>
          </a:solidFill>
          <a:latin typeface="consolas" charset="0"/>
          <a:ea typeface="メイリオ" charset="-128"/>
          <a:cs typeface="Consolas" charset="0"/>
        </a:defRPr>
      </a:lvl4pPr>
      <a:lvl5pPr marL="1543050" indent="-171450" algn="l" defTabSz="685800" rtl="0" eaLnBrk="1" latinLnBrk="0" hangingPunct="1">
        <a:lnSpc>
          <a:spcPct val="90000"/>
        </a:lnSpc>
        <a:spcBef>
          <a:spcPts val="375"/>
        </a:spcBef>
        <a:buFont typeface="Arial"/>
        <a:buChar char="•"/>
        <a:defRPr kumimoji="1" sz="2400" kern="1200" baseline="0">
          <a:solidFill>
            <a:srgbClr val="333333"/>
          </a:solidFill>
          <a:latin typeface="consolas" charset="0"/>
          <a:ea typeface="メイリオ" charset="-128"/>
          <a:cs typeface="Consolas" charset="0"/>
        </a:defRPr>
      </a:lvl5pPr>
      <a:lvl6pPr marL="18859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3C28C0D-75ED-4FE8-9BB9-D1DE0EC24C04}"/>
              </a:ext>
            </a:extLst>
          </p:cNvPr>
          <p:cNvSpPr>
            <a:spLocks noGrp="1"/>
          </p:cNvSpPr>
          <p:nvPr>
            <p:ph type="ctrTitle"/>
          </p:nvPr>
        </p:nvSpPr>
        <p:spPr/>
        <p:txBody>
          <a:bodyPr/>
          <a:lstStyle/>
          <a:p>
            <a:r>
              <a:rPr lang="ja-JP" altLang="en-US"/>
              <a:t>成果報告会に向けて</a:t>
            </a:r>
          </a:p>
        </p:txBody>
      </p:sp>
      <p:sp>
        <p:nvSpPr>
          <p:cNvPr id="6" name="字幕 5">
            <a:extLst>
              <a:ext uri="{FF2B5EF4-FFF2-40B4-BE49-F238E27FC236}">
                <a16:creationId xmlns:a16="http://schemas.microsoft.com/office/drawing/2014/main" id="{CB9C10DA-C4CA-45E0-A5C4-F0E6F2E2101B}"/>
              </a:ext>
            </a:extLst>
          </p:cNvPr>
          <p:cNvSpPr>
            <a:spLocks noGrp="1"/>
          </p:cNvSpPr>
          <p:nvPr>
            <p:ph type="subTitle" idx="1"/>
          </p:nvPr>
        </p:nvSpPr>
        <p:spPr/>
        <p:txBody>
          <a:bodyPr>
            <a:normAutofit/>
          </a:bodyPr>
          <a:lstStyle/>
          <a:p>
            <a:r>
              <a:rPr lang="en-US" altLang="ja-JP" sz="2400"/>
              <a:t>3</a:t>
            </a:r>
            <a:r>
              <a:rPr lang="ja-JP" altLang="en-US" sz="2400"/>
              <a:t>ヶ月間の成長を伝えるために</a:t>
            </a:r>
          </a:p>
        </p:txBody>
      </p:sp>
      <p:sp>
        <p:nvSpPr>
          <p:cNvPr id="4" name="スライド番号プレースホルダー 3">
            <a:extLst>
              <a:ext uri="{FF2B5EF4-FFF2-40B4-BE49-F238E27FC236}">
                <a16:creationId xmlns:a16="http://schemas.microsoft.com/office/drawing/2014/main" id="{C366844E-039D-4887-A904-1E6E30312449}"/>
              </a:ext>
            </a:extLst>
          </p:cNvPr>
          <p:cNvSpPr>
            <a:spLocks noGrp="1"/>
          </p:cNvSpPr>
          <p:nvPr>
            <p:ph type="sldNum" sz="quarter" idx="12"/>
          </p:nvPr>
        </p:nvSpPr>
        <p:spPr/>
        <p:txBody>
          <a:bodyPr/>
          <a:lstStyle/>
          <a:p>
            <a:fld id="{D4DE910D-69DC-EA44-B504-FB462E4F2411}" type="slidenum">
              <a:rPr kumimoji="1" lang="ja-JP" altLang="en-US" smtClean="0"/>
              <a:pPr/>
              <a:t>1</a:t>
            </a:fld>
            <a:endParaRPr kumimoji="1" lang="ja-JP" altLang="en-US"/>
          </a:p>
        </p:txBody>
      </p:sp>
    </p:spTree>
    <p:extLst>
      <p:ext uri="{BB962C8B-B14F-4D97-AF65-F5344CB8AC3E}">
        <p14:creationId xmlns:p14="http://schemas.microsoft.com/office/powerpoint/2010/main" val="299872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04EA35-0B33-4343-A9A3-53EBB62CB4D7}"/>
              </a:ext>
            </a:extLst>
          </p:cNvPr>
          <p:cNvSpPr>
            <a:spLocks noGrp="1"/>
          </p:cNvSpPr>
          <p:nvPr>
            <p:ph type="title"/>
          </p:nvPr>
        </p:nvSpPr>
        <p:spPr/>
        <p:txBody>
          <a:bodyPr/>
          <a:lstStyle/>
          <a:p>
            <a:r>
              <a:rPr lang="ja-JP" altLang="en-US"/>
              <a:t>発表</a:t>
            </a:r>
            <a:r>
              <a:rPr kumimoji="1" lang="ja-JP" altLang="en-US"/>
              <a:t>資料を作成するにあたって</a:t>
            </a:r>
          </a:p>
        </p:txBody>
      </p:sp>
      <p:sp>
        <p:nvSpPr>
          <p:cNvPr id="3" name="コンテンツ プレースホルダー 2">
            <a:extLst>
              <a:ext uri="{FF2B5EF4-FFF2-40B4-BE49-F238E27FC236}">
                <a16:creationId xmlns:a16="http://schemas.microsoft.com/office/drawing/2014/main" id="{B8D718E8-F1A1-4A6F-AAEB-AFFBC4736D55}"/>
              </a:ext>
            </a:extLst>
          </p:cNvPr>
          <p:cNvSpPr>
            <a:spLocks noGrp="1"/>
          </p:cNvSpPr>
          <p:nvPr>
            <p:ph idx="1"/>
          </p:nvPr>
        </p:nvSpPr>
        <p:spPr>
          <a:xfrm>
            <a:off x="838200" y="1825625"/>
            <a:ext cx="10515600" cy="4351338"/>
          </a:xfrm>
        </p:spPr>
        <p:txBody>
          <a:bodyPr>
            <a:normAutofit fontScale="92500" lnSpcReduction="20000"/>
          </a:bodyPr>
          <a:lstStyle/>
          <a:p>
            <a:r>
              <a:rPr lang="ja-JP" altLang="en-US" sz="2800" dirty="0"/>
              <a:t>発表</a:t>
            </a:r>
            <a:r>
              <a:rPr kumimoji="1" lang="ja-JP" altLang="en-US" sz="2800" dirty="0"/>
              <a:t>資料には、必ず以下の内容を含めてください。</a:t>
            </a:r>
            <a:endParaRPr kumimoji="1" lang="en-US" altLang="ja-JP" sz="2800" dirty="0"/>
          </a:p>
          <a:p>
            <a:endParaRPr lang="en-US" altLang="ja-JP" sz="2800" b="1" dirty="0"/>
          </a:p>
          <a:p>
            <a:pPr marL="457200" indent="-457200">
              <a:buFont typeface="Arial" panose="020B0604020202020204" pitchFamily="34" charset="0"/>
              <a:buChar char="•"/>
            </a:pPr>
            <a:r>
              <a:rPr lang="ja-JP" altLang="en-US" sz="2800" b="1" dirty="0"/>
              <a:t>チーム開発演習での成果について</a:t>
            </a:r>
            <a:endParaRPr lang="en-US" altLang="ja-JP" sz="2800" b="1" dirty="0"/>
          </a:p>
          <a:p>
            <a:r>
              <a:rPr lang="en-US" altLang="ja-JP" dirty="0"/>
              <a:t>※</a:t>
            </a:r>
            <a:r>
              <a:rPr lang="ja-JP" altLang="en-US" dirty="0"/>
              <a:t>発表所要時間：</a:t>
            </a:r>
            <a:r>
              <a:rPr lang="en-US" altLang="ja-JP" dirty="0"/>
              <a:t>10</a:t>
            </a:r>
            <a:r>
              <a:rPr lang="ja-JP" altLang="en-US" dirty="0"/>
              <a:t>～</a:t>
            </a:r>
            <a:r>
              <a:rPr lang="en-US" altLang="ja-JP" dirty="0"/>
              <a:t>15</a:t>
            </a:r>
            <a:r>
              <a:rPr lang="ja-JP" altLang="en-US" dirty="0"/>
              <a:t>分ほど</a:t>
            </a:r>
            <a:endParaRPr lang="en-US" altLang="ja-JP" dirty="0"/>
          </a:p>
          <a:p>
            <a:r>
              <a:rPr lang="en-US" altLang="ja-JP" dirty="0"/>
              <a:t>※</a:t>
            </a:r>
            <a:r>
              <a:rPr lang="ja-JP" altLang="en-US" dirty="0"/>
              <a:t>実装した規模（画面数、テスト件数、総バグ数、修正件数）を記載してください。</a:t>
            </a:r>
            <a:endParaRPr lang="en-US" altLang="ja-JP" dirty="0"/>
          </a:p>
          <a:p>
            <a:r>
              <a:rPr lang="en-US" altLang="ja-JP" dirty="0"/>
              <a:t>※</a:t>
            </a:r>
            <a:r>
              <a:rPr lang="ja-JP" altLang="en-US" dirty="0"/>
              <a:t>特に苦労した機能（オリジナル機能も含む）を</a:t>
            </a:r>
            <a:r>
              <a:rPr lang="en-US" altLang="ja-JP" dirty="0"/>
              <a:t>1</a:t>
            </a:r>
            <a:r>
              <a:rPr lang="ja-JP" altLang="en-US" dirty="0"/>
              <a:t>つピックアップして内容をまとめてください。</a:t>
            </a:r>
            <a:endParaRPr lang="en-US" altLang="ja-JP" dirty="0"/>
          </a:p>
          <a:p>
            <a:endParaRPr lang="en-US" altLang="ja-JP" sz="2800" dirty="0"/>
          </a:p>
          <a:p>
            <a:pPr marL="457200" indent="-457200">
              <a:buFont typeface="Arial" panose="020B0604020202020204" pitchFamily="34" charset="0"/>
              <a:buChar char="•"/>
            </a:pPr>
            <a:r>
              <a:rPr lang="ja-JP" altLang="en-US" sz="2800" b="1" dirty="0"/>
              <a:t>メンバー</a:t>
            </a:r>
            <a:r>
              <a:rPr lang="en-US" altLang="ja-JP" sz="2800" b="1" dirty="0"/>
              <a:t>1</a:t>
            </a:r>
            <a:r>
              <a:rPr lang="ja-JP" altLang="en-US" sz="2800" b="1" dirty="0"/>
              <a:t>人ずつの成長について</a:t>
            </a:r>
            <a:endParaRPr lang="en-US" altLang="ja-JP" sz="2800" b="1" dirty="0"/>
          </a:p>
          <a:p>
            <a:r>
              <a:rPr kumimoji="1" lang="en-US" altLang="ja-JP" dirty="0"/>
              <a:t>※</a:t>
            </a:r>
            <a:r>
              <a:rPr kumimoji="1" lang="ja-JP" altLang="en-US" dirty="0"/>
              <a:t>発表所要時間：</a:t>
            </a:r>
            <a:r>
              <a:rPr kumimoji="1" lang="en-US" altLang="ja-JP" dirty="0"/>
              <a:t>1</a:t>
            </a:r>
            <a:r>
              <a:rPr kumimoji="1" lang="ja-JP" altLang="en-US" dirty="0"/>
              <a:t>名あたり</a:t>
            </a:r>
            <a:r>
              <a:rPr kumimoji="1" lang="en-US" altLang="ja-JP" dirty="0"/>
              <a:t>2</a:t>
            </a:r>
            <a:r>
              <a:rPr kumimoji="1" lang="ja-JP" altLang="en-US" dirty="0"/>
              <a:t>～</a:t>
            </a:r>
            <a:r>
              <a:rPr kumimoji="1" lang="en-US" altLang="ja-JP" dirty="0"/>
              <a:t>3</a:t>
            </a:r>
            <a:r>
              <a:rPr kumimoji="1" lang="ja-JP" altLang="en-US" dirty="0"/>
              <a:t>分ほど</a:t>
            </a:r>
            <a:endParaRPr kumimoji="1" lang="en-US" altLang="ja-JP" dirty="0"/>
          </a:p>
          <a:p>
            <a:r>
              <a:rPr kumimoji="1" lang="en-US" altLang="ja-JP" dirty="0"/>
              <a:t>※</a:t>
            </a:r>
            <a:r>
              <a:rPr kumimoji="1" lang="ja-JP" altLang="en-US" dirty="0"/>
              <a:t>１</a:t>
            </a:r>
            <a:r>
              <a:rPr lang="ja-JP" altLang="en-US" dirty="0"/>
              <a:t>人につき</a:t>
            </a:r>
            <a:r>
              <a:rPr lang="en-US" altLang="ja-JP" dirty="0"/>
              <a:t>1</a:t>
            </a:r>
            <a:r>
              <a:rPr lang="ja-JP" altLang="en-US" dirty="0"/>
              <a:t>枚のスライドで内容をまとめてください。</a:t>
            </a:r>
            <a:endParaRPr kumimoji="1" lang="en-US" altLang="ja-JP" dirty="0"/>
          </a:p>
          <a:p>
            <a:pPr marL="457200" indent="-457200">
              <a:buFont typeface="Arial" panose="020B0604020202020204" pitchFamily="34" charset="0"/>
              <a:buChar char="•"/>
            </a:pPr>
            <a:endParaRPr kumimoji="1" lang="ja-JP" altLang="en-US" sz="2800" dirty="0"/>
          </a:p>
        </p:txBody>
      </p:sp>
      <p:sp>
        <p:nvSpPr>
          <p:cNvPr id="4" name="スライド番号プレースホルダー 3">
            <a:extLst>
              <a:ext uri="{FF2B5EF4-FFF2-40B4-BE49-F238E27FC236}">
                <a16:creationId xmlns:a16="http://schemas.microsoft.com/office/drawing/2014/main" id="{8507E964-D424-417C-B55F-9F8A797BFF66}"/>
              </a:ext>
            </a:extLst>
          </p:cNvPr>
          <p:cNvSpPr>
            <a:spLocks noGrp="1"/>
          </p:cNvSpPr>
          <p:nvPr>
            <p:ph type="sldNum" sz="quarter" idx="12"/>
          </p:nvPr>
        </p:nvSpPr>
        <p:spPr/>
        <p:txBody>
          <a:bodyPr/>
          <a:lstStyle/>
          <a:p>
            <a:fld id="{D4DE910D-69DC-EA44-B504-FB462E4F2411}" type="slidenum">
              <a:rPr kumimoji="1" lang="ja-JP" altLang="en-US" smtClean="0"/>
              <a:pPr/>
              <a:t>10</a:t>
            </a:fld>
            <a:endParaRPr kumimoji="1" lang="ja-JP" altLang="en-US"/>
          </a:p>
        </p:txBody>
      </p:sp>
    </p:spTree>
    <p:extLst>
      <p:ext uri="{BB962C8B-B14F-4D97-AF65-F5344CB8AC3E}">
        <p14:creationId xmlns:p14="http://schemas.microsoft.com/office/powerpoint/2010/main" val="2295516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0258ED4-6A5E-468D-BCB6-7391B3EDFCE4}"/>
              </a:ext>
            </a:extLst>
          </p:cNvPr>
          <p:cNvSpPr>
            <a:spLocks noGrp="1"/>
          </p:cNvSpPr>
          <p:nvPr>
            <p:ph type="sldNum" sz="quarter" idx="12"/>
          </p:nvPr>
        </p:nvSpPr>
        <p:spPr/>
        <p:txBody>
          <a:bodyPr/>
          <a:lstStyle/>
          <a:p>
            <a:fld id="{D4DE910D-69DC-EA44-B504-FB462E4F2411}" type="slidenum">
              <a:rPr kumimoji="1" lang="ja-JP" altLang="en-US" smtClean="0"/>
              <a:pPr/>
              <a:t>2</a:t>
            </a:fld>
            <a:endParaRPr kumimoji="1" lang="ja-JP" altLang="en-US"/>
          </a:p>
        </p:txBody>
      </p:sp>
      <p:pic>
        <p:nvPicPr>
          <p:cNvPr id="12" name="図 11" descr="テキスト, ホワイトボード&#10;&#10;自動的に生成された説明">
            <a:extLst>
              <a:ext uri="{FF2B5EF4-FFF2-40B4-BE49-F238E27FC236}">
                <a16:creationId xmlns:a16="http://schemas.microsoft.com/office/drawing/2014/main" id="{6C416746-89FC-47FE-9BAB-C6512B4B75EE}"/>
              </a:ext>
            </a:extLst>
          </p:cNvPr>
          <p:cNvPicPr>
            <a:picLocks noChangeAspect="1"/>
          </p:cNvPicPr>
          <p:nvPr/>
        </p:nvPicPr>
        <p:blipFill>
          <a:blip r:embed="rId3"/>
          <a:stretch>
            <a:fillRect/>
          </a:stretch>
        </p:blipFill>
        <p:spPr>
          <a:xfrm>
            <a:off x="903131" y="511901"/>
            <a:ext cx="10385738" cy="5834198"/>
          </a:xfrm>
          <a:prstGeom prst="rect">
            <a:avLst/>
          </a:prstGeom>
        </p:spPr>
      </p:pic>
    </p:spTree>
    <p:extLst>
      <p:ext uri="{BB962C8B-B14F-4D97-AF65-F5344CB8AC3E}">
        <p14:creationId xmlns:p14="http://schemas.microsoft.com/office/powerpoint/2010/main" val="1974354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hidden="1">
            <a:extLst>
              <a:ext uri="{FF2B5EF4-FFF2-40B4-BE49-F238E27FC236}">
                <a16:creationId xmlns:a16="http://schemas.microsoft.com/office/drawing/2014/main" id="{FEA98235-E147-4E58-AC8D-394D1EFD7F15}"/>
              </a:ext>
            </a:extLst>
          </p:cNvPr>
          <p:cNvSpPr>
            <a:spLocks noGrp="1"/>
          </p:cNvSpPr>
          <p:nvPr>
            <p:ph type="sldNum" sz="quarter" idx="12"/>
          </p:nvPr>
        </p:nvSpPr>
        <p:spPr/>
        <p:txBody>
          <a:bodyPr/>
          <a:lstStyle/>
          <a:p>
            <a:pPr>
              <a:spcAft>
                <a:spcPts val="600"/>
              </a:spcAft>
            </a:pPr>
            <a:fld id="{D4DE910D-69DC-EA44-B504-FB462E4F2411}" type="slidenum">
              <a:rPr kumimoji="1" lang="ja-JP" altLang="en-US" smtClean="0"/>
              <a:pPr>
                <a:spcAft>
                  <a:spcPts val="600"/>
                </a:spcAft>
              </a:pPr>
              <a:t>3</a:t>
            </a:fld>
            <a:endParaRPr kumimoji="1" lang="ja-JP" altLang="en-US"/>
          </a:p>
        </p:txBody>
      </p:sp>
      <p:sp>
        <p:nvSpPr>
          <p:cNvPr id="17" name="タイトル 1">
            <a:extLst>
              <a:ext uri="{FF2B5EF4-FFF2-40B4-BE49-F238E27FC236}">
                <a16:creationId xmlns:a16="http://schemas.microsoft.com/office/drawing/2014/main" id="{A068DE04-30AD-0F4F-3A61-95211E6ADF9F}"/>
              </a:ext>
            </a:extLst>
          </p:cNvPr>
          <p:cNvSpPr>
            <a:spLocks noGrp="1"/>
          </p:cNvSpPr>
          <p:nvPr>
            <p:ph type="title"/>
          </p:nvPr>
        </p:nvSpPr>
        <p:spPr>
          <a:xfrm>
            <a:off x="838200" y="622473"/>
            <a:ext cx="10515600" cy="1068216"/>
          </a:xfrm>
        </p:spPr>
        <p:txBody>
          <a:bodyPr/>
          <a:lstStyle/>
          <a:p>
            <a:r>
              <a:rPr kumimoji="1" lang="ja-JP" altLang="en-US" dirty="0"/>
              <a:t>成果報告会の流れ</a:t>
            </a:r>
          </a:p>
        </p:txBody>
      </p:sp>
      <p:pic>
        <p:nvPicPr>
          <p:cNvPr id="18" name="図 17">
            <a:extLst>
              <a:ext uri="{FF2B5EF4-FFF2-40B4-BE49-F238E27FC236}">
                <a16:creationId xmlns:a16="http://schemas.microsoft.com/office/drawing/2014/main" id="{6FDF2BFD-470A-026E-1C06-3678A9458A7F}"/>
              </a:ext>
            </a:extLst>
          </p:cNvPr>
          <p:cNvPicPr>
            <a:picLocks noChangeAspect="1"/>
          </p:cNvPicPr>
          <p:nvPr/>
        </p:nvPicPr>
        <p:blipFill rotWithShape="1">
          <a:blip r:embed="rId3"/>
          <a:srcRect r="27324"/>
          <a:stretch/>
        </p:blipFill>
        <p:spPr>
          <a:xfrm>
            <a:off x="1239940" y="1605304"/>
            <a:ext cx="9712119" cy="3164659"/>
          </a:xfrm>
          <a:prstGeom prst="rect">
            <a:avLst/>
          </a:prstGeom>
        </p:spPr>
      </p:pic>
    </p:spTree>
    <p:extLst>
      <p:ext uri="{BB962C8B-B14F-4D97-AF65-F5344CB8AC3E}">
        <p14:creationId xmlns:p14="http://schemas.microsoft.com/office/powerpoint/2010/main" val="163897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9BEA65-7D5C-4CE6-94B6-3CFEBF9B4CB0}"/>
              </a:ext>
            </a:extLst>
          </p:cNvPr>
          <p:cNvSpPr>
            <a:spLocks noGrp="1"/>
          </p:cNvSpPr>
          <p:nvPr>
            <p:ph type="title"/>
          </p:nvPr>
        </p:nvSpPr>
        <p:spPr/>
        <p:txBody>
          <a:bodyPr/>
          <a:lstStyle/>
          <a:p>
            <a:r>
              <a:rPr kumimoji="1" lang="ja-JP" altLang="en-US" dirty="0"/>
              <a:t>成長アピール</a:t>
            </a:r>
            <a:r>
              <a:rPr lang="ja-JP" altLang="en-US" dirty="0"/>
              <a:t>できる最後の場</a:t>
            </a:r>
            <a:endParaRPr kumimoji="1" lang="ja-JP" altLang="en-US" dirty="0"/>
          </a:p>
        </p:txBody>
      </p:sp>
      <p:sp>
        <p:nvSpPr>
          <p:cNvPr id="3" name="コンテンツ プレースホルダー 2">
            <a:extLst>
              <a:ext uri="{FF2B5EF4-FFF2-40B4-BE49-F238E27FC236}">
                <a16:creationId xmlns:a16="http://schemas.microsoft.com/office/drawing/2014/main" id="{F9F01850-D4FE-4442-8C70-0B8C96B98979}"/>
              </a:ext>
            </a:extLst>
          </p:cNvPr>
          <p:cNvSpPr>
            <a:spLocks noGrp="1"/>
          </p:cNvSpPr>
          <p:nvPr>
            <p:ph idx="1"/>
          </p:nvPr>
        </p:nvSpPr>
        <p:spPr/>
        <p:txBody>
          <a:bodyPr>
            <a:normAutofit/>
          </a:bodyPr>
          <a:lstStyle/>
          <a:p>
            <a:r>
              <a:rPr kumimoji="1" lang="ja-JP" altLang="en-US" sz="2800" dirty="0"/>
              <a:t>研修を通して自身の成長をしっかりアピールすることが目標です。</a:t>
            </a:r>
            <a:endParaRPr kumimoji="1" lang="en-US" altLang="ja-JP" sz="2800" dirty="0"/>
          </a:p>
          <a:p>
            <a:endParaRPr lang="en-US" altLang="ja-JP" sz="2800" dirty="0"/>
          </a:p>
          <a:p>
            <a:r>
              <a:rPr kumimoji="1" lang="ja-JP" altLang="en-US" sz="2800" dirty="0"/>
              <a:t>先輩社員、上司の方々に、</a:t>
            </a:r>
            <a:br>
              <a:rPr lang="en-US" altLang="ja-JP" sz="2800" dirty="0"/>
            </a:br>
            <a:r>
              <a:rPr lang="ja-JP" altLang="en-US" sz="2800" dirty="0"/>
              <a:t>「</a:t>
            </a:r>
            <a:r>
              <a:rPr kumimoji="1" lang="ja-JP" altLang="en-US" sz="2800" b="1" dirty="0"/>
              <a:t>自分がどれだけ成長できたか</a:t>
            </a:r>
            <a:r>
              <a:rPr kumimoji="1" lang="ja-JP" altLang="en-US" sz="2800" dirty="0"/>
              <a:t>」を見て喜んでもらえるように</a:t>
            </a:r>
            <a:br>
              <a:rPr lang="en-US" altLang="ja-JP" sz="2800" dirty="0"/>
            </a:br>
            <a:r>
              <a:rPr kumimoji="1" lang="ja-JP" altLang="en-US" sz="2800" dirty="0"/>
              <a:t>アピールできる点を出し切りましょう！！</a:t>
            </a:r>
          </a:p>
        </p:txBody>
      </p:sp>
      <p:sp>
        <p:nvSpPr>
          <p:cNvPr id="4" name="スライド番号プレースホルダー 3">
            <a:extLst>
              <a:ext uri="{FF2B5EF4-FFF2-40B4-BE49-F238E27FC236}">
                <a16:creationId xmlns:a16="http://schemas.microsoft.com/office/drawing/2014/main" id="{91C3F9FA-5002-4A23-8422-4D2E1FDE3ADB}"/>
              </a:ext>
            </a:extLst>
          </p:cNvPr>
          <p:cNvSpPr>
            <a:spLocks noGrp="1"/>
          </p:cNvSpPr>
          <p:nvPr>
            <p:ph type="sldNum" sz="quarter" idx="12"/>
          </p:nvPr>
        </p:nvSpPr>
        <p:spPr/>
        <p:txBody>
          <a:bodyPr/>
          <a:lstStyle/>
          <a:p>
            <a:fld id="{D4DE910D-69DC-EA44-B504-FB462E4F2411}" type="slidenum">
              <a:rPr kumimoji="1" lang="ja-JP" altLang="en-US" smtClean="0"/>
              <a:pPr/>
              <a:t>4</a:t>
            </a:fld>
            <a:endParaRPr kumimoji="1" lang="ja-JP" altLang="en-US"/>
          </a:p>
        </p:txBody>
      </p:sp>
      <p:pic>
        <p:nvPicPr>
          <p:cNvPr id="6" name="図 5" descr="ポーズをとっているスーツ姿の男性&#10;&#10;自動的に生成された説明">
            <a:extLst>
              <a:ext uri="{FF2B5EF4-FFF2-40B4-BE49-F238E27FC236}">
                <a16:creationId xmlns:a16="http://schemas.microsoft.com/office/drawing/2014/main" id="{15A458D5-CE0B-4434-86DB-3E61B75C3B11}"/>
              </a:ext>
            </a:extLst>
          </p:cNvPr>
          <p:cNvPicPr>
            <a:picLocks noChangeAspect="1"/>
          </p:cNvPicPr>
          <p:nvPr/>
        </p:nvPicPr>
        <p:blipFill>
          <a:blip r:embed="rId3"/>
          <a:stretch>
            <a:fillRect/>
          </a:stretch>
        </p:blipFill>
        <p:spPr>
          <a:xfrm>
            <a:off x="8271933" y="4175357"/>
            <a:ext cx="3087842" cy="2060170"/>
          </a:xfrm>
          <a:prstGeom prst="rect">
            <a:avLst/>
          </a:prstGeom>
        </p:spPr>
      </p:pic>
    </p:spTree>
    <p:extLst>
      <p:ext uri="{BB962C8B-B14F-4D97-AF65-F5344CB8AC3E}">
        <p14:creationId xmlns:p14="http://schemas.microsoft.com/office/powerpoint/2010/main" val="1973787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CCE3F7-50F8-4CAD-8D19-50889ABF9821}"/>
              </a:ext>
            </a:extLst>
          </p:cNvPr>
          <p:cNvSpPr>
            <a:spLocks noGrp="1"/>
          </p:cNvSpPr>
          <p:nvPr>
            <p:ph type="title"/>
          </p:nvPr>
        </p:nvSpPr>
        <p:spPr/>
        <p:txBody>
          <a:bodyPr/>
          <a:lstStyle/>
          <a:p>
            <a:r>
              <a:rPr lang="ja-JP" altLang="en-US"/>
              <a:t>効果的に成長アピールするために</a:t>
            </a:r>
            <a:endParaRPr kumimoji="1" lang="ja-JP" altLang="en-US"/>
          </a:p>
        </p:txBody>
      </p:sp>
      <p:sp>
        <p:nvSpPr>
          <p:cNvPr id="3" name="コンテンツ プレースホルダー 2">
            <a:extLst>
              <a:ext uri="{FF2B5EF4-FFF2-40B4-BE49-F238E27FC236}">
                <a16:creationId xmlns:a16="http://schemas.microsoft.com/office/drawing/2014/main" id="{DFDE1FF7-6C77-42B7-93E9-CBFA8E5CC483}"/>
              </a:ext>
            </a:extLst>
          </p:cNvPr>
          <p:cNvSpPr>
            <a:spLocks noGrp="1"/>
          </p:cNvSpPr>
          <p:nvPr>
            <p:ph idx="1"/>
          </p:nvPr>
        </p:nvSpPr>
        <p:spPr/>
        <p:txBody>
          <a:bodyPr>
            <a:normAutofit lnSpcReduction="10000"/>
          </a:bodyPr>
          <a:lstStyle/>
          <a:p>
            <a:r>
              <a:rPr kumimoji="1" lang="ja-JP" altLang="en-US" sz="2800"/>
              <a:t>限られた時間の中で、しっかりと自分たちの成長をアピールするために、以下のポイントを押さえて発表の準備を行いましょう。</a:t>
            </a:r>
            <a:endParaRPr kumimoji="1" lang="en-US" altLang="ja-JP" sz="2800"/>
          </a:p>
          <a:p>
            <a:endParaRPr kumimoji="1" lang="en-US" altLang="ja-JP" sz="2800"/>
          </a:p>
          <a:p>
            <a:pPr marL="514350" indent="-514350">
              <a:buFont typeface="+mj-lt"/>
              <a:buAutoNum type="arabicPeriod"/>
            </a:pPr>
            <a:r>
              <a:rPr lang="ja-JP" altLang="en-US" sz="2800"/>
              <a:t>「最初」が重要</a:t>
            </a:r>
            <a:endParaRPr lang="en-US" altLang="ja-JP" sz="2800"/>
          </a:p>
          <a:p>
            <a:pPr marL="514350" indent="-514350">
              <a:buFont typeface="+mj-lt"/>
              <a:buAutoNum type="arabicPeriod"/>
            </a:pPr>
            <a:endParaRPr lang="en-US" altLang="ja-JP" sz="2800"/>
          </a:p>
          <a:p>
            <a:pPr marL="514350" indent="-514350">
              <a:buFont typeface="+mj-lt"/>
              <a:buAutoNum type="arabicPeriod"/>
            </a:pPr>
            <a:r>
              <a:rPr lang="ja-JP" altLang="en-US" sz="2800"/>
              <a:t>自分の言葉で伝えよう</a:t>
            </a:r>
            <a:endParaRPr lang="en-US" altLang="ja-JP" sz="2800"/>
          </a:p>
          <a:p>
            <a:pPr marL="514350" indent="-514350">
              <a:buFont typeface="+mj-lt"/>
              <a:buAutoNum type="arabicPeriod"/>
            </a:pPr>
            <a:endParaRPr lang="en-US" altLang="ja-JP" sz="2800"/>
          </a:p>
          <a:p>
            <a:pPr marL="514350" indent="-514350">
              <a:buFont typeface="+mj-lt"/>
              <a:buAutoNum type="arabicPeriod"/>
            </a:pPr>
            <a:r>
              <a:rPr lang="ja-JP" altLang="en-US" sz="2800"/>
              <a:t>評価につがなることを意識して成果を伝えよう</a:t>
            </a:r>
            <a:endParaRPr lang="en-US" altLang="ja-JP" sz="2800"/>
          </a:p>
          <a:p>
            <a:pPr marL="514350" indent="-514350">
              <a:buFont typeface="+mj-lt"/>
              <a:buAutoNum type="arabicPeriod"/>
            </a:pPr>
            <a:endParaRPr lang="en-US" altLang="ja-JP" sz="2800"/>
          </a:p>
          <a:p>
            <a:pPr marL="514350" indent="-514350">
              <a:buFont typeface="+mj-lt"/>
              <a:buAutoNum type="arabicPeriod"/>
            </a:pPr>
            <a:r>
              <a:rPr lang="ja-JP" altLang="en-US" sz="2800"/>
              <a:t>成長が分かるストーリーを伝えよう</a:t>
            </a:r>
            <a:endParaRPr lang="en-US" altLang="ja-JP" sz="2800"/>
          </a:p>
        </p:txBody>
      </p:sp>
      <p:sp>
        <p:nvSpPr>
          <p:cNvPr id="4" name="スライド番号プレースホルダー 3">
            <a:extLst>
              <a:ext uri="{FF2B5EF4-FFF2-40B4-BE49-F238E27FC236}">
                <a16:creationId xmlns:a16="http://schemas.microsoft.com/office/drawing/2014/main" id="{029B448D-2687-4EEB-BDFA-22E243C3A716}"/>
              </a:ext>
            </a:extLst>
          </p:cNvPr>
          <p:cNvSpPr>
            <a:spLocks noGrp="1"/>
          </p:cNvSpPr>
          <p:nvPr>
            <p:ph type="sldNum" sz="quarter" idx="12"/>
          </p:nvPr>
        </p:nvSpPr>
        <p:spPr/>
        <p:txBody>
          <a:bodyPr/>
          <a:lstStyle/>
          <a:p>
            <a:fld id="{D4DE910D-69DC-EA44-B504-FB462E4F2411}" type="slidenum">
              <a:rPr kumimoji="1" lang="ja-JP" altLang="en-US" smtClean="0"/>
              <a:pPr/>
              <a:t>5</a:t>
            </a:fld>
            <a:endParaRPr kumimoji="1" lang="ja-JP" altLang="en-US"/>
          </a:p>
        </p:txBody>
      </p:sp>
    </p:spTree>
    <p:extLst>
      <p:ext uri="{BB962C8B-B14F-4D97-AF65-F5344CB8AC3E}">
        <p14:creationId xmlns:p14="http://schemas.microsoft.com/office/powerpoint/2010/main" val="2401933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90C4C5-8A0C-41A9-A207-5FC04178FE93}"/>
              </a:ext>
            </a:extLst>
          </p:cNvPr>
          <p:cNvSpPr>
            <a:spLocks noGrp="1"/>
          </p:cNvSpPr>
          <p:nvPr>
            <p:ph type="title"/>
          </p:nvPr>
        </p:nvSpPr>
        <p:spPr/>
        <p:txBody>
          <a:bodyPr/>
          <a:lstStyle/>
          <a:p>
            <a:r>
              <a:rPr lang="ja-JP" altLang="en-US" sz="3600"/>
              <a:t>「最初」が重要</a:t>
            </a:r>
            <a:endParaRPr kumimoji="1" lang="ja-JP" altLang="en-US"/>
          </a:p>
        </p:txBody>
      </p:sp>
      <p:sp>
        <p:nvSpPr>
          <p:cNvPr id="3" name="コンテンツ プレースホルダー 2">
            <a:extLst>
              <a:ext uri="{FF2B5EF4-FFF2-40B4-BE49-F238E27FC236}">
                <a16:creationId xmlns:a16="http://schemas.microsoft.com/office/drawing/2014/main" id="{2E3B1402-525E-4C0C-9B1C-FB8D522AD2D3}"/>
              </a:ext>
            </a:extLst>
          </p:cNvPr>
          <p:cNvSpPr>
            <a:spLocks noGrp="1"/>
          </p:cNvSpPr>
          <p:nvPr>
            <p:ph idx="1"/>
          </p:nvPr>
        </p:nvSpPr>
        <p:spPr/>
        <p:txBody>
          <a:bodyPr>
            <a:normAutofit/>
          </a:bodyPr>
          <a:lstStyle/>
          <a:p>
            <a:r>
              <a:rPr lang="ja-JP" altLang="en-US" sz="2800"/>
              <a:t>最初の伝え方</a:t>
            </a:r>
            <a:r>
              <a:rPr lang="en-US" altLang="ja-JP" sz="2800"/>
              <a:t>1</a:t>
            </a:r>
            <a:r>
              <a:rPr lang="ja-JP" altLang="en-US" sz="2800"/>
              <a:t>つで相手の聞く姿勢は変わります。</a:t>
            </a:r>
            <a:endParaRPr lang="en-US" altLang="ja-JP" sz="2800"/>
          </a:p>
          <a:p>
            <a:r>
              <a:rPr lang="ja-JP" altLang="en-US" sz="2800"/>
              <a:t>成果報告会において、しっかりと聴いてもらうために</a:t>
            </a:r>
            <a:br>
              <a:rPr lang="en-US" altLang="ja-JP" sz="2800"/>
            </a:br>
            <a:r>
              <a:rPr lang="ja-JP" altLang="en-US" sz="2800"/>
              <a:t>実践しましょう。</a:t>
            </a:r>
            <a:endParaRPr lang="en-US" altLang="ja-JP" sz="2800"/>
          </a:p>
          <a:p>
            <a:pPr lvl="1"/>
            <a:endParaRPr lang="en-US" altLang="ja-JP" sz="2800"/>
          </a:p>
          <a:p>
            <a:pPr marL="1028700" lvl="1" indent="-514350">
              <a:buFont typeface="+mj-lt"/>
              <a:buAutoNum type="arabicPeriod"/>
            </a:pPr>
            <a:r>
              <a:rPr lang="ja-JP" altLang="en-US" sz="2800" b="1"/>
              <a:t>元気な挨拶をする</a:t>
            </a:r>
            <a:endParaRPr lang="en-US" altLang="ja-JP" sz="2800" b="1"/>
          </a:p>
          <a:p>
            <a:pPr marL="1028700" lvl="1" indent="-514350">
              <a:buFont typeface="+mj-lt"/>
              <a:buAutoNum type="arabicPeriod"/>
            </a:pPr>
            <a:endParaRPr lang="en-US" altLang="ja-JP" sz="2800" b="1"/>
          </a:p>
          <a:p>
            <a:pPr marL="1028700" lvl="1" indent="-514350">
              <a:buFont typeface="+mj-lt"/>
              <a:buAutoNum type="arabicPeriod"/>
            </a:pPr>
            <a:r>
              <a:rPr lang="ja-JP" altLang="en-US" sz="2800" b="1"/>
              <a:t>感謝の言葉を伝える</a:t>
            </a:r>
            <a:endParaRPr lang="en-US" altLang="ja-JP" sz="2800" b="1"/>
          </a:p>
          <a:p>
            <a:pPr marL="1028700" lvl="1" indent="-514350">
              <a:buFont typeface="+mj-lt"/>
              <a:buAutoNum type="arabicPeriod"/>
            </a:pPr>
            <a:endParaRPr lang="en-US" altLang="ja-JP" sz="2800" b="1"/>
          </a:p>
          <a:p>
            <a:pPr marL="1028700" lvl="1" indent="-514350">
              <a:buFont typeface="+mj-lt"/>
              <a:buAutoNum type="arabicPeriod"/>
            </a:pPr>
            <a:r>
              <a:rPr lang="ja-JP" altLang="en-US" sz="2800" b="1"/>
              <a:t>発表の目的を伝える</a:t>
            </a:r>
            <a:endParaRPr lang="en-US" altLang="ja-JP" sz="2800" b="1"/>
          </a:p>
        </p:txBody>
      </p:sp>
      <p:sp>
        <p:nvSpPr>
          <p:cNvPr id="4" name="スライド番号プレースホルダー 3">
            <a:extLst>
              <a:ext uri="{FF2B5EF4-FFF2-40B4-BE49-F238E27FC236}">
                <a16:creationId xmlns:a16="http://schemas.microsoft.com/office/drawing/2014/main" id="{C678B317-76ED-4E5E-B27D-B3BED34A0491}"/>
              </a:ext>
            </a:extLst>
          </p:cNvPr>
          <p:cNvSpPr>
            <a:spLocks noGrp="1"/>
          </p:cNvSpPr>
          <p:nvPr>
            <p:ph type="sldNum" sz="quarter" idx="12"/>
          </p:nvPr>
        </p:nvSpPr>
        <p:spPr/>
        <p:txBody>
          <a:bodyPr/>
          <a:lstStyle/>
          <a:p>
            <a:fld id="{D4DE910D-69DC-EA44-B504-FB462E4F2411}" type="slidenum">
              <a:rPr kumimoji="1" lang="ja-JP" altLang="en-US" smtClean="0"/>
              <a:pPr/>
              <a:t>6</a:t>
            </a:fld>
            <a:endParaRPr kumimoji="1" lang="ja-JP" altLang="en-US"/>
          </a:p>
        </p:txBody>
      </p:sp>
      <p:pic>
        <p:nvPicPr>
          <p:cNvPr id="6" name="図 5" descr="屋内, 人, テーブル, 民衆 が含まれている画像&#10;&#10;自動的に生成された説明">
            <a:extLst>
              <a:ext uri="{FF2B5EF4-FFF2-40B4-BE49-F238E27FC236}">
                <a16:creationId xmlns:a16="http://schemas.microsoft.com/office/drawing/2014/main" id="{FEE5F957-DE91-42CB-97E7-F30E7221670D}"/>
              </a:ext>
            </a:extLst>
          </p:cNvPr>
          <p:cNvPicPr>
            <a:picLocks noChangeAspect="1"/>
          </p:cNvPicPr>
          <p:nvPr/>
        </p:nvPicPr>
        <p:blipFill>
          <a:blip r:embed="rId3"/>
          <a:stretch>
            <a:fillRect/>
          </a:stretch>
        </p:blipFill>
        <p:spPr>
          <a:xfrm>
            <a:off x="7371516" y="3310466"/>
            <a:ext cx="4092293" cy="2730327"/>
          </a:xfrm>
          <a:prstGeom prst="rect">
            <a:avLst/>
          </a:prstGeom>
        </p:spPr>
      </p:pic>
    </p:spTree>
    <p:extLst>
      <p:ext uri="{BB962C8B-B14F-4D97-AF65-F5344CB8AC3E}">
        <p14:creationId xmlns:p14="http://schemas.microsoft.com/office/powerpoint/2010/main" val="632325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90C4C5-8A0C-41A9-A207-5FC04178FE93}"/>
              </a:ext>
            </a:extLst>
          </p:cNvPr>
          <p:cNvSpPr>
            <a:spLocks noGrp="1"/>
          </p:cNvSpPr>
          <p:nvPr>
            <p:ph type="title"/>
          </p:nvPr>
        </p:nvSpPr>
        <p:spPr/>
        <p:txBody>
          <a:bodyPr/>
          <a:lstStyle/>
          <a:p>
            <a:r>
              <a:rPr kumimoji="1" lang="ja-JP" altLang="en-US" sz="3600"/>
              <a:t>自分の言葉で伝えよう</a:t>
            </a:r>
            <a:endParaRPr kumimoji="1" lang="ja-JP" altLang="en-US"/>
          </a:p>
        </p:txBody>
      </p:sp>
      <p:sp>
        <p:nvSpPr>
          <p:cNvPr id="3" name="コンテンツ プレースホルダー 2">
            <a:extLst>
              <a:ext uri="{FF2B5EF4-FFF2-40B4-BE49-F238E27FC236}">
                <a16:creationId xmlns:a16="http://schemas.microsoft.com/office/drawing/2014/main" id="{2E3B1402-525E-4C0C-9B1C-FB8D522AD2D3}"/>
              </a:ext>
            </a:extLst>
          </p:cNvPr>
          <p:cNvSpPr>
            <a:spLocks noGrp="1"/>
          </p:cNvSpPr>
          <p:nvPr>
            <p:ph idx="1"/>
          </p:nvPr>
        </p:nvSpPr>
        <p:spPr/>
        <p:txBody>
          <a:bodyPr>
            <a:normAutofit/>
          </a:bodyPr>
          <a:lstStyle/>
          <a:p>
            <a:r>
              <a:rPr lang="ja-JP" altLang="en-US" sz="2800"/>
              <a:t>相手に一番伝わるのは「自分の言葉」で伝えることです。</a:t>
            </a:r>
            <a:endParaRPr lang="en-US" altLang="ja-JP" sz="2800"/>
          </a:p>
          <a:p>
            <a:endParaRPr lang="en-US" altLang="ja-JP" sz="2800"/>
          </a:p>
          <a:p>
            <a:pPr marL="971550" lvl="1" indent="-457200">
              <a:buFont typeface="Arial" panose="020B0604020202020204" pitchFamily="34" charset="0"/>
              <a:buChar char="•"/>
            </a:pPr>
            <a:r>
              <a:rPr lang="ja-JP" altLang="en-US" sz="2800" b="1"/>
              <a:t>スライドの文字数は最小限に</a:t>
            </a:r>
            <a:endParaRPr lang="en-US" altLang="ja-JP" sz="2800" b="1"/>
          </a:p>
          <a:p>
            <a:pPr marL="971550" lvl="1" indent="-457200">
              <a:buFont typeface="Arial" panose="020B0604020202020204" pitchFamily="34" charset="0"/>
              <a:buChar char="•"/>
            </a:pPr>
            <a:endParaRPr lang="en-US" altLang="ja-JP" sz="2800" b="1"/>
          </a:p>
          <a:p>
            <a:pPr marL="971550" lvl="1" indent="-457200">
              <a:buFont typeface="Arial" panose="020B0604020202020204" pitchFamily="34" charset="0"/>
              <a:buChar char="•"/>
            </a:pPr>
            <a:r>
              <a:rPr lang="ja-JP" altLang="en-US" sz="2800" b="1"/>
              <a:t>話す言葉は自分の口で</a:t>
            </a:r>
            <a:endParaRPr lang="en-US" altLang="ja-JP" sz="2800" b="1"/>
          </a:p>
        </p:txBody>
      </p:sp>
      <p:sp>
        <p:nvSpPr>
          <p:cNvPr id="4" name="スライド番号プレースホルダー 3">
            <a:extLst>
              <a:ext uri="{FF2B5EF4-FFF2-40B4-BE49-F238E27FC236}">
                <a16:creationId xmlns:a16="http://schemas.microsoft.com/office/drawing/2014/main" id="{C678B317-76ED-4E5E-B27D-B3BED34A0491}"/>
              </a:ext>
            </a:extLst>
          </p:cNvPr>
          <p:cNvSpPr>
            <a:spLocks noGrp="1"/>
          </p:cNvSpPr>
          <p:nvPr>
            <p:ph type="sldNum" sz="quarter" idx="12"/>
          </p:nvPr>
        </p:nvSpPr>
        <p:spPr/>
        <p:txBody>
          <a:bodyPr/>
          <a:lstStyle/>
          <a:p>
            <a:fld id="{D4DE910D-69DC-EA44-B504-FB462E4F2411}" type="slidenum">
              <a:rPr kumimoji="1" lang="ja-JP" altLang="en-US" smtClean="0"/>
              <a:pPr/>
              <a:t>7</a:t>
            </a:fld>
            <a:endParaRPr kumimoji="1" lang="ja-JP" altLang="en-US"/>
          </a:p>
        </p:txBody>
      </p:sp>
      <p:pic>
        <p:nvPicPr>
          <p:cNvPr id="7" name="図 6" descr="ポーズをとっているスーツ姿の男性&#10;&#10;自動的に生成された説明">
            <a:extLst>
              <a:ext uri="{FF2B5EF4-FFF2-40B4-BE49-F238E27FC236}">
                <a16:creationId xmlns:a16="http://schemas.microsoft.com/office/drawing/2014/main" id="{271B8D7E-4EBA-413B-9D42-AA0F44DC5F91}"/>
              </a:ext>
            </a:extLst>
          </p:cNvPr>
          <p:cNvPicPr>
            <a:picLocks noChangeAspect="1"/>
          </p:cNvPicPr>
          <p:nvPr/>
        </p:nvPicPr>
        <p:blipFill>
          <a:blip r:embed="rId3"/>
          <a:stretch>
            <a:fillRect/>
          </a:stretch>
        </p:blipFill>
        <p:spPr>
          <a:xfrm>
            <a:off x="7535332" y="3283144"/>
            <a:ext cx="4024987" cy="2685421"/>
          </a:xfrm>
          <a:prstGeom prst="rect">
            <a:avLst/>
          </a:prstGeom>
        </p:spPr>
      </p:pic>
    </p:spTree>
    <p:extLst>
      <p:ext uri="{BB962C8B-B14F-4D97-AF65-F5344CB8AC3E}">
        <p14:creationId xmlns:p14="http://schemas.microsoft.com/office/powerpoint/2010/main" val="3313930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EAE59A-E8E8-42D8-AECE-B70C4F5C0F76}"/>
              </a:ext>
            </a:extLst>
          </p:cNvPr>
          <p:cNvSpPr>
            <a:spLocks noGrp="1"/>
          </p:cNvSpPr>
          <p:nvPr>
            <p:ph type="title"/>
          </p:nvPr>
        </p:nvSpPr>
        <p:spPr/>
        <p:txBody>
          <a:bodyPr/>
          <a:lstStyle/>
          <a:p>
            <a:r>
              <a:rPr lang="ja-JP" altLang="en-US" sz="3600"/>
              <a:t>評価につがなることを意識して成果を伝えよう</a:t>
            </a:r>
            <a:endParaRPr kumimoji="1" lang="ja-JP" altLang="en-US"/>
          </a:p>
        </p:txBody>
      </p:sp>
      <p:sp>
        <p:nvSpPr>
          <p:cNvPr id="3" name="コンテンツ プレースホルダー 2">
            <a:extLst>
              <a:ext uri="{FF2B5EF4-FFF2-40B4-BE49-F238E27FC236}">
                <a16:creationId xmlns:a16="http://schemas.microsoft.com/office/drawing/2014/main" id="{81C212D8-EAC2-4777-8857-A4A54807E507}"/>
              </a:ext>
            </a:extLst>
          </p:cNvPr>
          <p:cNvSpPr>
            <a:spLocks noGrp="1"/>
          </p:cNvSpPr>
          <p:nvPr>
            <p:ph idx="1"/>
          </p:nvPr>
        </p:nvSpPr>
        <p:spPr/>
        <p:txBody>
          <a:bodyPr>
            <a:normAutofit lnSpcReduction="10000"/>
          </a:bodyPr>
          <a:lstStyle/>
          <a:p>
            <a:r>
              <a:rPr kumimoji="1" lang="ja-JP" altLang="en-US" sz="2800"/>
              <a:t>会社では成果によりその人の評価が決まります。</a:t>
            </a:r>
            <a:endParaRPr kumimoji="1" lang="en-US" altLang="ja-JP" sz="2800"/>
          </a:p>
          <a:p>
            <a:r>
              <a:rPr lang="ja-JP" altLang="en-US" sz="2800"/>
              <a:t>チーム開発演習での成果を正当に評価をしてもらうために、</a:t>
            </a:r>
            <a:br>
              <a:rPr lang="en-US" altLang="ja-JP" sz="2800"/>
            </a:br>
            <a:r>
              <a:rPr lang="ja-JP" altLang="en-US" sz="2800"/>
              <a:t>目で見て分かるように以下のようなポイントを押さえて</a:t>
            </a:r>
            <a:br>
              <a:rPr lang="en-US" altLang="ja-JP" sz="2800"/>
            </a:br>
            <a:r>
              <a:rPr lang="ja-JP" altLang="en-US" sz="2800"/>
              <a:t>アピールしましょう。</a:t>
            </a:r>
            <a:endParaRPr lang="en-US" altLang="ja-JP" sz="2800"/>
          </a:p>
          <a:p>
            <a:endParaRPr kumimoji="1" lang="en-US" altLang="ja-JP" sz="2800"/>
          </a:p>
          <a:p>
            <a:pPr marL="971550" lvl="1" indent="-457200">
              <a:buFont typeface="Arial" panose="020B0604020202020204" pitchFamily="34" charset="0"/>
              <a:buChar char="•"/>
            </a:pPr>
            <a:r>
              <a:rPr kumimoji="1" lang="ja-JP" altLang="en-US" sz="2800" b="1"/>
              <a:t>何故そうしようと思ったか</a:t>
            </a:r>
            <a:endParaRPr kumimoji="1" lang="en-US" altLang="ja-JP" sz="2800" b="1"/>
          </a:p>
          <a:p>
            <a:pPr marL="971550" lvl="1" indent="-457200">
              <a:buFont typeface="Arial" panose="020B0604020202020204" pitchFamily="34" charset="0"/>
              <a:buChar char="•"/>
            </a:pPr>
            <a:endParaRPr kumimoji="1" lang="en-US" altLang="ja-JP" sz="2800" b="1"/>
          </a:p>
          <a:p>
            <a:pPr marL="971550" lvl="1" indent="-457200">
              <a:buFont typeface="Arial" panose="020B0604020202020204" pitchFamily="34" charset="0"/>
              <a:buChar char="•"/>
            </a:pPr>
            <a:r>
              <a:rPr lang="ja-JP" altLang="en-US" sz="2800" b="1"/>
              <a:t>何をやったか</a:t>
            </a:r>
            <a:endParaRPr lang="en-US" altLang="ja-JP" sz="2800" b="1"/>
          </a:p>
          <a:p>
            <a:pPr marL="971550" lvl="1" indent="-457200">
              <a:buFont typeface="Arial" panose="020B0604020202020204" pitchFamily="34" charset="0"/>
              <a:buChar char="•"/>
            </a:pPr>
            <a:endParaRPr lang="en-US" altLang="ja-JP" sz="2800" b="1"/>
          </a:p>
          <a:p>
            <a:pPr marL="971550" lvl="1" indent="-457200">
              <a:buFont typeface="Arial" panose="020B0604020202020204" pitchFamily="34" charset="0"/>
              <a:buChar char="•"/>
            </a:pPr>
            <a:r>
              <a:rPr lang="ja-JP" altLang="en-US" sz="2800" b="1"/>
              <a:t>どのような成果となったか</a:t>
            </a:r>
            <a:endParaRPr lang="en-US" altLang="ja-JP" sz="2800" b="1"/>
          </a:p>
          <a:p>
            <a:pPr marL="457200" indent="-457200">
              <a:buFont typeface="Arial" panose="020B0604020202020204" pitchFamily="34" charset="0"/>
              <a:buChar char="•"/>
            </a:pPr>
            <a:endParaRPr kumimoji="1" lang="ja-JP" altLang="en-US" sz="2800"/>
          </a:p>
        </p:txBody>
      </p:sp>
      <p:sp>
        <p:nvSpPr>
          <p:cNvPr id="4" name="スライド番号プレースホルダー 3">
            <a:extLst>
              <a:ext uri="{FF2B5EF4-FFF2-40B4-BE49-F238E27FC236}">
                <a16:creationId xmlns:a16="http://schemas.microsoft.com/office/drawing/2014/main" id="{AD1A5F3B-C712-4A71-A974-C8BFE7FF8574}"/>
              </a:ext>
            </a:extLst>
          </p:cNvPr>
          <p:cNvSpPr>
            <a:spLocks noGrp="1"/>
          </p:cNvSpPr>
          <p:nvPr>
            <p:ph type="sldNum" sz="quarter" idx="12"/>
          </p:nvPr>
        </p:nvSpPr>
        <p:spPr/>
        <p:txBody>
          <a:bodyPr/>
          <a:lstStyle/>
          <a:p>
            <a:fld id="{D4DE910D-69DC-EA44-B504-FB462E4F2411}" type="slidenum">
              <a:rPr kumimoji="1" lang="ja-JP" altLang="en-US" smtClean="0"/>
              <a:pPr/>
              <a:t>8</a:t>
            </a:fld>
            <a:endParaRPr kumimoji="1" lang="ja-JP" altLang="en-US"/>
          </a:p>
        </p:txBody>
      </p:sp>
      <p:pic>
        <p:nvPicPr>
          <p:cNvPr id="6" name="図 5" descr="ギターを弾いている人の手&#10;&#10;中程度の精度で自動的に生成された説明">
            <a:extLst>
              <a:ext uri="{FF2B5EF4-FFF2-40B4-BE49-F238E27FC236}">
                <a16:creationId xmlns:a16="http://schemas.microsoft.com/office/drawing/2014/main" id="{A0B9A530-5C4B-459C-B0BF-D9C63224401B}"/>
              </a:ext>
            </a:extLst>
          </p:cNvPr>
          <p:cNvPicPr>
            <a:picLocks noChangeAspect="1"/>
          </p:cNvPicPr>
          <p:nvPr/>
        </p:nvPicPr>
        <p:blipFill>
          <a:blip r:embed="rId3"/>
          <a:stretch>
            <a:fillRect/>
          </a:stretch>
        </p:blipFill>
        <p:spPr>
          <a:xfrm>
            <a:off x="8141109" y="3827920"/>
            <a:ext cx="3345426" cy="2226800"/>
          </a:xfrm>
          <a:prstGeom prst="rect">
            <a:avLst/>
          </a:prstGeom>
        </p:spPr>
      </p:pic>
    </p:spTree>
    <p:extLst>
      <p:ext uri="{BB962C8B-B14F-4D97-AF65-F5344CB8AC3E}">
        <p14:creationId xmlns:p14="http://schemas.microsoft.com/office/powerpoint/2010/main" val="363693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85FB7-DDAC-4AC3-A765-E8509B8B0C3D}"/>
              </a:ext>
            </a:extLst>
          </p:cNvPr>
          <p:cNvSpPr>
            <a:spLocks noGrp="1"/>
          </p:cNvSpPr>
          <p:nvPr>
            <p:ph type="title"/>
          </p:nvPr>
        </p:nvSpPr>
        <p:spPr/>
        <p:txBody>
          <a:bodyPr/>
          <a:lstStyle/>
          <a:p>
            <a:r>
              <a:rPr lang="ja-JP" altLang="en-US" sz="3600"/>
              <a:t>成長が分かるストーリーを伝えよう</a:t>
            </a:r>
            <a:endParaRPr kumimoji="1" lang="ja-JP" altLang="en-US"/>
          </a:p>
        </p:txBody>
      </p:sp>
      <p:sp>
        <p:nvSpPr>
          <p:cNvPr id="3" name="コンテンツ プレースホルダー 2">
            <a:extLst>
              <a:ext uri="{FF2B5EF4-FFF2-40B4-BE49-F238E27FC236}">
                <a16:creationId xmlns:a16="http://schemas.microsoft.com/office/drawing/2014/main" id="{CB7D9D5A-44B5-449C-94F8-F1F344C8C333}"/>
              </a:ext>
            </a:extLst>
          </p:cNvPr>
          <p:cNvSpPr>
            <a:spLocks noGrp="1"/>
          </p:cNvSpPr>
          <p:nvPr>
            <p:ph idx="1"/>
          </p:nvPr>
        </p:nvSpPr>
        <p:spPr/>
        <p:txBody>
          <a:bodyPr>
            <a:normAutofit/>
          </a:bodyPr>
          <a:lstStyle/>
          <a:p>
            <a:r>
              <a:rPr kumimoji="1" lang="ja-JP" altLang="en-US" sz="2800"/>
              <a:t>成長は</a:t>
            </a:r>
            <a:r>
              <a:rPr lang="ja-JP" altLang="en-US" sz="2800" b="1"/>
              <a:t>過去と今の自分の差</a:t>
            </a:r>
            <a:r>
              <a:rPr lang="ja-JP" altLang="en-US" sz="2800"/>
              <a:t>（</a:t>
            </a:r>
            <a:r>
              <a:rPr lang="en-US" altLang="ja-JP" sz="2800" b="1"/>
              <a:t>Before</a:t>
            </a:r>
            <a:r>
              <a:rPr lang="ja-JP" altLang="en-US" sz="2800" b="1"/>
              <a:t> </a:t>
            </a:r>
            <a:r>
              <a:rPr lang="en-US" altLang="ja-JP" sz="2800" b="1"/>
              <a:t>&amp;</a:t>
            </a:r>
            <a:r>
              <a:rPr lang="ja-JP" altLang="en-US" sz="2800" b="1"/>
              <a:t> </a:t>
            </a:r>
            <a:r>
              <a:rPr lang="en-US" altLang="ja-JP" sz="2800" b="1"/>
              <a:t>After</a:t>
            </a:r>
            <a:r>
              <a:rPr lang="ja-JP" altLang="en-US" sz="2800"/>
              <a:t>）で分かります。</a:t>
            </a:r>
            <a:endParaRPr kumimoji="1" lang="en-US" altLang="ja-JP" sz="2800"/>
          </a:p>
          <a:p>
            <a:endParaRPr kumimoji="1" lang="en-US" altLang="ja-JP" sz="2800"/>
          </a:p>
          <a:p>
            <a:r>
              <a:rPr lang="ja-JP" altLang="en-US" sz="2800"/>
              <a:t>「</a:t>
            </a:r>
            <a:r>
              <a:rPr kumimoji="1" lang="ja-JP" altLang="en-US" sz="2800" b="1"/>
              <a:t>何がきっかけで</a:t>
            </a:r>
            <a:r>
              <a:rPr kumimoji="1" lang="ja-JP" altLang="en-US" sz="2800"/>
              <a:t>」、「</a:t>
            </a:r>
            <a:r>
              <a:rPr lang="ja-JP" altLang="en-US" sz="2800" b="1"/>
              <a:t>誰</a:t>
            </a:r>
            <a:r>
              <a:rPr kumimoji="1" lang="ja-JP" altLang="en-US" sz="2800" b="1"/>
              <a:t>のおかげで</a:t>
            </a:r>
            <a:r>
              <a:rPr kumimoji="1" lang="ja-JP" altLang="en-US" sz="2800"/>
              <a:t>」</a:t>
            </a:r>
            <a:br>
              <a:rPr kumimoji="1" lang="en-US" altLang="ja-JP" sz="2800"/>
            </a:br>
            <a:r>
              <a:rPr kumimoji="1" lang="ja-JP" altLang="en-US" sz="2800"/>
              <a:t>自分がどのように成長したかの</a:t>
            </a:r>
            <a:r>
              <a:rPr lang="ja-JP" altLang="en-US" sz="2800"/>
              <a:t>ストーリーをまとめましょう。</a:t>
            </a:r>
            <a:endParaRPr kumimoji="1" lang="en-US" altLang="ja-JP" sz="2800"/>
          </a:p>
        </p:txBody>
      </p:sp>
      <p:sp>
        <p:nvSpPr>
          <p:cNvPr id="4" name="スライド番号プレースホルダー 3">
            <a:extLst>
              <a:ext uri="{FF2B5EF4-FFF2-40B4-BE49-F238E27FC236}">
                <a16:creationId xmlns:a16="http://schemas.microsoft.com/office/drawing/2014/main" id="{017BB192-0E04-4087-ABBF-CF27B83BC074}"/>
              </a:ext>
            </a:extLst>
          </p:cNvPr>
          <p:cNvSpPr>
            <a:spLocks noGrp="1"/>
          </p:cNvSpPr>
          <p:nvPr>
            <p:ph type="sldNum" sz="quarter" idx="12"/>
          </p:nvPr>
        </p:nvSpPr>
        <p:spPr/>
        <p:txBody>
          <a:bodyPr/>
          <a:lstStyle/>
          <a:p>
            <a:fld id="{D4DE910D-69DC-EA44-B504-FB462E4F2411}" type="slidenum">
              <a:rPr kumimoji="1" lang="ja-JP" altLang="en-US" smtClean="0"/>
              <a:pPr/>
              <a:t>9</a:t>
            </a:fld>
            <a:endParaRPr kumimoji="1" lang="ja-JP" altLang="en-US"/>
          </a:p>
        </p:txBody>
      </p:sp>
      <p:pic>
        <p:nvPicPr>
          <p:cNvPr id="6" name="図 5" descr="ロゴ&#10;&#10;低い精度で自動的に生成された説明">
            <a:extLst>
              <a:ext uri="{FF2B5EF4-FFF2-40B4-BE49-F238E27FC236}">
                <a16:creationId xmlns:a16="http://schemas.microsoft.com/office/drawing/2014/main" id="{628FB882-AF95-4002-93A0-DFE945CE13F3}"/>
              </a:ext>
            </a:extLst>
          </p:cNvPr>
          <p:cNvPicPr>
            <a:picLocks noChangeAspect="1"/>
          </p:cNvPicPr>
          <p:nvPr/>
        </p:nvPicPr>
        <p:blipFill>
          <a:blip r:embed="rId3"/>
          <a:stretch>
            <a:fillRect/>
          </a:stretch>
        </p:blipFill>
        <p:spPr>
          <a:xfrm>
            <a:off x="8170607" y="3685222"/>
            <a:ext cx="3822472" cy="2550305"/>
          </a:xfrm>
          <a:prstGeom prst="rect">
            <a:avLst/>
          </a:prstGeom>
        </p:spPr>
      </p:pic>
      <p:sp>
        <p:nvSpPr>
          <p:cNvPr id="7" name="テキスト ボックス 6">
            <a:extLst>
              <a:ext uri="{FF2B5EF4-FFF2-40B4-BE49-F238E27FC236}">
                <a16:creationId xmlns:a16="http://schemas.microsoft.com/office/drawing/2014/main" id="{E316C448-B2BE-498F-8D7C-546F9824DD46}"/>
              </a:ext>
            </a:extLst>
          </p:cNvPr>
          <p:cNvSpPr txBox="1"/>
          <p:nvPr/>
        </p:nvSpPr>
        <p:spPr>
          <a:xfrm>
            <a:off x="10844225" y="4002145"/>
            <a:ext cx="1089660" cy="338554"/>
          </a:xfrm>
          <a:prstGeom prst="rect">
            <a:avLst/>
          </a:prstGeom>
          <a:noFill/>
        </p:spPr>
        <p:txBody>
          <a:bodyPr wrap="square" rtlCol="0">
            <a:spAutoFit/>
          </a:bodyPr>
          <a:lstStyle/>
          <a:p>
            <a:r>
              <a:rPr kumimoji="1" lang="ja-JP" altLang="en-US" sz="1600" b="1">
                <a:solidFill>
                  <a:schemeClr val="bg1"/>
                </a:solidFill>
              </a:rPr>
              <a:t>今の自分</a:t>
            </a:r>
          </a:p>
        </p:txBody>
      </p:sp>
      <p:sp>
        <p:nvSpPr>
          <p:cNvPr id="8" name="テキスト ボックス 7">
            <a:extLst>
              <a:ext uri="{FF2B5EF4-FFF2-40B4-BE49-F238E27FC236}">
                <a16:creationId xmlns:a16="http://schemas.microsoft.com/office/drawing/2014/main" id="{B836D9CB-F03D-4736-AE7B-48E3CBC9BBE0}"/>
              </a:ext>
            </a:extLst>
          </p:cNvPr>
          <p:cNvSpPr txBox="1"/>
          <p:nvPr/>
        </p:nvSpPr>
        <p:spPr>
          <a:xfrm>
            <a:off x="8170607" y="4491099"/>
            <a:ext cx="1370597" cy="338554"/>
          </a:xfrm>
          <a:prstGeom prst="rect">
            <a:avLst/>
          </a:prstGeom>
          <a:noFill/>
        </p:spPr>
        <p:txBody>
          <a:bodyPr wrap="square" rtlCol="0">
            <a:spAutoFit/>
          </a:bodyPr>
          <a:lstStyle/>
          <a:p>
            <a:r>
              <a:rPr lang="ja-JP" altLang="en-US" sz="1600" b="1">
                <a:solidFill>
                  <a:schemeClr val="bg1"/>
                </a:solidFill>
              </a:rPr>
              <a:t>過去</a:t>
            </a:r>
            <a:r>
              <a:rPr kumimoji="1" lang="ja-JP" altLang="en-US" sz="1600" b="1">
                <a:solidFill>
                  <a:schemeClr val="bg1"/>
                </a:solidFill>
              </a:rPr>
              <a:t>の自分</a:t>
            </a:r>
          </a:p>
        </p:txBody>
      </p:sp>
    </p:spTree>
    <p:extLst>
      <p:ext uri="{BB962C8B-B14F-4D97-AF65-F5344CB8AC3E}">
        <p14:creationId xmlns:p14="http://schemas.microsoft.com/office/powerpoint/2010/main" val="107043196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20000"/>
            <a:lumOff val="80000"/>
          </a:schemeClr>
        </a:solidFill>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2" id="{60CFA7CC-A8D5-F54D-8267-1BC86CE1F51E}" vid="{841DFD6F-CE60-334D-A8EF-3A762193E4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01.エンジニアとしてのプロ意識</Template>
  <TotalTime>9889</TotalTime>
  <Words>2526</Words>
  <Application>Microsoft Office PowerPoint</Application>
  <PresentationFormat>ワイド画面</PresentationFormat>
  <Paragraphs>220</Paragraphs>
  <Slides>10</Slides>
  <Notes>10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Yu Gothic</vt:lpstr>
      <vt:lpstr>Arial</vt:lpstr>
      <vt:lpstr>Consolas</vt:lpstr>
      <vt:lpstr>Consolas</vt:lpstr>
      <vt:lpstr>Office テーマ</vt:lpstr>
      <vt:lpstr>成果報告会に向けて</vt:lpstr>
      <vt:lpstr>PowerPoint プレゼンテーション</vt:lpstr>
      <vt:lpstr>成果報告会の流れ</vt:lpstr>
      <vt:lpstr>成長アピールできる最後の場</vt:lpstr>
      <vt:lpstr>効果的に成長アピールするために</vt:lpstr>
      <vt:lpstr>「最初」が重要</vt:lpstr>
      <vt:lpstr>自分の言葉で伝えよう</vt:lpstr>
      <vt:lpstr>評価につがなることを意識して成果を伝えよう</vt:lpstr>
      <vt:lpstr>成長が分かるストーリーを伝えよう</vt:lpstr>
      <vt:lpstr>発表資料を作成するにあたって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動画スライド テンプレート</dc:title>
  <dc:creator>LAB SS</dc:creator>
  <cp:lastModifiedBy>堀江 未祐</cp:lastModifiedBy>
  <cp:revision>1215</cp:revision>
  <cp:lastPrinted>2017-10-16T09:03:33Z</cp:lastPrinted>
  <dcterms:created xsi:type="dcterms:W3CDTF">2017-08-16T04:54:38Z</dcterms:created>
  <dcterms:modified xsi:type="dcterms:W3CDTF">2022-08-05T08:22:56Z</dcterms:modified>
</cp:coreProperties>
</file>