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FDB01"/>
    <a:srgbClr val="5BC2F4"/>
    <a:srgbClr val="0077DC"/>
    <a:srgbClr val="004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6" autoAdjust="0"/>
    <p:restoredTop sz="94660"/>
  </p:normalViewPr>
  <p:slideViewPr>
    <p:cSldViewPr snapToGrid="0">
      <p:cViewPr>
        <p:scale>
          <a:sx n="100" d="100"/>
          <a:sy n="100" d="100"/>
        </p:scale>
        <p:origin x="233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0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0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1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73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0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7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35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3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5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8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8BA5-25FA-41F1-95FC-4B35ECAC3707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3C8C-4744-450F-849A-EB378C7E6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AA2E84-7EB9-9B78-5030-26291F81AC44}"/>
              </a:ext>
            </a:extLst>
          </p:cNvPr>
          <p:cNvCxnSpPr>
            <a:cxnSpLocks/>
          </p:cNvCxnSpPr>
          <p:nvPr/>
        </p:nvCxnSpPr>
        <p:spPr>
          <a:xfrm>
            <a:off x="12227091" y="2572601"/>
            <a:ext cx="0" cy="468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9554068-54B2-667B-473D-5D43A3299728}"/>
              </a:ext>
            </a:extLst>
          </p:cNvPr>
          <p:cNvCxnSpPr>
            <a:cxnSpLocks/>
          </p:cNvCxnSpPr>
          <p:nvPr/>
        </p:nvCxnSpPr>
        <p:spPr>
          <a:xfrm>
            <a:off x="10015410" y="2578816"/>
            <a:ext cx="22313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B07362-6581-F61D-7544-E2415730188D}"/>
              </a:ext>
            </a:extLst>
          </p:cNvPr>
          <p:cNvCxnSpPr>
            <a:cxnSpLocks/>
          </p:cNvCxnSpPr>
          <p:nvPr/>
        </p:nvCxnSpPr>
        <p:spPr>
          <a:xfrm>
            <a:off x="10035073" y="5710781"/>
            <a:ext cx="22313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033C311-AF5B-9DAA-E750-89CC0674FFAE}"/>
              </a:ext>
            </a:extLst>
          </p:cNvPr>
          <p:cNvCxnSpPr>
            <a:cxnSpLocks/>
          </p:cNvCxnSpPr>
          <p:nvPr/>
        </p:nvCxnSpPr>
        <p:spPr>
          <a:xfrm flipH="1" flipV="1">
            <a:off x="12236266" y="3915862"/>
            <a:ext cx="30166" cy="1803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8AD7E37-CABF-855B-80D4-A6F0ECDE888A}"/>
              </a:ext>
            </a:extLst>
          </p:cNvPr>
          <p:cNvCxnSpPr>
            <a:cxnSpLocks/>
            <a:stCxn id="108" idx="3"/>
            <a:endCxn id="114" idx="1"/>
          </p:cNvCxnSpPr>
          <p:nvPr/>
        </p:nvCxnSpPr>
        <p:spPr>
          <a:xfrm flipV="1">
            <a:off x="6526242" y="5711268"/>
            <a:ext cx="1477113" cy="8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E64DFA4-698A-41E4-4F8E-283B3D41B890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9019215" y="5210542"/>
            <a:ext cx="1305" cy="254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FD48E85-4112-603F-D685-DB6CF8E59459}"/>
              </a:ext>
            </a:extLst>
          </p:cNvPr>
          <p:cNvCxnSpPr>
            <a:cxnSpLocks/>
          </p:cNvCxnSpPr>
          <p:nvPr/>
        </p:nvCxnSpPr>
        <p:spPr>
          <a:xfrm flipH="1">
            <a:off x="5836614" y="3734252"/>
            <a:ext cx="11361" cy="1738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1F8C363-F554-1C55-3D61-B8FD141D83AC}"/>
              </a:ext>
            </a:extLst>
          </p:cNvPr>
          <p:cNvCxnSpPr>
            <a:cxnSpLocks/>
          </p:cNvCxnSpPr>
          <p:nvPr/>
        </p:nvCxnSpPr>
        <p:spPr>
          <a:xfrm>
            <a:off x="6548683" y="3480405"/>
            <a:ext cx="520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22A690-28F0-FA85-E701-BA7A8A0E48A9}"/>
              </a:ext>
            </a:extLst>
          </p:cNvPr>
          <p:cNvCxnSpPr>
            <a:cxnSpLocks/>
            <a:stCxn id="20" idx="2"/>
            <a:endCxn id="78" idx="0"/>
          </p:cNvCxnSpPr>
          <p:nvPr/>
        </p:nvCxnSpPr>
        <p:spPr>
          <a:xfrm flipH="1">
            <a:off x="9000204" y="2080088"/>
            <a:ext cx="1305" cy="2543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0B829-A76E-876A-CCCC-A4096C89DED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532613" y="2580327"/>
            <a:ext cx="1451730" cy="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72234A-0E07-93F1-FF2C-2615681B5F0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540992" y="566585"/>
            <a:ext cx="535140" cy="1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C99659-7355-F73E-E4BA-6BED67CAF062}"/>
              </a:ext>
            </a:extLst>
          </p:cNvPr>
          <p:cNvCxnSpPr>
            <a:cxnSpLocks/>
          </p:cNvCxnSpPr>
          <p:nvPr/>
        </p:nvCxnSpPr>
        <p:spPr>
          <a:xfrm>
            <a:off x="5836614" y="819281"/>
            <a:ext cx="0" cy="1514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6664D5D-8707-4DA1-79AC-9D53C41F82F3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412692" y="3494515"/>
            <a:ext cx="749046" cy="3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A343F89-4598-27E6-F3FB-64F2216C9C6C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73584" y="3494512"/>
            <a:ext cx="573770" cy="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BA8C9-1443-4730-2051-39B0648E22E1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412692" y="566591"/>
            <a:ext cx="749046" cy="6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26B46-B7BC-9788-BF6D-551BDF54BEE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498304" y="572954"/>
            <a:ext cx="749046" cy="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E9E3CA-330C-8580-0E77-987F1F1A5456}"/>
              </a:ext>
            </a:extLst>
          </p:cNvPr>
          <p:cNvCxnSpPr>
            <a:cxnSpLocks/>
          </p:cNvCxnSpPr>
          <p:nvPr/>
        </p:nvCxnSpPr>
        <p:spPr>
          <a:xfrm>
            <a:off x="2090908" y="1236162"/>
            <a:ext cx="0" cy="200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385F71-966F-BA02-858B-4DCE140122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4657" y="572953"/>
            <a:ext cx="961280" cy="2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BCB907C0-334E-48D3-9ED5-F16BDBF6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168448"/>
            <a:ext cx="814793" cy="814793"/>
          </a:xfrm>
          <a:prstGeom prst="rect">
            <a:avLst/>
          </a:prstGeom>
        </p:spPr>
      </p:pic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35C7681-E9D3-4843-D835-96AB37E81F74}"/>
              </a:ext>
            </a:extLst>
          </p:cNvPr>
          <p:cNvSpPr/>
          <p:nvPr/>
        </p:nvSpPr>
        <p:spPr>
          <a:xfrm flipH="1">
            <a:off x="255044" y="975615"/>
            <a:ext cx="609516" cy="260543"/>
          </a:xfrm>
          <a:prstGeom prst="round2Diag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6EA617-D6CF-B64D-7FEC-04580CC9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937" y="168448"/>
            <a:ext cx="742367" cy="814793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EE024579-9E71-408B-D7F7-AE1582C12B2C}"/>
              </a:ext>
            </a:extLst>
          </p:cNvPr>
          <p:cNvSpPr/>
          <p:nvPr/>
        </p:nvSpPr>
        <p:spPr>
          <a:xfrm flipH="1">
            <a:off x="1683513" y="975615"/>
            <a:ext cx="814791" cy="260543"/>
          </a:xfrm>
          <a:prstGeom prst="round2Diag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FF8C49-7FAC-77D0-6196-425A6E5736F3}"/>
              </a:ext>
            </a:extLst>
          </p:cNvPr>
          <p:cNvSpPr/>
          <p:nvPr/>
        </p:nvSpPr>
        <p:spPr>
          <a:xfrm>
            <a:off x="3247350" y="326626"/>
            <a:ext cx="1165343" cy="492655"/>
          </a:xfrm>
          <a:prstGeom prst="roundRect">
            <a:avLst/>
          </a:prstGeom>
          <a:solidFill>
            <a:srgbClr val="004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/>
              <a:t>Train-Test Split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3DAB68-A3A5-0C50-38FA-A5EA4998B27C}"/>
              </a:ext>
            </a:extLst>
          </p:cNvPr>
          <p:cNvGrpSpPr/>
          <p:nvPr/>
        </p:nvGrpSpPr>
        <p:grpSpPr>
          <a:xfrm>
            <a:off x="5161743" y="320260"/>
            <a:ext cx="1379248" cy="494286"/>
            <a:chOff x="5621074" y="251284"/>
            <a:chExt cx="1547859" cy="5547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D991F-91CF-6ED5-BFB6-2B2D1570A597}"/>
                </a:ext>
              </a:extLst>
            </p:cNvPr>
            <p:cNvSpPr/>
            <p:nvPr/>
          </p:nvSpPr>
          <p:spPr>
            <a:xfrm>
              <a:off x="6191409" y="253119"/>
              <a:ext cx="977524" cy="552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013B8E-DDB4-ED89-A2C9-CCEFFC331054}"/>
                </a:ext>
              </a:extLst>
            </p:cNvPr>
            <p:cNvSpPr/>
            <p:nvPr/>
          </p:nvSpPr>
          <p:spPr>
            <a:xfrm>
              <a:off x="5621074" y="251284"/>
              <a:ext cx="570335" cy="552877"/>
            </a:xfrm>
            <a:prstGeom prst="rect">
              <a:avLst/>
            </a:prstGeom>
            <a:solidFill>
              <a:srgbClr val="004C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25" dirty="0"/>
                <a:t>80%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8360DA-65B1-1CAF-687D-7C05F5A81404}"/>
              </a:ext>
            </a:extLst>
          </p:cNvPr>
          <p:cNvSpPr/>
          <p:nvPr/>
        </p:nvSpPr>
        <p:spPr>
          <a:xfrm>
            <a:off x="7088191" y="160826"/>
            <a:ext cx="3826634" cy="1919267"/>
          </a:xfrm>
          <a:prstGeom prst="roundRect">
            <a:avLst>
              <a:gd name="adj" fmla="val 6580"/>
            </a:avLst>
          </a:prstGeom>
          <a:noFill/>
          <a:ln w="57150">
            <a:solidFill>
              <a:srgbClr val="007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4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F96A5F-D604-809E-C50B-F581FFAC912B}"/>
              </a:ext>
            </a:extLst>
          </p:cNvPr>
          <p:cNvGrpSpPr/>
          <p:nvPr/>
        </p:nvGrpSpPr>
        <p:grpSpPr>
          <a:xfrm>
            <a:off x="7213746" y="530644"/>
            <a:ext cx="1039018" cy="1411036"/>
            <a:chOff x="1527222" y="1569028"/>
            <a:chExt cx="1166037" cy="1583533"/>
          </a:xfrm>
        </p:grpSpPr>
        <p:pic>
          <p:nvPicPr>
            <p:cNvPr id="40" name="Graphic 39" descr="Laptop with solid fill">
              <a:extLst>
                <a:ext uri="{FF2B5EF4-FFF2-40B4-BE49-F238E27FC236}">
                  <a16:creationId xmlns:a16="http://schemas.microsoft.com/office/drawing/2014/main" id="{AFAE64A6-388B-5422-D9CB-D59BFC6F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2" y="1569028"/>
              <a:ext cx="1166037" cy="1166037"/>
            </a:xfrm>
            <a:prstGeom prst="rect">
              <a:avLst/>
            </a:prstGeom>
          </p:spPr>
        </p:pic>
        <p:pic>
          <p:nvPicPr>
            <p:cNvPr id="38" name="Graphic 37" descr="Statistics with solid fill">
              <a:extLst>
                <a:ext uri="{FF2B5EF4-FFF2-40B4-BE49-F238E27FC236}">
                  <a16:creationId xmlns:a16="http://schemas.microsoft.com/office/drawing/2014/main" id="{447530E0-0AEB-C8DE-6A4F-4775898AB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9024" y="1849035"/>
              <a:ext cx="479504" cy="47950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005F1-F9FB-40A4-A305-56829546755D}"/>
                </a:ext>
              </a:extLst>
            </p:cNvPr>
            <p:cNvSpPr/>
            <p:nvPr/>
          </p:nvSpPr>
          <p:spPr>
            <a:xfrm>
              <a:off x="1621478" y="2599684"/>
              <a:ext cx="997322" cy="552877"/>
            </a:xfrm>
            <a:prstGeom prst="rect">
              <a:avLst/>
            </a:prstGeom>
            <a:solidFill>
              <a:srgbClr val="5B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Linear Regression</a:t>
              </a:r>
            </a:p>
          </p:txBody>
        </p:sp>
      </p:grp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6F96EBC7-25C7-FE7E-9A66-38AF4096F413}"/>
              </a:ext>
            </a:extLst>
          </p:cNvPr>
          <p:cNvSpPr/>
          <p:nvPr/>
        </p:nvSpPr>
        <p:spPr>
          <a:xfrm flipH="1">
            <a:off x="7461998" y="3241601"/>
            <a:ext cx="3114484" cy="492651"/>
          </a:xfrm>
          <a:prstGeom prst="round2Diag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>
                <a:solidFill>
                  <a:schemeClr val="tx1"/>
                </a:solidFill>
              </a:rPr>
              <a:t>Selected Features Models (Statistically Significant Attributes)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32088B-9A15-D611-F2F6-8A636AE2173D}"/>
              </a:ext>
            </a:extLst>
          </p:cNvPr>
          <p:cNvGrpSpPr/>
          <p:nvPr/>
        </p:nvGrpSpPr>
        <p:grpSpPr>
          <a:xfrm>
            <a:off x="8490911" y="530644"/>
            <a:ext cx="1039018" cy="1411036"/>
            <a:chOff x="1527222" y="1569028"/>
            <a:chExt cx="1166037" cy="1583533"/>
          </a:xfrm>
        </p:grpSpPr>
        <p:pic>
          <p:nvPicPr>
            <p:cNvPr id="47" name="Graphic 46" descr="Laptop with solid fill">
              <a:extLst>
                <a:ext uri="{FF2B5EF4-FFF2-40B4-BE49-F238E27FC236}">
                  <a16:creationId xmlns:a16="http://schemas.microsoft.com/office/drawing/2014/main" id="{85A580AE-77E0-1655-AC72-570DDCE2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2" y="1569028"/>
              <a:ext cx="1166037" cy="1166037"/>
            </a:xfrm>
            <a:prstGeom prst="rect">
              <a:avLst/>
            </a:prstGeom>
          </p:spPr>
        </p:pic>
        <p:pic>
          <p:nvPicPr>
            <p:cNvPr id="48" name="Graphic 47" descr="Statistics with solid fill">
              <a:extLst>
                <a:ext uri="{FF2B5EF4-FFF2-40B4-BE49-F238E27FC236}">
                  <a16:creationId xmlns:a16="http://schemas.microsoft.com/office/drawing/2014/main" id="{82544222-50EC-684E-56E1-1C26693D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9024" y="1849035"/>
              <a:ext cx="479504" cy="47950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612F28-E7D9-3F1E-54C9-179A3ACAC020}"/>
                </a:ext>
              </a:extLst>
            </p:cNvPr>
            <p:cNvSpPr/>
            <p:nvPr/>
          </p:nvSpPr>
          <p:spPr>
            <a:xfrm>
              <a:off x="1621478" y="2599684"/>
              <a:ext cx="997322" cy="552877"/>
            </a:xfrm>
            <a:prstGeom prst="rect">
              <a:avLst/>
            </a:prstGeom>
            <a:solidFill>
              <a:srgbClr val="5B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Regression Trees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053276-CE5B-A728-F818-A47D294F5A96}"/>
              </a:ext>
            </a:extLst>
          </p:cNvPr>
          <p:cNvGrpSpPr/>
          <p:nvPr/>
        </p:nvGrpSpPr>
        <p:grpSpPr>
          <a:xfrm>
            <a:off x="9765083" y="535380"/>
            <a:ext cx="1039018" cy="1411036"/>
            <a:chOff x="1527222" y="1569028"/>
            <a:chExt cx="1166037" cy="1583533"/>
          </a:xfrm>
        </p:grpSpPr>
        <p:pic>
          <p:nvPicPr>
            <p:cNvPr id="51" name="Graphic 50" descr="Laptop with solid fill">
              <a:extLst>
                <a:ext uri="{FF2B5EF4-FFF2-40B4-BE49-F238E27FC236}">
                  <a16:creationId xmlns:a16="http://schemas.microsoft.com/office/drawing/2014/main" id="{84B3B87F-56B2-A399-0695-156DEA91E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2" y="1569028"/>
              <a:ext cx="1166037" cy="1166037"/>
            </a:xfrm>
            <a:prstGeom prst="rect">
              <a:avLst/>
            </a:prstGeom>
          </p:spPr>
        </p:pic>
        <p:pic>
          <p:nvPicPr>
            <p:cNvPr id="52" name="Graphic 51" descr="Statistics with solid fill">
              <a:extLst>
                <a:ext uri="{FF2B5EF4-FFF2-40B4-BE49-F238E27FC236}">
                  <a16:creationId xmlns:a16="http://schemas.microsoft.com/office/drawing/2014/main" id="{9B6E4F19-1D32-1673-72B3-62779E941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9024" y="1849035"/>
              <a:ext cx="479504" cy="479504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BDB8472-F0E3-5C3E-DB11-C731E14E9036}"/>
                </a:ext>
              </a:extLst>
            </p:cNvPr>
            <p:cNvSpPr/>
            <p:nvPr/>
          </p:nvSpPr>
          <p:spPr>
            <a:xfrm>
              <a:off x="1621478" y="2599684"/>
              <a:ext cx="997322" cy="552877"/>
            </a:xfrm>
            <a:prstGeom prst="rect">
              <a:avLst/>
            </a:prstGeom>
            <a:solidFill>
              <a:srgbClr val="5B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kNN Regression</a:t>
              </a:r>
            </a:p>
          </p:txBody>
        </p:sp>
      </p:grp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A054731C-ECC4-99F4-942F-E1F251E285C5}"/>
              </a:ext>
            </a:extLst>
          </p:cNvPr>
          <p:cNvSpPr/>
          <p:nvPr/>
        </p:nvSpPr>
        <p:spPr>
          <a:xfrm flipH="1">
            <a:off x="7444261" y="307674"/>
            <a:ext cx="3114483" cy="260543"/>
          </a:xfrm>
          <a:prstGeom prst="round2Diag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>
                <a:solidFill>
                  <a:schemeClr val="tx1"/>
                </a:solidFill>
              </a:rPr>
              <a:t>Baseline Models (All Attributes)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623379-DD42-18A4-79E0-574625BA9EA8}"/>
              </a:ext>
            </a:extLst>
          </p:cNvPr>
          <p:cNvGrpSpPr/>
          <p:nvPr/>
        </p:nvGrpSpPr>
        <p:grpSpPr>
          <a:xfrm>
            <a:off x="7213746" y="3668439"/>
            <a:ext cx="1039018" cy="1411036"/>
            <a:chOff x="1527222" y="1569028"/>
            <a:chExt cx="1166037" cy="1583533"/>
          </a:xfrm>
        </p:grpSpPr>
        <p:pic>
          <p:nvPicPr>
            <p:cNvPr id="55" name="Graphic 54" descr="Laptop with solid fill">
              <a:extLst>
                <a:ext uri="{FF2B5EF4-FFF2-40B4-BE49-F238E27FC236}">
                  <a16:creationId xmlns:a16="http://schemas.microsoft.com/office/drawing/2014/main" id="{80F7F7FD-2A10-FEFF-81EF-73D63B9C2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2" y="1569028"/>
              <a:ext cx="1166037" cy="1166037"/>
            </a:xfrm>
            <a:prstGeom prst="rect">
              <a:avLst/>
            </a:prstGeom>
          </p:spPr>
        </p:pic>
        <p:pic>
          <p:nvPicPr>
            <p:cNvPr id="56" name="Graphic 55" descr="Statistics with solid fill">
              <a:extLst>
                <a:ext uri="{FF2B5EF4-FFF2-40B4-BE49-F238E27FC236}">
                  <a16:creationId xmlns:a16="http://schemas.microsoft.com/office/drawing/2014/main" id="{9F337464-A782-447C-F7E3-FE0C5EA9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9024" y="1849035"/>
              <a:ext cx="479504" cy="47950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5116B0-A32E-8AFE-F77E-1D66654573EA}"/>
                </a:ext>
              </a:extLst>
            </p:cNvPr>
            <p:cNvSpPr/>
            <p:nvPr/>
          </p:nvSpPr>
          <p:spPr>
            <a:xfrm>
              <a:off x="1621478" y="2599684"/>
              <a:ext cx="997322" cy="552877"/>
            </a:xfrm>
            <a:prstGeom prst="rect">
              <a:avLst/>
            </a:prstGeom>
            <a:solidFill>
              <a:srgbClr val="5B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Linear Regression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7A2ECC-2F0A-B1B2-F3F7-51B005A1A878}"/>
              </a:ext>
            </a:extLst>
          </p:cNvPr>
          <p:cNvGrpSpPr/>
          <p:nvPr/>
        </p:nvGrpSpPr>
        <p:grpSpPr>
          <a:xfrm>
            <a:off x="8490911" y="3668439"/>
            <a:ext cx="1039018" cy="1411036"/>
            <a:chOff x="1527222" y="1569028"/>
            <a:chExt cx="1166037" cy="1583533"/>
          </a:xfrm>
        </p:grpSpPr>
        <p:pic>
          <p:nvPicPr>
            <p:cNvPr id="59" name="Graphic 58" descr="Laptop with solid fill">
              <a:extLst>
                <a:ext uri="{FF2B5EF4-FFF2-40B4-BE49-F238E27FC236}">
                  <a16:creationId xmlns:a16="http://schemas.microsoft.com/office/drawing/2014/main" id="{AA9EA9DC-FB70-EDE2-FEB0-35397D951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2" y="1569028"/>
              <a:ext cx="1166037" cy="1166037"/>
            </a:xfrm>
            <a:prstGeom prst="rect">
              <a:avLst/>
            </a:prstGeom>
          </p:spPr>
        </p:pic>
        <p:pic>
          <p:nvPicPr>
            <p:cNvPr id="60" name="Graphic 59" descr="Statistics with solid fill">
              <a:extLst>
                <a:ext uri="{FF2B5EF4-FFF2-40B4-BE49-F238E27FC236}">
                  <a16:creationId xmlns:a16="http://schemas.microsoft.com/office/drawing/2014/main" id="{2E68BE89-5CF2-F994-5AA2-C09150066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9024" y="1849035"/>
              <a:ext cx="479504" cy="47950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7797C1-D856-3352-765F-F4EFA8F3CFA9}"/>
                </a:ext>
              </a:extLst>
            </p:cNvPr>
            <p:cNvSpPr/>
            <p:nvPr/>
          </p:nvSpPr>
          <p:spPr>
            <a:xfrm>
              <a:off x="1621478" y="2599684"/>
              <a:ext cx="997322" cy="552877"/>
            </a:xfrm>
            <a:prstGeom prst="rect">
              <a:avLst/>
            </a:prstGeom>
            <a:solidFill>
              <a:srgbClr val="5B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Regression Trees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B6B62C-D16A-2F7D-5667-F3791E5887EB}"/>
              </a:ext>
            </a:extLst>
          </p:cNvPr>
          <p:cNvGrpSpPr/>
          <p:nvPr/>
        </p:nvGrpSpPr>
        <p:grpSpPr>
          <a:xfrm>
            <a:off x="9765083" y="3673177"/>
            <a:ext cx="1039018" cy="1411036"/>
            <a:chOff x="1527222" y="1569028"/>
            <a:chExt cx="1166037" cy="1583533"/>
          </a:xfrm>
        </p:grpSpPr>
        <p:pic>
          <p:nvPicPr>
            <p:cNvPr id="63" name="Graphic 62" descr="Laptop with solid fill">
              <a:extLst>
                <a:ext uri="{FF2B5EF4-FFF2-40B4-BE49-F238E27FC236}">
                  <a16:creationId xmlns:a16="http://schemas.microsoft.com/office/drawing/2014/main" id="{583C079E-26F0-26F6-63B8-8314254D4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27222" y="1569028"/>
              <a:ext cx="1166037" cy="1166037"/>
            </a:xfrm>
            <a:prstGeom prst="rect">
              <a:avLst/>
            </a:prstGeom>
          </p:spPr>
        </p:pic>
        <p:pic>
          <p:nvPicPr>
            <p:cNvPr id="64" name="Graphic 63" descr="Statistics with solid fill">
              <a:extLst>
                <a:ext uri="{FF2B5EF4-FFF2-40B4-BE49-F238E27FC236}">
                  <a16:creationId xmlns:a16="http://schemas.microsoft.com/office/drawing/2014/main" id="{14619DC3-C556-3E30-28E7-C962F3AC4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59024" y="1849035"/>
              <a:ext cx="479504" cy="47950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51F2E24-320E-3AA6-87B2-24BD8D6AC374}"/>
                </a:ext>
              </a:extLst>
            </p:cNvPr>
            <p:cNvSpPr/>
            <p:nvPr/>
          </p:nvSpPr>
          <p:spPr>
            <a:xfrm>
              <a:off x="1621478" y="2599684"/>
              <a:ext cx="997322" cy="552877"/>
            </a:xfrm>
            <a:prstGeom prst="rect">
              <a:avLst/>
            </a:prstGeom>
            <a:solidFill>
              <a:srgbClr val="5BC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kNN Regression</a:t>
              </a:r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64B06A5-4B96-2AF1-4712-35D076E652E5}"/>
              </a:ext>
            </a:extLst>
          </p:cNvPr>
          <p:cNvSpPr/>
          <p:nvPr/>
        </p:nvSpPr>
        <p:spPr>
          <a:xfrm>
            <a:off x="7086888" y="3136015"/>
            <a:ext cx="3826634" cy="2054325"/>
          </a:xfrm>
          <a:prstGeom prst="roundRect">
            <a:avLst>
              <a:gd name="adj" fmla="val 6580"/>
            </a:avLst>
          </a:prstGeom>
          <a:noFill/>
          <a:ln w="57150">
            <a:solidFill>
              <a:srgbClr val="007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4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60F4B5-E751-2686-7260-02C9D3223DE6}"/>
              </a:ext>
            </a:extLst>
          </p:cNvPr>
          <p:cNvGrpSpPr/>
          <p:nvPr/>
        </p:nvGrpSpPr>
        <p:grpSpPr>
          <a:xfrm>
            <a:off x="5161743" y="2334002"/>
            <a:ext cx="1379248" cy="493137"/>
            <a:chOff x="5621074" y="2340645"/>
            <a:chExt cx="1547859" cy="55342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4BEC22E-108E-F352-D876-D2ED6D0A19A1}"/>
                </a:ext>
              </a:extLst>
            </p:cNvPr>
            <p:cNvSpPr/>
            <p:nvPr/>
          </p:nvSpPr>
          <p:spPr>
            <a:xfrm>
              <a:off x="6191409" y="2340645"/>
              <a:ext cx="977524" cy="552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4" dirty="0">
                  <a:solidFill>
                    <a:schemeClr val="tx1"/>
                  </a:solidFill>
                </a:rPr>
                <a:t>Test Set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A6B93A-407F-F8F0-8776-1D3A8AFF42EA}"/>
                </a:ext>
              </a:extLst>
            </p:cNvPr>
            <p:cNvSpPr/>
            <p:nvPr/>
          </p:nvSpPr>
          <p:spPr>
            <a:xfrm>
              <a:off x="5621074" y="2341191"/>
              <a:ext cx="570335" cy="552877"/>
            </a:xfrm>
            <a:prstGeom prst="rect">
              <a:avLst/>
            </a:prstGeom>
            <a:solidFill>
              <a:srgbClr val="004C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25" dirty="0"/>
                <a:t>20%</a:t>
              </a:r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EBEB315-6AFB-0FAB-8472-CDA3D631C57F}"/>
              </a:ext>
            </a:extLst>
          </p:cNvPr>
          <p:cNvSpPr/>
          <p:nvPr/>
        </p:nvSpPr>
        <p:spPr>
          <a:xfrm>
            <a:off x="7984344" y="2334488"/>
            <a:ext cx="2031718" cy="492651"/>
          </a:xfrm>
          <a:prstGeom prst="roundRect">
            <a:avLst/>
          </a:prstGeom>
          <a:solidFill>
            <a:srgbClr val="004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/>
              <a:t>Comparison of Performance Metrics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3F622B6-081F-9BB6-A68A-E333CA37741B}"/>
              </a:ext>
            </a:extLst>
          </p:cNvPr>
          <p:cNvSpPr/>
          <p:nvPr/>
        </p:nvSpPr>
        <p:spPr>
          <a:xfrm>
            <a:off x="1508237" y="3248189"/>
            <a:ext cx="1165343" cy="492655"/>
          </a:xfrm>
          <a:prstGeom prst="roundRect">
            <a:avLst/>
          </a:prstGeom>
          <a:solidFill>
            <a:srgbClr val="004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/>
              <a:t>Variable Selection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842C236-3108-A04F-5AF1-45DD468AEFE6}"/>
              </a:ext>
            </a:extLst>
          </p:cNvPr>
          <p:cNvSpPr/>
          <p:nvPr/>
        </p:nvSpPr>
        <p:spPr>
          <a:xfrm>
            <a:off x="3247350" y="3248845"/>
            <a:ext cx="1165343" cy="492655"/>
          </a:xfrm>
          <a:prstGeom prst="roundRect">
            <a:avLst/>
          </a:prstGeom>
          <a:solidFill>
            <a:srgbClr val="004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/>
              <a:t>Train-Test Split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8D24C8-0D57-AE56-3782-D3C1E8777C4A}"/>
              </a:ext>
            </a:extLst>
          </p:cNvPr>
          <p:cNvGrpSpPr/>
          <p:nvPr/>
        </p:nvGrpSpPr>
        <p:grpSpPr>
          <a:xfrm>
            <a:off x="5146994" y="5473167"/>
            <a:ext cx="1379248" cy="493137"/>
            <a:chOff x="5621074" y="2340645"/>
            <a:chExt cx="1547859" cy="553423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5CBA44F-F562-5126-D009-167279CF93BA}"/>
                </a:ext>
              </a:extLst>
            </p:cNvPr>
            <p:cNvSpPr/>
            <p:nvPr/>
          </p:nvSpPr>
          <p:spPr>
            <a:xfrm>
              <a:off x="6191409" y="2340645"/>
              <a:ext cx="977524" cy="552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4" dirty="0">
                  <a:solidFill>
                    <a:schemeClr val="tx1"/>
                  </a:solidFill>
                </a:rPr>
                <a:t>Test Set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259E750-4273-21B5-2B70-05AFF48C75E3}"/>
                </a:ext>
              </a:extLst>
            </p:cNvPr>
            <p:cNvSpPr/>
            <p:nvPr/>
          </p:nvSpPr>
          <p:spPr>
            <a:xfrm>
              <a:off x="5621074" y="2341191"/>
              <a:ext cx="570335" cy="552877"/>
            </a:xfrm>
            <a:prstGeom prst="rect">
              <a:avLst/>
            </a:prstGeom>
            <a:solidFill>
              <a:srgbClr val="004C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25" dirty="0"/>
                <a:t>20%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4B30388-8069-0753-091A-3259AC2C6606}"/>
              </a:ext>
            </a:extLst>
          </p:cNvPr>
          <p:cNvSpPr/>
          <p:nvPr/>
        </p:nvSpPr>
        <p:spPr>
          <a:xfrm>
            <a:off x="8003355" y="5464942"/>
            <a:ext cx="2031718" cy="492651"/>
          </a:xfrm>
          <a:prstGeom prst="roundRect">
            <a:avLst/>
          </a:prstGeom>
          <a:solidFill>
            <a:srgbClr val="004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/>
              <a:t>Comparison of Performance Metrics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382376-4CB1-4213-F7F3-1731775E8759}"/>
              </a:ext>
            </a:extLst>
          </p:cNvPr>
          <p:cNvGrpSpPr/>
          <p:nvPr/>
        </p:nvGrpSpPr>
        <p:grpSpPr>
          <a:xfrm>
            <a:off x="5161743" y="3248184"/>
            <a:ext cx="1379248" cy="494286"/>
            <a:chOff x="5621074" y="251284"/>
            <a:chExt cx="1547859" cy="55471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E9EF68E-7B1F-EEF7-626C-5766F3CB0C43}"/>
                </a:ext>
              </a:extLst>
            </p:cNvPr>
            <p:cNvSpPr/>
            <p:nvPr/>
          </p:nvSpPr>
          <p:spPr>
            <a:xfrm>
              <a:off x="6191409" y="253119"/>
              <a:ext cx="977524" cy="5528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2B23C27-036D-CDDF-0FFF-65BDBD48F8A9}"/>
                </a:ext>
              </a:extLst>
            </p:cNvPr>
            <p:cNvSpPr/>
            <p:nvPr/>
          </p:nvSpPr>
          <p:spPr>
            <a:xfrm>
              <a:off x="5621074" y="251284"/>
              <a:ext cx="570335" cy="552877"/>
            </a:xfrm>
            <a:prstGeom prst="rect">
              <a:avLst/>
            </a:prstGeom>
            <a:solidFill>
              <a:srgbClr val="004C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25" dirty="0"/>
                <a:t>80%</a:t>
              </a:r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F8174AC-1586-A6F0-8D46-93BD46BA1C26}"/>
              </a:ext>
            </a:extLst>
          </p:cNvPr>
          <p:cNvSpPr/>
          <p:nvPr/>
        </p:nvSpPr>
        <p:spPr>
          <a:xfrm>
            <a:off x="11288632" y="3038252"/>
            <a:ext cx="1879529" cy="879692"/>
          </a:xfrm>
          <a:prstGeom prst="roundRect">
            <a:avLst/>
          </a:prstGeom>
          <a:solidFill>
            <a:srgbClr val="004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4" dirty="0"/>
              <a:t>Final Comparison of Performance Metrics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ACEB75E-2C43-3D26-3A62-BE2DB16A993D}"/>
              </a:ext>
            </a:extLst>
          </p:cNvPr>
          <p:cNvCxnSpPr>
            <a:cxnSpLocks/>
          </p:cNvCxnSpPr>
          <p:nvPr/>
        </p:nvCxnSpPr>
        <p:spPr>
          <a:xfrm>
            <a:off x="13168161" y="3478098"/>
            <a:ext cx="387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Graphic 139" descr="Lightbulb and gear with solid fill">
            <a:extLst>
              <a:ext uri="{FF2B5EF4-FFF2-40B4-BE49-F238E27FC236}">
                <a16:creationId xmlns:a16="http://schemas.microsoft.com/office/drawing/2014/main" id="{C29C923E-3F2B-FDF7-76BF-69D8B8B14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81664" y="3001462"/>
            <a:ext cx="914400" cy="914400"/>
          </a:xfrm>
          <a:prstGeom prst="rect">
            <a:avLst/>
          </a:prstGeom>
        </p:spPr>
      </p:pic>
      <p:sp>
        <p:nvSpPr>
          <p:cNvPr id="141" name="Rectangle: Diagonal Corners Rounded 140">
            <a:extLst>
              <a:ext uri="{FF2B5EF4-FFF2-40B4-BE49-F238E27FC236}">
                <a16:creationId xmlns:a16="http://schemas.microsoft.com/office/drawing/2014/main" id="{4C2B832A-E4C3-39DA-7BA2-06A3A4F98EBF}"/>
              </a:ext>
            </a:extLst>
          </p:cNvPr>
          <p:cNvSpPr/>
          <p:nvPr/>
        </p:nvSpPr>
        <p:spPr>
          <a:xfrm flipH="1">
            <a:off x="13266718" y="3967047"/>
            <a:ext cx="1344292" cy="425451"/>
          </a:xfrm>
          <a:prstGeom prst="round2Diag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tx1"/>
                </a:solidFill>
              </a:rPr>
              <a:t>Suggestions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6464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56</TotalTime>
  <Words>66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Liu</dc:creator>
  <cp:lastModifiedBy>Michael Liu</cp:lastModifiedBy>
  <cp:revision>46</cp:revision>
  <dcterms:created xsi:type="dcterms:W3CDTF">2023-02-21T03:01:10Z</dcterms:created>
  <dcterms:modified xsi:type="dcterms:W3CDTF">2023-02-21T03:57:29Z</dcterms:modified>
</cp:coreProperties>
</file>