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65" r:id="rId2"/>
    <p:sldMasterId id="2147483667" r:id="rId3"/>
    <p:sldMasterId id="2147483669" r:id="rId4"/>
  </p:sldMasterIdLst>
  <p:notesMasterIdLst>
    <p:notesMasterId r:id="rId16"/>
  </p:notesMasterIdLst>
  <p:sldIdLst>
    <p:sldId id="261" r:id="rId5"/>
    <p:sldId id="256" r:id="rId6"/>
    <p:sldId id="264" r:id="rId7"/>
    <p:sldId id="257" r:id="rId8"/>
    <p:sldId id="258" r:id="rId9"/>
    <p:sldId id="265" r:id="rId10"/>
    <p:sldId id="269" r:id="rId11"/>
    <p:sldId id="270" r:id="rId12"/>
    <p:sldId id="260" r:id="rId13"/>
    <p:sldId id="268" r:id="rId14"/>
    <p:sldId id="262" r:id="rId15"/>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126"/>
    <a:srgbClr val="C0504D"/>
    <a:srgbClr val="22292E"/>
    <a:srgbClr val="1F2429"/>
    <a:srgbClr val="202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894" y="-114"/>
      </p:cViewPr>
      <p:guideLst>
        <p:guide orient="horz" pos="3072"/>
        <p:guide pos="5461"/>
      </p:guideLst>
    </p:cSldViewPr>
  </p:slideViewPr>
  <p:notesTextViewPr>
    <p:cViewPr>
      <p:scale>
        <a:sx n="1" d="1"/>
        <a:sy n="1" d="1"/>
      </p:scale>
      <p:origin x="0" y="0"/>
    </p:cViewPr>
  </p:notesTextViewPr>
  <p:sorterViewPr>
    <p:cViewPr>
      <p:scale>
        <a:sx n="80" d="100"/>
        <a:sy n="80" d="100"/>
      </p:scale>
      <p:origin x="0" y="-2946"/>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5715896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3524" y="1751394"/>
            <a:ext cx="9213881" cy="3583170"/>
          </a:xfrm>
        </p:spPr>
        <p:txBody>
          <a:bodyPr>
            <a:noAutofit/>
          </a:bodyPr>
          <a:lstStyle>
            <a:lvl1pPr algn="l">
              <a:defRPr sz="6826" b="1" baseline="0">
                <a:solidFill>
                  <a:schemeClr val="tx1">
                    <a:lumMod val="95000"/>
                    <a:lumOff val="5000"/>
                  </a:schemeClr>
                </a:solidFill>
                <a:latin typeface="+mn-lt"/>
                <a:ea typeface="黑体" pitchFamily="49" charset="-122"/>
                <a:cs typeface="Arial" pitchFamily="34" charset="0"/>
              </a:defRPr>
            </a:lvl1pPr>
          </a:lstStyle>
          <a:p>
            <a:r>
              <a:rPr lang="en-US" altLang="zh-CN" dirty="0" smtClean="0"/>
              <a:t>Headline in Arial bold 48 point</a:t>
            </a:r>
          </a:p>
        </p:txBody>
      </p:sp>
      <p:sp>
        <p:nvSpPr>
          <p:cNvPr id="3" name="副标题 2"/>
          <p:cNvSpPr>
            <a:spLocks noGrp="1"/>
          </p:cNvSpPr>
          <p:nvPr>
            <p:ph type="subTitle" idx="1" hasCustomPrompt="1"/>
          </p:nvPr>
        </p:nvSpPr>
        <p:spPr>
          <a:xfrm>
            <a:off x="613524" y="5347814"/>
            <a:ext cx="6142588" cy="1535644"/>
          </a:xfrm>
        </p:spPr>
        <p:txBody>
          <a:bodyPr>
            <a:noAutofit/>
          </a:bodyPr>
          <a:lstStyle>
            <a:lvl1pPr marL="0" indent="0" algn="l">
              <a:buNone/>
              <a:defRPr sz="3412">
                <a:solidFill>
                  <a:schemeClr val="tx1"/>
                </a:solidFill>
                <a:latin typeface="+mn-lt"/>
                <a:ea typeface="黑体" pitchFamily="49" charset="-122"/>
                <a:cs typeface="Arial" pitchFamily="34" charset="0"/>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Department name</a:t>
            </a:r>
            <a:endParaRPr lang="zh-CN" altLang="en-US" dirty="0"/>
          </a:p>
        </p:txBody>
      </p:sp>
    </p:spTree>
    <p:extLst>
      <p:ext uri="{BB962C8B-B14F-4D97-AF65-F5344CB8AC3E}">
        <p14:creationId xmlns:p14="http://schemas.microsoft.com/office/powerpoint/2010/main" val="3321161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7483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780321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0303664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1118" y="916894"/>
            <a:ext cx="14209449" cy="1706667"/>
          </a:xfrm>
        </p:spPr>
        <p:txBody>
          <a:bodyPr>
            <a:normAutofit/>
          </a:bodyPr>
          <a:lstStyle>
            <a:lvl1pPr marL="0" marR="0" indent="0" algn="l" defTabSz="1733973" rtl="0" eaLnBrk="1" fontAlgn="auto" latinLnBrk="0" hangingPunct="1">
              <a:lnSpc>
                <a:spcPct val="100000"/>
              </a:lnSpc>
              <a:spcBef>
                <a:spcPct val="0"/>
              </a:spcBef>
              <a:spcAft>
                <a:spcPts val="0"/>
              </a:spcAft>
              <a:buClrTx/>
              <a:buSzTx/>
              <a:buFontTx/>
              <a:buNone/>
              <a:tabLst/>
              <a:defRPr sz="6115"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911118" y="3010371"/>
            <a:ext cx="14209449" cy="5826336"/>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5688"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2995560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5" name="内容占位符 4"/>
          <p:cNvSpPr>
            <a:spLocks noGrp="1"/>
          </p:cNvSpPr>
          <p:nvPr>
            <p:ph sz="quarter" idx="10"/>
          </p:nvPr>
        </p:nvSpPr>
        <p:spPr>
          <a:xfrm>
            <a:off x="750131" y="1867200"/>
            <a:ext cx="15840000" cy="7200000"/>
          </a:xfrm>
        </p:spPr>
        <p:txBody>
          <a:bodyPr/>
          <a:lstStyle>
            <a:lvl1pPr>
              <a:defRPr sz="3200"/>
            </a:lvl1pPr>
            <a:lvl2pPr>
              <a:defRPr sz="2800"/>
            </a:lvl2pPr>
            <a:lvl3pPr>
              <a:defRPr sz="2400"/>
            </a:lvl3pPr>
            <a:lvl4pPr>
              <a:defRPr sz="20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195538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Tree>
    <p:extLst>
      <p:ext uri="{BB962C8B-B14F-4D97-AF65-F5344CB8AC3E}">
        <p14:creationId xmlns:p14="http://schemas.microsoft.com/office/powerpoint/2010/main" val="2067108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12" name="内容占位符 11"/>
          <p:cNvSpPr>
            <a:spLocks noGrp="1"/>
          </p:cNvSpPr>
          <p:nvPr>
            <p:ph sz="quarter" idx="13"/>
          </p:nvPr>
        </p:nvSpPr>
        <p:spPr>
          <a:xfrm>
            <a:off x="11564308" y="1806038"/>
            <a:ext cx="5040000" cy="7199312"/>
          </a:xfrm>
        </p:spPr>
        <p:txBody>
          <a:bodyPr>
            <a:normAutofit/>
          </a:bodyPr>
          <a:lstStyle>
            <a:lvl1pPr marL="0" indent="0">
              <a:buNone/>
              <a:defRPr sz="3200"/>
            </a:lvl1pPr>
          </a:lstStyle>
          <a:p>
            <a:pPr lvl="0"/>
            <a:endParaRPr lang="zh-CN" altLang="en-US" dirty="0"/>
          </a:p>
        </p:txBody>
      </p:sp>
      <p:sp>
        <p:nvSpPr>
          <p:cNvPr id="13" name="内容占位符 11"/>
          <p:cNvSpPr>
            <a:spLocks noGrp="1"/>
          </p:cNvSpPr>
          <p:nvPr>
            <p:ph sz="quarter" idx="14"/>
          </p:nvPr>
        </p:nvSpPr>
        <p:spPr>
          <a:xfrm>
            <a:off x="6150132" y="1806038"/>
            <a:ext cx="5040000" cy="7199312"/>
          </a:xfrm>
        </p:spPr>
        <p:txBody>
          <a:bodyPr>
            <a:normAutofit/>
          </a:bodyPr>
          <a:lstStyle>
            <a:lvl1pPr marL="0" indent="0">
              <a:buNone/>
              <a:defRPr sz="3200"/>
            </a:lvl1pPr>
          </a:lstStyle>
          <a:p>
            <a:pPr lvl="0"/>
            <a:endParaRPr lang="zh-CN" altLang="en-US" dirty="0"/>
          </a:p>
        </p:txBody>
      </p:sp>
      <p:sp>
        <p:nvSpPr>
          <p:cNvPr id="14" name="内容占位符 11"/>
          <p:cNvSpPr>
            <a:spLocks noGrp="1"/>
          </p:cNvSpPr>
          <p:nvPr>
            <p:ph sz="quarter" idx="15"/>
          </p:nvPr>
        </p:nvSpPr>
        <p:spPr>
          <a:xfrm>
            <a:off x="735955" y="1809788"/>
            <a:ext cx="5040000" cy="7199312"/>
          </a:xfrm>
        </p:spPr>
        <p:txBody>
          <a:bodyPr>
            <a:normAutofit/>
          </a:bodyPr>
          <a:lstStyle>
            <a:lvl1pPr marL="0" indent="0">
              <a:buNone/>
              <a:defRPr sz="3200"/>
            </a:lvl1pPr>
          </a:lstStyle>
          <a:p>
            <a:pPr lvl="0"/>
            <a:endParaRPr lang="zh-CN" altLang="en-US" dirty="0"/>
          </a:p>
        </p:txBody>
      </p:sp>
    </p:spTree>
    <p:extLst>
      <p:ext uri="{BB962C8B-B14F-4D97-AF65-F5344CB8AC3E}">
        <p14:creationId xmlns:p14="http://schemas.microsoft.com/office/powerpoint/2010/main" val="11311690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9354132"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Tree>
    <p:extLst>
      <p:ext uri="{BB962C8B-B14F-4D97-AF65-F5344CB8AC3E}">
        <p14:creationId xmlns:p14="http://schemas.microsoft.com/office/powerpoint/2010/main" val="34486089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35955" y="234810"/>
            <a:ext cx="15868353" cy="1263198"/>
          </a:xfrm>
        </p:spPr>
        <p:txBody>
          <a:bodyPr>
            <a:noAutofit/>
          </a:bodyPr>
          <a:lstStyle>
            <a:lvl1pPr marL="0" marR="0" indent="0" algn="l" defTabSz="1733973" rtl="0" eaLnBrk="1" fontAlgn="auto" latinLnBrk="0" hangingPunct="1">
              <a:lnSpc>
                <a:spcPct val="100000"/>
              </a:lnSpc>
              <a:spcBef>
                <a:spcPct val="0"/>
              </a:spcBef>
              <a:spcAft>
                <a:spcPts val="0"/>
              </a:spcAft>
              <a:buClrTx/>
              <a:buSzTx/>
              <a:buFontTx/>
              <a:buNone/>
              <a:tabLst/>
              <a:defRPr sz="4000" b="1">
                <a:solidFill>
                  <a:schemeClr val="bg1"/>
                </a:solidFill>
              </a:defRPr>
            </a:lvl1pPr>
          </a:lstStyle>
          <a:p>
            <a:r>
              <a:rPr lang="en-US" altLang="zh-CN" dirty="0" smtClean="0"/>
              <a:t>Headline in Arial bold 40 point</a:t>
            </a:r>
          </a:p>
        </p:txBody>
      </p:sp>
      <p:sp>
        <p:nvSpPr>
          <p:cNvPr id="3" name="副标题 2"/>
          <p:cNvSpPr>
            <a:spLocks noGrp="1"/>
          </p:cNvSpPr>
          <p:nvPr>
            <p:ph type="subTitle" idx="1" hasCustomPrompt="1"/>
          </p:nvPr>
        </p:nvSpPr>
        <p:spPr>
          <a:xfrm>
            <a:off x="735956" y="1805172"/>
            <a:ext cx="7250176" cy="7156043"/>
          </a:xfrm>
        </p:spPr>
        <p:txBody>
          <a:bodyPr>
            <a:normAutofit/>
          </a:bodyPr>
          <a:lstStyle>
            <a:lvl1pPr marL="0" marR="0" indent="0" algn="l" defTabSz="1733973" rtl="0" eaLnBrk="1" fontAlgn="auto" latinLnBrk="0" hangingPunct="1">
              <a:lnSpc>
                <a:spcPct val="100000"/>
              </a:lnSpc>
              <a:spcBef>
                <a:spcPct val="20000"/>
              </a:spcBef>
              <a:spcAft>
                <a:spcPts val="0"/>
              </a:spcAft>
              <a:buClrTx/>
              <a:buSzTx/>
              <a:buFont typeface="Arial" pitchFamily="34" charset="0"/>
              <a:buNone/>
              <a:tabLst/>
              <a:defRPr sz="3412" baseline="0">
                <a:solidFill>
                  <a:schemeClr val="bg1"/>
                </a:solidFill>
              </a:defRPr>
            </a:lvl1pPr>
            <a:lvl2pPr marL="866987" indent="0" algn="ctr">
              <a:buNone/>
              <a:defRPr>
                <a:solidFill>
                  <a:schemeClr val="tx1">
                    <a:tint val="75000"/>
                  </a:schemeClr>
                </a:solidFill>
              </a:defRPr>
            </a:lvl2pPr>
            <a:lvl3pPr marL="1733973" indent="0" algn="ctr">
              <a:buNone/>
              <a:defRPr>
                <a:solidFill>
                  <a:schemeClr val="tx1">
                    <a:tint val="75000"/>
                  </a:schemeClr>
                </a:solidFill>
              </a:defRPr>
            </a:lvl3pPr>
            <a:lvl4pPr marL="2600961" indent="0" algn="ctr">
              <a:buNone/>
              <a:defRPr>
                <a:solidFill>
                  <a:schemeClr val="tx1">
                    <a:tint val="75000"/>
                  </a:schemeClr>
                </a:solidFill>
              </a:defRPr>
            </a:lvl4pPr>
            <a:lvl5pPr marL="3467947" indent="0" algn="ctr">
              <a:buNone/>
              <a:defRPr>
                <a:solidFill>
                  <a:schemeClr val="tx1">
                    <a:tint val="75000"/>
                  </a:schemeClr>
                </a:solidFill>
              </a:defRPr>
            </a:lvl5pPr>
            <a:lvl6pPr marL="4334934" indent="0" algn="ctr">
              <a:buNone/>
              <a:defRPr>
                <a:solidFill>
                  <a:schemeClr val="tx1">
                    <a:tint val="75000"/>
                  </a:schemeClr>
                </a:solidFill>
              </a:defRPr>
            </a:lvl6pPr>
            <a:lvl7pPr marL="5201920" indent="0" algn="ctr">
              <a:buNone/>
              <a:defRPr>
                <a:solidFill>
                  <a:schemeClr val="tx1">
                    <a:tint val="75000"/>
                  </a:schemeClr>
                </a:solidFill>
              </a:defRPr>
            </a:lvl7pPr>
            <a:lvl8pPr marL="6068906" indent="0" algn="ctr">
              <a:buNone/>
              <a:defRPr>
                <a:solidFill>
                  <a:schemeClr val="tx1">
                    <a:tint val="75000"/>
                  </a:schemeClr>
                </a:solidFill>
              </a:defRPr>
            </a:lvl8pPr>
            <a:lvl9pPr marL="6935892" indent="0" algn="ctr">
              <a:buNone/>
              <a:defRPr>
                <a:solidFill>
                  <a:schemeClr val="tx1">
                    <a:tint val="75000"/>
                  </a:schemeClr>
                </a:solidFill>
              </a:defRPr>
            </a:lvl9pPr>
          </a:lstStyle>
          <a:p>
            <a:r>
              <a:rPr lang="en-US" altLang="zh-CN" dirty="0" smtClean="0"/>
              <a:t>Copy text in Arial bold 18-32 point </a:t>
            </a:r>
          </a:p>
        </p:txBody>
      </p:sp>
      <p:sp>
        <p:nvSpPr>
          <p:cNvPr id="6" name="图片占位符 5"/>
          <p:cNvSpPr>
            <a:spLocks noGrp="1"/>
          </p:cNvSpPr>
          <p:nvPr>
            <p:ph type="pic" sz="quarter" idx="10"/>
          </p:nvPr>
        </p:nvSpPr>
        <p:spPr>
          <a:xfrm>
            <a:off x="8259763" y="1804988"/>
            <a:ext cx="8343900" cy="7156450"/>
          </a:xfrm>
        </p:spPr>
        <p:txBody>
          <a:bodyPr/>
          <a:lstStyle/>
          <a:p>
            <a:endParaRPr lang="zh-CN" altLang="en-US"/>
          </a:p>
        </p:txBody>
      </p:sp>
    </p:spTree>
    <p:extLst>
      <p:ext uri="{BB962C8B-B14F-4D97-AF65-F5344CB8AC3E}">
        <p14:creationId xmlns:p14="http://schemas.microsoft.com/office/powerpoint/2010/main" val="3527468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 y="-791"/>
            <a:ext cx="17342574" cy="9755181"/>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endParaRPr lang="en-US" altLang="zh-CN" dirty="0" smtClean="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tx1">
                    <a:tint val="75000"/>
                  </a:schemeClr>
                </a:solidFill>
              </a:defRPr>
            </a:lvl1pPr>
          </a:lstStyle>
          <a:p>
            <a:fld id="{724D11B5-F4EC-4A10-9CB4-D208720918BE}" type="datetimeFigureOut">
              <a:rPr lang="zh-CN" altLang="en-US" smtClean="0"/>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056258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4045782777"/>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sp>
        <p:nvSpPr>
          <p:cNvPr id="2" name="标题占位符 1"/>
          <p:cNvSpPr>
            <a:spLocks noGrp="1"/>
          </p:cNvSpPr>
          <p:nvPr>
            <p:ph type="title"/>
          </p:nvPr>
        </p:nvSpPr>
        <p:spPr>
          <a:xfrm>
            <a:off x="867014" y="391349"/>
            <a:ext cx="15606238" cy="1625600"/>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67014" y="2275841"/>
            <a:ext cx="15606238" cy="6436172"/>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67015" y="9040145"/>
            <a:ext cx="4046062" cy="520792"/>
          </a:xfrm>
          <a:prstGeom prst="rect">
            <a:avLst/>
          </a:prstGeom>
        </p:spPr>
        <p:txBody>
          <a:bodyPr vert="horz" lIns="121944" tIns="60972" rIns="121944" bIns="60972" rtlCol="0" anchor="ctr"/>
          <a:lstStyle>
            <a:lvl1pPr algn="l">
              <a:defRPr sz="2275">
                <a:solidFill>
                  <a:schemeClr val="bg1"/>
                </a:solidFill>
              </a:defRPr>
            </a:lvl1pPr>
          </a:lstStyle>
          <a:p>
            <a:fld id="{1A5B2B23-E5F0-44D7-A9FF-4B8E82156B39}" type="datetimeFigureOut">
              <a:rPr lang="zh-CN" altLang="en-US" smtClean="0"/>
              <a:pPr/>
              <a:t>2016/8/30</a:t>
            </a:fld>
            <a:endParaRPr lang="zh-CN" altLang="en-US"/>
          </a:p>
        </p:txBody>
      </p:sp>
      <p:sp>
        <p:nvSpPr>
          <p:cNvPr id="5" name="页脚占位符 4"/>
          <p:cNvSpPr>
            <a:spLocks noGrp="1"/>
          </p:cNvSpPr>
          <p:nvPr>
            <p:ph type="ftr" sz="quarter" idx="3"/>
          </p:nvPr>
        </p:nvSpPr>
        <p:spPr>
          <a:xfrm>
            <a:off x="5924592" y="9040145"/>
            <a:ext cx="5491082" cy="520792"/>
          </a:xfrm>
          <a:prstGeom prst="rect">
            <a:avLst/>
          </a:prstGeom>
        </p:spPr>
        <p:txBody>
          <a:bodyPr vert="horz" lIns="121944" tIns="60972" rIns="121944" bIns="60972" rtlCol="0" anchor="ctr"/>
          <a:lstStyle>
            <a:lvl1pPr algn="ctr">
              <a:defRPr sz="2275">
                <a:solidFill>
                  <a:schemeClr val="bg1"/>
                </a:solidFill>
              </a:defRPr>
            </a:lvl1pPr>
          </a:lstStyle>
          <a:p>
            <a:endParaRPr lang="zh-CN" altLang="en-US"/>
          </a:p>
        </p:txBody>
      </p:sp>
      <p:sp>
        <p:nvSpPr>
          <p:cNvPr id="6" name="灯片编号占位符 5"/>
          <p:cNvSpPr>
            <a:spLocks noGrp="1"/>
          </p:cNvSpPr>
          <p:nvPr>
            <p:ph type="sldNum" sz="quarter" idx="4"/>
          </p:nvPr>
        </p:nvSpPr>
        <p:spPr>
          <a:xfrm>
            <a:off x="12427189" y="9040145"/>
            <a:ext cx="4046062" cy="520792"/>
          </a:xfrm>
          <a:prstGeom prst="rect">
            <a:avLst/>
          </a:prstGeom>
        </p:spPr>
        <p:txBody>
          <a:bodyPr vert="horz" lIns="121944" tIns="60972" rIns="121944" bIns="60972" rtlCol="0" anchor="ctr"/>
          <a:lstStyle>
            <a:lvl1pPr algn="r">
              <a:defRPr sz="2275">
                <a:solidFill>
                  <a:schemeClr val="bg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p:nvSpPr>
        <p:spPr bwMode="auto">
          <a:xfrm>
            <a:off x="814377" y="9147643"/>
            <a:ext cx="1015487" cy="605958"/>
          </a:xfrm>
          <a:prstGeom prst="rect">
            <a:avLst/>
          </a:prstGeom>
          <a:noFill/>
          <a:ln w="9525">
            <a:noFill/>
            <a:miter lim="800000"/>
            <a:headEnd/>
            <a:tailEnd/>
          </a:ln>
          <a:effectLst/>
        </p:spPr>
        <p:txBody>
          <a:bodyPr lIns="0" tIns="0" rIns="0" bIns="0"/>
          <a:lstStyle/>
          <a:p>
            <a:pPr defTabSz="1405034" eaLnBrk="0" hangingPunct="0">
              <a:lnSpc>
                <a:spcPct val="85000"/>
              </a:lnSpc>
              <a:buClrTx/>
              <a:buFontTx/>
              <a:buNone/>
            </a:pPr>
            <a:endParaRPr lang="de-DE" sz="1848" b="0" dirty="0">
              <a:solidFill>
                <a:schemeClr val="bg1"/>
              </a:solidFill>
              <a:latin typeface="FrutigerNext LT Light" pitchFamily="34" charset="0"/>
              <a:ea typeface="MS PGothic" pitchFamily="34" charset="-128"/>
            </a:endParaRPr>
          </a:p>
          <a:p>
            <a:pPr defTabSz="1405034" eaLnBrk="0" hangingPunct="0">
              <a:lnSpc>
                <a:spcPct val="85000"/>
              </a:lnSpc>
              <a:buClrTx/>
              <a:buFontTx/>
              <a:buNone/>
            </a:pPr>
            <a:fld id="{E68EC476-442B-4BB7-9603-F1440C241F3D}" type="slidenum">
              <a:rPr lang="de-DE" sz="1848" b="0" smtClean="0">
                <a:solidFill>
                  <a:schemeClr val="bg1"/>
                </a:solidFill>
                <a:latin typeface="FrutigerNext LT Light" pitchFamily="34" charset="0"/>
                <a:ea typeface="MS PGothic" pitchFamily="34" charset="-128"/>
              </a:rPr>
              <a:pPr defTabSz="1405034" eaLnBrk="0" hangingPunct="0">
                <a:lnSpc>
                  <a:spcPct val="85000"/>
                </a:lnSpc>
                <a:buClrTx/>
                <a:buFontTx/>
                <a:buNone/>
              </a:pPr>
              <a:t>‹#›</a:t>
            </a:fld>
            <a:endParaRPr lang="en-GB" sz="1848" b="0" dirty="0">
              <a:solidFill>
                <a:schemeClr val="bg1"/>
              </a:solidFill>
              <a:latin typeface="FrutigerNext LT Light" pitchFamily="34" charset="0"/>
              <a:ea typeface="MS PGothic" pitchFamily="34" charset="-128"/>
            </a:endParaRPr>
          </a:p>
        </p:txBody>
      </p:sp>
    </p:spTree>
    <p:extLst>
      <p:ext uri="{BB962C8B-B14F-4D97-AF65-F5344CB8AC3E}">
        <p14:creationId xmlns:p14="http://schemas.microsoft.com/office/powerpoint/2010/main" val="673204982"/>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2" r:id="rId3"/>
    <p:sldLayoutId id="2147483671" r:id="rId4"/>
    <p:sldLayoutId id="2147483674" r:id="rId5"/>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bg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bg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bg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bg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bg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 y="2"/>
            <a:ext cx="17339763" cy="9753599"/>
          </a:xfrm>
          <a:prstGeom prst="rect">
            <a:avLst/>
          </a:prstGeom>
        </p:spPr>
      </p:pic>
      <p:grpSp>
        <p:nvGrpSpPr>
          <p:cNvPr id="3" name="组合 2"/>
          <p:cNvGrpSpPr/>
          <p:nvPr/>
        </p:nvGrpSpPr>
        <p:grpSpPr>
          <a:xfrm>
            <a:off x="4169656" y="3217681"/>
            <a:ext cx="9000951" cy="2985321"/>
            <a:chOff x="2071595" y="2282087"/>
            <a:chExt cx="6330248" cy="2099540"/>
          </a:xfrm>
        </p:grpSpPr>
        <p:sp>
          <p:nvSpPr>
            <p:cNvPr id="10" name="TextBox 6"/>
            <p:cNvSpPr txBox="1"/>
            <p:nvPr/>
          </p:nvSpPr>
          <p:spPr>
            <a:xfrm>
              <a:off x="2071595" y="3578299"/>
              <a:ext cx="6330248" cy="803328"/>
            </a:xfrm>
            <a:prstGeom prst="rect">
              <a:avLst/>
            </a:prstGeom>
            <a:noFill/>
          </p:spPr>
          <p:txBody>
            <a:bodyPr wrap="square" lIns="91450" tIns="45725" rIns="91450" bIns="45725">
              <a:spAutoFit/>
            </a:bodyPr>
            <a:lstStyle/>
            <a:p>
              <a:pPr algn="just">
                <a:defRPr/>
              </a:pPr>
              <a:r>
                <a:rPr lang="en-US" altLang="zh-CN" sz="1137" b="1" dirty="0" smtClean="0">
                  <a:solidFill>
                    <a:schemeClr val="bg1"/>
                  </a:solidFill>
                </a:rPr>
                <a:t>Copyright©2015 </a:t>
              </a:r>
              <a:r>
                <a:rPr lang="en-US" altLang="zh-CN" sz="1137" b="1" dirty="0">
                  <a:solidFill>
                    <a:schemeClr val="bg1"/>
                  </a:solidFill>
                </a:rPr>
                <a:t>Huawei Technologies Co., Ltd. All Rights Reserved.</a:t>
              </a:r>
              <a:endParaRPr lang="zh-CN" altLang="zh-CN" sz="1137" dirty="0">
                <a:solidFill>
                  <a:schemeClr val="bg1"/>
                </a:solidFill>
              </a:endParaRPr>
            </a:p>
            <a:p>
              <a:pPr algn="just">
                <a:defRPr/>
              </a:pPr>
              <a:r>
                <a:rPr lang="en-US" altLang="zh-CN" sz="1137"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137" dirty="0">
                <a:solidFill>
                  <a:schemeClr val="bg1"/>
                </a:solidFill>
              </a:endParaRPr>
            </a:p>
          </p:txBody>
        </p:sp>
        <p:sp>
          <p:nvSpPr>
            <p:cNvPr id="11" name="TextBox 6"/>
            <p:cNvSpPr txBox="1"/>
            <p:nvPr/>
          </p:nvSpPr>
          <p:spPr>
            <a:xfrm>
              <a:off x="2071595" y="2282087"/>
              <a:ext cx="6330248" cy="680534"/>
            </a:xfrm>
            <a:prstGeom prst="rect">
              <a:avLst/>
            </a:prstGeom>
            <a:noFill/>
          </p:spPr>
          <p:txBody>
            <a:bodyPr wrap="square" lIns="91450" tIns="45725" rIns="91450" bIns="45725">
              <a:spAutoFit/>
            </a:bodyPr>
            <a:lstStyle/>
            <a:p>
              <a:pPr algn="ctr">
                <a:defRPr/>
              </a:pPr>
              <a:r>
                <a:rPr lang="en-US" altLang="zh-CN" sz="5688" dirty="0" smtClean="0">
                  <a:solidFill>
                    <a:schemeClr val="bg1"/>
                  </a:solidFill>
                </a:rPr>
                <a:t>Thank You</a:t>
              </a:r>
              <a:endParaRPr lang="zh-CN" altLang="zh-CN" sz="5688" dirty="0">
                <a:solidFill>
                  <a:schemeClr val="bg1"/>
                </a:solidFill>
              </a:endParaRPr>
            </a:p>
          </p:txBody>
        </p:sp>
      </p:grpSp>
    </p:spTree>
    <p:extLst>
      <p:ext uri="{BB962C8B-B14F-4D97-AF65-F5344CB8AC3E}">
        <p14:creationId xmlns:p14="http://schemas.microsoft.com/office/powerpoint/2010/main" val="500263807"/>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txStyles>
    <p:titleStyle>
      <a:lvl1pPr algn="ctr" defTabSz="1733973" rtl="0" eaLnBrk="1" latinLnBrk="0" hangingPunct="1">
        <a:spcBef>
          <a:spcPct val="0"/>
        </a:spcBef>
        <a:buNone/>
        <a:defRPr sz="8390" kern="1200">
          <a:solidFill>
            <a:schemeClr val="tx1"/>
          </a:solidFill>
          <a:latin typeface="+mj-lt"/>
          <a:ea typeface="+mj-ea"/>
          <a:cs typeface="+mj-cs"/>
        </a:defRPr>
      </a:lvl1pPr>
    </p:titleStyle>
    <p:bodyStyle>
      <a:lvl1pPr marL="650239" indent="-650239" algn="l" defTabSz="1733973" rtl="0" eaLnBrk="1" latinLnBrk="0" hangingPunct="1">
        <a:spcBef>
          <a:spcPct val="20000"/>
        </a:spcBef>
        <a:buFont typeface="Arial" pitchFamily="34" charset="0"/>
        <a:buChar char="•"/>
        <a:defRPr sz="6115" kern="1200">
          <a:solidFill>
            <a:schemeClr val="tx1"/>
          </a:solidFill>
          <a:latin typeface="+mn-lt"/>
          <a:ea typeface="+mn-ea"/>
          <a:cs typeface="+mn-cs"/>
        </a:defRPr>
      </a:lvl1pPr>
      <a:lvl2pPr marL="1408853" indent="-541866" algn="l" defTabSz="1733973" rtl="0" eaLnBrk="1" latinLnBrk="0" hangingPunct="1">
        <a:spcBef>
          <a:spcPct val="20000"/>
        </a:spcBef>
        <a:buFont typeface="Arial" pitchFamily="34" charset="0"/>
        <a:buChar char="–"/>
        <a:defRPr sz="5262" kern="1200">
          <a:solidFill>
            <a:schemeClr val="tx1"/>
          </a:solidFill>
          <a:latin typeface="+mn-lt"/>
          <a:ea typeface="+mn-ea"/>
          <a:cs typeface="+mn-cs"/>
        </a:defRPr>
      </a:lvl2pPr>
      <a:lvl3pPr marL="2167467" indent="-433494" algn="l" defTabSz="1733973" rtl="0" eaLnBrk="1" latinLnBrk="0" hangingPunct="1">
        <a:spcBef>
          <a:spcPct val="20000"/>
        </a:spcBef>
        <a:buFont typeface="Arial" pitchFamily="34" charset="0"/>
        <a:buChar char="•"/>
        <a:defRPr sz="4550" kern="1200">
          <a:solidFill>
            <a:schemeClr val="tx1"/>
          </a:solidFill>
          <a:latin typeface="+mn-lt"/>
          <a:ea typeface="+mn-ea"/>
          <a:cs typeface="+mn-cs"/>
        </a:defRPr>
      </a:lvl3pPr>
      <a:lvl4pPr marL="3034453"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4pPr>
      <a:lvl5pPr marL="3901440"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5pPr>
      <a:lvl6pPr marL="476842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6pPr>
      <a:lvl7pPr marL="5635412"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7pPr>
      <a:lvl8pPr marL="6502398"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8pPr>
      <a:lvl9pPr marL="7369386" indent="-433494" algn="l" defTabSz="1733973" rtl="0" eaLnBrk="1" latinLnBrk="0" hangingPunct="1">
        <a:spcBef>
          <a:spcPct val="20000"/>
        </a:spcBef>
        <a:buFont typeface="Arial" pitchFamily="34" charset="0"/>
        <a:buChar char="•"/>
        <a:defRPr sz="3839" kern="1200">
          <a:solidFill>
            <a:schemeClr val="tx1"/>
          </a:solidFill>
          <a:latin typeface="+mn-lt"/>
          <a:ea typeface="+mn-ea"/>
          <a:cs typeface="+mn-cs"/>
        </a:defRPr>
      </a:lvl9pPr>
    </p:bodyStyle>
    <p:otherStyle>
      <a:defPPr>
        <a:defRPr lang="zh-CN"/>
      </a:defPPr>
      <a:lvl1pPr marL="0" algn="l" defTabSz="1733973" rtl="0" eaLnBrk="1" latinLnBrk="0" hangingPunct="1">
        <a:defRPr sz="3412" kern="1200">
          <a:solidFill>
            <a:schemeClr val="tx1"/>
          </a:solidFill>
          <a:latin typeface="+mn-lt"/>
          <a:ea typeface="+mn-ea"/>
          <a:cs typeface="+mn-cs"/>
        </a:defRPr>
      </a:lvl1pPr>
      <a:lvl2pPr marL="866987" algn="l" defTabSz="1733973" rtl="0" eaLnBrk="1" latinLnBrk="0" hangingPunct="1">
        <a:defRPr sz="3412" kern="1200">
          <a:solidFill>
            <a:schemeClr val="tx1"/>
          </a:solidFill>
          <a:latin typeface="+mn-lt"/>
          <a:ea typeface="+mn-ea"/>
          <a:cs typeface="+mn-cs"/>
        </a:defRPr>
      </a:lvl2pPr>
      <a:lvl3pPr marL="1733973" algn="l" defTabSz="1733973" rtl="0" eaLnBrk="1" latinLnBrk="0" hangingPunct="1">
        <a:defRPr sz="3412" kern="1200">
          <a:solidFill>
            <a:schemeClr val="tx1"/>
          </a:solidFill>
          <a:latin typeface="+mn-lt"/>
          <a:ea typeface="+mn-ea"/>
          <a:cs typeface="+mn-cs"/>
        </a:defRPr>
      </a:lvl3pPr>
      <a:lvl4pPr marL="2600961" algn="l" defTabSz="1733973" rtl="0" eaLnBrk="1" latinLnBrk="0" hangingPunct="1">
        <a:defRPr sz="3412" kern="1200">
          <a:solidFill>
            <a:schemeClr val="tx1"/>
          </a:solidFill>
          <a:latin typeface="+mn-lt"/>
          <a:ea typeface="+mn-ea"/>
          <a:cs typeface="+mn-cs"/>
        </a:defRPr>
      </a:lvl4pPr>
      <a:lvl5pPr marL="3467947" algn="l" defTabSz="1733973" rtl="0" eaLnBrk="1" latinLnBrk="0" hangingPunct="1">
        <a:defRPr sz="3412" kern="1200">
          <a:solidFill>
            <a:schemeClr val="tx1"/>
          </a:solidFill>
          <a:latin typeface="+mn-lt"/>
          <a:ea typeface="+mn-ea"/>
          <a:cs typeface="+mn-cs"/>
        </a:defRPr>
      </a:lvl5pPr>
      <a:lvl6pPr marL="4334934" algn="l" defTabSz="1733973" rtl="0" eaLnBrk="1" latinLnBrk="0" hangingPunct="1">
        <a:defRPr sz="3412" kern="1200">
          <a:solidFill>
            <a:schemeClr val="tx1"/>
          </a:solidFill>
          <a:latin typeface="+mn-lt"/>
          <a:ea typeface="+mn-ea"/>
          <a:cs typeface="+mn-cs"/>
        </a:defRPr>
      </a:lvl6pPr>
      <a:lvl7pPr marL="5201920" algn="l" defTabSz="1733973" rtl="0" eaLnBrk="1" latinLnBrk="0" hangingPunct="1">
        <a:defRPr sz="3412" kern="1200">
          <a:solidFill>
            <a:schemeClr val="tx1"/>
          </a:solidFill>
          <a:latin typeface="+mn-lt"/>
          <a:ea typeface="+mn-ea"/>
          <a:cs typeface="+mn-cs"/>
        </a:defRPr>
      </a:lvl7pPr>
      <a:lvl8pPr marL="6068906" algn="l" defTabSz="1733973" rtl="0" eaLnBrk="1" latinLnBrk="0" hangingPunct="1">
        <a:defRPr sz="3412" kern="1200">
          <a:solidFill>
            <a:schemeClr val="tx1"/>
          </a:solidFill>
          <a:latin typeface="+mn-lt"/>
          <a:ea typeface="+mn-ea"/>
          <a:cs typeface="+mn-cs"/>
        </a:defRPr>
      </a:lvl8pPr>
      <a:lvl9pPr marL="6935892" algn="l" defTabSz="1733973" rtl="0" eaLnBrk="1" latinLnBrk="0" hangingPunct="1">
        <a:defRPr sz="3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13524" y="1751394"/>
            <a:ext cx="9356207" cy="3583170"/>
          </a:xfrm>
        </p:spPr>
        <p:txBody>
          <a:bodyPr/>
          <a:lstStyle/>
          <a:p>
            <a:r>
              <a:rPr lang="en-US" altLang="zh-CN" dirty="0" smtClean="0"/>
              <a:t>Short-Range </a:t>
            </a:r>
            <a:r>
              <a:rPr lang="en-US" altLang="zh-CN" dirty="0"/>
              <a:t>W</a:t>
            </a:r>
            <a:r>
              <a:rPr lang="en-US" altLang="zh-CN" dirty="0" smtClean="0"/>
              <a:t>ireless </a:t>
            </a:r>
            <a:r>
              <a:rPr lang="en-US" altLang="zh-CN" dirty="0" err="1" smtClean="0"/>
              <a:t>IoT</a:t>
            </a:r>
            <a:r>
              <a:rPr lang="en-US" altLang="zh-CN" dirty="0" smtClean="0"/>
              <a:t> Network</a:t>
            </a:r>
            <a:endParaRPr lang="zh-CN" altLang="en-US" dirty="0"/>
          </a:p>
        </p:txBody>
      </p:sp>
      <p:sp>
        <p:nvSpPr>
          <p:cNvPr id="5" name="副标题 4"/>
          <p:cNvSpPr>
            <a:spLocks noGrp="1"/>
          </p:cNvSpPr>
          <p:nvPr>
            <p:ph type="subTitle" idx="1"/>
          </p:nvPr>
        </p:nvSpPr>
        <p:spPr/>
        <p:txBody>
          <a:bodyPr/>
          <a:lstStyle/>
          <a:p>
            <a:r>
              <a:rPr lang="en-US" altLang="zh-CN" dirty="0" smtClean="0"/>
              <a:t>802.15.4</a:t>
            </a:r>
            <a:r>
              <a:rPr lang="en-US" altLang="zh-CN" dirty="0" smtClean="0"/>
              <a:t>, </a:t>
            </a:r>
            <a:r>
              <a:rPr lang="en-US" altLang="zh-CN" dirty="0" smtClean="0"/>
              <a:t>6LoWPAN</a:t>
            </a:r>
            <a:r>
              <a:rPr lang="zh-CN" altLang="en-US" dirty="0" smtClean="0"/>
              <a:t> </a:t>
            </a:r>
            <a:r>
              <a:rPr lang="en-US" altLang="zh-CN" dirty="0" smtClean="0"/>
              <a:t>&amp; RPL</a:t>
            </a:r>
            <a:endParaRPr lang="en-US" altLang="zh-CN" dirty="0" smtClean="0"/>
          </a:p>
          <a:p>
            <a:r>
              <a:rPr lang="en-US" altLang="zh-CN" dirty="0" smtClean="0"/>
              <a:t>Huawei </a:t>
            </a:r>
            <a:r>
              <a:rPr lang="en-US" altLang="zh-CN" dirty="0" err="1" smtClean="0"/>
              <a:t>nStack</a:t>
            </a:r>
            <a:r>
              <a:rPr lang="en-US" altLang="zh-CN" dirty="0" smtClean="0"/>
              <a:t> </a:t>
            </a:r>
            <a:r>
              <a:rPr lang="en-US" altLang="zh-CN" dirty="0" err="1" smtClean="0"/>
              <a:t>IoT</a:t>
            </a:r>
            <a:r>
              <a:rPr lang="en-US" altLang="zh-CN" dirty="0" smtClean="0"/>
              <a:t> solution</a:t>
            </a:r>
            <a:endParaRPr lang="zh-CN" altLang="en-US" dirty="0"/>
          </a:p>
        </p:txBody>
      </p:sp>
    </p:spTree>
    <p:extLst>
      <p:ext uri="{BB962C8B-B14F-4D97-AF65-F5344CB8AC3E}">
        <p14:creationId xmlns:p14="http://schemas.microsoft.com/office/powerpoint/2010/main" val="243052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基于华为</a:t>
            </a:r>
            <a:r>
              <a:rPr lang="en-US" altLang="zh-CN" dirty="0" smtClean="0"/>
              <a:t>AR502E+AC-IoT</a:t>
            </a:r>
            <a:r>
              <a:rPr lang="zh-CN" altLang="en-US" dirty="0" smtClean="0"/>
              <a:t>平台打造更广泛的</a:t>
            </a:r>
            <a:r>
              <a:rPr lang="en-US" altLang="zh-CN" dirty="0" smtClean="0"/>
              <a:t>IoT</a:t>
            </a:r>
            <a:r>
              <a:rPr lang="zh-CN" altLang="en-US" dirty="0" smtClean="0"/>
              <a:t>生态圈</a:t>
            </a:r>
            <a:endParaRPr lang="zh-CN" altLang="en-US" dirty="0"/>
          </a:p>
        </p:txBody>
      </p:sp>
      <p:sp>
        <p:nvSpPr>
          <p:cNvPr id="6" name="副标题 5"/>
          <p:cNvSpPr>
            <a:spLocks noGrp="1"/>
          </p:cNvSpPr>
          <p:nvPr>
            <p:ph type="subTitle" idx="1"/>
          </p:nvPr>
        </p:nvSpPr>
        <p:spPr/>
        <p:txBody>
          <a:bodyPr>
            <a:normAutofit lnSpcReduction="10000"/>
          </a:bodyPr>
          <a:lstStyle/>
          <a:p>
            <a:pPr marL="457200" indent="-457200">
              <a:lnSpc>
                <a:spcPct val="150000"/>
              </a:lnSpc>
              <a:buFont typeface="Arial" panose="020B0604020202020204" pitchFamily="34" charset="0"/>
              <a:buChar char="•"/>
            </a:pPr>
            <a:r>
              <a:rPr lang="zh-CN" altLang="en-US" sz="2800" b="1" dirty="0" smtClean="0">
                <a:solidFill>
                  <a:srgbClr val="C00000"/>
                </a:solidFill>
              </a:rPr>
              <a:t>应用软件开发者</a:t>
            </a:r>
            <a:r>
              <a:rPr lang="zh-CN" altLang="en-US" sz="2400" dirty="0" smtClean="0"/>
              <a:t>允许调用</a:t>
            </a:r>
            <a:r>
              <a:rPr lang="en-US" altLang="zh-CN" sz="2400" dirty="0" smtClean="0"/>
              <a:t>AC-IoT</a:t>
            </a:r>
            <a:r>
              <a:rPr lang="zh-CN" altLang="en-US" sz="2400" dirty="0" smtClean="0"/>
              <a:t>平台北向</a:t>
            </a:r>
            <a:r>
              <a:rPr lang="en-US" altLang="zh-CN" sz="2400" dirty="0" smtClean="0"/>
              <a:t>Restful API</a:t>
            </a:r>
            <a:r>
              <a:rPr lang="zh-CN" altLang="en-US" sz="2400" dirty="0" smtClean="0"/>
              <a:t>快速实现业务应用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平台中间件开发者</a:t>
            </a:r>
            <a:r>
              <a:rPr lang="zh-CN" altLang="en-US" sz="2400" dirty="0" smtClean="0"/>
              <a:t>可以在</a:t>
            </a:r>
            <a:r>
              <a:rPr lang="en-US" altLang="zh-CN" sz="2400" dirty="0" smtClean="0"/>
              <a:t>AC-IoT</a:t>
            </a:r>
            <a:r>
              <a:rPr lang="zh-CN" altLang="en-US" sz="2400" dirty="0" smtClean="0"/>
              <a:t>中打造类似能效管理</a:t>
            </a:r>
            <a:r>
              <a:rPr lang="en-US" altLang="zh-CN" sz="2400" dirty="0" smtClean="0"/>
              <a:t>EEM</a:t>
            </a:r>
            <a:r>
              <a:rPr lang="zh-CN" altLang="en-US" sz="2400" dirty="0" smtClean="0"/>
              <a:t>的特定领域中间件（插件）</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网关二次开发</a:t>
            </a:r>
            <a:r>
              <a:rPr lang="zh-CN" altLang="en-US" sz="2800" b="1" dirty="0" smtClean="0">
                <a:solidFill>
                  <a:srgbClr val="C00000"/>
                </a:solidFill>
              </a:rPr>
              <a:t>者</a:t>
            </a:r>
            <a:r>
              <a:rPr lang="zh-CN" altLang="en-US" sz="2400" dirty="0"/>
              <a:t>（</a:t>
            </a:r>
            <a:r>
              <a:rPr lang="en-US" altLang="zh-CN" sz="2400" dirty="0" err="1" smtClean="0"/>
              <a:t>Docker</a:t>
            </a:r>
            <a:r>
              <a:rPr lang="zh-CN" altLang="en-US" sz="2400" dirty="0" smtClean="0"/>
              <a:t>容器开发应用）可以充分利用</a:t>
            </a:r>
            <a:r>
              <a:rPr lang="en-US" altLang="zh-CN" sz="2400" dirty="0" smtClean="0"/>
              <a:t>AR502</a:t>
            </a:r>
            <a:r>
              <a:rPr lang="zh-CN" altLang="en-US" sz="2400" dirty="0" smtClean="0"/>
              <a:t>边缘计算能力实现诸如接入策略控制，工控管理等应用</a:t>
            </a:r>
            <a:endParaRPr lang="en-US" altLang="zh-CN" sz="2400" dirty="0" smtClean="0"/>
          </a:p>
          <a:p>
            <a:pPr marL="457200" indent="-457200">
              <a:lnSpc>
                <a:spcPct val="150000"/>
              </a:lnSpc>
              <a:buFont typeface="Arial" panose="020B0604020202020204" pitchFamily="34" charset="0"/>
              <a:buChar char="•"/>
            </a:pPr>
            <a:r>
              <a:rPr lang="zh-CN" altLang="en-US" sz="2800" b="1" dirty="0" smtClean="0">
                <a:solidFill>
                  <a:srgbClr val="C00000"/>
                </a:solidFill>
              </a:rPr>
              <a:t>嵌入式应用开发</a:t>
            </a:r>
            <a:r>
              <a:rPr lang="zh-CN" altLang="en-US" sz="2800" b="1" dirty="0">
                <a:solidFill>
                  <a:srgbClr val="C00000"/>
                </a:solidFill>
              </a:rPr>
              <a:t>者</a:t>
            </a:r>
            <a:r>
              <a:rPr lang="zh-CN" altLang="en-US" sz="2400" dirty="0" smtClean="0"/>
              <a:t>可依托</a:t>
            </a:r>
            <a:r>
              <a:rPr lang="en-US" altLang="zh-CN" sz="2400" dirty="0" smtClean="0"/>
              <a:t>nStack</a:t>
            </a:r>
            <a:r>
              <a:rPr lang="zh-CN" altLang="en-US" sz="2400" dirty="0" smtClean="0"/>
              <a:t>互联互通中间件或直接使用华为</a:t>
            </a:r>
            <a:r>
              <a:rPr lang="en-US" altLang="zh-CN" sz="2400" dirty="0" smtClean="0"/>
              <a:t>RF</a:t>
            </a:r>
            <a:r>
              <a:rPr lang="zh-CN" altLang="en-US" sz="2400" dirty="0" smtClean="0"/>
              <a:t>通信扣板，实现嵌入式设备快速无缝接入到云端</a:t>
            </a:r>
            <a:endParaRPr lang="en-US" altLang="zh-CN" sz="2400" dirty="0" smtClean="0"/>
          </a:p>
          <a:p>
            <a:pPr marL="457200" indent="-457200">
              <a:lnSpc>
                <a:spcPct val="150000"/>
              </a:lnSpc>
              <a:buFont typeface="Arial" panose="020B0604020202020204" pitchFamily="34" charset="0"/>
              <a:buChar char="•"/>
            </a:pPr>
            <a:r>
              <a:rPr lang="zh-CN" altLang="en-US" sz="2800" b="1" dirty="0">
                <a:solidFill>
                  <a:srgbClr val="C00000"/>
                </a:solidFill>
              </a:rPr>
              <a:t>系统集成</a:t>
            </a:r>
            <a:r>
              <a:rPr lang="zh-CN" altLang="en-US" sz="2800" b="1" dirty="0" smtClean="0">
                <a:solidFill>
                  <a:srgbClr val="C00000"/>
                </a:solidFill>
              </a:rPr>
              <a:t>商</a:t>
            </a:r>
            <a:r>
              <a:rPr lang="zh-CN" altLang="en-US" sz="2400" dirty="0" smtClean="0"/>
              <a:t>可在华为</a:t>
            </a:r>
            <a:r>
              <a:rPr lang="en-US" altLang="zh-CN" sz="2400" dirty="0" smtClean="0"/>
              <a:t>AR502E+AC-IoT</a:t>
            </a:r>
            <a:r>
              <a:rPr lang="zh-CN" altLang="en-US" sz="2400" dirty="0" smtClean="0"/>
              <a:t>平台上快速打造适合短距无线技术</a:t>
            </a:r>
            <a:r>
              <a:rPr lang="en-US" altLang="zh-CN" sz="2400" dirty="0" smtClean="0"/>
              <a:t>IoT</a:t>
            </a:r>
            <a:r>
              <a:rPr lang="zh-CN" altLang="en-US" sz="2400" smtClean="0"/>
              <a:t>应用</a:t>
            </a:r>
            <a:endParaRPr lang="en-US" altLang="zh-CN" sz="2400" dirty="0" smtClean="0"/>
          </a:p>
          <a:p>
            <a:pPr marL="457200" indent="-457200">
              <a:lnSpc>
                <a:spcPct val="150000"/>
              </a:lnSpc>
              <a:buFont typeface="Arial" panose="020B0604020202020204" pitchFamily="34" charset="0"/>
              <a:buChar char="•"/>
            </a:pPr>
            <a:endParaRPr lang="zh-CN" altLang="en-US" sz="2400" dirty="0"/>
          </a:p>
        </p:txBody>
      </p:sp>
      <p:sp>
        <p:nvSpPr>
          <p:cNvPr id="8" name="圆角矩形 7"/>
          <p:cNvSpPr/>
          <p:nvPr/>
        </p:nvSpPr>
        <p:spPr>
          <a:xfrm>
            <a:off x="1556531" y="7818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smtClean="0"/>
              <a:t>传感器</a:t>
            </a:r>
            <a:r>
              <a:rPr lang="en-US" altLang="zh-CN" sz="3200" dirty="0" smtClean="0"/>
              <a:t>/</a:t>
            </a:r>
            <a:r>
              <a:rPr lang="zh-CN" altLang="en-US" sz="3200" dirty="0" smtClean="0"/>
              <a:t>控制器</a:t>
            </a:r>
            <a:endParaRPr lang="zh-CN" altLang="en-US" sz="3200" dirty="0"/>
          </a:p>
        </p:txBody>
      </p:sp>
      <p:sp>
        <p:nvSpPr>
          <p:cNvPr id="9" name="圆角矩形 8"/>
          <p:cNvSpPr/>
          <p:nvPr/>
        </p:nvSpPr>
        <p:spPr>
          <a:xfrm>
            <a:off x="1529462" y="6450000"/>
            <a:ext cx="4856400" cy="68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RF</a:t>
            </a:r>
            <a:r>
              <a:rPr lang="zh-CN" altLang="en-US" sz="3200" dirty="0" smtClean="0"/>
              <a:t>通信扣板</a:t>
            </a:r>
            <a:r>
              <a:rPr lang="en-US" altLang="zh-CN" sz="3200" dirty="0" smtClean="0"/>
              <a:t>(6LoWPAN)</a:t>
            </a:r>
            <a:endParaRPr lang="zh-CN" altLang="en-US" sz="3200" dirty="0"/>
          </a:p>
        </p:txBody>
      </p:sp>
      <p:sp>
        <p:nvSpPr>
          <p:cNvPr id="10" name="圆角矩形 9"/>
          <p:cNvSpPr/>
          <p:nvPr/>
        </p:nvSpPr>
        <p:spPr>
          <a:xfrm>
            <a:off x="1509273" y="5080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AR502E (DCU-BR)</a:t>
            </a:r>
          </a:p>
        </p:txBody>
      </p:sp>
      <p:sp>
        <p:nvSpPr>
          <p:cNvPr id="11" name="圆角矩形 10"/>
          <p:cNvSpPr/>
          <p:nvPr/>
        </p:nvSpPr>
        <p:spPr>
          <a:xfrm>
            <a:off x="1481084" y="3709000"/>
            <a:ext cx="4856400" cy="686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3200" dirty="0" smtClean="0"/>
              <a:t>AC-IoT(EEM/JSON)</a:t>
            </a:r>
          </a:p>
        </p:txBody>
      </p:sp>
      <p:sp>
        <p:nvSpPr>
          <p:cNvPr id="12" name="圆角矩形 11"/>
          <p:cNvSpPr/>
          <p:nvPr/>
        </p:nvSpPr>
        <p:spPr>
          <a:xfrm>
            <a:off x="1481084" y="2337500"/>
            <a:ext cx="4856400" cy="686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smtClean="0"/>
              <a:t>Web Apps(HTML/JS)</a:t>
            </a:r>
          </a:p>
        </p:txBody>
      </p:sp>
      <p:cxnSp>
        <p:nvCxnSpPr>
          <p:cNvPr id="17" name="直接箭头连接符 16"/>
          <p:cNvCxnSpPr>
            <a:stCxn id="9" idx="2"/>
            <a:endCxn id="8" idx="0"/>
          </p:cNvCxnSpPr>
          <p:nvPr/>
        </p:nvCxnSpPr>
        <p:spPr>
          <a:xfrm>
            <a:off x="3957662" y="7134000"/>
            <a:ext cx="2706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2"/>
            <a:endCxn id="9" idx="0"/>
          </p:cNvCxnSpPr>
          <p:nvPr/>
        </p:nvCxnSpPr>
        <p:spPr>
          <a:xfrm>
            <a:off x="3937473" y="5766000"/>
            <a:ext cx="20189" cy="684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0" idx="0"/>
          </p:cNvCxnSpPr>
          <p:nvPr/>
        </p:nvCxnSpPr>
        <p:spPr>
          <a:xfrm>
            <a:off x="3909284" y="4395000"/>
            <a:ext cx="28189" cy="6850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1" idx="0"/>
          </p:cNvCxnSpPr>
          <p:nvPr/>
        </p:nvCxnSpPr>
        <p:spPr>
          <a:xfrm>
            <a:off x="3909284" y="3023500"/>
            <a:ext cx="0" cy="68550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797331" y="54230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711832" y="2749400"/>
            <a:ext cx="957600" cy="1232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153130"/>
            <a:ext cx="544234" cy="480740"/>
          </a:xfrm>
          <a:prstGeom prst="round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5667" y="4752252"/>
            <a:ext cx="544234" cy="480740"/>
          </a:xfrm>
          <a:prstGeom prst="roundRect">
            <a:avLst/>
          </a:prstGeom>
        </p:spPr>
      </p:pic>
      <p:sp>
        <p:nvSpPr>
          <p:cNvPr id="37" name="文本框 36"/>
          <p:cNvSpPr txBox="1"/>
          <p:nvPr/>
        </p:nvSpPr>
        <p:spPr>
          <a:xfrm>
            <a:off x="6276131" y="5897911"/>
            <a:ext cx="2031325" cy="461665"/>
          </a:xfrm>
          <a:prstGeom prst="rect">
            <a:avLst/>
          </a:prstGeom>
          <a:noFill/>
        </p:spPr>
        <p:txBody>
          <a:bodyPr wrap="none" rtlCol="0">
            <a:spAutoFit/>
          </a:bodyPr>
          <a:lstStyle/>
          <a:p>
            <a:pPr algn="l"/>
            <a:r>
              <a:rPr lang="zh-CN" altLang="en-US" sz="2400" dirty="0" smtClean="0">
                <a:solidFill>
                  <a:schemeClr val="bg1"/>
                </a:solidFill>
              </a:rPr>
              <a:t>无缝网络集成</a:t>
            </a:r>
            <a:endParaRPr lang="zh-CN" altLang="en-US" sz="2400" dirty="0">
              <a:solidFill>
                <a:schemeClr val="bg1"/>
              </a:solidFill>
            </a:endParaRPr>
          </a:p>
        </p:txBody>
      </p:sp>
      <p:sp>
        <p:nvSpPr>
          <p:cNvPr id="38" name="文本框 37"/>
          <p:cNvSpPr txBox="1"/>
          <p:nvPr/>
        </p:nvSpPr>
        <p:spPr>
          <a:xfrm>
            <a:off x="6276131" y="3181582"/>
            <a:ext cx="2339102" cy="461665"/>
          </a:xfrm>
          <a:prstGeom prst="rect">
            <a:avLst/>
          </a:prstGeom>
          <a:noFill/>
        </p:spPr>
        <p:txBody>
          <a:bodyPr wrap="none" rtlCol="0">
            <a:spAutoFit/>
          </a:bodyPr>
          <a:lstStyle/>
          <a:p>
            <a:pPr algn="l"/>
            <a:r>
              <a:rPr lang="zh-CN" altLang="en-US" sz="2400" dirty="0" smtClean="0">
                <a:solidFill>
                  <a:schemeClr val="bg1"/>
                </a:solidFill>
              </a:rPr>
              <a:t>标准</a:t>
            </a:r>
            <a:r>
              <a:rPr lang="en-US" altLang="zh-CN" sz="2400" dirty="0" smtClean="0">
                <a:solidFill>
                  <a:schemeClr val="bg1"/>
                </a:solidFill>
              </a:rPr>
              <a:t>Restful API</a:t>
            </a:r>
            <a:endParaRPr lang="zh-CN" altLang="en-US" sz="2400" dirty="0">
              <a:solidFill>
                <a:schemeClr val="bg1"/>
              </a:solidFill>
            </a:endParaRPr>
          </a:p>
        </p:txBody>
      </p:sp>
    </p:spTree>
    <p:extLst>
      <p:ext uri="{BB962C8B-B14F-4D97-AF65-F5344CB8AC3E}">
        <p14:creationId xmlns:p14="http://schemas.microsoft.com/office/powerpoint/2010/main" val="25171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237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ctrTitle"/>
          </p:nvPr>
        </p:nvSpPr>
        <p:spPr/>
        <p:txBody>
          <a:bodyPr/>
          <a:lstStyle/>
          <a:p>
            <a:r>
              <a:rPr lang="en-US" altLang="zh-CN" dirty="0"/>
              <a:t>Why use 802.15.4/6LoWPAN and RPL?</a:t>
            </a:r>
            <a:endParaRPr lang="zh-CN" altLang="en-US" dirty="0"/>
          </a:p>
        </p:txBody>
      </p:sp>
      <p:graphicFrame>
        <p:nvGraphicFramePr>
          <p:cNvPr id="16" name="内容占位符 15"/>
          <p:cNvGraphicFramePr>
            <a:graphicFrameLocks noGrp="1"/>
          </p:cNvGraphicFramePr>
          <p:nvPr>
            <p:ph sz="quarter" idx="13"/>
            <p:extLst>
              <p:ext uri="{D42A27DB-BD31-4B8C-83A1-F6EECF244321}">
                <p14:modId xmlns:p14="http://schemas.microsoft.com/office/powerpoint/2010/main" val="758705625"/>
              </p:ext>
            </p:extLst>
          </p:nvPr>
        </p:nvGraphicFramePr>
        <p:xfrm>
          <a:off x="11564938" y="1806575"/>
          <a:ext cx="5038725" cy="7180069"/>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RPL</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44069">
                <a:tc>
                  <a:txBody>
                    <a:bodyPr/>
                    <a:lstStyle/>
                    <a:p>
                      <a:pPr marL="0" marR="0" indent="0" algn="l" defTabSz="1733973" rtl="0" eaLnBrk="1" fontAlgn="auto" latinLnBrk="0" hangingPunct="1">
                        <a:lnSpc>
                          <a:spcPct val="100000"/>
                        </a:lnSpc>
                        <a:spcBef>
                          <a:spcPts val="0"/>
                        </a:spcBef>
                        <a:spcAft>
                          <a:spcPts val="0"/>
                        </a:spcAft>
                        <a:buClrTx/>
                        <a:buSzTx/>
                        <a:buFontTx/>
                        <a:buNone/>
                        <a:tabLst/>
                        <a:defRPr/>
                      </a:pPr>
                      <a:r>
                        <a:rPr lang="en-US" altLang="zh-CN" sz="2800" b="0" i="0" kern="1200" dirty="0" smtClean="0">
                          <a:solidFill>
                            <a:srgbClr val="FFFFFF"/>
                          </a:solidFill>
                          <a:latin typeface="+mn-lt"/>
                          <a:ea typeface="+mn-ea"/>
                          <a:cs typeface="+mn-cs"/>
                        </a:rPr>
                        <a:t>RPL(IPv6 Routing Protocol for Low-Power and </a:t>
                      </a:r>
                      <a:r>
                        <a:rPr lang="en-US" altLang="zh-CN" sz="2800" b="0" i="0" kern="1200" dirty="0" err="1" smtClean="0">
                          <a:solidFill>
                            <a:srgbClr val="FFFFFF"/>
                          </a:solidFill>
                          <a:latin typeface="+mn-lt"/>
                          <a:ea typeface="+mn-ea"/>
                          <a:cs typeface="+mn-cs"/>
                        </a:rPr>
                        <a:t>Lossy</a:t>
                      </a:r>
                      <a:r>
                        <a:rPr lang="en-US" altLang="zh-CN" sz="2800" b="0" i="0" kern="1200" dirty="0" smtClean="0">
                          <a:solidFill>
                            <a:srgbClr val="FFFFFF"/>
                          </a:solidFill>
                          <a:latin typeface="+mn-lt"/>
                          <a:ea typeface="+mn-ea"/>
                          <a:cs typeface="+mn-cs"/>
                        </a:rPr>
                        <a:t> </a:t>
                      </a:r>
                      <a:r>
                        <a:rPr lang="en-US" altLang="zh-CN" sz="2800" b="0" i="0" kern="1200" dirty="0" smtClean="0">
                          <a:solidFill>
                            <a:srgbClr val="FFFFFF"/>
                          </a:solidFill>
                          <a:latin typeface="+mn-lt"/>
                          <a:ea typeface="+mn-ea"/>
                          <a:cs typeface="+mn-cs"/>
                        </a:rPr>
                        <a:t>Networks)</a:t>
                      </a:r>
                      <a:r>
                        <a:rPr lang="en-US" altLang="zh-CN" sz="2800" b="0" i="0" kern="1200" baseline="0" dirty="0" smtClean="0">
                          <a:solidFill>
                            <a:srgbClr val="FFFFFF"/>
                          </a:solidFill>
                          <a:latin typeface="+mn-lt"/>
                          <a:ea typeface="+mn-ea"/>
                          <a:cs typeface="+mn-cs"/>
                        </a:rPr>
                        <a:t>: Dis</a:t>
                      </a:r>
                      <a:r>
                        <a:rPr lang="en-US" altLang="zh-CN" sz="2800" b="0" i="0" kern="1200" dirty="0" smtClean="0">
                          <a:solidFill>
                            <a:srgbClr val="FFFFFF"/>
                          </a:solidFill>
                          <a:latin typeface="+mn-lt"/>
                          <a:ea typeface="+mn-ea"/>
                          <a:cs typeface="+mn-cs"/>
                        </a:rPr>
                        <a:t>tance vector proactive routing protocol designed especially for low power and </a:t>
                      </a:r>
                      <a:r>
                        <a:rPr lang="en-US" altLang="zh-CN" sz="2800" b="0" i="0" kern="1200" dirty="0" err="1" smtClean="0">
                          <a:solidFill>
                            <a:srgbClr val="FFFFFF"/>
                          </a:solidFill>
                          <a:latin typeface="+mn-lt"/>
                          <a:ea typeface="+mn-ea"/>
                          <a:cs typeface="+mn-cs"/>
                        </a:rPr>
                        <a:t>lossy</a:t>
                      </a:r>
                      <a:r>
                        <a:rPr lang="en-US" altLang="zh-CN" sz="2800" b="0" i="0" kern="1200" dirty="0" smtClean="0">
                          <a:solidFill>
                            <a:srgbClr val="FFFFFF"/>
                          </a:solidFill>
                          <a:latin typeface="+mn-lt"/>
                          <a:ea typeface="+mn-ea"/>
                          <a:cs typeface="+mn-cs"/>
                        </a:rPr>
                        <a:t> networks.</a:t>
                      </a:r>
                      <a:r>
                        <a:rPr lang="en-US" altLang="zh-CN" sz="3412" b="0" i="0" kern="1200" dirty="0" smtClean="0">
                          <a:solidFill>
                            <a:srgbClr val="FFFFFF"/>
                          </a:solidFill>
                          <a:effectLst/>
                          <a:latin typeface="+mn-lt"/>
                          <a:ea typeface="+mn-ea"/>
                          <a:cs typeface="+mn-cs"/>
                        </a:rPr>
                        <a:t> </a:t>
                      </a:r>
                      <a:r>
                        <a:rPr lang="en-US" altLang="zh-CN" sz="2800" b="0" i="0" kern="1200" dirty="0" smtClean="0">
                          <a:solidFill>
                            <a:srgbClr val="FFFFFF"/>
                          </a:solidFill>
                          <a:latin typeface="+mn-lt"/>
                          <a:ea typeface="+mn-ea"/>
                          <a:cs typeface="+mn-cs"/>
                        </a:rPr>
                        <a:t>RPL allows creating routing topologies based on different metrics and constraints.</a:t>
                      </a:r>
                      <a:endParaRPr lang="zh-CN" altLang="en-US"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5" name="内容占位符 14"/>
          <p:cNvGraphicFramePr>
            <a:graphicFrameLocks noGrp="1"/>
          </p:cNvGraphicFramePr>
          <p:nvPr>
            <p:ph sz="quarter" idx="14"/>
            <p:extLst>
              <p:ext uri="{D42A27DB-BD31-4B8C-83A1-F6EECF244321}">
                <p14:modId xmlns:p14="http://schemas.microsoft.com/office/powerpoint/2010/main" val="167864370"/>
              </p:ext>
            </p:extLst>
          </p:nvPr>
        </p:nvGraphicFramePr>
        <p:xfrm>
          <a:off x="6149975" y="1806575"/>
          <a:ext cx="5040313" cy="7186393"/>
        </p:xfrm>
        <a:graphic>
          <a:graphicData uri="http://schemas.openxmlformats.org/drawingml/2006/table">
            <a:tbl>
              <a:tblPr firstRow="1" bandRow="1">
                <a:tableStyleId>{33BA23B1-9221-436E-865A-0063620EA4FD}</a:tableStyleId>
              </a:tblPr>
              <a:tblGrid>
                <a:gridCol w="5040313"/>
              </a:tblGrid>
              <a:tr h="936000">
                <a:tc>
                  <a:txBody>
                    <a:bodyPr/>
                    <a:lstStyle/>
                    <a:p>
                      <a:pPr algn="ctr"/>
                      <a:r>
                        <a:rPr lang="en-US" altLang="zh-CN" dirty="0" smtClean="0"/>
                        <a:t>6LoWPAN</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50393">
                <a:tc>
                  <a:txBody>
                    <a:bodyPr/>
                    <a:lstStyle/>
                    <a:p>
                      <a:pPr marL="0" marR="0" indent="0" algn="l" defTabSz="1733973" rtl="0" eaLnBrk="1" fontAlgn="auto" latinLnBrk="0" hangingPunct="1">
                        <a:lnSpc>
                          <a:spcPct val="100000"/>
                        </a:lnSpc>
                        <a:spcBef>
                          <a:spcPts val="0"/>
                        </a:spcBef>
                        <a:spcAft>
                          <a:spcPts val="0"/>
                        </a:spcAft>
                        <a:buClrTx/>
                        <a:buSzTx/>
                        <a:buFontTx/>
                        <a:buNone/>
                        <a:tabLst/>
                        <a:defRPr/>
                      </a:pPr>
                      <a:r>
                        <a:rPr lang="en-US" altLang="zh-CN" sz="2800" b="0" i="0" kern="1200" dirty="0" smtClean="0">
                          <a:solidFill>
                            <a:srgbClr val="FFFFFF"/>
                          </a:solidFill>
                          <a:latin typeface="+mn-lt"/>
                          <a:ea typeface="+mn-ea"/>
                          <a:cs typeface="+mn-cs"/>
                        </a:rPr>
                        <a:t>6LoWPAN</a:t>
                      </a:r>
                      <a:r>
                        <a:rPr lang="zh-CN" altLang="en-US" sz="2800" b="0" i="0" kern="1200" baseline="0" dirty="0" smtClean="0">
                          <a:solidFill>
                            <a:srgbClr val="FFFFFF"/>
                          </a:solidFill>
                          <a:latin typeface="+mn-lt"/>
                          <a:ea typeface="+mn-ea"/>
                          <a:cs typeface="+mn-cs"/>
                        </a:rPr>
                        <a:t> </a:t>
                      </a:r>
                      <a:r>
                        <a:rPr lang="en-US" altLang="zh-CN" sz="2800" b="0" i="0" kern="1200" baseline="0" dirty="0" smtClean="0">
                          <a:solidFill>
                            <a:srgbClr val="FFFFFF"/>
                          </a:solidFill>
                          <a:latin typeface="+mn-lt"/>
                          <a:ea typeface="+mn-ea"/>
                          <a:cs typeface="+mn-cs"/>
                        </a:rPr>
                        <a:t>(</a:t>
                      </a:r>
                      <a:r>
                        <a:rPr lang="en-US" altLang="zh-CN" sz="2800" b="0" i="0" kern="1200" dirty="0" smtClean="0">
                          <a:solidFill>
                            <a:srgbClr val="FFFFFF"/>
                          </a:solidFill>
                          <a:latin typeface="+mn-lt"/>
                          <a:ea typeface="+mn-ea"/>
                          <a:cs typeface="+mn-cs"/>
                        </a:rPr>
                        <a:t>IPv6 </a:t>
                      </a:r>
                      <a:r>
                        <a:rPr lang="en-US" altLang="zh-CN" sz="2800" b="0" i="0" kern="1200" dirty="0" smtClean="0">
                          <a:solidFill>
                            <a:srgbClr val="FFFFFF"/>
                          </a:solidFill>
                          <a:latin typeface="+mn-lt"/>
                          <a:ea typeface="+mn-ea"/>
                          <a:cs typeface="+mn-cs"/>
                        </a:rPr>
                        <a:t>Low Power Wireless Personal Area </a:t>
                      </a:r>
                      <a:r>
                        <a:rPr lang="en-US" altLang="zh-CN" sz="2800" b="0" i="0" kern="1200" dirty="0" smtClean="0">
                          <a:solidFill>
                            <a:srgbClr val="FFFFFF"/>
                          </a:solidFill>
                          <a:latin typeface="+mn-lt"/>
                          <a:ea typeface="+mn-ea"/>
                          <a:cs typeface="+mn-cs"/>
                        </a:rPr>
                        <a:t>Network) 6LoWPAN enables IPv6 connectivity over low rate WPANs by using stateless compression of IPv6/UDP header. Supports optimized</a:t>
                      </a:r>
                      <a:r>
                        <a:rPr lang="en-US" altLang="zh-CN" sz="2800" b="0" i="0" kern="1200" baseline="0" dirty="0" smtClean="0">
                          <a:solidFill>
                            <a:srgbClr val="FFFFFF"/>
                          </a:solidFill>
                          <a:latin typeface="+mn-lt"/>
                          <a:ea typeface="+mn-ea"/>
                          <a:cs typeface="+mn-cs"/>
                        </a:rPr>
                        <a:t> neighbor discovery, fragmentation/reassembly methods.</a:t>
                      </a:r>
                      <a:endParaRPr lang="zh-CN" altLang="en-US" sz="2800" b="0" i="0" kern="1200" dirty="0" smtClean="0">
                        <a:solidFill>
                          <a:srgbClr val="FFFFFF"/>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graphicFrame>
        <p:nvGraphicFramePr>
          <p:cNvPr id="14" name="内容占位符 13"/>
          <p:cNvGraphicFramePr>
            <a:graphicFrameLocks noGrp="1"/>
          </p:cNvGraphicFramePr>
          <p:nvPr>
            <p:ph sz="quarter" idx="15"/>
            <p:extLst>
              <p:ext uri="{D42A27DB-BD31-4B8C-83A1-F6EECF244321}">
                <p14:modId xmlns:p14="http://schemas.microsoft.com/office/powerpoint/2010/main" val="3669283396"/>
              </p:ext>
            </p:extLst>
          </p:nvPr>
        </p:nvGraphicFramePr>
        <p:xfrm>
          <a:off x="736600" y="1809750"/>
          <a:ext cx="5038725" cy="7197374"/>
        </p:xfrm>
        <a:graphic>
          <a:graphicData uri="http://schemas.openxmlformats.org/drawingml/2006/table">
            <a:tbl>
              <a:tblPr firstRow="1" bandRow="1">
                <a:tableStyleId>{33BA23B1-9221-436E-865A-0063620EA4FD}</a:tableStyleId>
              </a:tblPr>
              <a:tblGrid>
                <a:gridCol w="5038725"/>
              </a:tblGrid>
              <a:tr h="936000">
                <a:tc>
                  <a:txBody>
                    <a:bodyPr/>
                    <a:lstStyle/>
                    <a:p>
                      <a:pPr algn="ctr"/>
                      <a:r>
                        <a:rPr lang="en-US" altLang="zh-CN" dirty="0" smtClean="0"/>
                        <a:t>IEEE 802.15.4</a:t>
                      </a:r>
                      <a:endParaRPr lang="zh-CN" altLang="en-US"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6261374">
                <a:tc>
                  <a:txBody>
                    <a:bodyPr/>
                    <a:lstStyle/>
                    <a:p>
                      <a:pPr marL="0" marR="0" indent="0" algn="l" defTabSz="1733973" rtl="0" eaLnBrk="1" fontAlgn="auto" latinLnBrk="0" hangingPunct="1">
                        <a:lnSpc>
                          <a:spcPct val="100000"/>
                        </a:lnSpc>
                        <a:spcBef>
                          <a:spcPts val="0"/>
                        </a:spcBef>
                        <a:spcAft>
                          <a:spcPts val="0"/>
                        </a:spcAft>
                        <a:buClrTx/>
                        <a:buSzTx/>
                        <a:buFontTx/>
                        <a:buNone/>
                        <a:tabLst/>
                        <a:defRPr/>
                      </a:pPr>
                      <a:r>
                        <a:rPr lang="en-US" altLang="zh-CN" sz="2800" dirty="0" smtClean="0"/>
                        <a:t>802.15.4 is designed for low cost-power-throughput for short range LR-WPAN. Enables</a:t>
                      </a:r>
                      <a:r>
                        <a:rPr lang="en-US" altLang="zh-CN" sz="2800" baseline="0" dirty="0" smtClean="0"/>
                        <a:t> </a:t>
                      </a:r>
                      <a:r>
                        <a:rPr lang="en-US" altLang="zh-CN" sz="2800" dirty="0" smtClean="0"/>
                        <a:t>multi-hop communication mode</a:t>
                      </a:r>
                      <a:r>
                        <a:rPr lang="en-US" altLang="zh-CN" sz="2800" baseline="0" dirty="0" smtClean="0"/>
                        <a:t> allowing</a:t>
                      </a:r>
                      <a:r>
                        <a:rPr lang="en-US" altLang="zh-CN" sz="2800" dirty="0" smtClean="0"/>
                        <a:t> coverage of longer distances by forming a mesh network. Supports</a:t>
                      </a:r>
                      <a:r>
                        <a:rPr lang="en-US" altLang="zh-CN" sz="2800" baseline="0" dirty="0" smtClean="0"/>
                        <a:t> sub-GHz, 2.4GHz RF bands.</a:t>
                      </a:r>
                      <a:endParaRPr lang="en-US" altLang="zh-CN" sz="2800" dirty="0" smtClean="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pic>
        <p:nvPicPr>
          <p:cNvPr id="1026" name="Picture 2" descr="http://a.hiphotos.baidu.com/baike/w%3D268/sign=7aea4356d9f9d72a1764171bec2b282a/b3b7d0a20cf431adab4964504b36acaf2edd98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31" y="6381600"/>
            <a:ext cx="238125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normAutofit fontScale="90000"/>
          </a:bodyPr>
          <a:lstStyle/>
          <a:p>
            <a:r>
              <a:rPr lang="en-US" altLang="zh-CN" dirty="0"/>
              <a:t>Comparison of 802.15.4 with other wireless communication technologies</a:t>
            </a:r>
            <a:endParaRPr lang="zh-CN" altLang="en-US" dirty="0"/>
          </a:p>
        </p:txBody>
      </p:sp>
      <p:graphicFrame>
        <p:nvGraphicFramePr>
          <p:cNvPr id="10" name="Table 5"/>
          <p:cNvGraphicFramePr>
            <a:graphicFrameLocks noGrp="1"/>
          </p:cNvGraphicFramePr>
          <p:nvPr>
            <p:extLst>
              <p:ext uri="{D42A27DB-BD31-4B8C-83A1-F6EECF244321}">
                <p14:modId xmlns:p14="http://schemas.microsoft.com/office/powerpoint/2010/main" val="332815431"/>
              </p:ext>
            </p:extLst>
          </p:nvPr>
        </p:nvGraphicFramePr>
        <p:xfrm>
          <a:off x="1351331" y="2004000"/>
          <a:ext cx="14432398" cy="6771600"/>
        </p:xfrm>
        <a:graphic>
          <a:graphicData uri="http://schemas.openxmlformats.org/drawingml/2006/table">
            <a:tbl>
              <a:tblPr firstRow="1" bandRow="1">
                <a:tableStyleId>{33BA23B1-9221-436E-865A-0063620EA4FD}</a:tableStyleId>
              </a:tblPr>
              <a:tblGrid>
                <a:gridCol w="2760361"/>
                <a:gridCol w="1663580"/>
                <a:gridCol w="1452073"/>
                <a:gridCol w="2139096"/>
                <a:gridCol w="2139096"/>
                <a:gridCol w="2139096"/>
                <a:gridCol w="2139096"/>
              </a:tblGrid>
              <a:tr h="995978">
                <a:tc>
                  <a:txBody>
                    <a:bodyPr/>
                    <a:lstStyle/>
                    <a:p>
                      <a:pPr algn="ctr"/>
                      <a:endParaRPr lang="en-US" sz="3200" dirty="0"/>
                    </a:p>
                  </a:txBody>
                  <a:tcPr anchor="ctr"/>
                </a:tc>
                <a:tc>
                  <a:txBody>
                    <a:bodyPr/>
                    <a:lstStyle/>
                    <a:p>
                      <a:pPr algn="ctr"/>
                      <a:r>
                        <a:rPr lang="en-US" sz="2400" dirty="0" smtClean="0"/>
                        <a:t>802.15.4</a:t>
                      </a:r>
                      <a:endParaRPr lang="en-US" sz="2400" dirty="0"/>
                    </a:p>
                  </a:txBody>
                  <a:tcPr anchor="ctr"/>
                </a:tc>
                <a:tc>
                  <a:txBody>
                    <a:bodyPr/>
                    <a:lstStyle/>
                    <a:p>
                      <a:pPr algn="ctr"/>
                      <a:r>
                        <a:rPr lang="en-US" sz="2400" dirty="0" err="1" smtClean="0"/>
                        <a:t>WiFi</a:t>
                      </a:r>
                      <a:endParaRPr lang="en-US" sz="2400" dirty="0"/>
                    </a:p>
                  </a:txBody>
                  <a:tcPr anchor="ctr"/>
                </a:tc>
                <a:tc>
                  <a:txBody>
                    <a:bodyPr/>
                    <a:lstStyle/>
                    <a:p>
                      <a:pPr algn="ctr"/>
                      <a:r>
                        <a:rPr lang="en-US" sz="2400" dirty="0" smtClean="0"/>
                        <a:t>Bluetooth</a:t>
                      </a:r>
                      <a:endParaRPr lang="en-US" sz="2400" dirty="0"/>
                    </a:p>
                  </a:txBody>
                  <a:tcPr anchor="ctr"/>
                </a:tc>
                <a:tc>
                  <a:txBody>
                    <a:bodyPr/>
                    <a:lstStyle/>
                    <a:p>
                      <a:pPr algn="ctr"/>
                      <a:r>
                        <a:rPr lang="en-US" sz="2400" dirty="0" smtClean="0"/>
                        <a:t>GPRS/LTE</a:t>
                      </a:r>
                      <a:endParaRPr lang="en-US" sz="2400" dirty="0"/>
                    </a:p>
                  </a:txBody>
                  <a:tcPr anchor="ctr"/>
                </a:tc>
                <a:tc>
                  <a:txBody>
                    <a:bodyPr/>
                    <a:lstStyle/>
                    <a:p>
                      <a:pPr algn="ctr"/>
                      <a:r>
                        <a:rPr lang="en-US" sz="2400" dirty="0" smtClean="0"/>
                        <a:t>NB-IoT</a:t>
                      </a:r>
                      <a:endParaRPr lang="en-US" sz="2400" dirty="0"/>
                    </a:p>
                  </a:txBody>
                  <a:tcPr anchor="ctr"/>
                </a:tc>
                <a:tc>
                  <a:txBody>
                    <a:bodyPr/>
                    <a:lstStyle/>
                    <a:p>
                      <a:pPr algn="ctr"/>
                      <a:r>
                        <a:rPr lang="en-US" altLang="zh-CN" sz="2400" dirty="0" err="1" smtClean="0"/>
                        <a:t>LoRa</a:t>
                      </a:r>
                      <a:endParaRPr lang="en-US" sz="2400" dirty="0"/>
                    </a:p>
                  </a:txBody>
                  <a:tcPr anchor="ctr"/>
                </a:tc>
              </a:tr>
              <a:tr h="1478920">
                <a:tc>
                  <a:txBody>
                    <a:bodyPr/>
                    <a:lstStyle/>
                    <a:p>
                      <a:pPr algn="ctr"/>
                      <a:r>
                        <a:rPr lang="en-US" altLang="zh-CN" sz="2400" dirty="0" smtClean="0"/>
                        <a:t>Spectrum</a:t>
                      </a:r>
                      <a:endParaRPr lang="en-US" sz="2400" dirty="0"/>
                    </a:p>
                  </a:txBody>
                  <a:tcPr anchor="ctr"/>
                </a:tc>
                <a:tc>
                  <a:txBody>
                    <a:bodyPr/>
                    <a:lstStyle/>
                    <a:p>
                      <a:pPr algn="ctr"/>
                      <a:r>
                        <a:rPr lang="en-US" sz="2000" dirty="0" smtClean="0"/>
                        <a:t>915/868MHz</a:t>
                      </a:r>
                    </a:p>
                    <a:p>
                      <a:pPr algn="ctr"/>
                      <a:r>
                        <a:rPr lang="en-US" sz="2000" dirty="0" smtClean="0"/>
                        <a:t>2.4</a:t>
                      </a:r>
                      <a:r>
                        <a:rPr lang="en-US" altLang="zh-CN" sz="2000" dirty="0" smtClean="0"/>
                        <a:t>GHz</a:t>
                      </a:r>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en-US" sz="2000" dirty="0" smtClean="0"/>
                        <a:t>2.4</a:t>
                      </a:r>
                      <a:r>
                        <a:rPr lang="en-US" altLang="zh-CN" sz="2000" dirty="0" smtClean="0"/>
                        <a:t>GHz</a:t>
                      </a:r>
                      <a:endParaRPr lang="en-US" sz="2000" dirty="0"/>
                    </a:p>
                  </a:txBody>
                  <a:tcPr anchor="ctr"/>
                </a:tc>
                <a:tc>
                  <a:txBody>
                    <a:bodyPr/>
                    <a:lstStyle/>
                    <a:p>
                      <a:pPr algn="ctr"/>
                      <a:r>
                        <a:rPr lang="en-US" altLang="zh-CN" sz="2000" dirty="0" smtClean="0"/>
                        <a:t>Licensed</a:t>
                      </a:r>
                      <a:endParaRPr lang="en-US" sz="2000" dirty="0"/>
                    </a:p>
                  </a:txBody>
                  <a:tcPr anchor="ctr"/>
                </a:tc>
                <a:tc>
                  <a:txBody>
                    <a:bodyPr/>
                    <a:lstStyle/>
                    <a:p>
                      <a:pPr algn="ctr"/>
                      <a:r>
                        <a:rPr lang="en-US" altLang="zh-CN" sz="2000" dirty="0" smtClean="0"/>
                        <a:t>Licensed</a:t>
                      </a:r>
                      <a:endParaRPr lang="en-US" sz="2000" dirty="0"/>
                    </a:p>
                  </a:txBody>
                  <a:tcPr anchor="ctr"/>
                </a:tc>
                <a:tc>
                  <a:txBody>
                    <a:bodyPr/>
                    <a:lstStyle/>
                    <a:p>
                      <a:pPr algn="ctr"/>
                      <a:r>
                        <a:rPr lang="en-US" sz="2000" dirty="0" smtClean="0"/>
                        <a:t>433/470MHz</a:t>
                      </a:r>
                      <a:endParaRPr lang="en-US" sz="2000" dirty="0"/>
                    </a:p>
                  </a:txBody>
                  <a:tcPr anchor="ctr"/>
                </a:tc>
              </a:tr>
              <a:tr h="1199565">
                <a:tc>
                  <a:txBody>
                    <a:bodyPr/>
                    <a:lstStyle/>
                    <a:p>
                      <a:pPr algn="ctr"/>
                      <a:r>
                        <a:rPr lang="en-US" altLang="zh-CN" sz="2400" dirty="0" smtClean="0"/>
                        <a:t>Multi-hop</a:t>
                      </a:r>
                      <a:r>
                        <a:rPr lang="en-US" altLang="zh-CN" sz="2400" baseline="0" dirty="0" smtClean="0"/>
                        <a:t> support</a:t>
                      </a:r>
                      <a:endParaRPr lang="en-US" sz="2400" dirty="0"/>
                    </a:p>
                  </a:txBody>
                  <a:tcPr anchor="ctr"/>
                </a:tc>
                <a:tc>
                  <a:txBody>
                    <a:bodyPr/>
                    <a:lstStyle/>
                    <a:p>
                      <a:pPr algn="ctr"/>
                      <a:r>
                        <a:rPr lang="en-US" sz="2000" dirty="0" smtClean="0"/>
                        <a:t>Yes</a:t>
                      </a:r>
                      <a:endParaRPr lang="en-US" sz="2000" dirty="0"/>
                    </a:p>
                  </a:txBody>
                  <a:tcPr anchor="ctr"/>
                </a:tc>
                <a:tc>
                  <a:txBody>
                    <a:bodyPr/>
                    <a:lstStyle/>
                    <a:p>
                      <a:pPr algn="ctr"/>
                      <a:r>
                        <a:rPr lang="en-US" sz="2000" dirty="0" smtClean="0"/>
                        <a:t>No</a:t>
                      </a:r>
                      <a:endParaRPr lang="en-US" sz="2000" dirty="0"/>
                    </a:p>
                  </a:txBody>
                  <a:tcPr anchor="ctr"/>
                </a:tc>
                <a:tc>
                  <a:txBody>
                    <a:bodyPr/>
                    <a:lstStyle/>
                    <a:p>
                      <a:pPr algn="ctr"/>
                      <a:r>
                        <a:rPr lang="en-US" sz="2000" dirty="0" smtClean="0"/>
                        <a:t>No</a:t>
                      </a:r>
                      <a:endParaRPr lang="en-US" sz="2000" dirty="0"/>
                    </a:p>
                  </a:txBody>
                  <a:tcPr anchor="ctr"/>
                </a:tc>
                <a:tc>
                  <a:txBody>
                    <a:bodyPr/>
                    <a:lstStyle/>
                    <a:p>
                      <a:pPr algn="ctr"/>
                      <a:r>
                        <a:rPr lang="en-US" sz="2000" dirty="0" smtClean="0"/>
                        <a:t>No</a:t>
                      </a:r>
                      <a:endParaRPr lang="en-US" sz="2000" dirty="0"/>
                    </a:p>
                  </a:txBody>
                  <a:tcPr anchor="ctr"/>
                </a:tc>
                <a:tc>
                  <a:txBody>
                    <a:bodyPr/>
                    <a:lstStyle/>
                    <a:p>
                      <a:pPr algn="ctr"/>
                      <a:r>
                        <a:rPr lang="en-US" sz="2000" dirty="0" smtClean="0"/>
                        <a:t>No</a:t>
                      </a:r>
                      <a:endParaRPr lang="en-US" sz="2000" dirty="0"/>
                    </a:p>
                  </a:txBody>
                  <a:tcPr anchor="ctr"/>
                </a:tc>
                <a:tc>
                  <a:txBody>
                    <a:bodyPr/>
                    <a:lstStyle/>
                    <a:p>
                      <a:pPr algn="ctr"/>
                      <a:r>
                        <a:rPr lang="en-US" sz="2000" dirty="0" smtClean="0"/>
                        <a:t>No</a:t>
                      </a:r>
                      <a:endParaRPr lang="en-US" sz="2000" dirty="0"/>
                    </a:p>
                  </a:txBody>
                  <a:tcPr anchor="ctr"/>
                </a:tc>
              </a:tr>
              <a:tr h="1897572">
                <a:tc>
                  <a:txBody>
                    <a:bodyPr/>
                    <a:lstStyle/>
                    <a:p>
                      <a:pPr algn="ctr"/>
                      <a:r>
                        <a:rPr lang="en-US" altLang="zh-CN" sz="2400" dirty="0" smtClean="0"/>
                        <a:t>Network Throughput</a:t>
                      </a:r>
                      <a:endParaRPr lang="en-US" sz="2400" dirty="0"/>
                    </a:p>
                  </a:txBody>
                  <a:tcPr anchor="ctr"/>
                </a:tc>
                <a:tc>
                  <a:txBody>
                    <a:bodyPr/>
                    <a:lstStyle/>
                    <a:p>
                      <a:pPr algn="ctr"/>
                      <a:r>
                        <a:rPr lang="en-US" sz="2000" dirty="0" smtClean="0"/>
                        <a:t>50</a:t>
                      </a:r>
                      <a:r>
                        <a:rPr lang="en-US" altLang="zh-CN" sz="2000" dirty="0" smtClean="0"/>
                        <a:t>-250kbit/s</a:t>
                      </a:r>
                      <a:endParaRPr lang="en-US" sz="2000" dirty="0"/>
                    </a:p>
                  </a:txBody>
                  <a:tcPr anchor="ctr"/>
                </a:tc>
                <a:tc>
                  <a:txBody>
                    <a:bodyPr/>
                    <a:lstStyle/>
                    <a:p>
                      <a:pPr algn="ctr"/>
                      <a:r>
                        <a:rPr lang="en-US" sz="2000" dirty="0" smtClean="0"/>
                        <a:t>11-54Mbit/s</a:t>
                      </a:r>
                      <a:endParaRPr lang="en-US" sz="2000" dirty="0"/>
                    </a:p>
                  </a:txBody>
                  <a:tcPr anchor="ctr"/>
                </a:tc>
                <a:tc>
                  <a:txBody>
                    <a:bodyPr/>
                    <a:lstStyle/>
                    <a:p>
                      <a:pPr algn="ctr"/>
                      <a:r>
                        <a:rPr lang="en-US" sz="2000" dirty="0" smtClean="0"/>
                        <a:t>1Mbit/s</a:t>
                      </a:r>
                      <a:endParaRPr lang="en-US" sz="2000" dirty="0"/>
                    </a:p>
                  </a:txBody>
                  <a:tcPr anchor="ctr"/>
                </a:tc>
                <a:tc>
                  <a:txBody>
                    <a:bodyPr/>
                    <a:lstStyle/>
                    <a:p>
                      <a:pPr algn="ctr"/>
                      <a:r>
                        <a:rPr lang="en-US" altLang="zh-CN" sz="2000" dirty="0" smtClean="0"/>
                        <a:t>GPRS: 171.2Kbit/s</a:t>
                      </a:r>
                      <a:endParaRPr lang="en-US" altLang="zh-CN" sz="2000" dirty="0" smtClean="0"/>
                    </a:p>
                    <a:p>
                      <a:pPr algn="ctr"/>
                      <a:r>
                        <a:rPr lang="en-US" altLang="zh-CN" sz="2000" dirty="0" smtClean="0"/>
                        <a:t>LTE:</a:t>
                      </a:r>
                      <a:r>
                        <a:rPr lang="en-US" altLang="zh-CN" sz="2000" baseline="0" dirty="0" smtClean="0"/>
                        <a:t> Uplink </a:t>
                      </a:r>
                      <a:r>
                        <a:rPr lang="en-US" altLang="zh-CN" sz="2000" dirty="0" smtClean="0"/>
                        <a:t>50Mbit/s</a:t>
                      </a:r>
                      <a:r>
                        <a:rPr lang="en-US" altLang="zh-CN" sz="2000" baseline="0" dirty="0" smtClean="0"/>
                        <a:t>, </a:t>
                      </a:r>
                      <a:r>
                        <a:rPr lang="en-US" altLang="zh-CN" sz="2000" baseline="0" dirty="0" err="1" smtClean="0"/>
                        <a:t>Dnlink</a:t>
                      </a:r>
                      <a:r>
                        <a:rPr lang="en-US" altLang="zh-CN" sz="2000" baseline="0" dirty="0" smtClean="0"/>
                        <a:t> </a:t>
                      </a:r>
                      <a:r>
                        <a:rPr lang="en-US" altLang="zh-CN" sz="2000" dirty="0" smtClean="0"/>
                        <a:t>100Mbit/s</a:t>
                      </a:r>
                      <a:endParaRPr lang="en-US" sz="2000" dirty="0"/>
                    </a:p>
                  </a:txBody>
                  <a:tcPr anchor="ctr"/>
                </a:tc>
                <a:tc>
                  <a:txBody>
                    <a:bodyPr/>
                    <a:lstStyle/>
                    <a:p>
                      <a:pPr algn="ctr"/>
                      <a:r>
                        <a:rPr lang="en-US" sz="2000" dirty="0" smtClean="0"/>
                        <a:t>200kbit/s</a:t>
                      </a:r>
                      <a:endParaRPr lang="en-US" sz="2000" dirty="0"/>
                    </a:p>
                  </a:txBody>
                  <a:tcPr anchor="ctr"/>
                </a:tc>
                <a:tc>
                  <a:txBody>
                    <a:bodyPr/>
                    <a:lstStyle/>
                    <a:p>
                      <a:pPr algn="ctr"/>
                      <a:r>
                        <a:rPr lang="en-US" sz="2000" dirty="0" smtClean="0"/>
                        <a:t>50kbit/s</a:t>
                      </a:r>
                      <a:endParaRPr lang="en-US" sz="2000" dirty="0"/>
                    </a:p>
                  </a:txBody>
                  <a:tcPr anchor="ctr"/>
                </a:tc>
              </a:tr>
              <a:tr h="1199565">
                <a:tc>
                  <a:txBody>
                    <a:bodyPr/>
                    <a:lstStyle/>
                    <a:p>
                      <a:pPr algn="ctr"/>
                      <a:r>
                        <a:rPr lang="en-US" altLang="zh-CN" sz="2400" dirty="0" smtClean="0"/>
                        <a:t>Coverage</a:t>
                      </a:r>
                      <a:r>
                        <a:rPr lang="en-US" altLang="zh-CN" sz="2400" baseline="0" dirty="0" smtClean="0"/>
                        <a:t> Distance</a:t>
                      </a:r>
                      <a:endParaRPr lang="en-US" sz="2400" dirty="0"/>
                    </a:p>
                  </a:txBody>
                  <a:tcPr anchor="ctr"/>
                </a:tc>
                <a:tc>
                  <a:txBody>
                    <a:bodyPr/>
                    <a:lstStyle/>
                    <a:p>
                      <a:pPr algn="ctr"/>
                      <a:r>
                        <a:rPr lang="en-US" sz="2000" dirty="0" smtClean="0"/>
                        <a:t>500m</a:t>
                      </a:r>
                    </a:p>
                  </a:txBody>
                  <a:tcPr anchor="ctr"/>
                </a:tc>
                <a:tc>
                  <a:txBody>
                    <a:bodyPr/>
                    <a:lstStyle/>
                    <a:p>
                      <a:pPr algn="ctr"/>
                      <a:r>
                        <a:rPr lang="en-US" sz="2000" dirty="0" smtClean="0"/>
                        <a:t>&lt;100m</a:t>
                      </a:r>
                      <a:endParaRPr lang="en-US" sz="2000" dirty="0"/>
                    </a:p>
                  </a:txBody>
                  <a:tcPr anchor="ctr"/>
                </a:tc>
                <a:tc>
                  <a:txBody>
                    <a:bodyPr/>
                    <a:lstStyle/>
                    <a:p>
                      <a:pPr algn="ctr"/>
                      <a:r>
                        <a:rPr lang="en-US" sz="2000" dirty="0" smtClean="0"/>
                        <a:t>&lt;50</a:t>
                      </a:r>
                      <a:r>
                        <a:rPr lang="en-US" altLang="zh-CN" sz="2000" dirty="0" smtClean="0"/>
                        <a:t>m</a:t>
                      </a:r>
                      <a:endParaRPr lang="en-US" sz="2000" dirty="0"/>
                    </a:p>
                  </a:txBody>
                  <a:tcPr anchor="ctr"/>
                </a:tc>
                <a:tc>
                  <a:txBody>
                    <a:bodyPr/>
                    <a:lstStyle/>
                    <a:p>
                      <a:pPr algn="ctr"/>
                      <a:r>
                        <a:rPr lang="en-US" sz="2000" dirty="0" smtClean="0"/>
                        <a:t>500-15KM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c>
                  <a:txBody>
                    <a:bodyPr/>
                    <a:lstStyle/>
                    <a:p>
                      <a:pPr algn="ctr"/>
                      <a:r>
                        <a:rPr lang="en-US" sz="2000" dirty="0" smtClean="0"/>
                        <a:t>15</a:t>
                      </a:r>
                      <a:r>
                        <a:rPr lang="en-US" altLang="zh-CN" sz="2000" dirty="0" smtClean="0"/>
                        <a:t>KM</a:t>
                      </a:r>
                      <a:endParaRPr lang="en-US" sz="2000" dirty="0"/>
                    </a:p>
                  </a:txBody>
                  <a:tcPr anchor="ctr"/>
                </a:tc>
              </a:tr>
            </a:tbl>
          </a:graphicData>
        </a:graphic>
      </p:graphicFrame>
    </p:spTree>
    <p:extLst>
      <p:ext uri="{BB962C8B-B14F-4D97-AF65-F5344CB8AC3E}">
        <p14:creationId xmlns:p14="http://schemas.microsoft.com/office/powerpoint/2010/main" val="192220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b="0" dirty="0" smtClean="0"/>
              <a:t>Challenges with short-range wireless networking technology</a:t>
            </a:r>
            <a:endParaRPr lang="zh-CN" altLang="en-US" b="0" dirty="0"/>
          </a:p>
        </p:txBody>
      </p:sp>
      <p:graphicFrame>
        <p:nvGraphicFramePr>
          <p:cNvPr id="125" name="Table 125"/>
          <p:cNvGraphicFramePr/>
          <p:nvPr>
            <p:extLst>
              <p:ext uri="{D42A27DB-BD31-4B8C-83A1-F6EECF244321}">
                <p14:modId xmlns:p14="http://schemas.microsoft.com/office/powerpoint/2010/main" val="3134860290"/>
              </p:ext>
            </p:extLst>
          </p:nvPr>
        </p:nvGraphicFramePr>
        <p:xfrm>
          <a:off x="2992929" y="1498008"/>
          <a:ext cx="9918000" cy="7209190"/>
        </p:xfrm>
        <a:graphic>
          <a:graphicData uri="http://schemas.openxmlformats.org/drawingml/2006/table">
            <a:tbl>
              <a:tblPr>
                <a:tableStyleId>{33BA23B1-9221-436E-865A-0063620EA4FD}</a:tableStyleId>
              </a:tblPr>
              <a:tblGrid>
                <a:gridCol w="1983600"/>
                <a:gridCol w="1983600"/>
                <a:gridCol w="1983600"/>
                <a:gridCol w="1983600"/>
                <a:gridCol w="1983600"/>
              </a:tblGrid>
              <a:tr h="1441838">
                <a:tc>
                  <a:txBody>
                    <a:bodyPr/>
                    <a:lstStyle/>
                    <a:p>
                      <a:pPr algn="ctr" defTabSz="914400">
                        <a:defRPr sz="2800"/>
                      </a:pPr>
                      <a:endParaRPr sz="3200" dirty="0"/>
                    </a:p>
                  </a:txBody>
                  <a:tcPr marL="67735" marR="67735" marT="67735" marB="67735" anchor="ctr" horzOverflow="overflow">
                    <a:lnL w="12700">
                      <a:miter lim="400000"/>
                    </a:lnL>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T w="12700">
                      <a:miter lim="400000"/>
                    </a:lnT>
                  </a:tcPr>
                </a:tc>
                <a:tc>
                  <a:txBody>
                    <a:bodyPr/>
                    <a:lstStyle/>
                    <a:p>
                      <a:pPr algn="ctr" defTabSz="914400">
                        <a:defRPr sz="2800"/>
                      </a:pPr>
                      <a:endParaRPr sz="3200"/>
                    </a:p>
                  </a:txBody>
                  <a:tcPr marL="67735" marR="67735" marT="67735" marB="67735" anchor="ctr" horzOverflow="overflow">
                    <a:lnT w="12700">
                      <a:miter lim="400000"/>
                    </a:lnT>
                  </a:tcPr>
                </a:tc>
                <a:tc>
                  <a:txBody>
                    <a:bodyPr/>
                    <a:lstStyle/>
                    <a:p>
                      <a:pPr algn="ctr" defTabSz="914400">
                        <a:defRPr sz="2800"/>
                      </a:pPr>
                      <a:endParaRPr sz="3200" dirty="0"/>
                    </a:p>
                  </a:txBody>
                  <a:tcPr marL="67735" marR="67735" marT="67735" marB="67735" anchor="ctr" horzOverflow="overflow">
                    <a:lnR w="12700">
                      <a:miter lim="400000"/>
                    </a:lnR>
                    <a:lnT w="12700">
                      <a:miter lim="400000"/>
                    </a:lnT>
                  </a:tcPr>
                </a:tc>
              </a:tr>
              <a:tr h="1441838">
                <a:tc>
                  <a:txBody>
                    <a:bodyPr/>
                    <a:lstStyle/>
                    <a:p>
                      <a:pPr algn="ctr" defTabSz="914400">
                        <a:defRPr sz="2800"/>
                      </a:pPr>
                      <a:endParaRPr sz="3200" dirty="0"/>
                    </a:p>
                  </a:txBody>
                  <a:tcPr marL="67735" marR="67735" marT="67735" marB="67735" anchor="ctr" horzOverflow="overflow">
                    <a:lnL w="12700">
                      <a:miter lim="400000"/>
                    </a:lnL>
                  </a:tcPr>
                </a:tc>
                <a:tc>
                  <a:txBody>
                    <a:bodyPr/>
                    <a:lstStyle/>
                    <a:p>
                      <a:pPr algn="ctr" defTabSz="914400">
                        <a:defRPr>
                          <a:solidFill>
                            <a:srgbClr val="000000"/>
                          </a:solidFill>
                        </a:defRPr>
                      </a:pPr>
                      <a:r>
                        <a:rPr lang="en-US" sz="2800" dirty="0" smtClean="0">
                          <a:solidFill>
                            <a:schemeClr val="bg1"/>
                          </a:solidFill>
                        </a:rPr>
                        <a:t>Security</a:t>
                      </a:r>
                      <a:endParaRPr sz="28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Multicast</a:t>
                      </a:r>
                      <a:endParaRPr lang="zh-CN" altLang="en-US" sz="28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altLang="zh-CN" sz="2800" dirty="0" smtClean="0">
                          <a:solidFill>
                            <a:schemeClr val="bg1"/>
                          </a:solidFill>
                        </a:rPr>
                        <a:t>Mesh</a:t>
                      </a:r>
                    </a:p>
                    <a:p>
                      <a:pPr algn="ctr" defTabSz="914400">
                        <a:defRPr>
                          <a:solidFill>
                            <a:srgbClr val="000000"/>
                          </a:solidFill>
                        </a:defRPr>
                      </a:pPr>
                      <a:r>
                        <a:rPr lang="en-US" altLang="zh-CN" sz="2800" dirty="0" smtClean="0">
                          <a:solidFill>
                            <a:schemeClr val="bg1"/>
                          </a:solidFill>
                        </a:rPr>
                        <a:t>topology</a:t>
                      </a:r>
                      <a:endParaRPr lang="zh-CN" altLang="en-US" sz="2800" dirty="0">
                        <a:solidFill>
                          <a:schemeClr val="bg1"/>
                        </a:solidFill>
                      </a:endParaRPr>
                    </a:p>
                  </a:txBody>
                  <a:tcPr marL="67735" marR="67735" marT="67735" marB="67735" anchor="ctr" horzOverflow="overflow"/>
                </a:tc>
                <a:tc>
                  <a:txBody>
                    <a:bodyPr/>
                    <a:lstStyle/>
                    <a:p>
                      <a:pPr algn="ctr" defTabSz="914400">
                        <a:defRPr sz="2800"/>
                      </a:pPr>
                      <a:endParaRPr sz="3200" dirty="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lang="en-US" sz="2800" dirty="0" smtClean="0">
                          <a:solidFill>
                            <a:schemeClr val="bg1"/>
                          </a:solidFill>
                        </a:rPr>
                        <a:t>Frame Size</a:t>
                      </a:r>
                      <a:endParaRPr sz="28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sz="2800" dirty="0" smtClean="0">
                          <a:solidFill>
                            <a:schemeClr val="bg1"/>
                          </a:solidFill>
                        </a:rPr>
                        <a:t>Internet</a:t>
                      </a:r>
                      <a:r>
                        <a:rPr lang="en-US" sz="2800" baseline="0" dirty="0" smtClean="0">
                          <a:solidFill>
                            <a:schemeClr val="bg1"/>
                          </a:solidFill>
                        </a:rPr>
                        <a:t> integration</a:t>
                      </a:r>
                      <a:endParaRPr sz="2800" dirty="0">
                        <a:solidFill>
                          <a:schemeClr val="bg1"/>
                        </a:solidFill>
                      </a:endParaRPr>
                    </a:p>
                  </a:txBody>
                  <a:tcPr marL="67735" marR="67735" marT="67735" marB="67735" anchor="ctr" horzOverflow="overflow"/>
                </a:tc>
                <a:tc>
                  <a:txBody>
                    <a:bodyPr/>
                    <a:lstStyle/>
                    <a:p>
                      <a:pPr marL="0" marR="0" indent="0" algn="ctr" defTabSz="1733973"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Self</a:t>
                      </a:r>
                      <a:r>
                        <a:rPr lang="en-US" altLang="zh-CN" sz="2800" baseline="0" dirty="0" smtClean="0">
                          <a:solidFill>
                            <a:schemeClr val="bg1"/>
                          </a:solidFill>
                        </a:rPr>
                        <a:t> healing</a:t>
                      </a:r>
                      <a:endParaRPr lang="zh-CN" altLang="en-US" sz="28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a:p>
                  </a:txBody>
                  <a:tcPr marL="67735" marR="67735" marT="67735" marB="67735" anchor="ctr" horzOverflow="overflow">
                    <a:lnL w="12700">
                      <a:miter lim="400000"/>
                    </a:lnL>
                  </a:tcPr>
                </a:tc>
                <a:tc>
                  <a:txBody>
                    <a:bodyPr/>
                    <a:lstStyle/>
                    <a:p>
                      <a:pPr algn="ctr" defTabSz="914400">
                        <a:defRPr>
                          <a:solidFill>
                            <a:srgbClr val="000000"/>
                          </a:solidFill>
                        </a:defRPr>
                      </a:pPr>
                      <a:r>
                        <a:rPr lang="en-US" sz="2800" dirty="0" smtClean="0">
                          <a:solidFill>
                            <a:schemeClr val="bg1"/>
                          </a:solidFill>
                        </a:rPr>
                        <a:t>Power</a:t>
                      </a:r>
                      <a:endParaRPr sz="2800" dirty="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altLang="zh-CN" sz="2800" dirty="0" smtClean="0">
                          <a:solidFill>
                            <a:schemeClr val="bg1"/>
                          </a:solidFill>
                        </a:rPr>
                        <a:t>Limited</a:t>
                      </a:r>
                      <a:r>
                        <a:rPr lang="en-US" altLang="zh-CN" sz="2800" baseline="0" dirty="0" smtClean="0">
                          <a:solidFill>
                            <a:schemeClr val="bg1"/>
                          </a:solidFill>
                        </a:rPr>
                        <a:t> bandwidth</a:t>
                      </a:r>
                      <a:endParaRPr lang="en-US" sz="2800" dirty="0" smtClean="0">
                        <a:solidFill>
                          <a:schemeClr val="bg1"/>
                        </a:solidFill>
                      </a:endParaRPr>
                    </a:p>
                  </a:txBody>
                  <a:tcPr marL="67735" marR="67735" marT="67735" marB="67735" anchor="ctr" horzOverflow="overflow"/>
                </a:tc>
                <a:tc>
                  <a:txBody>
                    <a:bodyPr/>
                    <a:lstStyle/>
                    <a:p>
                      <a:pPr algn="ctr" defTabSz="914400">
                        <a:defRPr>
                          <a:solidFill>
                            <a:srgbClr val="000000"/>
                          </a:solidFill>
                        </a:defRPr>
                      </a:pPr>
                      <a:r>
                        <a:rPr lang="en-US" sz="2800" dirty="0" smtClean="0">
                          <a:solidFill>
                            <a:schemeClr val="bg1"/>
                          </a:solidFill>
                        </a:rPr>
                        <a:t>Transmission distance</a:t>
                      </a:r>
                      <a:endParaRPr sz="2800" dirty="0">
                        <a:solidFill>
                          <a:schemeClr val="bg1"/>
                        </a:solidFill>
                      </a:endParaRPr>
                    </a:p>
                  </a:txBody>
                  <a:tcPr marL="67735" marR="67735" marT="67735" marB="67735" anchor="ctr" horzOverflow="overflow"/>
                </a:tc>
                <a:tc>
                  <a:txBody>
                    <a:bodyPr/>
                    <a:lstStyle/>
                    <a:p>
                      <a:pPr algn="ctr" defTabSz="914400">
                        <a:defRPr sz="2800"/>
                      </a:pPr>
                      <a:endParaRPr sz="3200"/>
                    </a:p>
                  </a:txBody>
                  <a:tcPr marL="67735" marR="67735" marT="67735" marB="67735" anchor="ctr" horzOverflow="overflow">
                    <a:lnR w="12700">
                      <a:miter lim="400000"/>
                    </a:lnR>
                  </a:tcPr>
                </a:tc>
              </a:tr>
              <a:tr h="1441838">
                <a:tc>
                  <a:txBody>
                    <a:bodyPr/>
                    <a:lstStyle/>
                    <a:p>
                      <a:pPr algn="ctr" defTabSz="914400">
                        <a:defRPr sz="2800"/>
                      </a:pPr>
                      <a:endParaRPr sz="3200" dirty="0"/>
                    </a:p>
                  </a:txBody>
                  <a:tcPr marL="67735" marR="67735" marT="67735" marB="67735" anchor="ctr" horzOverflow="overflow">
                    <a:lnL w="12700">
                      <a:miter lim="400000"/>
                    </a:lnL>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a:p>
                  </a:txBody>
                  <a:tcPr marL="67735" marR="67735" marT="67735" marB="67735" anchor="ctr" horzOverflow="overflow">
                    <a:lnB w="12700">
                      <a:miter lim="400000"/>
                    </a:lnB>
                  </a:tcPr>
                </a:tc>
                <a:tc>
                  <a:txBody>
                    <a:bodyPr/>
                    <a:lstStyle/>
                    <a:p>
                      <a:pPr algn="ctr" defTabSz="914400">
                        <a:defRPr sz="2800"/>
                      </a:pPr>
                      <a:endParaRPr sz="3200" dirty="0"/>
                    </a:p>
                  </a:txBody>
                  <a:tcPr marL="67735" marR="67735" marT="67735" marB="67735" anchor="ctr" horzOverflow="overflow">
                    <a:lnR w="12700">
                      <a:miter lim="400000"/>
                    </a:lnR>
                    <a:lnB w="12700">
                      <a:miter lim="400000"/>
                    </a:lnB>
                  </a:tcP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Key technology of 6LoWPAN application</a:t>
            </a:r>
            <a:endParaRPr lang="zh-CN" altLang="en-US" dirty="0"/>
          </a:p>
        </p:txBody>
      </p:sp>
      <p:grpSp>
        <p:nvGrpSpPr>
          <p:cNvPr id="159" name="Group 159"/>
          <p:cNvGrpSpPr/>
          <p:nvPr/>
        </p:nvGrpSpPr>
        <p:grpSpPr>
          <a:xfrm>
            <a:off x="2566973" y="1498008"/>
            <a:ext cx="11599956" cy="7008679"/>
            <a:chOff x="-235376" y="817588"/>
            <a:chExt cx="9498658" cy="5825775"/>
          </a:xfrm>
        </p:grpSpPr>
        <p:sp>
          <p:nvSpPr>
            <p:cNvPr id="128" name="Shape 128"/>
            <p:cNvSpPr/>
            <p:nvPr/>
          </p:nvSpPr>
          <p:spPr>
            <a:xfrm>
              <a:off x="2350287" y="2996199"/>
              <a:ext cx="3424952" cy="3416484"/>
            </a:xfrm>
            <a:prstGeom prst="ellipse">
              <a:avLst/>
            </a:prstGeom>
            <a:noFill/>
            <a:ln w="25400" cap="flat">
              <a:solidFill>
                <a:srgbClr val="FFFFFF"/>
              </a:solidFill>
              <a:prstDash val="solid"/>
              <a:miter lim="400000"/>
            </a:ln>
            <a:effectLst>
              <a:reflection stA="50000" endPos="40000" dir="5400000" sy="-100000" algn="bl" rotWithShape="0"/>
            </a:effectLst>
          </p:spPr>
          <p:txBody>
            <a:bodyPr wrap="square" lIns="67735" tIns="67735" rIns="67735" bIns="67735" numCol="1" anchor="ctr">
              <a:noAutofit/>
            </a:bodyPr>
            <a:lstStyle/>
            <a:p>
              <a:pPr>
                <a:defRPr sz="2600"/>
              </a:pPr>
              <a:endParaRPr sz="3467"/>
            </a:p>
          </p:txBody>
        </p:sp>
        <p:sp>
          <p:nvSpPr>
            <p:cNvPr id="129" name="Shape 129"/>
            <p:cNvSpPr/>
            <p:nvPr/>
          </p:nvSpPr>
          <p:spPr>
            <a:xfrm>
              <a:off x="3403041" y="4251973"/>
              <a:ext cx="695650" cy="725555"/>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3467"/>
                <a:t>R</a:t>
              </a:r>
            </a:p>
          </p:txBody>
        </p:sp>
        <p:sp>
          <p:nvSpPr>
            <p:cNvPr id="130" name="Shape 130"/>
            <p:cNvSpPr/>
            <p:nvPr/>
          </p:nvSpPr>
          <p:spPr>
            <a:xfrm>
              <a:off x="4336553" y="5315762"/>
              <a:ext cx="695650" cy="725555"/>
            </a:xfrm>
            <a:prstGeom prst="ellipse">
              <a:avLst/>
            </a:prstGeom>
            <a:gradFill flip="none" rotWithShape="1">
              <a:gsLst>
                <a:gs pos="0">
                  <a:srgbClr val="A6AAA8"/>
                </a:gs>
                <a:gs pos="100000">
                  <a:srgbClr val="53585F"/>
                </a:gs>
              </a:gsLst>
              <a:lin ang="5400000" scaled="0"/>
            </a:gra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sz="3467"/>
                <a:t>H</a:t>
              </a:r>
            </a:p>
          </p:txBody>
        </p:sp>
        <p:sp>
          <p:nvSpPr>
            <p:cNvPr id="131" name="Shape 131"/>
            <p:cNvSpPr/>
            <p:nvPr/>
          </p:nvSpPr>
          <p:spPr>
            <a:xfrm>
              <a:off x="3908833" y="2779224"/>
              <a:ext cx="2019103" cy="602518"/>
            </a:xfrm>
            <a:prstGeom prst="rect">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lang="en-US" sz="2400" dirty="0" smtClean="0"/>
                <a:t>Border Router</a:t>
              </a:r>
              <a:endParaRPr sz="2400" dirty="0"/>
            </a:p>
          </p:txBody>
        </p:sp>
        <p:sp>
          <p:nvSpPr>
            <p:cNvPr id="132" name="Shape 132"/>
            <p:cNvSpPr/>
            <p:nvPr/>
          </p:nvSpPr>
          <p:spPr>
            <a:xfrm>
              <a:off x="2812403" y="1445499"/>
              <a:ext cx="1876926" cy="602517"/>
            </a:xfrm>
            <a:prstGeom prst="rect">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lang="en-US" sz="2400" dirty="0" smtClean="0"/>
                <a:t>Core Router</a:t>
              </a:r>
              <a:endParaRPr sz="3200" dirty="0"/>
            </a:p>
          </p:txBody>
        </p:sp>
        <p:sp>
          <p:nvSpPr>
            <p:cNvPr id="133" name="Shape 133"/>
            <p:cNvSpPr/>
            <p:nvPr/>
          </p:nvSpPr>
          <p:spPr>
            <a:xfrm>
              <a:off x="5554537" y="1215246"/>
              <a:ext cx="1404651" cy="700224"/>
            </a:xfrm>
            <a:prstGeom prst="rect">
              <a:avLst/>
            </a:prstGeom>
            <a:gradFill flip="none" rotWithShape="1">
              <a:gsLst>
                <a:gs pos="0">
                  <a:srgbClr val="189B1A"/>
                </a:gs>
                <a:gs pos="100000">
                  <a:srgbClr val="235D0B"/>
                </a:gs>
              </a:gsLst>
              <a:lin ang="5400000" scaled="0"/>
            </a:gra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2600"/>
              </a:lvl1pPr>
            </a:lstStyle>
            <a:p>
              <a:r>
                <a:rPr lang="en-US" sz="2400" dirty="0" smtClean="0"/>
                <a:t>App</a:t>
              </a:r>
              <a:endParaRPr sz="2400" dirty="0"/>
            </a:p>
          </p:txBody>
        </p:sp>
        <p:sp>
          <p:nvSpPr>
            <p:cNvPr id="134" name="Shape 134"/>
            <p:cNvSpPr/>
            <p:nvPr/>
          </p:nvSpPr>
          <p:spPr>
            <a:xfrm>
              <a:off x="1958365" y="2568283"/>
              <a:ext cx="1878690" cy="36356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35" name="Shape 135"/>
            <p:cNvSpPr/>
            <p:nvPr/>
          </p:nvSpPr>
          <p:spPr>
            <a:xfrm>
              <a:off x="954108" y="2356197"/>
              <a:ext cx="982283"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Firewall</a:t>
              </a:r>
              <a:endParaRPr sz="2400" dirty="0"/>
            </a:p>
          </p:txBody>
        </p:sp>
        <p:sp>
          <p:nvSpPr>
            <p:cNvPr id="136" name="Shape 136"/>
            <p:cNvSpPr/>
            <p:nvPr/>
          </p:nvSpPr>
          <p:spPr>
            <a:xfrm flipH="1">
              <a:off x="3957047" y="3376644"/>
              <a:ext cx="918305" cy="918304"/>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7" name="Shape 137"/>
            <p:cNvSpPr/>
            <p:nvPr/>
          </p:nvSpPr>
          <p:spPr>
            <a:xfrm flipH="1" flipV="1">
              <a:off x="3939117" y="4839859"/>
              <a:ext cx="571501" cy="571501"/>
            </a:xfrm>
            <a:prstGeom prst="line">
              <a:avLst/>
            </a:prstGeom>
            <a:noFill/>
            <a:ln w="25400" cap="flat">
              <a:solidFill>
                <a:srgbClr val="FFFFFF"/>
              </a:solidFill>
              <a:custDash>
                <a:ds d="200000" sp="200000"/>
              </a:custDash>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38" name="Shape 138"/>
            <p:cNvSpPr/>
            <p:nvPr/>
          </p:nvSpPr>
          <p:spPr>
            <a:xfrm flipH="1">
              <a:off x="6104055" y="3080482"/>
              <a:ext cx="1453727" cy="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0" name="Shape 140"/>
            <p:cNvSpPr/>
            <p:nvPr/>
          </p:nvSpPr>
          <p:spPr>
            <a:xfrm>
              <a:off x="2773061" y="817588"/>
              <a:ext cx="564242" cy="3795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sz="2400" dirty="0"/>
                <a:t>IPv6</a:t>
              </a:r>
            </a:p>
          </p:txBody>
        </p:sp>
        <p:sp>
          <p:nvSpPr>
            <p:cNvPr id="141" name="Shape 141"/>
            <p:cNvSpPr/>
            <p:nvPr/>
          </p:nvSpPr>
          <p:spPr>
            <a:xfrm>
              <a:off x="7644922" y="2895162"/>
              <a:ext cx="896962"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NAT64</a:t>
              </a:r>
              <a:endParaRPr sz="2400" dirty="0"/>
            </a:p>
          </p:txBody>
        </p:sp>
        <p:sp>
          <p:nvSpPr>
            <p:cNvPr id="142" name="Shape 142"/>
            <p:cNvSpPr/>
            <p:nvPr/>
          </p:nvSpPr>
          <p:spPr>
            <a:xfrm>
              <a:off x="1659" y="3255808"/>
              <a:ext cx="1219867"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err="1" smtClean="0"/>
                <a:t>Lossy</a:t>
              </a:r>
              <a:r>
                <a:rPr lang="en-US" sz="2400" dirty="0" smtClean="0"/>
                <a:t> link</a:t>
              </a:r>
              <a:endParaRPr sz="2400" dirty="0"/>
            </a:p>
          </p:txBody>
        </p:sp>
        <p:sp>
          <p:nvSpPr>
            <p:cNvPr id="143" name="Shape 143"/>
            <p:cNvSpPr/>
            <p:nvPr/>
          </p:nvSpPr>
          <p:spPr>
            <a:xfrm>
              <a:off x="-235376" y="4155420"/>
              <a:ext cx="1499457"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App security</a:t>
              </a:r>
              <a:endParaRPr sz="2400" dirty="0"/>
            </a:p>
          </p:txBody>
        </p:sp>
        <p:sp>
          <p:nvSpPr>
            <p:cNvPr id="144" name="Shape 144"/>
            <p:cNvSpPr/>
            <p:nvPr/>
          </p:nvSpPr>
          <p:spPr>
            <a:xfrm flipH="1" flipV="1">
              <a:off x="4046666" y="4693213"/>
              <a:ext cx="2554587" cy="57468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5" name="Shape 145"/>
            <p:cNvSpPr/>
            <p:nvPr/>
          </p:nvSpPr>
          <p:spPr>
            <a:xfrm>
              <a:off x="-11721" y="5153124"/>
              <a:ext cx="1641221"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Sleepy nodes</a:t>
              </a:r>
              <a:endParaRPr sz="2400" dirty="0"/>
            </a:p>
          </p:txBody>
        </p:sp>
        <p:sp>
          <p:nvSpPr>
            <p:cNvPr id="146" name="Shape 146"/>
            <p:cNvSpPr/>
            <p:nvPr/>
          </p:nvSpPr>
          <p:spPr>
            <a:xfrm>
              <a:off x="1378634" y="6132754"/>
              <a:ext cx="967845"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mobility</a:t>
              </a:r>
              <a:endParaRPr sz="2400" dirty="0"/>
            </a:p>
          </p:txBody>
        </p:sp>
        <p:sp>
          <p:nvSpPr>
            <p:cNvPr id="147" name="Shape 147"/>
            <p:cNvSpPr/>
            <p:nvPr/>
          </p:nvSpPr>
          <p:spPr>
            <a:xfrm>
              <a:off x="6528646" y="6222660"/>
              <a:ext cx="2734636"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altLang="zh-CN" sz="2400" dirty="0" smtClean="0"/>
                <a:t>Lightweight, low power</a:t>
              </a:r>
              <a:endParaRPr sz="2400" dirty="0"/>
            </a:p>
          </p:txBody>
        </p:sp>
        <p:sp>
          <p:nvSpPr>
            <p:cNvPr id="148" name="Shape 148"/>
            <p:cNvSpPr/>
            <p:nvPr/>
          </p:nvSpPr>
          <p:spPr>
            <a:xfrm flipH="1" flipV="1">
              <a:off x="4483428" y="3970990"/>
              <a:ext cx="2246491" cy="10389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49" name="Shape 149"/>
            <p:cNvSpPr/>
            <p:nvPr/>
          </p:nvSpPr>
          <p:spPr>
            <a:xfrm>
              <a:off x="6405697" y="5057548"/>
              <a:ext cx="1106983"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Multicast</a:t>
              </a:r>
              <a:endParaRPr sz="2400" dirty="0"/>
            </a:p>
          </p:txBody>
        </p:sp>
        <p:sp>
          <p:nvSpPr>
            <p:cNvPr id="150" name="Shape 150"/>
            <p:cNvSpPr/>
            <p:nvPr/>
          </p:nvSpPr>
          <p:spPr>
            <a:xfrm>
              <a:off x="6261362" y="3880838"/>
              <a:ext cx="2718884"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sz="2400" dirty="0" smtClean="0"/>
                <a:t>Frame Size, Bandwidth</a:t>
              </a:r>
              <a:endParaRPr sz="2400" dirty="0"/>
            </a:p>
          </p:txBody>
        </p:sp>
        <p:sp>
          <p:nvSpPr>
            <p:cNvPr id="151" name="Shape 151"/>
            <p:cNvSpPr/>
            <p:nvPr/>
          </p:nvSpPr>
          <p:spPr>
            <a:xfrm>
              <a:off x="1324554" y="3538674"/>
              <a:ext cx="2722112" cy="516646"/>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2" name="Shape 152"/>
            <p:cNvSpPr/>
            <p:nvPr/>
          </p:nvSpPr>
          <p:spPr>
            <a:xfrm>
              <a:off x="1151905" y="4265087"/>
              <a:ext cx="2131006" cy="240975"/>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3" name="Shape 153"/>
            <p:cNvSpPr/>
            <p:nvPr/>
          </p:nvSpPr>
          <p:spPr>
            <a:xfrm>
              <a:off x="1446454" y="5382304"/>
              <a:ext cx="2770719" cy="317462"/>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4" name="Shape 154"/>
            <p:cNvSpPr/>
            <p:nvPr/>
          </p:nvSpPr>
          <p:spPr>
            <a:xfrm flipV="1">
              <a:off x="2369380" y="5862875"/>
              <a:ext cx="1864904" cy="508201"/>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5" name="Shape 155"/>
            <p:cNvSpPr/>
            <p:nvPr/>
          </p:nvSpPr>
          <p:spPr>
            <a:xfrm flipH="1" flipV="1">
              <a:off x="5140423" y="5855956"/>
              <a:ext cx="1709231" cy="509017"/>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156" name="Shape 156"/>
            <p:cNvSpPr/>
            <p:nvPr/>
          </p:nvSpPr>
          <p:spPr>
            <a:xfrm>
              <a:off x="3945914" y="2037745"/>
              <a:ext cx="557907" cy="756988"/>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57" name="Shape 157"/>
            <p:cNvSpPr/>
            <p:nvPr/>
          </p:nvSpPr>
          <p:spPr>
            <a:xfrm flipH="1">
              <a:off x="4699855" y="1632015"/>
              <a:ext cx="854681" cy="69807"/>
            </a:xfrm>
            <a:prstGeom prst="line">
              <a:avLst/>
            </a:prstGeom>
            <a:noFill/>
            <a:ln w="38100" cap="flat">
              <a:solidFill>
                <a:srgbClr val="FFFFFF"/>
              </a:solidFill>
              <a:prstDash val="solid"/>
              <a:miter lim="400000"/>
              <a:headEnd type="triangle" w="med" len="med"/>
              <a:tailEnd type="triangle" w="med" len="med"/>
            </a:ln>
            <a:effectLst/>
          </p:spPr>
          <p:txBody>
            <a:bodyPr wrap="square" lIns="67735" tIns="67735" rIns="67735" bIns="67735" numCol="1" anchor="ctr">
              <a:noAutofit/>
            </a:bodyPr>
            <a:lstStyle/>
            <a:p>
              <a:pPr>
                <a:defRPr sz="2600"/>
              </a:pPr>
              <a:endParaRPr sz="3467"/>
            </a:p>
          </p:txBody>
        </p:sp>
        <p:sp>
          <p:nvSpPr>
            <p:cNvPr id="158" name="Shape 158"/>
            <p:cNvSpPr/>
            <p:nvPr/>
          </p:nvSpPr>
          <p:spPr>
            <a:xfrm>
              <a:off x="7871010" y="2040024"/>
              <a:ext cx="112067"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endParaRPr sz="2400" dirty="0"/>
            </a:p>
          </p:txBody>
        </p:sp>
        <p:sp>
          <p:nvSpPr>
            <p:cNvPr id="35" name="Shape 144"/>
            <p:cNvSpPr/>
            <p:nvPr/>
          </p:nvSpPr>
          <p:spPr>
            <a:xfrm flipH="1" flipV="1">
              <a:off x="4098691" y="4578808"/>
              <a:ext cx="2578376" cy="213189"/>
            </a:xfrm>
            <a:prstGeom prst="line">
              <a:avLst/>
            </a:prstGeom>
            <a:noFill/>
            <a:ln w="12700" cap="flat">
              <a:solidFill>
                <a:srgbClr val="FFFFFF"/>
              </a:solidFill>
              <a:prstDash val="solid"/>
              <a:miter lim="400000"/>
              <a:tailEnd type="arrow" w="med" len="med"/>
            </a:ln>
            <a:effectLst/>
          </p:spPr>
          <p:txBody>
            <a:bodyPr wrap="square" lIns="67735" tIns="67735" rIns="67735" bIns="67735" numCol="1" anchor="ctr">
              <a:noAutofit/>
            </a:bodyPr>
            <a:lstStyle/>
            <a:p>
              <a:pPr>
                <a:defRPr sz="2600"/>
              </a:pPr>
              <a:endParaRPr sz="3467"/>
            </a:p>
          </p:txBody>
        </p:sp>
        <p:sp>
          <p:nvSpPr>
            <p:cNvPr id="36" name="Shape 149"/>
            <p:cNvSpPr/>
            <p:nvPr/>
          </p:nvSpPr>
          <p:spPr>
            <a:xfrm>
              <a:off x="6238343" y="4581645"/>
              <a:ext cx="2103264" cy="42070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67735" tIns="67735" rIns="67735" bIns="67735" numCol="1" anchor="ctr">
              <a:spAutoFit/>
            </a:bodyPr>
            <a:lstStyle>
              <a:lvl1pPr>
                <a:defRPr sz="1800"/>
              </a:lvl1pPr>
            </a:lstStyle>
            <a:p>
              <a:r>
                <a:rPr lang="en-US" altLang="zh-CN" sz="2400" dirty="0" smtClean="0"/>
                <a:t>Multi-hop network</a:t>
              </a:r>
              <a:endParaRPr sz="2400" dirty="0"/>
            </a:p>
          </p:txBody>
        </p:sp>
      </p:gr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802.15.4 application scenarios</a:t>
            </a:r>
            <a:endParaRPr lang="zh-CN" altLang="en-US" dirty="0"/>
          </a:p>
        </p:txBody>
      </p:sp>
      <p:pic>
        <p:nvPicPr>
          <p:cNvPr id="3" name="Picture 3"/>
          <p:cNvPicPr>
            <a:picLocks noChangeAspect="1" noChangeArrowheads="1"/>
          </p:cNvPicPr>
          <p:nvPr/>
        </p:nvPicPr>
        <p:blipFill>
          <a:blip r:embed="rId2" cstate="print"/>
          <a:srcRect/>
          <a:stretch>
            <a:fillRect/>
          </a:stretch>
        </p:blipFill>
        <p:spPr bwMode="auto">
          <a:xfrm>
            <a:off x="872531" y="1730400"/>
            <a:ext cx="9814793" cy="6840000"/>
          </a:xfrm>
          <a:prstGeom prst="rect">
            <a:avLst/>
          </a:prstGeom>
          <a:noFill/>
          <a:ln w="9525">
            <a:noFill/>
            <a:miter lim="800000"/>
            <a:headEnd/>
            <a:tailEnd/>
          </a:ln>
        </p:spPr>
      </p:pic>
      <p:sp>
        <p:nvSpPr>
          <p:cNvPr id="4" name="文本框 3"/>
          <p:cNvSpPr txBox="1"/>
          <p:nvPr/>
        </p:nvSpPr>
        <p:spPr>
          <a:xfrm>
            <a:off x="12363731" y="1498008"/>
            <a:ext cx="4865434" cy="6740307"/>
          </a:xfrm>
          <a:prstGeom prst="rect">
            <a:avLst/>
          </a:prstGeom>
          <a:noFill/>
        </p:spPr>
        <p:txBody>
          <a:bodyPr wrap="none" rtlCol="0">
            <a:spAutoFit/>
          </a:bodyPr>
          <a:lstStyle/>
          <a:p>
            <a:pPr marL="571500" indent="-571500" algn="l">
              <a:lnSpc>
                <a:spcPct val="200000"/>
              </a:lnSpc>
              <a:buFont typeface="Arial" panose="020B0604020202020204" pitchFamily="34" charset="0"/>
              <a:buChar char="•"/>
            </a:pPr>
            <a:r>
              <a:rPr lang="en-US" altLang="zh-CN" dirty="0" smtClean="0"/>
              <a:t>Building Automation</a:t>
            </a:r>
            <a:endParaRPr lang="en-US" altLang="zh-CN" dirty="0" smtClean="0"/>
          </a:p>
          <a:p>
            <a:pPr marL="571500" indent="-571500" algn="l">
              <a:lnSpc>
                <a:spcPct val="200000"/>
              </a:lnSpc>
              <a:buFont typeface="Arial" panose="020B0604020202020204" pitchFamily="34" charset="0"/>
              <a:buChar char="•"/>
            </a:pPr>
            <a:r>
              <a:rPr lang="en-US" altLang="zh-CN" dirty="0" smtClean="0"/>
              <a:t>Water Meter</a:t>
            </a:r>
            <a:endParaRPr lang="en-US" altLang="zh-CN" dirty="0" smtClean="0"/>
          </a:p>
          <a:p>
            <a:pPr marL="571500" indent="-571500" algn="l">
              <a:lnSpc>
                <a:spcPct val="200000"/>
              </a:lnSpc>
              <a:buFont typeface="Arial" panose="020B0604020202020204" pitchFamily="34" charset="0"/>
              <a:buChar char="•"/>
            </a:pPr>
            <a:r>
              <a:rPr lang="en-US" altLang="zh-CN" dirty="0" smtClean="0"/>
              <a:t>Agriculture</a:t>
            </a:r>
            <a:endParaRPr lang="en-US" altLang="zh-CN" dirty="0" smtClean="0"/>
          </a:p>
          <a:p>
            <a:pPr marL="571500" indent="-571500" algn="l">
              <a:lnSpc>
                <a:spcPct val="200000"/>
              </a:lnSpc>
              <a:buFont typeface="Arial" panose="020B0604020202020204" pitchFamily="34" charset="0"/>
              <a:buChar char="•"/>
            </a:pPr>
            <a:r>
              <a:rPr lang="en-US" altLang="zh-CN" dirty="0" smtClean="0"/>
              <a:t>Smart City</a:t>
            </a:r>
            <a:endParaRPr lang="en-US" altLang="zh-CN" dirty="0" smtClean="0"/>
          </a:p>
          <a:p>
            <a:pPr marL="571500" indent="-571500" algn="l">
              <a:lnSpc>
                <a:spcPct val="200000"/>
              </a:lnSpc>
              <a:buFont typeface="Arial" panose="020B0604020202020204" pitchFamily="34" charset="0"/>
              <a:buChar char="•"/>
            </a:pPr>
            <a:r>
              <a:rPr lang="en-US" altLang="zh-CN" dirty="0" smtClean="0"/>
              <a:t>Logistics</a:t>
            </a:r>
            <a:endParaRPr lang="en-US" altLang="zh-CN" dirty="0" smtClean="0"/>
          </a:p>
          <a:p>
            <a:pPr marL="571500" lvl="1" indent="-571500" algn="l">
              <a:lnSpc>
                <a:spcPct val="200000"/>
              </a:lnSpc>
              <a:buFont typeface="Arial" panose="020B0604020202020204" pitchFamily="34" charset="0"/>
              <a:buChar char="•"/>
            </a:pPr>
            <a:r>
              <a:rPr lang="en-US" altLang="zh-CN" dirty="0" smtClean="0"/>
              <a:t>Smart Health</a:t>
            </a:r>
            <a:endParaRPr lang="zh-CN" altLang="en-US" dirty="0"/>
          </a:p>
        </p:txBody>
      </p:sp>
    </p:spTree>
    <p:extLst>
      <p:ext uri="{BB962C8B-B14F-4D97-AF65-F5344CB8AC3E}">
        <p14:creationId xmlns:p14="http://schemas.microsoft.com/office/powerpoint/2010/main" val="193194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Analysis </a:t>
            </a:r>
            <a:r>
              <a:rPr lang="en-US" altLang="zh-CN" dirty="0" smtClean="0"/>
              <a:t>of </a:t>
            </a:r>
            <a:r>
              <a:rPr lang="en-US" altLang="zh-CN" dirty="0"/>
              <a:t>key technologies in 6LoWPAN</a:t>
            </a:r>
            <a:endParaRPr lang="zh-CN" altLang="en-US" dirty="0"/>
          </a:p>
        </p:txBody>
      </p:sp>
      <p:sp>
        <p:nvSpPr>
          <p:cNvPr id="163" name="Shape 163"/>
          <p:cNvSpPr>
            <a:spLocks noGrp="1"/>
          </p:cNvSpPr>
          <p:nvPr>
            <p:ph type="subTitle" idx="1"/>
          </p:nvPr>
        </p:nvSpPr>
        <p:spPr>
          <a:prstGeom prst="rect">
            <a:avLst/>
          </a:prstGeom>
        </p:spPr>
        <p:txBody>
          <a:bodyPr anchor="ctr"/>
          <a:lstStyle/>
          <a:p>
            <a:pPr marL="457200" indent="-457200">
              <a:lnSpc>
                <a:spcPct val="200000"/>
              </a:lnSpc>
              <a:buFont typeface="Arial" panose="020B0604020202020204" pitchFamily="34" charset="0"/>
              <a:buChar char="•"/>
            </a:pPr>
            <a:r>
              <a:rPr lang="en-US" dirty="0" smtClean="0"/>
              <a:t>Addressing</a:t>
            </a:r>
            <a:endParaRPr dirty="0"/>
          </a:p>
          <a:p>
            <a:pPr marL="457200" indent="-457200">
              <a:lnSpc>
                <a:spcPct val="200000"/>
              </a:lnSpc>
              <a:buFont typeface="Arial" panose="020B0604020202020204" pitchFamily="34" charset="0"/>
              <a:buChar char="•"/>
            </a:pPr>
            <a:r>
              <a:rPr lang="en-US" dirty="0" smtClean="0"/>
              <a:t>Forwarding &amp; Routing</a:t>
            </a:r>
            <a:endParaRPr dirty="0"/>
          </a:p>
          <a:p>
            <a:pPr marL="457200" indent="-457200">
              <a:lnSpc>
                <a:spcPct val="200000"/>
              </a:lnSpc>
              <a:buFont typeface="Arial" panose="020B0604020202020204" pitchFamily="34" charset="0"/>
              <a:buChar char="•"/>
            </a:pPr>
            <a:r>
              <a:rPr lang="en-US" dirty="0" smtClean="0"/>
              <a:t>Packet Compression</a:t>
            </a:r>
            <a:endParaRPr dirty="0"/>
          </a:p>
          <a:p>
            <a:pPr marL="457200" indent="-457200">
              <a:lnSpc>
                <a:spcPct val="200000"/>
              </a:lnSpc>
              <a:buFont typeface="Arial" panose="020B0604020202020204" pitchFamily="34" charset="0"/>
              <a:buChar char="•"/>
            </a:pPr>
            <a:r>
              <a:rPr lang="en-US" dirty="0" smtClean="0"/>
              <a:t>Fragmentation/Reassembly</a:t>
            </a:r>
            <a:endParaRPr dirty="0"/>
          </a:p>
          <a:p>
            <a:pPr marL="457200" indent="-457200">
              <a:lnSpc>
                <a:spcPct val="200000"/>
              </a:lnSpc>
              <a:buFont typeface="Arial" panose="020B0604020202020204" pitchFamily="34" charset="0"/>
              <a:buChar char="•"/>
            </a:pPr>
            <a:r>
              <a:rPr lang="en-US" dirty="0" smtClean="0"/>
              <a:t>Multicast</a:t>
            </a:r>
            <a:endParaRPr dirty="0"/>
          </a:p>
        </p:txBody>
      </p:sp>
      <p:grpSp>
        <p:nvGrpSpPr>
          <p:cNvPr id="141" name="组合 140"/>
          <p:cNvGrpSpPr/>
          <p:nvPr/>
        </p:nvGrpSpPr>
        <p:grpSpPr>
          <a:xfrm>
            <a:off x="6481331" y="1805172"/>
            <a:ext cx="9028800" cy="6155153"/>
            <a:chOff x="5931997" y="394073"/>
            <a:chExt cx="10663587" cy="8395025"/>
          </a:xfrm>
        </p:grpSpPr>
        <p:sp>
          <p:nvSpPr>
            <p:cNvPr id="142" name="Shape 161"/>
            <p:cNvSpPr/>
            <p:nvPr/>
          </p:nvSpPr>
          <p:spPr>
            <a:xfrm>
              <a:off x="7483594" y="394073"/>
              <a:ext cx="2332494" cy="1136147"/>
            </a:xfrm>
            <a:prstGeom prst="cloud">
              <a:avLst/>
            </a:prstGeom>
            <a:solidFill>
              <a:srgbClr val="0070C0"/>
            </a:solidFill>
            <a:ln w="12700">
              <a:miter lim="400000"/>
            </a:ln>
            <a:extLst>
              <a:ext uri="{C572A759-6A51-4108-AA02-DFA0A04FC94B}">
                <ma14:wrappingTextBoxFlag xmlns:ma14="http://schemas.microsoft.com/office/mac/drawingml/2011/main" xmlns="" val="1"/>
              </a:ext>
            </a:extLst>
          </p:spPr>
          <p:txBody>
            <a:bodyPr wrap="none" lIns="67735" tIns="67735" rIns="67735" bIns="67735" anchor="ctr">
              <a:spAutoFit/>
            </a:bodyPr>
            <a:lstStyle>
              <a:lvl1pPr>
                <a:defRPr sz="2000"/>
              </a:lvl1pPr>
            </a:lstStyle>
            <a:p>
              <a:r>
                <a:rPr sz="2667" dirty="0"/>
                <a:t>Internet</a:t>
              </a:r>
            </a:p>
          </p:txBody>
        </p:sp>
        <p:sp>
          <p:nvSpPr>
            <p:cNvPr id="143" name="Shape 164"/>
            <p:cNvSpPr/>
            <p:nvPr/>
          </p:nvSpPr>
          <p:spPr>
            <a:xfrm>
              <a:off x="6890148" y="4297980"/>
              <a:ext cx="8786979" cy="4491118"/>
            </a:xfrm>
            <a:prstGeom prst="roundRect">
              <a:avLst>
                <a:gd name="adj" fmla="val 24425"/>
              </a:avLst>
            </a:prstGeom>
            <a:ln w="12700">
              <a:solidFill>
                <a:srgbClr val="FFFFFF"/>
              </a:solidFill>
              <a:miter lim="400000"/>
            </a:ln>
            <a:effectLst>
              <a:reflection stA="50000" endPos="40000" dir="5400000" sy="-100000" algn="bl" rotWithShape="0"/>
            </a:effectLst>
          </p:spPr>
          <p:txBody>
            <a:bodyPr lIns="67735" tIns="67735" rIns="67735" bIns="67735" anchor="ctr"/>
            <a:lstStyle/>
            <a:p>
              <a:pPr>
                <a:defRPr sz="2600"/>
              </a:pPr>
              <a:endParaRPr sz="3467"/>
            </a:p>
          </p:txBody>
        </p:sp>
        <p:sp>
          <p:nvSpPr>
            <p:cNvPr id="144" name="Shape 165"/>
            <p:cNvSpPr/>
            <p:nvPr/>
          </p:nvSpPr>
          <p:spPr>
            <a:xfrm>
              <a:off x="7658549" y="7378641"/>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5" name="Shape 166"/>
            <p:cNvSpPr/>
            <p:nvPr/>
          </p:nvSpPr>
          <p:spPr>
            <a:xfrm>
              <a:off x="905848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6" name="Shape 167"/>
            <p:cNvSpPr/>
            <p:nvPr/>
          </p:nvSpPr>
          <p:spPr>
            <a:xfrm>
              <a:off x="10524359" y="7216329"/>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7" name="Shape 168"/>
            <p:cNvSpPr/>
            <p:nvPr/>
          </p:nvSpPr>
          <p:spPr>
            <a:xfrm>
              <a:off x="11990234" y="7703264"/>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8" name="Shape 169"/>
            <p:cNvSpPr/>
            <p:nvPr/>
          </p:nvSpPr>
          <p:spPr>
            <a:xfrm>
              <a:off x="13603268" y="731793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H</a:t>
              </a:r>
            </a:p>
          </p:txBody>
        </p:sp>
        <p:sp>
          <p:nvSpPr>
            <p:cNvPr id="149" name="Shape 170"/>
            <p:cNvSpPr/>
            <p:nvPr/>
          </p:nvSpPr>
          <p:spPr>
            <a:xfrm>
              <a:off x="8632418"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0" name="Shape 171"/>
            <p:cNvSpPr/>
            <p:nvPr/>
          </p:nvSpPr>
          <p:spPr>
            <a:xfrm>
              <a:off x="10032352" y="6039572"/>
              <a:ext cx="649388"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1" name="Shape 172"/>
            <p:cNvSpPr/>
            <p:nvPr/>
          </p:nvSpPr>
          <p:spPr>
            <a:xfrm>
              <a:off x="11716332" y="5856973"/>
              <a:ext cx="649388"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2" name="Shape 173"/>
            <p:cNvSpPr/>
            <p:nvPr/>
          </p:nvSpPr>
          <p:spPr>
            <a:xfrm>
              <a:off x="13075690" y="6039572"/>
              <a:ext cx="649389" cy="67730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153" name="Shape 174"/>
            <p:cNvSpPr/>
            <p:nvPr/>
          </p:nvSpPr>
          <p:spPr>
            <a:xfrm>
              <a:off x="7803149" y="3808481"/>
              <a:ext cx="1693386" cy="877788"/>
            </a:xfrm>
            <a:prstGeom prst="rect">
              <a:avLst/>
            </a:prstGeom>
            <a:solidFill>
              <a:srgbClr val="0070C0"/>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lang="en-US" sz="2000" dirty="0" smtClean="0"/>
                <a:t>Border Router</a:t>
              </a:r>
              <a:endParaRPr sz="2400" dirty="0"/>
            </a:p>
          </p:txBody>
        </p:sp>
        <p:sp>
          <p:nvSpPr>
            <p:cNvPr id="154" name="Shape 175"/>
            <p:cNvSpPr/>
            <p:nvPr/>
          </p:nvSpPr>
          <p:spPr>
            <a:xfrm>
              <a:off x="12841830" y="3808481"/>
              <a:ext cx="1693386" cy="877788"/>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lang="en-US" sz="2000" dirty="0" smtClean="0"/>
                <a:t>Border Router</a:t>
              </a:r>
              <a:endParaRPr sz="2000" dirty="0"/>
            </a:p>
          </p:txBody>
        </p:sp>
        <p:sp>
          <p:nvSpPr>
            <p:cNvPr id="155" name="Shape 176"/>
            <p:cNvSpPr/>
            <p:nvPr/>
          </p:nvSpPr>
          <p:spPr>
            <a:xfrm flipV="1">
              <a:off x="8177217" y="6689747"/>
              <a:ext cx="608456" cy="7881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6" name="Shape 177"/>
            <p:cNvSpPr/>
            <p:nvPr/>
          </p:nvSpPr>
          <p:spPr>
            <a:xfrm flipH="1" flipV="1">
              <a:off x="9073961" y="6758019"/>
              <a:ext cx="302208" cy="90410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7" name="Shape 178"/>
            <p:cNvSpPr/>
            <p:nvPr/>
          </p:nvSpPr>
          <p:spPr>
            <a:xfrm flipH="1" flipV="1">
              <a:off x="10440429" y="6689914"/>
              <a:ext cx="289681" cy="548759"/>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8" name="Shape 179"/>
            <p:cNvSpPr/>
            <p:nvPr/>
          </p:nvSpPr>
          <p:spPr>
            <a:xfrm flipV="1">
              <a:off x="9376168" y="6690625"/>
              <a:ext cx="845667" cy="9642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59" name="Shape 180"/>
            <p:cNvSpPr/>
            <p:nvPr/>
          </p:nvSpPr>
          <p:spPr>
            <a:xfrm flipH="1" flipV="1">
              <a:off x="12006780" y="6601807"/>
              <a:ext cx="254514" cy="103392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160" name="Shape 181"/>
            <p:cNvSpPr/>
            <p:nvPr/>
          </p:nvSpPr>
          <p:spPr>
            <a:xfrm flipH="1" flipV="1">
              <a:off x="13537999" y="6694005"/>
              <a:ext cx="301045" cy="664236"/>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7" name="Shape 182"/>
            <p:cNvSpPr/>
            <p:nvPr/>
          </p:nvSpPr>
          <p:spPr>
            <a:xfrm flipV="1">
              <a:off x="12362280" y="6615069"/>
              <a:ext cx="824509" cy="1007401"/>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8" name="Shape 183"/>
            <p:cNvSpPr/>
            <p:nvPr/>
          </p:nvSpPr>
          <p:spPr>
            <a:xfrm flipV="1">
              <a:off x="11079420" y="6617286"/>
              <a:ext cx="937493" cy="64321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09" name="Shape 184"/>
            <p:cNvSpPr/>
            <p:nvPr/>
          </p:nvSpPr>
          <p:spPr>
            <a:xfrm flipV="1">
              <a:off x="14111677" y="6977547"/>
              <a:ext cx="465046" cy="465045"/>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0" name="Shape 185"/>
            <p:cNvSpPr/>
            <p:nvPr/>
          </p:nvSpPr>
          <p:spPr>
            <a:xfrm>
              <a:off x="14375322" y="6425062"/>
              <a:ext cx="649389" cy="67730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b="1">
                  <a:latin typeface="Helvetica"/>
                  <a:ea typeface="Helvetica"/>
                  <a:cs typeface="Helvetica"/>
                  <a:sym typeface="Helvetica"/>
                </a:defRPr>
              </a:lvl1pPr>
            </a:lstStyle>
            <a:p>
              <a:r>
                <a:rPr sz="2400"/>
                <a:t>R</a:t>
              </a:r>
            </a:p>
          </p:txBody>
        </p:sp>
        <p:sp>
          <p:nvSpPr>
            <p:cNvPr id="211" name="Shape 186"/>
            <p:cNvSpPr/>
            <p:nvPr/>
          </p:nvSpPr>
          <p:spPr>
            <a:xfrm flipH="1" flipV="1">
              <a:off x="13473812" y="4760927"/>
              <a:ext cx="1152778" cy="1667220"/>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2" name="Shape 187"/>
            <p:cNvSpPr/>
            <p:nvPr/>
          </p:nvSpPr>
          <p:spPr>
            <a:xfrm flipV="1">
              <a:off x="13417318" y="4750960"/>
              <a:ext cx="1" cy="1307832"/>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3" name="Shape 188"/>
            <p:cNvSpPr/>
            <p:nvPr/>
          </p:nvSpPr>
          <p:spPr>
            <a:xfrm flipV="1">
              <a:off x="12220546" y="4763207"/>
              <a:ext cx="1166324" cy="116632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4" name="Shape 189"/>
            <p:cNvSpPr/>
            <p:nvPr/>
          </p:nvSpPr>
          <p:spPr>
            <a:xfrm>
              <a:off x="7647970" y="3127002"/>
              <a:ext cx="7271334" cy="1"/>
            </a:xfrm>
            <a:prstGeom prst="line">
              <a:avLst/>
            </a:prstGeom>
            <a:ln w="50800">
              <a:solidFill>
                <a:srgbClr val="FFFFFF"/>
              </a:solidFill>
              <a:miter lim="400000"/>
            </a:ln>
          </p:spPr>
          <p:txBody>
            <a:bodyPr lIns="67735" tIns="67735" rIns="67735" bIns="67735" anchor="ctr"/>
            <a:lstStyle/>
            <a:p>
              <a:pPr>
                <a:defRPr sz="2600"/>
              </a:pPr>
              <a:endParaRPr sz="3467"/>
            </a:p>
          </p:txBody>
        </p:sp>
        <p:sp>
          <p:nvSpPr>
            <p:cNvPr id="215" name="Shape 190"/>
            <p:cNvSpPr/>
            <p:nvPr/>
          </p:nvSpPr>
          <p:spPr>
            <a:xfrm flipH="1" flipV="1">
              <a:off x="8800491" y="4753558"/>
              <a:ext cx="180536"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6" name="Shape 191"/>
            <p:cNvSpPr/>
            <p:nvPr/>
          </p:nvSpPr>
          <p:spPr>
            <a:xfrm flipH="1" flipV="1">
              <a:off x="9084496" y="4753558"/>
              <a:ext cx="1102519" cy="1302637"/>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17" name="Shape 192"/>
            <p:cNvSpPr/>
            <p:nvPr/>
          </p:nvSpPr>
          <p:spPr>
            <a:xfrm flipH="1">
              <a:off x="10672374" y="6188432"/>
              <a:ext cx="1012750" cy="162400"/>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8" name="Shape 193"/>
            <p:cNvSpPr/>
            <p:nvPr/>
          </p:nvSpPr>
          <p:spPr>
            <a:xfrm flipH="1">
              <a:off x="9254686" y="6378224"/>
              <a:ext cx="762139" cy="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19" name="Shape 194"/>
            <p:cNvSpPr/>
            <p:nvPr/>
          </p:nvSpPr>
          <p:spPr>
            <a:xfrm flipH="1" flipV="1">
              <a:off x="13758677" y="6378223"/>
              <a:ext cx="583048" cy="330631"/>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0" name="Shape 195"/>
            <p:cNvSpPr/>
            <p:nvPr/>
          </p:nvSpPr>
          <p:spPr>
            <a:xfrm flipH="1" flipV="1">
              <a:off x="12393738" y="6162627"/>
              <a:ext cx="659004" cy="214009"/>
            </a:xfrm>
            <a:prstGeom prst="line">
              <a:avLst/>
            </a:prstGeom>
            <a:ln w="25400">
              <a:solidFill>
                <a:srgbClr val="FFFFFF"/>
              </a:solidFill>
              <a:custDash>
                <a:ds d="200000" sp="200000"/>
              </a:custDash>
              <a:miter lim="400000"/>
            </a:ln>
          </p:spPr>
          <p:txBody>
            <a:bodyPr lIns="67735" tIns="67735" rIns="67735" bIns="67735" anchor="ctr"/>
            <a:lstStyle/>
            <a:p>
              <a:pPr>
                <a:defRPr sz="2600"/>
              </a:pPr>
              <a:endParaRPr sz="3467"/>
            </a:p>
          </p:txBody>
        </p:sp>
        <p:sp>
          <p:nvSpPr>
            <p:cNvPr id="221" name="Shape 196"/>
            <p:cNvSpPr/>
            <p:nvPr/>
          </p:nvSpPr>
          <p:spPr>
            <a:xfrm flipV="1">
              <a:off x="13688521" y="3154094"/>
              <a:ext cx="1" cy="677303"/>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2" name="Shape 197"/>
            <p:cNvSpPr/>
            <p:nvPr/>
          </p:nvSpPr>
          <p:spPr>
            <a:xfrm flipV="1">
              <a:off x="8649842" y="1244752"/>
              <a:ext cx="1" cy="1610668"/>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3" name="Shape 198"/>
            <p:cNvSpPr/>
            <p:nvPr/>
          </p:nvSpPr>
          <p:spPr>
            <a:xfrm>
              <a:off x="7803149" y="1907695"/>
              <a:ext cx="1693386" cy="877788"/>
            </a:xfrm>
            <a:prstGeom prst="rect">
              <a:avLst/>
            </a:prstGeom>
            <a:solidFill>
              <a:srgbClr val="0070C0"/>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lang="en-US" altLang="zh-CN" sz="2000" dirty="0" smtClean="0"/>
                <a:t>Core Router</a:t>
              </a:r>
              <a:endParaRPr sz="2400" dirty="0"/>
            </a:p>
          </p:txBody>
        </p:sp>
        <p:sp>
          <p:nvSpPr>
            <p:cNvPr id="224" name="Shape 199"/>
            <p:cNvSpPr/>
            <p:nvPr/>
          </p:nvSpPr>
          <p:spPr>
            <a:xfrm>
              <a:off x="12841830" y="520591"/>
              <a:ext cx="1693386" cy="1610666"/>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67735" tIns="67735" rIns="67735" bIns="67735" anchor="ctr"/>
            <a:lstStyle/>
            <a:p>
              <a:pPr>
                <a:defRPr sz="1800"/>
              </a:pPr>
              <a:r>
                <a:rPr lang="en-US" sz="2000" dirty="0" smtClean="0"/>
                <a:t>App Server</a:t>
              </a:r>
              <a:endParaRPr sz="2000" dirty="0"/>
            </a:p>
          </p:txBody>
        </p:sp>
        <p:sp>
          <p:nvSpPr>
            <p:cNvPr id="225" name="Shape 200"/>
            <p:cNvSpPr/>
            <p:nvPr/>
          </p:nvSpPr>
          <p:spPr>
            <a:xfrm flipV="1">
              <a:off x="8649842" y="2754394"/>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sp>
          <p:nvSpPr>
            <p:cNvPr id="226" name="Shape 201"/>
            <p:cNvSpPr/>
            <p:nvPr/>
          </p:nvSpPr>
          <p:spPr>
            <a:xfrm flipV="1">
              <a:off x="13688521" y="2139752"/>
              <a:ext cx="1" cy="1077004"/>
            </a:xfrm>
            <a:prstGeom prst="line">
              <a:avLst/>
            </a:prstGeom>
            <a:ln w="25400">
              <a:solidFill>
                <a:srgbClr val="FFFFFF"/>
              </a:solidFill>
              <a:miter lim="400000"/>
            </a:ln>
          </p:spPr>
          <p:txBody>
            <a:bodyPr lIns="67735" tIns="67735" rIns="67735" bIns="67735" anchor="ctr"/>
            <a:lstStyle/>
            <a:p>
              <a:pPr>
                <a:defRPr sz="2600"/>
              </a:pPr>
              <a:endParaRPr sz="3467"/>
            </a:p>
          </p:txBody>
        </p:sp>
        <p:grpSp>
          <p:nvGrpSpPr>
            <p:cNvPr id="227" name="Group 204"/>
            <p:cNvGrpSpPr/>
            <p:nvPr/>
          </p:nvGrpSpPr>
          <p:grpSpPr>
            <a:xfrm>
              <a:off x="5931997" y="3808481"/>
              <a:ext cx="853409" cy="4724972"/>
              <a:chOff x="0" y="0"/>
              <a:chExt cx="640036" cy="3543619"/>
            </a:xfrm>
          </p:grpSpPr>
          <p:sp>
            <p:nvSpPr>
              <p:cNvPr id="230" name="Shape 202"/>
              <p:cNvSpPr/>
              <p:nvPr/>
            </p:nvSpPr>
            <p:spPr>
              <a:xfrm flipH="1">
                <a:off x="320018" y="0"/>
                <a:ext cx="1" cy="3543620"/>
              </a:xfrm>
              <a:prstGeom prst="line">
                <a:avLst/>
              </a:prstGeom>
              <a:noFill/>
              <a:ln w="25400" cap="flat">
                <a:solidFill>
                  <a:srgbClr val="FFFFFF"/>
                </a:solidFill>
                <a:prstDash val="solid"/>
                <a:miter lim="400000"/>
                <a:tailEnd type="triangle" w="med" len="med"/>
              </a:ln>
              <a:effectLst/>
            </p:spPr>
            <p:txBody>
              <a:bodyPr wrap="square" lIns="67735" tIns="67735" rIns="67735" bIns="67735" numCol="1" anchor="ctr">
                <a:noAutofit/>
              </a:bodyPr>
              <a:lstStyle/>
              <a:p>
                <a:pPr>
                  <a:defRPr sz="2600"/>
                </a:pPr>
                <a:endParaRPr sz="3467"/>
              </a:p>
            </p:txBody>
          </p:sp>
          <p:sp>
            <p:nvSpPr>
              <p:cNvPr id="231" name="Shape 203"/>
              <p:cNvSpPr/>
              <p:nvPr/>
            </p:nvSpPr>
            <p:spPr>
              <a:xfrm>
                <a:off x="0" y="1492919"/>
                <a:ext cx="640037" cy="405382"/>
              </a:xfrm>
              <a:prstGeom prst="rect">
                <a:avLst/>
              </a:prstGeom>
              <a:solidFill>
                <a:srgbClr val="1F2429"/>
              </a:solidFill>
              <a:ln w="12700" cap="flat">
                <a:noFill/>
                <a:miter lim="400000"/>
              </a:ln>
              <a:effectLst/>
              <a:extLst>
                <a:ext uri="{C572A759-6A51-4108-AA02-DFA0A04FC94B}">
                  <ma14:wrappingTextBoxFlag xmlns:ma14="http://schemas.microsoft.com/office/mac/drawingml/2011/main" xmlns="" val="1"/>
                </a:ext>
              </a:extLst>
            </p:spPr>
            <p:txBody>
              <a:bodyPr wrap="square" lIns="67735" tIns="67735" rIns="67735" bIns="67735" numCol="1" anchor="ctr">
                <a:noAutofit/>
              </a:bodyPr>
              <a:lstStyle>
                <a:lvl1pPr>
                  <a:defRPr sz="1800"/>
                </a:lvl1pPr>
              </a:lstStyle>
              <a:p>
                <a:r>
                  <a:rPr lang="en-US" sz="2400" dirty="0" smtClean="0"/>
                  <a:t>Down</a:t>
                </a:r>
                <a:endParaRPr sz="2400" dirty="0"/>
              </a:p>
            </p:txBody>
          </p:sp>
        </p:grpSp>
        <p:sp>
          <p:nvSpPr>
            <p:cNvPr id="228" name="Shape 205"/>
            <p:cNvSpPr/>
            <p:nvPr/>
          </p:nvSpPr>
          <p:spPr>
            <a:xfrm>
              <a:off x="16168879" y="3842349"/>
              <a:ext cx="1" cy="4724972"/>
            </a:xfrm>
            <a:prstGeom prst="line">
              <a:avLst/>
            </a:prstGeom>
            <a:ln w="25400">
              <a:solidFill>
                <a:srgbClr val="FFFFFF"/>
              </a:solidFill>
              <a:miter lim="400000"/>
              <a:headEnd type="triangle"/>
            </a:ln>
          </p:spPr>
          <p:txBody>
            <a:bodyPr lIns="67735" tIns="67735" rIns="67735" bIns="67735" anchor="ctr"/>
            <a:lstStyle/>
            <a:p>
              <a:pPr>
                <a:defRPr sz="2600"/>
              </a:pPr>
              <a:endParaRPr sz="3467"/>
            </a:p>
          </p:txBody>
        </p:sp>
        <p:sp>
          <p:nvSpPr>
            <p:cNvPr id="229" name="Shape 206"/>
            <p:cNvSpPr/>
            <p:nvPr/>
          </p:nvSpPr>
          <p:spPr>
            <a:xfrm>
              <a:off x="15742175" y="5832970"/>
              <a:ext cx="853409" cy="540524"/>
            </a:xfrm>
            <a:prstGeom prst="rect">
              <a:avLst/>
            </a:prstGeom>
            <a:solidFill>
              <a:srgbClr val="22292E"/>
            </a:solidFill>
            <a:ln w="12700">
              <a:miter lim="400000"/>
            </a:ln>
            <a:extLst>
              <a:ext uri="{C572A759-6A51-4108-AA02-DFA0A04FC94B}">
                <ma14:wrappingTextBoxFlag xmlns:ma14="http://schemas.microsoft.com/office/mac/drawingml/2011/main" xmlns="" val="1"/>
              </a:ext>
            </a:extLst>
          </p:spPr>
          <p:txBody>
            <a:bodyPr lIns="67735" tIns="67735" rIns="67735" bIns="67735" anchor="ctr"/>
            <a:lstStyle>
              <a:lvl1pPr>
                <a:defRPr sz="1800"/>
              </a:lvl1pPr>
            </a:lstStyle>
            <a:p>
              <a:r>
                <a:rPr lang="en-US" sz="2400" dirty="0" smtClean="0"/>
                <a:t>Up</a:t>
              </a:r>
              <a:endParaRPr sz="2400" dirty="0"/>
            </a:p>
          </p:txBody>
        </p:sp>
      </p:grpSp>
    </p:spTree>
    <p:extLst>
      <p:ext uri="{BB962C8B-B14F-4D97-AF65-F5344CB8AC3E}">
        <p14:creationId xmlns:p14="http://schemas.microsoft.com/office/powerpoint/2010/main" val="260048117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Huawei </a:t>
            </a:r>
            <a:r>
              <a:rPr lang="en-US" altLang="zh-CN" dirty="0" err="1" smtClean="0"/>
              <a:t>nStack</a:t>
            </a:r>
            <a:r>
              <a:rPr lang="en-US" altLang="zh-CN" dirty="0" smtClean="0"/>
              <a:t> middleware optimizations</a:t>
            </a:r>
            <a:endParaRPr lang="zh-CN" altLang="en-US" dirty="0"/>
          </a:p>
        </p:txBody>
      </p:sp>
      <p:sp>
        <p:nvSpPr>
          <p:cNvPr id="6" name="内容占位符 5"/>
          <p:cNvSpPr>
            <a:spLocks noGrp="1"/>
          </p:cNvSpPr>
          <p:nvPr>
            <p:ph sz="quarter" idx="13"/>
          </p:nvPr>
        </p:nvSpPr>
        <p:spPr/>
        <p:txBody>
          <a:bodyPr>
            <a:normAutofit/>
          </a:bodyPr>
          <a:lstStyle/>
          <a:p>
            <a:pPr>
              <a:spcAft>
                <a:spcPts val="1200"/>
              </a:spcAft>
            </a:pPr>
            <a:r>
              <a:rPr lang="en-US" altLang="zh-CN" b="1" dirty="0" smtClean="0"/>
              <a:t>Light Weight Security </a:t>
            </a:r>
            <a:r>
              <a:rPr lang="en-US" altLang="zh-CN" b="1" dirty="0"/>
              <a:t>p</a:t>
            </a:r>
            <a:r>
              <a:rPr lang="en-US" altLang="zh-CN" b="1" dirty="0" smtClean="0"/>
              <a:t>rotocol stack</a:t>
            </a:r>
            <a:endParaRPr lang="en-US" altLang="zh-CN" b="1" dirty="0" smtClean="0"/>
          </a:p>
          <a:p>
            <a:pPr marL="342900" indent="-342900">
              <a:buFont typeface="Arial" panose="020B0604020202020204" pitchFamily="34" charset="0"/>
              <a:buChar char="•"/>
            </a:pPr>
            <a:r>
              <a:rPr lang="en-US" altLang="zh-CN" sz="2400" dirty="0" smtClean="0"/>
              <a:t>Key management protocol</a:t>
            </a:r>
            <a:endParaRPr lang="en-US" altLang="zh-CN" sz="2400" dirty="0"/>
          </a:p>
          <a:p>
            <a:pPr lvl="1"/>
            <a:r>
              <a:rPr lang="en-US" altLang="zh-CN" sz="2400" dirty="0" smtClean="0"/>
              <a:t>Key distribution &amp; Authentication using EAP-PANA</a:t>
            </a:r>
            <a:endParaRPr lang="en-US" altLang="zh-CN" sz="2400" dirty="0"/>
          </a:p>
          <a:p>
            <a:pPr lvl="1"/>
            <a:r>
              <a:rPr lang="en-US" altLang="zh-CN" sz="2400" dirty="0" smtClean="0"/>
              <a:t>PANA protocol compression</a:t>
            </a:r>
            <a:endParaRPr lang="en-US" altLang="zh-CN" sz="2400" dirty="0"/>
          </a:p>
          <a:p>
            <a:pPr lvl="1"/>
            <a:r>
              <a:rPr lang="en-US" altLang="zh-CN" sz="2400" dirty="0" smtClean="0"/>
              <a:t>Rela</a:t>
            </a:r>
            <a:r>
              <a:rPr lang="en-US" altLang="zh-CN" sz="2400" dirty="0" smtClean="0"/>
              <a:t>y element for multi-hop networks</a:t>
            </a:r>
            <a:endParaRPr lang="en-US" altLang="zh-CN" sz="2400" dirty="0"/>
          </a:p>
          <a:p>
            <a:pPr marL="342900" indent="-342900">
              <a:buFont typeface="Arial" panose="020B0604020202020204" pitchFamily="34" charset="0"/>
              <a:buChar char="•"/>
            </a:pPr>
            <a:r>
              <a:rPr lang="en-US" altLang="zh-CN" sz="2400" dirty="0" smtClean="0"/>
              <a:t>Security</a:t>
            </a:r>
            <a:endParaRPr lang="en-US" altLang="zh-CN" sz="2400" dirty="0"/>
          </a:p>
          <a:p>
            <a:pPr lvl="1"/>
            <a:r>
              <a:rPr lang="en-US" altLang="zh-CN" sz="2400" dirty="0" smtClean="0"/>
              <a:t>Support SHA-2 suite</a:t>
            </a:r>
            <a:endParaRPr lang="en-US" altLang="zh-CN" sz="2400" dirty="0"/>
          </a:p>
          <a:p>
            <a:pPr lvl="1"/>
            <a:r>
              <a:rPr lang="en-US" altLang="zh-CN" sz="2400" dirty="0" err="1" smtClean="0"/>
              <a:t>Adhoc</a:t>
            </a:r>
            <a:r>
              <a:rPr lang="en-US" altLang="zh-CN" sz="2400" dirty="0" smtClean="0"/>
              <a:t> formation coupled with security signaling</a:t>
            </a:r>
            <a:endParaRPr lang="en-US" altLang="zh-CN" sz="2400" dirty="0"/>
          </a:p>
        </p:txBody>
      </p:sp>
      <p:sp>
        <p:nvSpPr>
          <p:cNvPr id="7" name="内容占位符 6"/>
          <p:cNvSpPr>
            <a:spLocks noGrp="1"/>
          </p:cNvSpPr>
          <p:nvPr>
            <p:ph sz="quarter" idx="14"/>
          </p:nvPr>
        </p:nvSpPr>
        <p:spPr/>
        <p:txBody>
          <a:bodyPr>
            <a:normAutofit fontScale="55000" lnSpcReduction="20000"/>
          </a:bodyPr>
          <a:lstStyle/>
          <a:p>
            <a:pPr>
              <a:spcAft>
                <a:spcPts val="1200"/>
              </a:spcAft>
            </a:pPr>
            <a:r>
              <a:rPr lang="en-US" altLang="zh-CN" sz="5800" b="1" dirty="0" smtClean="0"/>
              <a:t>Domain tools</a:t>
            </a:r>
            <a:endParaRPr lang="en-US" altLang="zh-CN" sz="5800" b="1" dirty="0" smtClean="0"/>
          </a:p>
          <a:p>
            <a:pPr marL="571500" indent="-571500">
              <a:lnSpc>
                <a:spcPct val="120000"/>
              </a:lnSpc>
              <a:buFont typeface="Arial" panose="020B0604020202020204" pitchFamily="34" charset="0"/>
              <a:buChar char="•"/>
            </a:pPr>
            <a:r>
              <a:rPr lang="en-US" altLang="zh-CN" sz="3800" dirty="0" smtClean="0"/>
              <a:t>Scalable simulation test </a:t>
            </a:r>
            <a:r>
              <a:rPr lang="en-US" altLang="zh-CN" sz="3800" dirty="0" err="1" smtClean="0"/>
              <a:t>env</a:t>
            </a:r>
            <a:endParaRPr lang="en-US" altLang="zh-CN" sz="3800" dirty="0" smtClean="0"/>
          </a:p>
          <a:p>
            <a:pPr lvl="1">
              <a:lnSpc>
                <a:spcPct val="120000"/>
              </a:lnSpc>
            </a:pPr>
            <a:r>
              <a:rPr lang="en-US" altLang="zh-CN" sz="3800" dirty="0" smtClean="0"/>
              <a:t>Realistic RF characteristics</a:t>
            </a:r>
            <a:endParaRPr lang="en-US" altLang="zh-CN" sz="3800" dirty="0"/>
          </a:p>
          <a:p>
            <a:pPr lvl="2">
              <a:lnSpc>
                <a:spcPct val="120000"/>
              </a:lnSpc>
              <a:buFont typeface="Wingdings" panose="05000000000000000000" pitchFamily="2" charset="2"/>
              <a:buChar char="Ø"/>
            </a:pPr>
            <a:r>
              <a:rPr lang="en-US" altLang="zh-CN" sz="3800" dirty="0" smtClean="0"/>
              <a:t>Link Asymmetry</a:t>
            </a:r>
            <a:endParaRPr lang="en-US" altLang="zh-CN" sz="3800" dirty="0"/>
          </a:p>
          <a:p>
            <a:pPr lvl="2">
              <a:lnSpc>
                <a:spcPct val="120000"/>
              </a:lnSpc>
              <a:buFont typeface="Wingdings" panose="05000000000000000000" pitchFamily="2" charset="2"/>
              <a:buChar char="Ø"/>
            </a:pPr>
            <a:r>
              <a:rPr lang="en-US" altLang="zh-CN" sz="3800" dirty="0" smtClean="0"/>
              <a:t>Nonlinear interference</a:t>
            </a:r>
            <a:endParaRPr lang="en-US" altLang="zh-CN" sz="3800" dirty="0"/>
          </a:p>
          <a:p>
            <a:pPr lvl="1">
              <a:lnSpc>
                <a:spcPct val="120000"/>
              </a:lnSpc>
            </a:pPr>
            <a:r>
              <a:rPr lang="en-US" altLang="zh-CN" sz="3800" dirty="0" smtClean="0"/>
              <a:t>Extends to 1000+ nodes, 50+ hops simulation </a:t>
            </a:r>
            <a:r>
              <a:rPr lang="en-US" altLang="zh-CN" sz="3800" dirty="0" err="1" smtClean="0"/>
              <a:t>env</a:t>
            </a:r>
            <a:endParaRPr lang="en-US" altLang="zh-CN" sz="3800" dirty="0"/>
          </a:p>
          <a:p>
            <a:pPr marL="571500" indent="-571500">
              <a:lnSpc>
                <a:spcPct val="120000"/>
              </a:lnSpc>
              <a:buFont typeface="Arial" panose="020B0604020202020204" pitchFamily="34" charset="0"/>
              <a:buChar char="•"/>
            </a:pPr>
            <a:r>
              <a:rPr lang="en-US" altLang="zh-CN" sz="3800" dirty="0" smtClean="0"/>
              <a:t>Reuse development code base in simulation </a:t>
            </a:r>
            <a:r>
              <a:rPr lang="en-US" altLang="zh-CN" sz="3800" dirty="0" err="1" smtClean="0"/>
              <a:t>env</a:t>
            </a:r>
            <a:endParaRPr lang="en-US" altLang="zh-CN" sz="3800" dirty="0" smtClean="0"/>
          </a:p>
          <a:p>
            <a:pPr lvl="1">
              <a:lnSpc>
                <a:spcPct val="120000"/>
              </a:lnSpc>
            </a:pPr>
            <a:r>
              <a:rPr lang="en-US" altLang="zh-CN" sz="3800" dirty="0" smtClean="0"/>
              <a:t>Clear segregation of PHY/MAC and system adaptation layer</a:t>
            </a:r>
            <a:endParaRPr lang="en-US" altLang="zh-CN" sz="3800" dirty="0"/>
          </a:p>
          <a:p>
            <a:pPr lvl="1">
              <a:lnSpc>
                <a:spcPct val="120000"/>
              </a:lnSpc>
            </a:pPr>
            <a:r>
              <a:rPr lang="en-US" altLang="zh-CN" sz="3800" dirty="0" smtClean="0"/>
              <a:t>Centralized monitoring of statistics across nodes.</a:t>
            </a:r>
            <a:endParaRPr lang="en-US" altLang="zh-CN" sz="3800" dirty="0"/>
          </a:p>
          <a:p>
            <a:pPr marL="571500" indent="-571500">
              <a:lnSpc>
                <a:spcPct val="120000"/>
              </a:lnSpc>
              <a:buFont typeface="Arial" panose="020B0604020202020204" pitchFamily="34" charset="0"/>
              <a:buChar char="•"/>
            </a:pPr>
            <a:r>
              <a:rPr lang="en-US" altLang="zh-CN" sz="3800" dirty="0" smtClean="0"/>
              <a:t>Visualization</a:t>
            </a:r>
            <a:endParaRPr lang="en-US" altLang="zh-CN" sz="3800" dirty="0"/>
          </a:p>
          <a:p>
            <a:pPr lvl="1">
              <a:lnSpc>
                <a:spcPct val="120000"/>
              </a:lnSpc>
            </a:pPr>
            <a:r>
              <a:rPr lang="en-US" altLang="zh-CN" sz="3800" dirty="0" smtClean="0"/>
              <a:t>Integrated </a:t>
            </a:r>
            <a:r>
              <a:rPr lang="en-US" altLang="zh-CN" sz="3800" dirty="0" err="1" smtClean="0"/>
              <a:t>Graphviz</a:t>
            </a:r>
            <a:r>
              <a:rPr lang="en-US" altLang="zh-CN" sz="3800" dirty="0" smtClean="0"/>
              <a:t> for </a:t>
            </a:r>
            <a:r>
              <a:rPr lang="en-US" altLang="zh-CN" sz="3800" dirty="0" err="1" smtClean="0"/>
              <a:t>toplogy</a:t>
            </a:r>
            <a:r>
              <a:rPr lang="en-US" altLang="zh-CN" sz="3800" dirty="0" smtClean="0"/>
              <a:t> monitoring</a:t>
            </a:r>
            <a:endParaRPr lang="en-US" altLang="zh-CN" sz="3800" dirty="0"/>
          </a:p>
          <a:p>
            <a:pPr lvl="1">
              <a:lnSpc>
                <a:spcPct val="120000"/>
              </a:lnSpc>
            </a:pPr>
            <a:r>
              <a:rPr lang="en-US" altLang="zh-CN" sz="3800" dirty="0" smtClean="0"/>
              <a:t>Integrated network sniffer</a:t>
            </a:r>
            <a:endParaRPr lang="en-US" altLang="zh-CN" sz="3800" dirty="0"/>
          </a:p>
        </p:txBody>
      </p:sp>
      <p:sp>
        <p:nvSpPr>
          <p:cNvPr id="8" name="内容占位符 7"/>
          <p:cNvSpPr>
            <a:spLocks noGrp="1"/>
          </p:cNvSpPr>
          <p:nvPr>
            <p:ph sz="quarter" idx="15"/>
          </p:nvPr>
        </p:nvSpPr>
        <p:spPr/>
        <p:txBody>
          <a:bodyPr>
            <a:normAutofit/>
          </a:bodyPr>
          <a:lstStyle/>
          <a:p>
            <a:pPr>
              <a:spcAft>
                <a:spcPts val="1200"/>
              </a:spcAft>
            </a:pPr>
            <a:r>
              <a:rPr lang="en-US" altLang="zh-CN" b="1" dirty="0" smtClean="0"/>
              <a:t>Ad-hoc routing improvements</a:t>
            </a:r>
            <a:endParaRPr lang="en-US" altLang="zh-CN" b="1" dirty="0" smtClean="0"/>
          </a:p>
          <a:p>
            <a:pPr marL="457200" indent="-457200">
              <a:buFont typeface="Arial" panose="020B0604020202020204" pitchFamily="34" charset="0"/>
              <a:buChar char="•"/>
            </a:pPr>
            <a:r>
              <a:rPr lang="en-US" altLang="zh-CN" sz="2400" dirty="0" smtClean="0"/>
              <a:t>E2E-ACK mechanism for improved network convergence time.</a:t>
            </a:r>
            <a:endParaRPr lang="zh-CN" altLang="en-US" sz="2400" dirty="0"/>
          </a:p>
          <a:p>
            <a:pPr marL="457200" indent="-457200">
              <a:buFont typeface="Arial" panose="020B0604020202020204" pitchFamily="34" charset="0"/>
              <a:buChar char="•"/>
            </a:pPr>
            <a:r>
              <a:rPr lang="en-US" altLang="zh-CN" sz="2400" dirty="0" smtClean="0"/>
              <a:t>Improved route invalidation using optimized No-Path DAO signaling &lt;ongoing </a:t>
            </a:r>
            <a:r>
              <a:rPr lang="en-US" altLang="zh-CN" sz="2400" dirty="0"/>
              <a:t>work on IETF&gt;</a:t>
            </a:r>
          </a:p>
          <a:p>
            <a:pPr marL="457200" indent="-457200">
              <a:buFont typeface="Arial" panose="020B0604020202020204" pitchFamily="34" charset="0"/>
              <a:buChar char="•"/>
            </a:pPr>
            <a:r>
              <a:rPr lang="en-US" altLang="zh-CN" sz="2400" dirty="0" smtClean="0"/>
              <a:t>RPL integrated management layer</a:t>
            </a:r>
            <a:endParaRPr lang="zh-CN" altLang="en-US" sz="2400" dirty="0"/>
          </a:p>
          <a:p>
            <a:pPr marL="457200" indent="-457200">
              <a:buFont typeface="Arial" panose="020B0604020202020204" pitchFamily="34" charset="0"/>
              <a:buChar char="•"/>
            </a:pPr>
            <a:r>
              <a:rPr lang="en-US" altLang="zh-CN" sz="2400" dirty="0" smtClean="0"/>
              <a:t>Centralized topology monitoring</a:t>
            </a:r>
            <a:endParaRPr lang="zh-CN" altLang="en-US" sz="2400" dirty="0"/>
          </a:p>
          <a:p>
            <a:pPr marL="457200" indent="-457200">
              <a:buFont typeface="Arial" panose="020B0604020202020204" pitchFamily="34" charset="0"/>
              <a:buChar char="•"/>
            </a:pPr>
            <a:r>
              <a:rPr lang="en-US" altLang="zh-CN" sz="2400" dirty="0" smtClean="0"/>
              <a:t>Path selection optimizations integrated with link quality parameters.</a:t>
            </a:r>
            <a:endParaRPr lang="zh-CN" altLang="en-US" sz="2400" dirty="0"/>
          </a:p>
        </p:txBody>
      </p:sp>
    </p:spTree>
    <p:extLst>
      <p:ext uri="{BB962C8B-B14F-4D97-AF65-F5344CB8AC3E}">
        <p14:creationId xmlns:p14="http://schemas.microsoft.com/office/powerpoint/2010/main" val="314240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Chip solutions for </a:t>
            </a:r>
            <a:r>
              <a:rPr lang="en-US" altLang="zh-CN" dirty="0" err="1" smtClean="0"/>
              <a:t>IoT</a:t>
            </a:r>
            <a:endParaRPr lang="zh-CN" altLang="en-US" dirty="0"/>
          </a:p>
        </p:txBody>
      </p:sp>
      <p:graphicFrame>
        <p:nvGraphicFramePr>
          <p:cNvPr id="210" name="Table 210"/>
          <p:cNvGraphicFramePr/>
          <p:nvPr>
            <p:extLst>
              <p:ext uri="{D42A27DB-BD31-4B8C-83A1-F6EECF244321}">
                <p14:modId xmlns:p14="http://schemas.microsoft.com/office/powerpoint/2010/main" val="3794814130"/>
              </p:ext>
            </p:extLst>
          </p:nvPr>
        </p:nvGraphicFramePr>
        <p:xfrm>
          <a:off x="1146131" y="1545263"/>
          <a:ext cx="14637599" cy="7434140"/>
        </p:xfrm>
        <a:graphic>
          <a:graphicData uri="http://schemas.openxmlformats.org/drawingml/2006/table">
            <a:tbl>
              <a:tblPr>
                <a:tableStyleId>{4C3C2611-4C71-4FC5-86AE-919BDF0F9419}</a:tableStyleId>
              </a:tblPr>
              <a:tblGrid>
                <a:gridCol w="2975016"/>
                <a:gridCol w="4822584"/>
                <a:gridCol w="6839999"/>
              </a:tblGrid>
              <a:tr h="2251897">
                <a:tc>
                  <a:txBody>
                    <a:bodyPr/>
                    <a:lstStyle/>
                    <a:p>
                      <a:pPr algn="l" defTabSz="914400">
                        <a:defRPr>
                          <a:solidFill>
                            <a:srgbClr val="000000"/>
                          </a:solidFill>
                        </a:defRPr>
                      </a:pPr>
                      <a:r>
                        <a:rPr lang="en-US" sz="3200" b="1" dirty="0" smtClean="0">
                          <a:solidFill>
                            <a:srgbClr val="FFFFFF"/>
                          </a:solidFill>
                          <a:latin typeface="+mn-ea"/>
                          <a:ea typeface="+mn-ea"/>
                          <a:cs typeface="Helvetica"/>
                          <a:sym typeface="Helvetica"/>
                        </a:rPr>
                        <a:t>Single</a:t>
                      </a:r>
                    </a:p>
                    <a:p>
                      <a:pPr algn="l" defTabSz="914400">
                        <a:defRPr>
                          <a:solidFill>
                            <a:srgbClr val="000000"/>
                          </a:solidFill>
                        </a:defRPr>
                      </a:pPr>
                      <a:r>
                        <a:rPr lang="en-US" sz="3200" b="1" dirty="0" smtClean="0">
                          <a:solidFill>
                            <a:srgbClr val="FFFFFF"/>
                          </a:solidFill>
                          <a:latin typeface="+mn-ea"/>
                          <a:ea typeface="+mn-ea"/>
                          <a:cs typeface="Helvetica"/>
                          <a:sym typeface="Helvetica"/>
                        </a:rPr>
                        <a:t>Chipset</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T w="12700">
                      <a:solidFill>
                        <a:srgbClr val="D6D6D6"/>
                      </a:solidFill>
                      <a:miter lim="400000"/>
                    </a:lnT>
                  </a:tcPr>
                </a:tc>
                <a:tc>
                  <a:txBody>
                    <a:bodyPr/>
                    <a:lstStyle/>
                    <a:p>
                      <a:pPr marL="0" algn="l" defTabSz="914400" rtl="0" eaLnBrk="1" latinLnBrk="0" hangingPunct="1">
                        <a:lnSpc>
                          <a:spcPct val="150000"/>
                        </a:lnSpc>
                        <a:defRPr>
                          <a:solidFill>
                            <a:srgbClr val="000000"/>
                          </a:solidFill>
                        </a:defRPr>
                      </a:pPr>
                      <a:r>
                        <a:rPr lang="en-US" sz="2400" b="0" i="0" kern="1200" dirty="0" smtClean="0">
                          <a:solidFill>
                            <a:srgbClr val="FFFFFF"/>
                          </a:solidFill>
                          <a:latin typeface="+mn-ea"/>
                          <a:ea typeface="+mn-ea"/>
                          <a:cs typeface="+mn-cs"/>
                        </a:rPr>
                        <a:t>On-chip RF tech, RF front-end, transmitter and microcontroller with flash memory and other peripherals integrated</a:t>
                      </a:r>
                      <a:endParaRPr sz="2400" b="0" i="0" kern="1200" dirty="0">
                        <a:solidFill>
                          <a:srgbClr val="FFFFFF"/>
                        </a:solidFill>
                        <a:latin typeface="+mn-ea"/>
                        <a:ea typeface="+mn-ea"/>
                        <a:cs typeface="+mn-cs"/>
                      </a:endParaRPr>
                    </a:p>
                  </a:txBody>
                  <a:tcPr marL="67735" marR="67735" marT="67735" marB="67735" anchor="ctr" horzOverflow="overflow">
                    <a:lnT w="12700">
                      <a:solidFill>
                        <a:srgbClr val="D6D6D6"/>
                      </a:solidFill>
                      <a:miter lim="400000"/>
                    </a:lnT>
                  </a:tcPr>
                </a:tc>
                <a:tc>
                  <a:txBody>
                    <a:bodyPr/>
                    <a:lstStyle/>
                    <a:p>
                      <a:pPr algn="l" defTabSz="914400">
                        <a:defRPr sz="2800"/>
                      </a:pPr>
                      <a:endParaRPr sz="3700"/>
                    </a:p>
                  </a:txBody>
                  <a:tcPr marL="67735" marR="67735" marT="67735" marB="67735" anchor="ctr" horzOverflow="overflow">
                    <a:lnR w="12700">
                      <a:solidFill>
                        <a:srgbClr val="D6D6D6"/>
                      </a:solidFill>
                      <a:miter lim="400000"/>
                    </a:lnR>
                    <a:lnT w="12700">
                      <a:solidFill>
                        <a:srgbClr val="D6D6D6"/>
                      </a:solidFill>
                      <a:miter lim="400000"/>
                    </a:lnT>
                  </a:tcPr>
                </a:tc>
              </a:tr>
              <a:tr h="2575960">
                <a:tc>
                  <a:txBody>
                    <a:bodyPr/>
                    <a:lstStyle/>
                    <a:p>
                      <a:pPr algn="l" defTabSz="914400">
                        <a:defRPr>
                          <a:solidFill>
                            <a:srgbClr val="000000"/>
                          </a:solidFill>
                        </a:defRPr>
                      </a:pPr>
                      <a:r>
                        <a:rPr lang="en-US" sz="3200" b="1" dirty="0" smtClean="0">
                          <a:solidFill>
                            <a:srgbClr val="FFFFFF"/>
                          </a:solidFill>
                          <a:latin typeface="+mn-ea"/>
                          <a:ea typeface="+mn-ea"/>
                          <a:cs typeface="Helvetica"/>
                          <a:sym typeface="Helvetica"/>
                        </a:rPr>
                        <a:t>Double chipset</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tcPr>
                </a:tc>
                <a:tc>
                  <a:txBody>
                    <a:bodyPr/>
                    <a:lstStyle/>
                    <a:p>
                      <a:pPr marL="0" algn="l" defTabSz="914400" rtl="0" eaLnBrk="1" latinLnBrk="0" hangingPunct="1">
                        <a:lnSpc>
                          <a:spcPct val="150000"/>
                        </a:lnSpc>
                        <a:defRPr>
                          <a:solidFill>
                            <a:srgbClr val="000000"/>
                          </a:solidFill>
                        </a:defRPr>
                      </a:pPr>
                      <a:r>
                        <a:rPr lang="en-US" sz="2400" b="0" i="0" kern="1200" dirty="0" smtClean="0">
                          <a:solidFill>
                            <a:srgbClr val="FFFFFF"/>
                          </a:solidFill>
                          <a:latin typeface="+mn-ea"/>
                          <a:ea typeface="+mn-ea"/>
                          <a:cs typeface="+mn-cs"/>
                        </a:rPr>
                        <a:t>Decoupled app processor and RF chipset. Internal communication through UART/SPI</a:t>
                      </a:r>
                      <a:endParaRPr sz="2400" b="0" i="0" kern="1200" dirty="0">
                        <a:solidFill>
                          <a:srgbClr val="FFFFFF"/>
                        </a:solidFill>
                        <a:latin typeface="+mn-ea"/>
                        <a:ea typeface="+mn-ea"/>
                        <a:cs typeface="+mn-cs"/>
                      </a:endParaRPr>
                    </a:p>
                  </a:txBody>
                  <a:tcPr marL="67735" marR="67735" marT="67735" marB="67735" anchor="ctr" horzOverflow="overflow"/>
                </a:tc>
                <a:tc>
                  <a:txBody>
                    <a:bodyPr/>
                    <a:lstStyle/>
                    <a:p>
                      <a:pPr algn="l" defTabSz="914400">
                        <a:defRPr sz="2000"/>
                      </a:pPr>
                      <a:endParaRPr sz="2700" dirty="0"/>
                    </a:p>
                  </a:txBody>
                  <a:tcPr marL="67735" marR="67735" marT="67735" marB="67735" anchor="ctr" horzOverflow="overflow">
                    <a:lnR w="12700">
                      <a:solidFill>
                        <a:srgbClr val="D6D6D6"/>
                      </a:solidFill>
                      <a:miter lim="400000"/>
                    </a:lnR>
                  </a:tcPr>
                </a:tc>
              </a:tr>
              <a:tr h="2528150">
                <a:tc>
                  <a:txBody>
                    <a:bodyPr/>
                    <a:lstStyle/>
                    <a:p>
                      <a:pPr algn="l" defTabSz="914400">
                        <a:defRPr>
                          <a:solidFill>
                            <a:srgbClr val="000000"/>
                          </a:solidFill>
                        </a:defRPr>
                      </a:pPr>
                      <a:r>
                        <a:rPr lang="en-US" sz="3200" b="1" dirty="0" smtClean="0">
                          <a:solidFill>
                            <a:srgbClr val="FFFFFF"/>
                          </a:solidFill>
                          <a:latin typeface="+mn-ea"/>
                          <a:ea typeface="+mn-ea"/>
                          <a:cs typeface="Helvetica"/>
                          <a:sym typeface="Helvetica"/>
                        </a:rPr>
                        <a:t>Network</a:t>
                      </a:r>
                      <a:r>
                        <a:rPr lang="en-US" sz="3200" b="1" baseline="0" dirty="0" smtClean="0">
                          <a:solidFill>
                            <a:srgbClr val="FFFFFF"/>
                          </a:solidFill>
                          <a:latin typeface="+mn-ea"/>
                          <a:ea typeface="+mn-ea"/>
                          <a:cs typeface="Helvetica"/>
                          <a:sym typeface="Helvetica"/>
                        </a:rPr>
                        <a:t> Processor</a:t>
                      </a:r>
                      <a:endParaRPr sz="3200" b="1" dirty="0">
                        <a:solidFill>
                          <a:srgbClr val="FFFFFF"/>
                        </a:solidFill>
                        <a:latin typeface="+mn-ea"/>
                        <a:ea typeface="+mn-ea"/>
                        <a:cs typeface="Helvetica"/>
                        <a:sym typeface="Helvetica"/>
                      </a:endParaRPr>
                    </a:p>
                  </a:txBody>
                  <a:tcPr marL="67735" marR="67735" marT="67735" marB="67735" anchor="ctr" horzOverflow="overflow">
                    <a:lnL w="12700">
                      <a:solidFill>
                        <a:srgbClr val="D6D6D6"/>
                      </a:solidFill>
                      <a:miter lim="400000"/>
                    </a:lnL>
                    <a:lnB w="12700">
                      <a:solidFill>
                        <a:srgbClr val="D6D6D6"/>
                      </a:solidFill>
                      <a:miter lim="400000"/>
                    </a:lnB>
                  </a:tcPr>
                </a:tc>
                <a:tc>
                  <a:txBody>
                    <a:bodyPr/>
                    <a:lstStyle/>
                    <a:p>
                      <a:pPr algn="l" defTabSz="914400">
                        <a:lnSpc>
                          <a:spcPct val="150000"/>
                        </a:lnSpc>
                        <a:defRPr>
                          <a:solidFill>
                            <a:srgbClr val="000000"/>
                          </a:solidFill>
                        </a:defRPr>
                      </a:pPr>
                      <a:r>
                        <a:rPr lang="en-US" sz="2400" dirty="0" smtClean="0">
                          <a:solidFill>
                            <a:srgbClr val="FFFFFF"/>
                          </a:solidFill>
                          <a:latin typeface="+mn-ea"/>
                          <a:ea typeface="+mn-ea"/>
                        </a:rPr>
                        <a:t>Built-in</a:t>
                      </a:r>
                      <a:r>
                        <a:rPr lang="en-US" sz="2400" baseline="0" dirty="0" smtClean="0">
                          <a:solidFill>
                            <a:srgbClr val="FFFFFF"/>
                          </a:solidFill>
                          <a:latin typeface="+mn-ea"/>
                          <a:ea typeface="+mn-ea"/>
                        </a:rPr>
                        <a:t> network stack with RF chipset. App processor is independent of network stack.</a:t>
                      </a:r>
                      <a:endParaRPr sz="2400" dirty="0">
                        <a:solidFill>
                          <a:srgbClr val="FFFFFF"/>
                        </a:solidFill>
                        <a:latin typeface="+mn-ea"/>
                        <a:ea typeface="+mn-ea"/>
                      </a:endParaRPr>
                    </a:p>
                  </a:txBody>
                  <a:tcPr marL="67735" marR="67735" marT="67735" marB="67735" anchor="ctr" horzOverflow="overflow">
                    <a:lnB w="12700">
                      <a:solidFill>
                        <a:srgbClr val="D6D6D6"/>
                      </a:solidFill>
                      <a:miter lim="400000"/>
                    </a:lnB>
                  </a:tcPr>
                </a:tc>
                <a:tc>
                  <a:txBody>
                    <a:bodyPr/>
                    <a:lstStyle/>
                    <a:p>
                      <a:pPr algn="l" defTabSz="914400">
                        <a:defRPr sz="2000"/>
                      </a:pPr>
                      <a:endParaRPr sz="2700" dirty="0"/>
                    </a:p>
                  </a:txBody>
                  <a:tcPr marL="67735" marR="67735" marT="67735" marB="67735" anchor="ctr" horzOverflow="overflow">
                    <a:lnR w="12700">
                      <a:solidFill>
                        <a:srgbClr val="D6D6D6"/>
                      </a:solidFill>
                      <a:miter lim="400000"/>
                    </a:lnR>
                    <a:lnB w="12700">
                      <a:solidFill>
                        <a:srgbClr val="D6D6D6"/>
                      </a:solidFill>
                      <a:miter lim="400000"/>
                    </a:lnB>
                  </a:tcPr>
                </a:tc>
              </a:tr>
            </a:tbl>
          </a:graphicData>
        </a:graphic>
      </p:graphicFrame>
      <p:sp>
        <p:nvSpPr>
          <p:cNvPr id="211" name="Shape 211"/>
          <p:cNvSpPr/>
          <p:nvPr/>
        </p:nvSpPr>
        <p:spPr>
          <a:xfrm>
            <a:off x="10038130" y="1745994"/>
            <a:ext cx="4530211" cy="1765647"/>
          </a:xfrm>
          <a:prstGeom prst="rect">
            <a:avLst/>
          </a:prstGeom>
          <a:blipFill>
            <a:blip r:embed="rId2"/>
          </a:blipFill>
          <a:ln w="12700">
            <a:miter lim="400000"/>
          </a:ln>
        </p:spPr>
        <p:txBody>
          <a:bodyPr lIns="67735" tIns="67735" rIns="67735" bIns="67735" anchor="ctr"/>
          <a:lstStyle/>
          <a:p>
            <a:pPr>
              <a:defRPr sz="2600"/>
            </a:pPr>
            <a:endParaRPr sz="1800"/>
          </a:p>
        </p:txBody>
      </p:sp>
      <p:sp>
        <p:nvSpPr>
          <p:cNvPr id="212" name="Shape 212"/>
          <p:cNvSpPr/>
          <p:nvPr/>
        </p:nvSpPr>
        <p:spPr>
          <a:xfrm>
            <a:off x="10460440" y="1917892"/>
            <a:ext cx="1546682" cy="58803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lang="en-US" dirty="0" smtClean="0"/>
              <a:t>App</a:t>
            </a:r>
            <a:endParaRPr dirty="0"/>
          </a:p>
        </p:txBody>
      </p:sp>
      <p:sp>
        <p:nvSpPr>
          <p:cNvPr id="213" name="Shape 213"/>
          <p:cNvSpPr/>
          <p:nvPr/>
        </p:nvSpPr>
        <p:spPr>
          <a:xfrm>
            <a:off x="10460440" y="2632081"/>
            <a:ext cx="1546682" cy="71636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dirty="0" smtClean="0"/>
              <a:t>6LoWPAN</a:t>
            </a:r>
            <a:r>
              <a:rPr lang="en-US" dirty="0"/>
              <a:t> </a:t>
            </a:r>
            <a:r>
              <a:rPr lang="en-US" dirty="0" smtClean="0"/>
              <a:t>stack</a:t>
            </a:r>
            <a:endParaRPr dirty="0"/>
          </a:p>
        </p:txBody>
      </p:sp>
      <p:sp>
        <p:nvSpPr>
          <p:cNvPr id="214" name="Shape 214"/>
          <p:cNvSpPr/>
          <p:nvPr/>
        </p:nvSpPr>
        <p:spPr>
          <a:xfrm>
            <a:off x="12683946" y="2242277"/>
            <a:ext cx="1546682" cy="863984"/>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lang="en-US" dirty="0" smtClean="0"/>
              <a:t>RF chipset</a:t>
            </a:r>
            <a:endParaRPr dirty="0"/>
          </a:p>
        </p:txBody>
      </p:sp>
      <p:grpSp>
        <p:nvGrpSpPr>
          <p:cNvPr id="5" name="组合 4"/>
          <p:cNvGrpSpPr/>
          <p:nvPr/>
        </p:nvGrpSpPr>
        <p:grpSpPr>
          <a:xfrm>
            <a:off x="10163281" y="4042483"/>
            <a:ext cx="3967201" cy="2214244"/>
            <a:chOff x="8821874" y="3708364"/>
            <a:chExt cx="5635778" cy="2878755"/>
          </a:xfrm>
        </p:grpSpPr>
        <p:sp>
          <p:nvSpPr>
            <p:cNvPr id="215" name="Shape 215"/>
            <p:cNvSpPr/>
            <p:nvPr/>
          </p:nvSpPr>
          <p:spPr>
            <a:xfrm>
              <a:off x="8821874" y="3708364"/>
              <a:ext cx="2369262" cy="2878755"/>
            </a:xfrm>
            <a:prstGeom prst="rect">
              <a:avLst/>
            </a:prstGeom>
            <a:blipFill>
              <a:blip r:embed="rId2"/>
            </a:blipFill>
            <a:ln w="12700">
              <a:miter lim="400000"/>
            </a:ln>
          </p:spPr>
          <p:txBody>
            <a:bodyPr lIns="67735" tIns="67735" rIns="67735" bIns="67735" anchor="ctr"/>
            <a:lstStyle/>
            <a:p>
              <a:pPr>
                <a:defRPr sz="2600"/>
              </a:pPr>
              <a:endParaRPr sz="1800"/>
            </a:p>
          </p:txBody>
        </p:sp>
        <p:sp>
          <p:nvSpPr>
            <p:cNvPr id="216" name="Shape 216"/>
            <p:cNvSpPr/>
            <p:nvPr/>
          </p:nvSpPr>
          <p:spPr>
            <a:xfrm>
              <a:off x="9159812" y="4030773"/>
              <a:ext cx="1693386" cy="76588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lang="en-US" dirty="0" smtClean="0"/>
                <a:t>App</a:t>
              </a:r>
              <a:endParaRPr dirty="0"/>
            </a:p>
          </p:txBody>
        </p:sp>
        <p:sp>
          <p:nvSpPr>
            <p:cNvPr id="217" name="Shape 217"/>
            <p:cNvSpPr/>
            <p:nvPr/>
          </p:nvSpPr>
          <p:spPr>
            <a:xfrm>
              <a:off x="9159812" y="5220568"/>
              <a:ext cx="1693386" cy="1125297"/>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dirty="0" smtClean="0"/>
                <a:t>6LoWPAN</a:t>
              </a:r>
              <a:r>
                <a:rPr lang="en-US" dirty="0"/>
                <a:t> </a:t>
              </a:r>
              <a:r>
                <a:rPr lang="en-US" dirty="0" smtClean="0"/>
                <a:t>stack</a:t>
              </a:r>
              <a:endParaRPr dirty="0"/>
            </a:p>
          </p:txBody>
        </p:sp>
        <p:grpSp>
          <p:nvGrpSpPr>
            <p:cNvPr id="220" name="Group 220"/>
            <p:cNvGrpSpPr/>
            <p:nvPr/>
          </p:nvGrpSpPr>
          <p:grpSpPr>
            <a:xfrm>
              <a:off x="12088390" y="4302687"/>
              <a:ext cx="2369262" cy="1690110"/>
              <a:chOff x="0" y="0"/>
              <a:chExt cx="1776890" cy="1267543"/>
            </a:xfrm>
          </p:grpSpPr>
          <p:sp>
            <p:nvSpPr>
              <p:cNvPr id="218" name="Shape 218"/>
              <p:cNvSpPr/>
              <p:nvPr/>
            </p:nvSpPr>
            <p:spPr>
              <a:xfrm>
                <a:off x="0" y="0"/>
                <a:ext cx="1776891" cy="1267544"/>
              </a:xfrm>
              <a:prstGeom prst="rect">
                <a:avLst/>
              </a:prstGeom>
              <a:blipFill rotWithShape="1">
                <a:blip r:embed="rId2"/>
                <a:srcRect/>
                <a:tile tx="0" ty="0" sx="100000" sy="100000" flip="none" algn="tl"/>
              </a:blipFill>
              <a:ln w="12700" cap="flat">
                <a:noFill/>
                <a:miter lim="400000"/>
              </a:ln>
              <a:effectLst/>
            </p:spPr>
            <p:txBody>
              <a:bodyPr wrap="square" lIns="67735" tIns="67735" rIns="67735" bIns="67735" numCol="1" anchor="ctr">
                <a:noAutofit/>
              </a:bodyPr>
              <a:lstStyle/>
              <a:p>
                <a:pPr>
                  <a:defRPr sz="2600"/>
                </a:pPr>
                <a:endParaRPr sz="1800"/>
              </a:p>
            </p:txBody>
          </p:sp>
          <p:sp>
            <p:nvSpPr>
              <p:cNvPr id="219" name="Shape 219"/>
              <p:cNvSpPr/>
              <p:nvPr/>
            </p:nvSpPr>
            <p:spPr>
              <a:xfrm>
                <a:off x="253445" y="211798"/>
                <a:ext cx="1270001" cy="843947"/>
              </a:xfrm>
              <a:prstGeom prst="rect">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67735" tIns="67735" rIns="67735" bIns="67735" numCol="1" anchor="ctr">
                <a:noAutofit/>
              </a:bodyPr>
              <a:lstStyle>
                <a:lvl1pPr>
                  <a:defRPr sz="1800">
                    <a:solidFill>
                      <a:srgbClr val="000000"/>
                    </a:solidFill>
                  </a:defRPr>
                </a:lvl1pPr>
              </a:lstStyle>
              <a:p>
                <a:r>
                  <a:rPr lang="en-US" dirty="0" smtClean="0"/>
                  <a:t>RF chipset</a:t>
                </a:r>
                <a:endParaRPr dirty="0"/>
              </a:p>
            </p:txBody>
          </p:sp>
        </p:grpSp>
        <p:sp>
          <p:nvSpPr>
            <p:cNvPr id="221" name="Shape 221"/>
            <p:cNvSpPr/>
            <p:nvPr/>
          </p:nvSpPr>
          <p:spPr>
            <a:xfrm>
              <a:off x="11229282" y="5147742"/>
              <a:ext cx="827303" cy="0"/>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2" name="Shape 222"/>
            <p:cNvSpPr/>
            <p:nvPr/>
          </p:nvSpPr>
          <p:spPr>
            <a:xfrm>
              <a:off x="10789733" y="4576923"/>
              <a:ext cx="1706399" cy="537974"/>
            </a:xfrm>
            <a:prstGeom prst="rect">
              <a:avLst/>
            </a:prstGeom>
            <a:ln w="12700">
              <a:miter lim="400000"/>
            </a:ln>
            <a:extLst>
              <a:ext uri="{C572A759-6A51-4108-AA02-DFA0A04FC94B}">
                <ma14:wrappingTextBoxFlag xmlns="" xmlns:ma14="http://schemas.microsoft.com/office/mac/drawingml/2011/main" val="1"/>
              </a:ext>
            </a:extLst>
          </p:spPr>
          <p:txBody>
            <a:bodyPr wrap="none" lIns="67735" tIns="67735" rIns="67735" bIns="67735" anchor="ctr">
              <a:spAutoFit/>
            </a:bodyPr>
            <a:lstStyle>
              <a:lvl1pPr>
                <a:defRPr sz="1600"/>
              </a:lvl1pPr>
            </a:lstStyle>
            <a:p>
              <a:r>
                <a:rPr sz="1800"/>
                <a:t>UART/SPI</a:t>
              </a:r>
            </a:p>
          </p:txBody>
        </p:sp>
      </p:grpSp>
      <p:grpSp>
        <p:nvGrpSpPr>
          <p:cNvPr id="6" name="组合 5"/>
          <p:cNvGrpSpPr/>
          <p:nvPr/>
        </p:nvGrpSpPr>
        <p:grpSpPr>
          <a:xfrm>
            <a:off x="10022101" y="6582788"/>
            <a:ext cx="4805306" cy="2162242"/>
            <a:chOff x="8821874" y="7049887"/>
            <a:chExt cx="5638949" cy="2878756"/>
          </a:xfrm>
        </p:grpSpPr>
        <p:sp>
          <p:nvSpPr>
            <p:cNvPr id="208" name="Shape 208"/>
            <p:cNvSpPr/>
            <p:nvPr/>
          </p:nvSpPr>
          <p:spPr>
            <a:xfrm>
              <a:off x="12091561" y="7049887"/>
              <a:ext cx="2369262" cy="2878756"/>
            </a:xfrm>
            <a:prstGeom prst="rect">
              <a:avLst/>
            </a:prstGeom>
            <a:blipFill>
              <a:blip r:embed="rId2"/>
            </a:blipFill>
            <a:ln w="12700">
              <a:miter lim="400000"/>
            </a:ln>
          </p:spPr>
          <p:txBody>
            <a:bodyPr lIns="67735" tIns="67735" rIns="67735" bIns="67735" anchor="ctr"/>
            <a:lstStyle/>
            <a:p>
              <a:pPr>
                <a:defRPr sz="2600"/>
              </a:pPr>
              <a:endParaRPr sz="1800"/>
            </a:p>
          </p:txBody>
        </p:sp>
        <p:sp>
          <p:nvSpPr>
            <p:cNvPr id="223" name="Shape 223"/>
            <p:cNvSpPr/>
            <p:nvPr/>
          </p:nvSpPr>
          <p:spPr>
            <a:xfrm>
              <a:off x="8821874" y="7262445"/>
              <a:ext cx="2369262" cy="2157513"/>
            </a:xfrm>
            <a:prstGeom prst="rect">
              <a:avLst/>
            </a:prstGeom>
            <a:blipFill>
              <a:blip r:embed="rId2"/>
            </a:blipFill>
            <a:ln w="12700">
              <a:miter lim="400000"/>
            </a:ln>
          </p:spPr>
          <p:txBody>
            <a:bodyPr lIns="67735" tIns="67735" rIns="67735" bIns="67735" anchor="ctr"/>
            <a:lstStyle/>
            <a:p>
              <a:pPr>
                <a:defRPr sz="2600"/>
              </a:pPr>
              <a:endParaRPr sz="1800"/>
            </a:p>
          </p:txBody>
        </p:sp>
        <p:sp>
          <p:nvSpPr>
            <p:cNvPr id="224" name="Shape 224"/>
            <p:cNvSpPr/>
            <p:nvPr/>
          </p:nvSpPr>
          <p:spPr>
            <a:xfrm>
              <a:off x="9159813" y="7756122"/>
              <a:ext cx="1693386" cy="117016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lang="en-US" dirty="0" smtClean="0"/>
                <a:t>App</a:t>
              </a:r>
              <a:endParaRPr dirty="0"/>
            </a:p>
          </p:txBody>
        </p:sp>
        <p:sp>
          <p:nvSpPr>
            <p:cNvPr id="225" name="Shape 225"/>
            <p:cNvSpPr/>
            <p:nvPr/>
          </p:nvSpPr>
          <p:spPr>
            <a:xfrm>
              <a:off x="12426805" y="7317940"/>
              <a:ext cx="1693386" cy="1125297"/>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dirty="0" smtClean="0"/>
                <a:t>6LoWPAN</a:t>
              </a:r>
              <a:r>
                <a:rPr lang="en-US" dirty="0"/>
                <a:t> </a:t>
              </a:r>
              <a:r>
                <a:rPr lang="en-US" dirty="0" smtClean="0"/>
                <a:t>stack</a:t>
              </a:r>
              <a:endParaRPr dirty="0"/>
            </a:p>
          </p:txBody>
        </p:sp>
        <p:sp>
          <p:nvSpPr>
            <p:cNvPr id="226" name="Shape 226"/>
            <p:cNvSpPr/>
            <p:nvPr/>
          </p:nvSpPr>
          <p:spPr>
            <a:xfrm>
              <a:off x="12432192" y="8535293"/>
              <a:ext cx="1693386" cy="1125296"/>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67735" tIns="67735" rIns="67735" bIns="67735" anchor="ctr"/>
            <a:lstStyle>
              <a:lvl1pPr>
                <a:defRPr sz="1800">
                  <a:solidFill>
                    <a:srgbClr val="000000"/>
                  </a:solidFill>
                </a:defRPr>
              </a:lvl1pPr>
            </a:lstStyle>
            <a:p>
              <a:r>
                <a:rPr lang="en-US" dirty="0" smtClean="0"/>
                <a:t>RF chipset</a:t>
              </a:r>
              <a:endParaRPr dirty="0"/>
            </a:p>
          </p:txBody>
        </p:sp>
        <p:sp>
          <p:nvSpPr>
            <p:cNvPr id="227" name="Shape 227"/>
            <p:cNvSpPr/>
            <p:nvPr/>
          </p:nvSpPr>
          <p:spPr>
            <a:xfrm>
              <a:off x="11232454" y="8341201"/>
              <a:ext cx="827304" cy="1"/>
            </a:xfrm>
            <a:prstGeom prst="line">
              <a:avLst/>
            </a:prstGeom>
            <a:ln w="25400">
              <a:solidFill>
                <a:srgbClr val="FFFFFF"/>
              </a:solidFill>
              <a:miter lim="400000"/>
              <a:headEnd type="triangle"/>
              <a:tailEnd type="triangle"/>
            </a:ln>
          </p:spPr>
          <p:txBody>
            <a:bodyPr lIns="67735" tIns="67735" rIns="67735" bIns="67735" anchor="ctr"/>
            <a:lstStyle/>
            <a:p>
              <a:pPr>
                <a:defRPr sz="2600"/>
              </a:pPr>
              <a:endParaRPr sz="1800"/>
            </a:p>
          </p:txBody>
        </p:sp>
        <p:sp>
          <p:nvSpPr>
            <p:cNvPr id="228" name="Shape 228"/>
            <p:cNvSpPr/>
            <p:nvPr/>
          </p:nvSpPr>
          <p:spPr>
            <a:xfrm>
              <a:off x="10935453" y="7700983"/>
              <a:ext cx="1409574" cy="550913"/>
            </a:xfrm>
            <a:prstGeom prst="rect">
              <a:avLst/>
            </a:prstGeom>
            <a:ln w="12700">
              <a:miter lim="400000"/>
            </a:ln>
            <a:extLst>
              <a:ext uri="{C572A759-6A51-4108-AA02-DFA0A04FC94B}">
                <ma14:wrappingTextBoxFlag xmlns="" xmlns:ma14="http://schemas.microsoft.com/office/mac/drawingml/2011/main" val="1"/>
              </a:ext>
            </a:extLst>
          </p:spPr>
          <p:txBody>
            <a:bodyPr wrap="none" lIns="67735" tIns="67735" rIns="67735" bIns="67735" anchor="ctr">
              <a:spAutoFit/>
            </a:bodyPr>
            <a:lstStyle>
              <a:lvl1pPr>
                <a:defRPr sz="1600"/>
              </a:lvl1pPr>
            </a:lstStyle>
            <a:p>
              <a:r>
                <a:rPr sz="1800"/>
                <a:t>UART/SPI</a:t>
              </a:r>
            </a:p>
          </p:txBody>
        </p:sp>
      </p:grpSp>
    </p:spTree>
  </p:cSld>
  <p:clrMapOvr>
    <a:masterClrMapping/>
  </p:clrMapOvr>
  <p:transition spd="slow"/>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HC2016深色系">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HC2016深色系" id="{4A7C100B-D569-401D-98D2-9AFAE3EDC9E4}" vid="{CC55A834-6E56-4C4E-A0C7-3AB1FD802933}"/>
    </a:ext>
  </a:ext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对外主题">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HC2016深色系</Template>
  <TotalTime>836</TotalTime>
  <Words>635</Words>
  <Application>Microsoft Office PowerPoint</Application>
  <PresentationFormat>自定义</PresentationFormat>
  <Paragraphs>164</Paragraphs>
  <Slides>11</Slides>
  <Notes>0</Notes>
  <HiddenSlides>0</HiddenSlides>
  <MMClips>0</MMClips>
  <ScaleCrop>false</ScaleCrop>
  <HeadingPairs>
    <vt:vector size="4" baseType="variant">
      <vt:variant>
        <vt:lpstr>主题</vt:lpstr>
      </vt:variant>
      <vt:variant>
        <vt:i4>4</vt:i4>
      </vt:variant>
      <vt:variant>
        <vt:lpstr>幻灯片标题</vt:lpstr>
      </vt:variant>
      <vt:variant>
        <vt:i4>11</vt:i4>
      </vt:variant>
    </vt:vector>
  </HeadingPairs>
  <TitlesOfParts>
    <vt:vector size="15" baseType="lpstr">
      <vt:lpstr>HC2016深色系</vt:lpstr>
      <vt:lpstr>内容Copytext </vt:lpstr>
      <vt:lpstr>1_内容Copytext </vt:lpstr>
      <vt:lpstr>Thank you</vt:lpstr>
      <vt:lpstr>Short-Range Wireless IoT Network</vt:lpstr>
      <vt:lpstr>Why use 802.15.4/6LoWPAN and RPL?</vt:lpstr>
      <vt:lpstr>Comparison of 802.15.4 with other wireless communication technologies</vt:lpstr>
      <vt:lpstr>Challenges with short-range wireless networking technology</vt:lpstr>
      <vt:lpstr>Key technology of 6LoWPAN application</vt:lpstr>
      <vt:lpstr>802.15.4 application scenarios</vt:lpstr>
      <vt:lpstr>Analysis of key technologies in 6LoWPAN</vt:lpstr>
      <vt:lpstr>Huawei nStack middleware optimizations</vt:lpstr>
      <vt:lpstr>Chip solutions for IoT</vt:lpstr>
      <vt:lpstr>基于华为AR502E+AC-IoT平台打造更广泛的IoT生态圈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无线嵌入式物联网</dc:title>
  <dc:creator>Fuwei (Jeffrey)</dc:creator>
  <cp:lastModifiedBy>lx</cp:lastModifiedBy>
  <cp:revision>118</cp:revision>
  <dcterms:modified xsi:type="dcterms:W3CDTF">2016-08-30T14:17:13Z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(2)/IUSbx/uRgYKLRjX3Nx3q7uSWAAlw37xW4tZkkcZC/qG+YHUeF4HOefDFxczLP4vGYFGY1qf
dyP8HBVn+sOd8pyuoBrmcgozUjSiFmv0wnuaOwQYASmVzqg/ipJpuoEL1qSS7IRnRp/Pb4+8
79UWu9nswVqo/oU6Oe7qg039wuqtohY72rnQV5BKlu5HRRr9BFPBdCy1CgyhmlKCdMFGTQpl
0HZcmglDHxAeGn0aEw</vt:lpwstr>
  </property>
  <property fmtid="{D5CDD505-2E9C-101B-9397-08002B2CF9AE}" pid="3" name="_2015_ms_pID_7253431">
    <vt:lpwstr>y4YRR4KlkPN7P6IZC4C4/R8yu9FRtkKST9UU434V7BM0Och8EH8lsq
+aBhqjjeVbw8KJ4SeGEPuvLlkThty/s1xU22sxhPoIzMNhFjgwAFz2GN0DWfPxlbqPblSujr
J7X20iQeSaTOdIC2bxUspVPNe88Ri5oNX3+ZXxXioNjJcBQDEyJh4ZIHfIEMu9cEI+I=</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1472130166</vt:lpwstr>
  </property>
</Properties>
</file>