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254000"/>
            <a:ext cx="11099800" cy="1486416"/>
          </a:xfrm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为什么使用802.15.4/6LoWPAN？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952500" y="1943100"/>
            <a:ext cx="6733457" cy="6286500"/>
          </a:xfrm>
          <a:prstGeom prst="rect">
            <a:avLst/>
          </a:prstGeom>
        </p:spPr>
        <p:txBody>
          <a:bodyPr anchor="t"/>
          <a:lstStyle/>
          <a:p>
            <a:pPr marL="351155" indent="-351155" defTabSz="461518">
              <a:spcBef>
                <a:spcPts val="3300"/>
              </a:spcBef>
              <a:defRPr sz="3002"/>
            </a:pPr>
            <a:r>
              <a:t>IEEE 802.15.4标准是为设备间低成本、超低功耗、短距无线设计的</a:t>
            </a:r>
            <a:r>
              <a: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唯一的LR-WPAN标准</a:t>
            </a:r>
            <a:r>
              <a:t>；</a:t>
            </a:r>
          </a:p>
          <a:p>
            <a:pPr marL="351155" indent="-351155" defTabSz="461518">
              <a:spcBef>
                <a:spcPts val="3300"/>
              </a:spcBef>
              <a:defRPr sz="3002"/>
            </a:pPr>
            <a:r>
              <a:t>6LoWPAN（IPv6 Low Power Wireless Personal Area Network）是</a:t>
            </a:r>
            <a:r>
              <a: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基于IPv6的低功耗无线个域网</a:t>
            </a:r>
            <a:r>
              <a:t>；</a:t>
            </a:r>
          </a:p>
          <a:p>
            <a:pPr marL="351155" indent="-351155" defTabSz="461518">
              <a:spcBef>
                <a:spcPts val="3300"/>
              </a:spcBef>
              <a:defRPr sz="3002"/>
            </a:pPr>
            <a:r>
              <a:t>两个技术结合，无须网关或代理，就能使无线嵌入式设备连接到其他IP网络。同时还可以复用现存的大量网络基础设施和管理、诊断工具；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8012630" y="2065543"/>
          <a:ext cx="4406901" cy="2585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98550"/>
                <a:gridCol w="1098550"/>
                <a:gridCol w="1098550"/>
                <a:gridCol w="1098550"/>
              </a:tblGrid>
              <a:tr h="514579"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RTP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 hMerge="1">
                  <a:tcPr/>
                </a:tc>
              </a:tr>
              <a:tr h="51457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UDP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ICMP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51457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IP层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457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以太网MAC层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457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以太网PHY层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8012630" y="5600977"/>
          <a:ext cx="4406901" cy="2585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98550"/>
                <a:gridCol w="1098550"/>
                <a:gridCol w="1098550"/>
                <a:gridCol w="1098550"/>
              </a:tblGrid>
              <a:tr h="51457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应用协议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4579"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UDP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ICMP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51457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IPv6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457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IEEE 802.15.4 MAC层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4579">
                <a:tc gridSpan="4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44">
                          <a:solidFill>
                            <a:srgbClr val="FFFFFF"/>
                          </a:solidFill>
                        </a:rPr>
                        <a:t>IEEE 802.15.4 PHY层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254000"/>
            <a:ext cx="11099800" cy="1501850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无线嵌入式物联网有哪些技术挑战？</a:t>
            </a:r>
          </a:p>
        </p:txBody>
      </p:sp>
      <p:graphicFrame>
        <p:nvGraphicFramePr>
          <p:cNvPr id="125" name="Table 125"/>
          <p:cNvGraphicFramePr/>
          <p:nvPr/>
        </p:nvGraphicFramePr>
        <p:xfrm>
          <a:off x="2292444" y="1711250"/>
          <a:ext cx="8419912" cy="67801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03318"/>
                <a:gridCol w="1403318"/>
                <a:gridCol w="1403318"/>
                <a:gridCol w="1403318"/>
                <a:gridCol w="1403318"/>
                <a:gridCol w="1403318"/>
              </a:tblGrid>
              <a:tr h="1130022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130022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安全性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IPsec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安全 套接字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网络 管理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30022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帧大小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互联网 整合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</a:rPr>
                        <a:t>低成本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</a:rPr>
                        <a:t>低功耗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30022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</a:rPr>
                        <a:t>电源和占空比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有限 带宽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传输 距离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可用 频带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30022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多播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可靠性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</a:rPr>
                        <a:t>Mesh 拓扑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自组织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30022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254000"/>
            <a:ext cx="11099800" cy="1513198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6LoWPAN应用组成与关键技术？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2089568" y="1574521"/>
            <a:ext cx="9234959" cy="6604558"/>
            <a:chOff x="0" y="0"/>
            <a:chExt cx="9234958" cy="6604557"/>
          </a:xfrm>
        </p:grpSpPr>
        <p:sp>
          <p:nvSpPr>
            <p:cNvPr id="128" name="Shape 128"/>
            <p:cNvSpPr/>
            <p:nvPr/>
          </p:nvSpPr>
          <p:spPr>
            <a:xfrm>
              <a:off x="2350287" y="2996199"/>
              <a:ext cx="3424952" cy="341648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403041" y="4251973"/>
              <a:ext cx="695650" cy="725555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4336553" y="5315762"/>
              <a:ext cx="695650" cy="725555"/>
            </a:xfrm>
            <a:prstGeom prst="ellipse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3908833" y="2779224"/>
              <a:ext cx="2019103" cy="602518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边缘路由器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12403" y="1445499"/>
              <a:ext cx="1876926" cy="602517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核心路由器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5538180" y="0"/>
              <a:ext cx="1498474" cy="1321107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应用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1958365" y="2568283"/>
              <a:ext cx="1878690" cy="36356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45200" y="2356997"/>
              <a:ext cx="8001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防火墙</a:t>
              </a:r>
            </a:p>
          </p:txBody>
        </p:sp>
        <p:sp>
          <p:nvSpPr>
            <p:cNvPr id="136" name="Shape 136"/>
            <p:cNvSpPr/>
            <p:nvPr/>
          </p:nvSpPr>
          <p:spPr>
            <a:xfrm flipH="1">
              <a:off x="3957047" y="3376644"/>
              <a:ext cx="918305" cy="918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37" name="Shape 137"/>
            <p:cNvSpPr/>
            <p:nvPr/>
          </p:nvSpPr>
          <p:spPr>
            <a:xfrm flipH="1" flipV="1">
              <a:off x="3939117" y="4839859"/>
              <a:ext cx="571501" cy="57150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38" name="Shape 138"/>
            <p:cNvSpPr/>
            <p:nvPr/>
          </p:nvSpPr>
          <p:spPr>
            <a:xfrm flipH="1">
              <a:off x="6104055" y="3080482"/>
              <a:ext cx="1453727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6104055" y="2291852"/>
              <a:ext cx="1462856" cy="53858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020115" y="314240"/>
              <a:ext cx="5589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IPv6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7736485" y="2895962"/>
              <a:ext cx="149847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UDP端口映射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97243" y="3256608"/>
              <a:ext cx="10287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有损链路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-1" y="4156220"/>
              <a:ext cx="10287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应用安全</a:t>
              </a:r>
            </a:p>
          </p:txBody>
        </p:sp>
        <p:sp>
          <p:nvSpPr>
            <p:cNvPr id="144" name="Shape 144"/>
            <p:cNvSpPr/>
            <p:nvPr/>
          </p:nvSpPr>
          <p:spPr>
            <a:xfrm flipH="1" flipV="1">
              <a:off x="4225696" y="4605311"/>
              <a:ext cx="2375557" cy="66258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94538" y="5153924"/>
              <a:ext cx="10287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睡眠周期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62505" y="6133554"/>
              <a:ext cx="8001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移动性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6999582" y="6185457"/>
              <a:ext cx="10287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节点标识</a:t>
              </a:r>
            </a:p>
          </p:txBody>
        </p:sp>
        <p:sp>
          <p:nvSpPr>
            <p:cNvPr id="148" name="Shape 148"/>
            <p:cNvSpPr/>
            <p:nvPr/>
          </p:nvSpPr>
          <p:spPr>
            <a:xfrm flipH="1" flipV="1">
              <a:off x="4483428" y="3970991"/>
              <a:ext cx="2324083" cy="21399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673438" y="5058349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多播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6877852" y="3881638"/>
              <a:ext cx="14859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帧大小、带宽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324554" y="3538674"/>
              <a:ext cx="2722112" cy="51664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51905" y="4265087"/>
              <a:ext cx="2131006" cy="24097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46454" y="5382304"/>
              <a:ext cx="2770719" cy="3174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54" name="Shape 154"/>
            <p:cNvSpPr/>
            <p:nvPr/>
          </p:nvSpPr>
          <p:spPr>
            <a:xfrm flipV="1">
              <a:off x="2369380" y="5862875"/>
              <a:ext cx="1864904" cy="50820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55" name="Shape 155"/>
            <p:cNvSpPr/>
            <p:nvPr/>
          </p:nvSpPr>
          <p:spPr>
            <a:xfrm flipH="1" flipV="1">
              <a:off x="5140423" y="5855956"/>
              <a:ext cx="1709231" cy="5090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945914" y="2037745"/>
              <a:ext cx="557907" cy="75698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4204766" y="698813"/>
              <a:ext cx="1427237" cy="756989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641293" y="2040824"/>
              <a:ext cx="5715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压缩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5997090" y="1737697"/>
            <a:ext cx="9801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Internet</a:t>
            </a:r>
          </a:p>
        </p:txBody>
      </p:sp>
      <p:sp>
        <p:nvSpPr>
          <p:cNvPr id="162" name="Shape 162"/>
          <p:cNvSpPr/>
          <p:nvPr>
            <p:ph type="title"/>
          </p:nvPr>
        </p:nvSpPr>
        <p:spPr>
          <a:xfrm>
            <a:off x="952500" y="254000"/>
            <a:ext cx="11099800" cy="1374149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6LoWPAN多项关键技术解析</a:t>
            </a:r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37283" y="1857357"/>
            <a:ext cx="3235466" cy="6286501"/>
          </a:xfrm>
          <a:prstGeom prst="rect">
            <a:avLst/>
          </a:prstGeom>
        </p:spPr>
        <p:txBody>
          <a:bodyPr anchor="t"/>
          <a:lstStyle/>
          <a:p>
            <a:pPr/>
            <a:r>
              <a:t>编址</a:t>
            </a:r>
          </a:p>
          <a:p>
            <a:pPr/>
            <a:r>
              <a:t>转发和路由</a:t>
            </a:r>
          </a:p>
          <a:p>
            <a:pPr/>
            <a:r>
              <a:t>报文压缩</a:t>
            </a:r>
          </a:p>
          <a:p>
            <a:pPr/>
            <a:r>
              <a:t>分片和重组</a:t>
            </a:r>
          </a:p>
          <a:p>
            <a:pPr/>
            <a:r>
              <a:t>多播</a:t>
            </a:r>
          </a:p>
        </p:txBody>
      </p:sp>
      <p:sp>
        <p:nvSpPr>
          <p:cNvPr id="164" name="Shape 164"/>
          <p:cNvSpPr/>
          <p:nvPr/>
        </p:nvSpPr>
        <p:spPr>
          <a:xfrm>
            <a:off x="5167453" y="4442698"/>
            <a:ext cx="6590033" cy="3368236"/>
          </a:xfrm>
          <a:prstGeom prst="roundRect">
            <a:avLst>
              <a:gd name="adj" fmla="val 24425"/>
            </a:avLst>
          </a:prstGeom>
          <a:ln w="12700">
            <a:solidFill>
              <a:srgbClr val="FFFFFF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5" name="Shape 165"/>
          <p:cNvSpPr/>
          <p:nvPr/>
        </p:nvSpPr>
        <p:spPr>
          <a:xfrm>
            <a:off x="5743737" y="6753123"/>
            <a:ext cx="487026" cy="50796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6" name="Shape 166"/>
          <p:cNvSpPr/>
          <p:nvPr/>
        </p:nvSpPr>
        <p:spPr>
          <a:xfrm>
            <a:off x="6793656" y="6996583"/>
            <a:ext cx="487026" cy="50796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7" name="Shape 167"/>
          <p:cNvSpPr/>
          <p:nvPr/>
        </p:nvSpPr>
        <p:spPr>
          <a:xfrm>
            <a:off x="7893029" y="6631393"/>
            <a:ext cx="487026" cy="50796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8" name="Shape 168"/>
          <p:cNvSpPr/>
          <p:nvPr/>
        </p:nvSpPr>
        <p:spPr>
          <a:xfrm>
            <a:off x="8992401" y="6996583"/>
            <a:ext cx="487026" cy="50796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9" name="Shape 169"/>
          <p:cNvSpPr/>
          <p:nvPr/>
        </p:nvSpPr>
        <p:spPr>
          <a:xfrm>
            <a:off x="10202140" y="6707593"/>
            <a:ext cx="487026" cy="50796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70" name="Shape 170"/>
          <p:cNvSpPr/>
          <p:nvPr/>
        </p:nvSpPr>
        <p:spPr>
          <a:xfrm>
            <a:off x="6474116" y="5748852"/>
            <a:ext cx="487026" cy="50796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71" name="Shape 171"/>
          <p:cNvSpPr/>
          <p:nvPr/>
        </p:nvSpPr>
        <p:spPr>
          <a:xfrm>
            <a:off x="7524035" y="5748852"/>
            <a:ext cx="487026" cy="50796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72" name="Shape 172"/>
          <p:cNvSpPr/>
          <p:nvPr/>
        </p:nvSpPr>
        <p:spPr>
          <a:xfrm>
            <a:off x="8786981" y="5611907"/>
            <a:ext cx="487026" cy="50796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73" name="Shape 173"/>
          <p:cNvSpPr/>
          <p:nvPr/>
        </p:nvSpPr>
        <p:spPr>
          <a:xfrm>
            <a:off x="9806468" y="5748852"/>
            <a:ext cx="487027" cy="50796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74" name="Shape 174"/>
          <p:cNvSpPr/>
          <p:nvPr/>
        </p:nvSpPr>
        <p:spPr>
          <a:xfrm>
            <a:off x="5852183" y="4075585"/>
            <a:ext cx="1270001" cy="65832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边缘路由器</a:t>
            </a:r>
          </a:p>
        </p:txBody>
      </p:sp>
      <p:sp>
        <p:nvSpPr>
          <p:cNvPr id="175" name="Shape 175"/>
          <p:cNvSpPr/>
          <p:nvPr/>
        </p:nvSpPr>
        <p:spPr>
          <a:xfrm>
            <a:off x="9631078" y="4075585"/>
            <a:ext cx="1270001" cy="65832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边缘路由器</a:t>
            </a:r>
          </a:p>
        </p:txBody>
      </p:sp>
      <p:sp>
        <p:nvSpPr>
          <p:cNvPr id="176" name="Shape 176"/>
          <p:cNvSpPr/>
          <p:nvPr/>
        </p:nvSpPr>
        <p:spPr>
          <a:xfrm flipV="1">
            <a:off x="6132726" y="6236469"/>
            <a:ext cx="456328" cy="59110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7" name="Shape 177"/>
          <p:cNvSpPr/>
          <p:nvPr/>
        </p:nvSpPr>
        <p:spPr>
          <a:xfrm flipH="1" flipV="1">
            <a:off x="6805263" y="6287671"/>
            <a:ext cx="226649" cy="67805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8" name="Shape 178"/>
          <p:cNvSpPr/>
          <p:nvPr/>
        </p:nvSpPr>
        <p:spPr>
          <a:xfrm flipH="1" flipV="1">
            <a:off x="7830083" y="6236593"/>
            <a:ext cx="217254" cy="41155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9" name="Shape 179"/>
          <p:cNvSpPr/>
          <p:nvPr/>
        </p:nvSpPr>
        <p:spPr>
          <a:xfrm flipV="1">
            <a:off x="7031911" y="6237127"/>
            <a:ext cx="634231" cy="7231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0" name="Shape 180"/>
          <p:cNvSpPr/>
          <p:nvPr/>
        </p:nvSpPr>
        <p:spPr>
          <a:xfrm flipH="1" flipV="1">
            <a:off x="9004810" y="6170516"/>
            <a:ext cx="190880" cy="77542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1" name="Shape 181"/>
          <p:cNvSpPr/>
          <p:nvPr/>
        </p:nvSpPr>
        <p:spPr>
          <a:xfrm flipH="1" flipV="1">
            <a:off x="10153189" y="6239662"/>
            <a:ext cx="225777" cy="49816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9271427" y="6180462"/>
            <a:ext cx="618363" cy="75552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3" name="Shape 183"/>
          <p:cNvSpPr/>
          <p:nvPr/>
        </p:nvSpPr>
        <p:spPr>
          <a:xfrm flipV="1">
            <a:off x="8309312" y="6182124"/>
            <a:ext cx="703098" cy="4823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4" name="Shape 184"/>
          <p:cNvSpPr/>
          <p:nvPr/>
        </p:nvSpPr>
        <p:spPr>
          <a:xfrm flipV="1">
            <a:off x="10583435" y="6452312"/>
            <a:ext cx="348774" cy="34877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5" name="Shape 185"/>
          <p:cNvSpPr/>
          <p:nvPr/>
        </p:nvSpPr>
        <p:spPr>
          <a:xfrm>
            <a:off x="10781162" y="6037961"/>
            <a:ext cx="487027" cy="50796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86" name="Shape 186"/>
          <p:cNvSpPr/>
          <p:nvPr/>
        </p:nvSpPr>
        <p:spPr>
          <a:xfrm flipH="1" flipV="1">
            <a:off x="10105050" y="4789897"/>
            <a:ext cx="864557" cy="125037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7" name="Shape 187"/>
          <p:cNvSpPr/>
          <p:nvPr/>
        </p:nvSpPr>
        <p:spPr>
          <a:xfrm flipV="1">
            <a:off x="10062681" y="4782423"/>
            <a:ext cx="1" cy="98084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8" name="Shape 188"/>
          <p:cNvSpPr/>
          <p:nvPr/>
        </p:nvSpPr>
        <p:spPr>
          <a:xfrm flipV="1">
            <a:off x="9165130" y="4791608"/>
            <a:ext cx="874716" cy="87471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9" name="Shape 189"/>
          <p:cNvSpPr/>
          <p:nvPr/>
        </p:nvSpPr>
        <p:spPr>
          <a:xfrm>
            <a:off x="5735803" y="3564491"/>
            <a:ext cx="545333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0" name="Shape 190"/>
          <p:cNvSpPr/>
          <p:nvPr/>
        </p:nvSpPr>
        <p:spPr>
          <a:xfrm flipH="1" flipV="1">
            <a:off x="6600167" y="4784371"/>
            <a:ext cx="135398" cy="9769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1" name="Shape 191"/>
          <p:cNvSpPr/>
          <p:nvPr/>
        </p:nvSpPr>
        <p:spPr>
          <a:xfrm flipH="1" flipV="1">
            <a:off x="6813164" y="4784371"/>
            <a:ext cx="826864" cy="9769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2" name="Shape 192"/>
          <p:cNvSpPr/>
          <p:nvPr/>
        </p:nvSpPr>
        <p:spPr>
          <a:xfrm flipH="1">
            <a:off x="8004036" y="5860494"/>
            <a:ext cx="759539" cy="12179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3" name="Shape 193"/>
          <p:cNvSpPr/>
          <p:nvPr/>
        </p:nvSpPr>
        <p:spPr>
          <a:xfrm flipH="1">
            <a:off x="6940802" y="6002833"/>
            <a:ext cx="571587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4" name="Shape 194"/>
          <p:cNvSpPr/>
          <p:nvPr/>
        </p:nvSpPr>
        <p:spPr>
          <a:xfrm flipH="1" flipV="1">
            <a:off x="10318692" y="6002833"/>
            <a:ext cx="437273" cy="24796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5" name="Shape 195"/>
          <p:cNvSpPr/>
          <p:nvPr/>
        </p:nvSpPr>
        <p:spPr>
          <a:xfrm flipH="1" flipV="1">
            <a:off x="9295020" y="5841141"/>
            <a:ext cx="494238" cy="160502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6" name="Shape 196"/>
          <p:cNvSpPr/>
          <p:nvPr/>
        </p:nvSpPr>
        <p:spPr>
          <a:xfrm flipV="1">
            <a:off x="10266077" y="3584810"/>
            <a:ext cx="1" cy="50796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7" name="Shape 197"/>
          <p:cNvSpPr/>
          <p:nvPr/>
        </p:nvSpPr>
        <p:spPr>
          <a:xfrm flipV="1">
            <a:off x="6487183" y="2152847"/>
            <a:ext cx="1" cy="120796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8" name="Shape 198"/>
          <p:cNvSpPr/>
          <p:nvPr/>
        </p:nvSpPr>
        <p:spPr>
          <a:xfrm>
            <a:off x="5852183" y="2650039"/>
            <a:ext cx="1270001" cy="65832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边缘路由器</a:t>
            </a:r>
          </a:p>
        </p:txBody>
      </p:sp>
      <p:sp>
        <p:nvSpPr>
          <p:cNvPr id="199" name="Shape 199"/>
          <p:cNvSpPr/>
          <p:nvPr/>
        </p:nvSpPr>
        <p:spPr>
          <a:xfrm>
            <a:off x="9631078" y="1609742"/>
            <a:ext cx="1270001" cy="12079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/>
            </a:pPr>
            <a:r>
              <a:t>应用</a:t>
            </a:r>
            <a:br/>
            <a:r>
              <a:t>服务器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6487183" y="3285044"/>
            <a:ext cx="1" cy="80772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Shape 201"/>
          <p:cNvSpPr/>
          <p:nvPr/>
        </p:nvSpPr>
        <p:spPr>
          <a:xfrm flipV="1">
            <a:off x="10266077" y="2824077"/>
            <a:ext cx="1" cy="80772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grpSp>
        <p:nvGrpSpPr>
          <p:cNvPr id="204" name="Group 204"/>
          <p:cNvGrpSpPr/>
          <p:nvPr/>
        </p:nvGrpSpPr>
        <p:grpSpPr>
          <a:xfrm>
            <a:off x="4448862" y="4075585"/>
            <a:ext cx="640037" cy="3543621"/>
            <a:chOff x="0" y="0"/>
            <a:chExt cx="640036" cy="3543619"/>
          </a:xfrm>
        </p:grpSpPr>
        <p:sp>
          <p:nvSpPr>
            <p:cNvPr id="202" name="Shape 202"/>
            <p:cNvSpPr/>
            <p:nvPr/>
          </p:nvSpPr>
          <p:spPr>
            <a:xfrm flipH="1">
              <a:off x="320018" y="0"/>
              <a:ext cx="1" cy="35436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1492919"/>
              <a:ext cx="640037" cy="40538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下行</a:t>
              </a:r>
            </a:p>
          </p:txBody>
        </p:sp>
      </p:grpSp>
      <p:sp>
        <p:nvSpPr>
          <p:cNvPr id="205" name="Shape 205"/>
          <p:cNvSpPr/>
          <p:nvPr/>
        </p:nvSpPr>
        <p:spPr>
          <a:xfrm>
            <a:off x="12126289" y="4100985"/>
            <a:ext cx="1" cy="354362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6" name="Shape 206"/>
          <p:cNvSpPr/>
          <p:nvPr/>
        </p:nvSpPr>
        <p:spPr>
          <a:xfrm>
            <a:off x="11806271" y="5593905"/>
            <a:ext cx="640037" cy="4053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上行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9068394" y="6506565"/>
            <a:ext cx="1776892" cy="2159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952500" y="254000"/>
            <a:ext cx="11099800" cy="143030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无线嵌入式物联网芯片解决方案</a:t>
            </a:r>
          </a:p>
        </p:txBody>
      </p:sp>
      <p:graphicFrame>
        <p:nvGraphicFramePr>
          <p:cNvPr id="210" name="Table 210"/>
          <p:cNvGraphicFramePr/>
          <p:nvPr/>
        </p:nvGraphicFramePr>
        <p:xfrm>
          <a:off x="1625600" y="1668727"/>
          <a:ext cx="9766300" cy="71448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2368"/>
                <a:gridCol w="2510895"/>
                <a:gridCol w="5260336"/>
              </a:tblGrid>
              <a:tr h="2183372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单芯片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使用片上系统射频技术，射频前端、发射器和微控制器与闪存，内存及其他外设集成到一起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2497574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双芯片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应用处理器和射频芯片是分开的。应用处理器通过UART或SPI与射频芯片通信。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451218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网络处理器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射频芯片内置协议栈，协议栈被独立的应用处理器使用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/>
          <p:nvPr/>
        </p:nvSpPr>
        <p:spPr>
          <a:xfrm>
            <a:off x="6588982" y="1930999"/>
            <a:ext cx="4285904" cy="17224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2" name="Shape 212"/>
          <p:cNvSpPr/>
          <p:nvPr/>
        </p:nvSpPr>
        <p:spPr>
          <a:xfrm>
            <a:off x="7216413" y="2096646"/>
            <a:ext cx="1270001" cy="574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应用</a:t>
            </a:r>
          </a:p>
        </p:txBody>
      </p:sp>
      <p:sp>
        <p:nvSpPr>
          <p:cNvPr id="213" name="Shape 213"/>
          <p:cNvSpPr/>
          <p:nvPr/>
        </p:nvSpPr>
        <p:spPr>
          <a:xfrm>
            <a:off x="7216413" y="2794272"/>
            <a:ext cx="1270001" cy="6997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6LoWPAN协议栈</a:t>
            </a:r>
          </a:p>
        </p:txBody>
      </p:sp>
      <p:sp>
        <p:nvSpPr>
          <p:cNvPr id="214" name="Shape 214"/>
          <p:cNvSpPr/>
          <p:nvPr/>
        </p:nvSpPr>
        <p:spPr>
          <a:xfrm>
            <a:off x="9319462" y="2370243"/>
            <a:ext cx="1270001" cy="843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发射器</a:t>
            </a:r>
          </a:p>
        </p:txBody>
      </p:sp>
      <p:sp>
        <p:nvSpPr>
          <p:cNvPr id="215" name="Shape 215"/>
          <p:cNvSpPr/>
          <p:nvPr/>
        </p:nvSpPr>
        <p:spPr>
          <a:xfrm>
            <a:off x="6616204" y="4000500"/>
            <a:ext cx="1776892" cy="2159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6" name="Shape 216"/>
          <p:cNvSpPr/>
          <p:nvPr/>
        </p:nvSpPr>
        <p:spPr>
          <a:xfrm>
            <a:off x="6869649" y="4242299"/>
            <a:ext cx="1270001" cy="574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应用</a:t>
            </a:r>
          </a:p>
        </p:txBody>
      </p:sp>
      <p:sp>
        <p:nvSpPr>
          <p:cNvPr id="217" name="Shape 217"/>
          <p:cNvSpPr/>
          <p:nvPr/>
        </p:nvSpPr>
        <p:spPr>
          <a:xfrm>
            <a:off x="6869649" y="5134618"/>
            <a:ext cx="1270001" cy="843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6LoWPAN协议栈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9066016" y="4446228"/>
            <a:ext cx="1776892" cy="1267544"/>
            <a:chOff x="0" y="0"/>
            <a:chExt cx="1776890" cy="1267543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1776891" cy="126754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53445" y="211798"/>
              <a:ext cx="1270001" cy="8439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发射器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8421705" y="5080000"/>
            <a:ext cx="62045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2" name="Shape 222"/>
          <p:cNvSpPr/>
          <p:nvPr/>
        </p:nvSpPr>
        <p:spPr>
          <a:xfrm>
            <a:off x="8230588" y="4682182"/>
            <a:ext cx="100269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UART/SPI</a:t>
            </a:r>
          </a:p>
        </p:txBody>
      </p:sp>
      <p:sp>
        <p:nvSpPr>
          <p:cNvPr id="223" name="Shape 223"/>
          <p:cNvSpPr/>
          <p:nvPr/>
        </p:nvSpPr>
        <p:spPr>
          <a:xfrm>
            <a:off x="6616204" y="6665979"/>
            <a:ext cx="1776892" cy="16180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4" name="Shape 224"/>
          <p:cNvSpPr/>
          <p:nvPr/>
        </p:nvSpPr>
        <p:spPr>
          <a:xfrm>
            <a:off x="6869650" y="7036225"/>
            <a:ext cx="1270001" cy="87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应用</a:t>
            </a:r>
          </a:p>
        </p:txBody>
      </p:sp>
      <p:sp>
        <p:nvSpPr>
          <p:cNvPr id="225" name="Shape 225"/>
          <p:cNvSpPr/>
          <p:nvPr/>
        </p:nvSpPr>
        <p:spPr>
          <a:xfrm>
            <a:off x="9319819" y="6707599"/>
            <a:ext cx="1270001" cy="843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6LoWPAN协议栈</a:t>
            </a:r>
          </a:p>
        </p:txBody>
      </p:sp>
      <p:sp>
        <p:nvSpPr>
          <p:cNvPr id="226" name="Shape 226"/>
          <p:cNvSpPr/>
          <p:nvPr/>
        </p:nvSpPr>
        <p:spPr>
          <a:xfrm>
            <a:off x="9323859" y="7620586"/>
            <a:ext cx="1270001" cy="8439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发射器</a:t>
            </a:r>
          </a:p>
        </p:txBody>
      </p:sp>
      <p:sp>
        <p:nvSpPr>
          <p:cNvPr id="227" name="Shape 227"/>
          <p:cNvSpPr/>
          <p:nvPr/>
        </p:nvSpPr>
        <p:spPr>
          <a:xfrm>
            <a:off x="8424083" y="7475021"/>
            <a:ext cx="62045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8" name="Shape 228"/>
          <p:cNvSpPr/>
          <p:nvPr/>
        </p:nvSpPr>
        <p:spPr>
          <a:xfrm>
            <a:off x="8228568" y="7030007"/>
            <a:ext cx="100269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UART/SPI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