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136794"/>
              <a:satOff val="-2150"/>
              <a:lumOff val="15693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3">
              <a:alpha val="35000"/>
            </a:scheme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22750"/>
            <a:ext cx="10464800" cy="7747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-3175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19250" y="6604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299" y="638919"/>
            <a:ext cx="5325770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xfrm>
            <a:off x="952500" y="254000"/>
            <a:ext cx="11099800" cy="968666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xfrm>
            <a:off x="952500" y="1733550"/>
            <a:ext cx="11099800" cy="6286500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231900" indent="-342900">
              <a:spcBef>
                <a:spcPts val="3200"/>
              </a:spcBef>
              <a:defRPr sz="2800"/>
            </a:lvl3pPr>
            <a:lvl4pPr marL="1676400" indent="-342900">
              <a:spcBef>
                <a:spcPts val="3200"/>
              </a:spcBef>
              <a:defRPr sz="2800"/>
            </a:lvl4pPr>
            <a:lvl5pPr marL="2120900" indent="-342900">
              <a:spcBef>
                <a:spcPts val="3200"/>
              </a:spcBef>
              <a:defRPr sz="2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254000"/>
            <a:ext cx="11099800" cy="1114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title"/>
          </p:nvPr>
        </p:nvSpPr>
        <p:spPr>
          <a:xfrm>
            <a:off x="952500" y="254000"/>
            <a:ext cx="11099800" cy="1223655"/>
          </a:xfrm>
          <a:prstGeom prst="rect">
            <a:avLst/>
          </a:prstGeom>
        </p:spPr>
        <p:txBody>
          <a:bodyPr/>
          <a:lstStyle>
            <a:lvl1pPr defTabSz="321310">
              <a:defRPr sz="4400"/>
            </a:lvl1pPr>
          </a:lstStyle>
          <a:p>
            <a:pPr/>
            <a:r>
              <a:t>Huawei LiteOS解决IoT智能硬件7大方面问题</a:t>
            </a:r>
          </a:p>
        </p:txBody>
      </p:sp>
      <p:grpSp>
        <p:nvGrpSpPr>
          <p:cNvPr id="136" name="Group 136"/>
          <p:cNvGrpSpPr/>
          <p:nvPr/>
        </p:nvGrpSpPr>
        <p:grpSpPr>
          <a:xfrm>
            <a:off x="4638391" y="1424485"/>
            <a:ext cx="7705811" cy="6669681"/>
            <a:chOff x="0" y="0"/>
            <a:chExt cx="7705809" cy="6669679"/>
          </a:xfrm>
        </p:grpSpPr>
        <p:sp>
          <p:nvSpPr>
            <p:cNvPr id="120" name="Shape 120"/>
            <p:cNvSpPr/>
            <p:nvPr/>
          </p:nvSpPr>
          <p:spPr>
            <a:xfrm>
              <a:off x="0" y="0"/>
              <a:ext cx="7705810" cy="6669680"/>
            </a:xfrm>
            <a:prstGeom prst="rect">
              <a:avLst/>
            </a:prstGeom>
            <a:gradFill flip="none" rotWithShape="1">
              <a:gsLst>
                <a:gs pos="0">
                  <a:srgbClr val="A6AAA8"/>
                </a:gs>
                <a:gs pos="100000">
                  <a:srgbClr val="53585F"/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reflection blurRad="0" stA="50000" stPos="0" endA="0" endPos="40000" dist="0" dir="5400000" fadeDir="5400000" sx="100000" sy="-100000" kx="0" ky="0" algn="bl" rotWithShape="0"/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/>
              </a:pPr>
            </a:p>
          </p:txBody>
        </p:sp>
        <p:sp>
          <p:nvSpPr>
            <p:cNvPr id="121" name="Shape 121"/>
            <p:cNvSpPr/>
            <p:nvPr/>
          </p:nvSpPr>
          <p:spPr>
            <a:xfrm>
              <a:off x="832850" y="2821738"/>
              <a:ext cx="6055325" cy="2246652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/>
              </a:pPr>
            </a:p>
          </p:txBody>
        </p:sp>
        <p:sp>
          <p:nvSpPr>
            <p:cNvPr id="122" name="Shape 122"/>
            <p:cNvSpPr/>
            <p:nvPr/>
          </p:nvSpPr>
          <p:spPr>
            <a:xfrm>
              <a:off x="817634" y="5278366"/>
              <a:ext cx="1228156" cy="795108"/>
            </a:xfrm>
            <a:prstGeom prst="rect">
              <a:avLst/>
            </a:prstGeom>
            <a:gradFill flip="none" rotWithShape="1">
              <a:gsLst>
                <a:gs pos="0">
                  <a:srgbClr val="189B1A"/>
                </a:gs>
                <a:gs pos="100000">
                  <a:srgbClr val="235D0B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MCU</a:t>
              </a:r>
            </a:p>
          </p:txBody>
        </p:sp>
        <p:sp>
          <p:nvSpPr>
            <p:cNvPr id="123" name="Shape 123"/>
            <p:cNvSpPr/>
            <p:nvPr/>
          </p:nvSpPr>
          <p:spPr>
            <a:xfrm>
              <a:off x="2430554" y="5278366"/>
              <a:ext cx="1228156" cy="795108"/>
            </a:xfrm>
            <a:prstGeom prst="rect">
              <a:avLst/>
            </a:prstGeom>
            <a:gradFill flip="none" rotWithShape="1">
              <a:gsLst>
                <a:gs pos="0">
                  <a:srgbClr val="189B1A"/>
                </a:gs>
                <a:gs pos="100000">
                  <a:srgbClr val="235D0B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Cortex-M</a:t>
              </a:r>
            </a:p>
          </p:txBody>
        </p:sp>
        <p:sp>
          <p:nvSpPr>
            <p:cNvPr id="124" name="Shape 124"/>
            <p:cNvSpPr/>
            <p:nvPr/>
          </p:nvSpPr>
          <p:spPr>
            <a:xfrm>
              <a:off x="4043473" y="5278366"/>
              <a:ext cx="1228157" cy="795108"/>
            </a:xfrm>
            <a:prstGeom prst="rect">
              <a:avLst/>
            </a:prstGeom>
            <a:gradFill flip="none" rotWithShape="1">
              <a:gsLst>
                <a:gs pos="0">
                  <a:srgbClr val="189B1A"/>
                </a:gs>
                <a:gs pos="100000">
                  <a:srgbClr val="235D0B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Cortex-A</a:t>
              </a:r>
            </a:p>
          </p:txBody>
        </p:sp>
        <p:sp>
          <p:nvSpPr>
            <p:cNvPr id="125" name="Shape 125"/>
            <p:cNvSpPr/>
            <p:nvPr/>
          </p:nvSpPr>
          <p:spPr>
            <a:xfrm>
              <a:off x="5656393" y="5278366"/>
              <a:ext cx="1228156" cy="795108"/>
            </a:xfrm>
            <a:prstGeom prst="rect">
              <a:avLst/>
            </a:prstGeom>
            <a:gradFill flip="none" rotWithShape="1">
              <a:gsLst>
                <a:gs pos="0">
                  <a:srgbClr val="189B1A"/>
                </a:gs>
                <a:gs pos="100000">
                  <a:srgbClr val="235D0B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……</a:t>
              </a:r>
            </a:p>
          </p:txBody>
        </p:sp>
        <p:sp>
          <p:nvSpPr>
            <p:cNvPr id="126" name="Shape 126"/>
            <p:cNvSpPr/>
            <p:nvPr/>
          </p:nvSpPr>
          <p:spPr>
            <a:xfrm>
              <a:off x="1194473" y="4404116"/>
              <a:ext cx="4828161" cy="469584"/>
            </a:xfrm>
            <a:prstGeom prst="rect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LiteOS Kernel</a:t>
              </a:r>
            </a:p>
          </p:txBody>
        </p:sp>
        <p:sp>
          <p:nvSpPr>
            <p:cNvPr id="127" name="Shape 127"/>
            <p:cNvSpPr/>
            <p:nvPr/>
          </p:nvSpPr>
          <p:spPr>
            <a:xfrm>
              <a:off x="1194473" y="3710272"/>
              <a:ext cx="4828161" cy="469584"/>
            </a:xfrm>
            <a:prstGeom prst="rect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Interconnection Middleware</a:t>
              </a:r>
            </a:p>
          </p:txBody>
        </p:sp>
        <p:sp>
          <p:nvSpPr>
            <p:cNvPr id="128" name="Shape 128"/>
            <p:cNvSpPr/>
            <p:nvPr/>
          </p:nvSpPr>
          <p:spPr>
            <a:xfrm>
              <a:off x="1194473" y="3018013"/>
              <a:ext cx="4828161" cy="469584"/>
            </a:xfrm>
            <a:prstGeom prst="rect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Open API</a:t>
              </a:r>
            </a:p>
          </p:txBody>
        </p:sp>
        <p:sp>
          <p:nvSpPr>
            <p:cNvPr id="129" name="Shape 129"/>
            <p:cNvSpPr/>
            <p:nvPr/>
          </p:nvSpPr>
          <p:spPr>
            <a:xfrm>
              <a:off x="6143045" y="3016428"/>
              <a:ext cx="639479" cy="1857272"/>
            </a:xfrm>
            <a:prstGeom prst="rect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Security</a:t>
              </a:r>
            </a:p>
          </p:txBody>
        </p:sp>
        <p:sp>
          <p:nvSpPr>
            <p:cNvPr id="130" name="Shape 130"/>
            <p:cNvSpPr/>
            <p:nvPr/>
          </p:nvSpPr>
          <p:spPr>
            <a:xfrm>
              <a:off x="817634" y="1803142"/>
              <a:ext cx="6055326" cy="795108"/>
            </a:xfrm>
            <a:prstGeom prst="rect">
              <a:avLst/>
            </a:prstGeom>
            <a:gradFill flip="none" rotWithShape="1">
              <a:gsLst>
                <a:gs pos="0">
                  <a:srgbClr val="189B1A"/>
                </a:gs>
                <a:gs pos="100000">
                  <a:srgbClr val="235D0B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IoT Smart Terminals and Applications</a:t>
              </a:r>
            </a:p>
          </p:txBody>
        </p:sp>
        <p:sp>
          <p:nvSpPr>
            <p:cNvPr id="131" name="Shape 131"/>
            <p:cNvSpPr/>
            <p:nvPr/>
          </p:nvSpPr>
          <p:spPr>
            <a:xfrm>
              <a:off x="817634" y="596206"/>
              <a:ext cx="1075756" cy="757008"/>
            </a:xfrm>
            <a:prstGeom prst="rect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/>
              </a:lvl1pPr>
            </a:lstStyle>
            <a:p>
              <a:pPr/>
              <a:r>
                <a:t>Smart homes</a:t>
              </a:r>
            </a:p>
          </p:txBody>
        </p:sp>
        <p:sp>
          <p:nvSpPr>
            <p:cNvPr id="132" name="Shape 132"/>
            <p:cNvSpPr/>
            <p:nvPr/>
          </p:nvSpPr>
          <p:spPr>
            <a:xfrm>
              <a:off x="2044501" y="596206"/>
              <a:ext cx="1079501" cy="757008"/>
            </a:xfrm>
            <a:prstGeom prst="rect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/>
              </a:lvl1pPr>
            </a:lstStyle>
            <a:p>
              <a:pPr/>
              <a:r>
                <a:t>Wearable</a:t>
              </a:r>
            </a:p>
          </p:txBody>
        </p:sp>
        <p:sp>
          <p:nvSpPr>
            <p:cNvPr id="133" name="Shape 133"/>
            <p:cNvSpPr/>
            <p:nvPr/>
          </p:nvSpPr>
          <p:spPr>
            <a:xfrm>
              <a:off x="3273241" y="596206"/>
              <a:ext cx="1079501" cy="762001"/>
            </a:xfrm>
            <a:prstGeom prst="rect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/>
              </a:lvl1pPr>
            </a:lstStyle>
            <a:p>
              <a:pPr/>
              <a:r>
                <a:t>IoV</a:t>
              </a:r>
            </a:p>
          </p:txBody>
        </p:sp>
        <p:sp>
          <p:nvSpPr>
            <p:cNvPr id="134" name="Shape 134"/>
            <p:cNvSpPr/>
            <p:nvPr/>
          </p:nvSpPr>
          <p:spPr>
            <a:xfrm>
              <a:off x="4501981" y="596206"/>
              <a:ext cx="1079501" cy="757008"/>
            </a:xfrm>
            <a:prstGeom prst="rect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/>
              </a:lvl1pPr>
            </a:lstStyle>
            <a:p>
              <a:pPr/>
              <a:r>
                <a:t>Industrial Internet</a:t>
              </a:r>
            </a:p>
          </p:txBody>
        </p:sp>
        <p:sp>
          <p:nvSpPr>
            <p:cNvPr id="135" name="Shape 135"/>
            <p:cNvSpPr/>
            <p:nvPr/>
          </p:nvSpPr>
          <p:spPr>
            <a:xfrm>
              <a:off x="5730721" y="596206"/>
              <a:ext cx="1079501" cy="757008"/>
            </a:xfrm>
            <a:prstGeom prst="rect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/>
              </a:lvl1pPr>
            </a:lstStyle>
            <a:p>
              <a:pPr/>
              <a:r>
                <a:t>Smart Meters</a:t>
              </a:r>
            </a:p>
          </p:txBody>
        </p:sp>
      </p:grpSp>
      <p:sp>
        <p:nvSpPr>
          <p:cNvPr id="137" name="Shape 137"/>
          <p:cNvSpPr/>
          <p:nvPr>
            <p:ph type="body" sz="quarter" idx="4294967295"/>
          </p:nvPr>
        </p:nvSpPr>
        <p:spPr>
          <a:xfrm>
            <a:off x="780836" y="1733550"/>
            <a:ext cx="3396408" cy="6286500"/>
          </a:xfrm>
          <a:prstGeom prst="rect">
            <a:avLst/>
          </a:prstGeom>
        </p:spPr>
        <p:txBody>
          <a:bodyPr anchor="t"/>
          <a:lstStyle/>
          <a:p>
            <a:pPr marL="408940" indent="-408940" defTabSz="537463">
              <a:spcBef>
                <a:spcPts val="3800"/>
              </a:spcBef>
              <a:defRPr sz="2576"/>
            </a:pPr>
            <a:r>
              <a:t>互联互通</a:t>
            </a:r>
          </a:p>
          <a:p>
            <a:pPr marL="408940" indent="-408940" defTabSz="537463">
              <a:spcBef>
                <a:spcPts val="3800"/>
              </a:spcBef>
              <a:defRPr sz="2576"/>
            </a:pPr>
            <a:r>
              <a:t>互操作</a:t>
            </a:r>
          </a:p>
          <a:p>
            <a:pPr marL="408940" indent="-408940" defTabSz="537463">
              <a:spcBef>
                <a:spcPts val="3800"/>
              </a:spcBef>
              <a:defRPr sz="2576"/>
            </a:pPr>
            <a:r>
              <a:t>轻量级、小体积</a:t>
            </a:r>
          </a:p>
          <a:p>
            <a:pPr marL="408940" indent="-408940" defTabSz="537463">
              <a:spcBef>
                <a:spcPts val="3800"/>
              </a:spcBef>
              <a:defRPr sz="2576"/>
            </a:pPr>
            <a:r>
              <a:t>超低功耗</a:t>
            </a:r>
          </a:p>
          <a:p>
            <a:pPr marL="408940" indent="-408940" defTabSz="537463">
              <a:spcBef>
                <a:spcPts val="3800"/>
              </a:spcBef>
              <a:defRPr sz="2576"/>
            </a:pPr>
            <a:r>
              <a:t>实时响应</a:t>
            </a:r>
          </a:p>
          <a:p>
            <a:pPr marL="408940" indent="-408940" defTabSz="537463">
              <a:spcBef>
                <a:spcPts val="3800"/>
              </a:spcBef>
              <a:defRPr sz="2576"/>
            </a:pPr>
            <a:r>
              <a:t>DIY部署</a:t>
            </a:r>
          </a:p>
          <a:p>
            <a:pPr marL="408940" indent="-408940" defTabSz="537463">
              <a:spcBef>
                <a:spcPts val="3800"/>
              </a:spcBef>
              <a:defRPr sz="2576"/>
            </a:pPr>
            <a:r>
              <a:t>安全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/>
        </p:nvSpPr>
        <p:spPr>
          <a:xfrm>
            <a:off x="526505" y="2148261"/>
            <a:ext cx="5959451" cy="5457078"/>
          </a:xfrm>
          <a:prstGeom prst="rect">
            <a:avLst/>
          </a:prstGeom>
          <a:ln w="127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b="1" sz="2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Kernel</a:t>
            </a:r>
          </a:p>
        </p:txBody>
      </p:sp>
      <p:sp>
        <p:nvSpPr>
          <p:cNvPr id="140" name="Shape 140"/>
          <p:cNvSpPr/>
          <p:nvPr/>
        </p:nvSpPr>
        <p:spPr>
          <a:xfrm>
            <a:off x="739532" y="2730262"/>
            <a:ext cx="5533397" cy="1040470"/>
          </a:xfrm>
          <a:prstGeom prst="rect">
            <a:avLst/>
          </a:prstGeom>
          <a:gradFill>
            <a:gsLst>
              <a:gs pos="0">
                <a:srgbClr val="A6AAA8"/>
              </a:gs>
              <a:gs pos="100000">
                <a:srgbClr val="53585F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1800"/>
            </a:lvl1pPr>
          </a:lstStyle>
          <a:p>
            <a:pPr/>
            <a:r>
              <a:t>内核扩展</a:t>
            </a:r>
          </a:p>
        </p:txBody>
      </p:sp>
      <p:grpSp>
        <p:nvGrpSpPr>
          <p:cNvPr id="145" name="Group 145"/>
          <p:cNvGrpSpPr/>
          <p:nvPr/>
        </p:nvGrpSpPr>
        <p:grpSpPr>
          <a:xfrm>
            <a:off x="856477" y="3146380"/>
            <a:ext cx="5299507" cy="519473"/>
            <a:chOff x="0" y="0"/>
            <a:chExt cx="5299506" cy="519471"/>
          </a:xfrm>
        </p:grpSpPr>
        <p:sp>
          <p:nvSpPr>
            <p:cNvPr id="141" name="Shape 141"/>
            <p:cNvSpPr/>
            <p:nvPr/>
          </p:nvSpPr>
          <p:spPr>
            <a:xfrm>
              <a:off x="0" y="0"/>
              <a:ext cx="1105297" cy="519472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/>
              </a:lvl1pPr>
            </a:lstStyle>
            <a:p>
              <a:pPr/>
              <a:r>
                <a:t>分散加载</a:t>
              </a:r>
            </a:p>
          </p:txBody>
        </p:sp>
        <p:sp>
          <p:nvSpPr>
            <p:cNvPr id="142" name="Shape 142"/>
            <p:cNvSpPr/>
            <p:nvPr/>
          </p:nvSpPr>
          <p:spPr>
            <a:xfrm>
              <a:off x="1217297" y="0"/>
              <a:ext cx="1105298" cy="519472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/>
              </a:lvl1pPr>
            </a:lstStyle>
            <a:p>
              <a:pPr/>
              <a:r>
                <a:t>动态加载</a:t>
              </a:r>
            </a:p>
          </p:txBody>
        </p:sp>
        <p:sp>
          <p:nvSpPr>
            <p:cNvPr id="143" name="Shape 143"/>
            <p:cNvSpPr/>
            <p:nvPr/>
          </p:nvSpPr>
          <p:spPr>
            <a:xfrm>
              <a:off x="2434595" y="0"/>
              <a:ext cx="1105298" cy="519472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/>
              </a:lvl1pPr>
            </a:lstStyle>
            <a:p>
              <a:pPr/>
              <a:r>
                <a:t>可维可测</a:t>
              </a:r>
            </a:p>
          </p:txBody>
        </p:sp>
        <p:sp>
          <p:nvSpPr>
            <p:cNvPr id="144" name="Shape 144"/>
            <p:cNvSpPr/>
            <p:nvPr/>
          </p:nvSpPr>
          <p:spPr>
            <a:xfrm>
              <a:off x="3651894" y="0"/>
              <a:ext cx="1647613" cy="519472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/>
              </a:lvl1pPr>
            </a:lstStyle>
            <a:p>
              <a:pPr/>
              <a:r>
                <a:t>事件驱动调度</a:t>
              </a:r>
            </a:p>
          </p:txBody>
        </p:sp>
      </p:grpSp>
      <p:sp>
        <p:nvSpPr>
          <p:cNvPr id="146" name="Shape 146"/>
          <p:cNvSpPr/>
          <p:nvPr/>
        </p:nvSpPr>
        <p:spPr>
          <a:xfrm>
            <a:off x="739532" y="3870770"/>
            <a:ext cx="5533397" cy="662145"/>
          </a:xfrm>
          <a:prstGeom prst="rect">
            <a:avLst/>
          </a:prstGeom>
          <a:gradFill>
            <a:gsLst>
              <a:gs pos="0">
                <a:srgbClr val="A6AAA8"/>
              </a:gs>
              <a:gs pos="100000">
                <a:srgbClr val="53585F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800"/>
            </a:lvl1pPr>
          </a:lstStyle>
          <a:p>
            <a:pPr/>
            <a:r>
              <a:t>基础内核（内存管理/中断管理/Timer/IPC/….）</a:t>
            </a:r>
          </a:p>
        </p:txBody>
      </p:sp>
      <p:sp>
        <p:nvSpPr>
          <p:cNvPr id="147" name="Shape 147"/>
          <p:cNvSpPr/>
          <p:nvPr/>
        </p:nvSpPr>
        <p:spPr>
          <a:xfrm>
            <a:off x="739532" y="4632953"/>
            <a:ext cx="5533397" cy="662145"/>
          </a:xfrm>
          <a:prstGeom prst="rect">
            <a:avLst/>
          </a:prstGeom>
          <a:gradFill>
            <a:gsLst>
              <a:gs pos="0">
                <a:srgbClr val="A6AAA8"/>
              </a:gs>
              <a:gs pos="100000">
                <a:srgbClr val="53585F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800"/>
            </a:lvl1pPr>
          </a:lstStyle>
          <a:p>
            <a:pPr/>
            <a:r>
              <a:t>硬件抽象层</a:t>
            </a:r>
          </a:p>
        </p:txBody>
      </p:sp>
      <p:sp>
        <p:nvSpPr>
          <p:cNvPr id="148" name="Shape 148"/>
          <p:cNvSpPr/>
          <p:nvPr/>
        </p:nvSpPr>
        <p:spPr>
          <a:xfrm>
            <a:off x="739532" y="5395136"/>
            <a:ext cx="5533397" cy="662145"/>
          </a:xfrm>
          <a:prstGeom prst="rect">
            <a:avLst/>
          </a:prstGeom>
          <a:gradFill>
            <a:gsLst>
              <a:gs pos="0">
                <a:srgbClr val="189B1A"/>
              </a:gs>
              <a:gs pos="100000">
                <a:srgbClr val="235D0B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000"/>
            </a:lvl1pPr>
          </a:lstStyle>
          <a:p>
            <a:pPr/>
            <a:r>
              <a:t>驱动</a:t>
            </a:r>
          </a:p>
        </p:txBody>
      </p:sp>
      <p:sp>
        <p:nvSpPr>
          <p:cNvPr id="149" name="Shape 149"/>
          <p:cNvSpPr/>
          <p:nvPr/>
        </p:nvSpPr>
        <p:spPr>
          <a:xfrm>
            <a:off x="596622" y="6361208"/>
            <a:ext cx="5819216" cy="1"/>
          </a:xfrm>
          <a:prstGeom prst="line">
            <a:avLst/>
          </a:prstGeom>
          <a:ln w="25400">
            <a:solidFill>
              <a:srgbClr val="A6AAA8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150" name="Shape 150"/>
          <p:cNvSpPr/>
          <p:nvPr/>
        </p:nvSpPr>
        <p:spPr>
          <a:xfrm>
            <a:off x="750706" y="6665136"/>
            <a:ext cx="1228157" cy="66214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800"/>
            </a:lvl1pPr>
          </a:lstStyle>
          <a:p>
            <a:pPr/>
            <a:r>
              <a:t>MCU</a:t>
            </a:r>
          </a:p>
        </p:txBody>
      </p:sp>
      <p:sp>
        <p:nvSpPr>
          <p:cNvPr id="151" name="Shape 151"/>
          <p:cNvSpPr/>
          <p:nvPr/>
        </p:nvSpPr>
        <p:spPr>
          <a:xfrm>
            <a:off x="2186302" y="6665136"/>
            <a:ext cx="1228156" cy="66214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800"/>
            </a:lvl1pPr>
          </a:lstStyle>
          <a:p>
            <a:pPr/>
            <a:r>
              <a:t>ARM</a:t>
            </a:r>
          </a:p>
        </p:txBody>
      </p:sp>
      <p:sp>
        <p:nvSpPr>
          <p:cNvPr id="152" name="Shape 152"/>
          <p:cNvSpPr/>
          <p:nvPr/>
        </p:nvSpPr>
        <p:spPr>
          <a:xfrm>
            <a:off x="3621897" y="6665136"/>
            <a:ext cx="1228156" cy="66214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800"/>
            </a:lvl1pPr>
          </a:lstStyle>
          <a:p>
            <a:pPr/>
            <a:r>
              <a:t>x86</a:t>
            </a:r>
          </a:p>
        </p:txBody>
      </p:sp>
      <p:sp>
        <p:nvSpPr>
          <p:cNvPr id="153" name="Shape 153"/>
          <p:cNvSpPr/>
          <p:nvPr/>
        </p:nvSpPr>
        <p:spPr>
          <a:xfrm>
            <a:off x="5057492" y="6665136"/>
            <a:ext cx="1228157" cy="66214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800"/>
            </a:lvl1pPr>
          </a:lstStyle>
          <a:p>
            <a:pPr/>
            <a:r>
              <a:t>….</a:t>
            </a:r>
          </a:p>
        </p:txBody>
      </p:sp>
      <p:sp>
        <p:nvSpPr>
          <p:cNvPr id="154" name="Shape 154"/>
          <p:cNvSpPr/>
          <p:nvPr>
            <p:ph type="body" sz="quarter" idx="1"/>
          </p:nvPr>
        </p:nvSpPr>
        <p:spPr>
          <a:xfrm>
            <a:off x="6876609" y="2456469"/>
            <a:ext cx="5637295" cy="2674549"/>
          </a:xfrm>
          <a:prstGeom prst="rect">
            <a:avLst/>
          </a:prstGeom>
        </p:spPr>
        <p:txBody>
          <a:bodyPr/>
          <a:lstStyle/>
          <a:p>
            <a:pPr marL="280736" indent="-280736" defTabSz="438150">
              <a:spcBef>
                <a:spcPts val="0"/>
              </a:spcBef>
              <a:defRPr sz="2400"/>
            </a:pPr>
            <a:r>
              <a:t>微体积的基础内核</a:t>
            </a:r>
          </a:p>
          <a:p>
            <a:pPr marL="280736" indent="-280736" defTabSz="438150">
              <a:spcBef>
                <a:spcPts val="0"/>
              </a:spcBef>
              <a:defRPr sz="2400"/>
            </a:pPr>
            <a:r>
              <a:t>分散加载，动态加载</a:t>
            </a:r>
          </a:p>
          <a:p>
            <a:pPr marL="280736" indent="-280736" defTabSz="438150">
              <a:spcBef>
                <a:spcPts val="0"/>
              </a:spcBef>
              <a:defRPr sz="2400"/>
            </a:pPr>
            <a:r>
              <a:t>简单方便的内核调度机制</a:t>
            </a:r>
          </a:p>
          <a:p>
            <a:pPr marL="280736" indent="-280736" defTabSz="438150">
              <a:spcBef>
                <a:spcPts val="0"/>
              </a:spcBef>
              <a:defRPr sz="2400"/>
            </a:pPr>
            <a:r>
              <a:t>可视化错误现场解析工具、内核异常一步定位</a:t>
            </a:r>
          </a:p>
          <a:p>
            <a:pPr marL="280736" indent="-280736" defTabSz="438150">
              <a:spcBef>
                <a:spcPts val="0"/>
              </a:spcBef>
              <a:defRPr sz="2400"/>
            </a:pPr>
            <a:r>
              <a:t>高实时调度和事件驱动调度</a:t>
            </a:r>
          </a:p>
        </p:txBody>
      </p:sp>
      <p:sp>
        <p:nvSpPr>
          <p:cNvPr id="155" name="Shape 155"/>
          <p:cNvSpPr/>
          <p:nvPr/>
        </p:nvSpPr>
        <p:spPr>
          <a:xfrm>
            <a:off x="6876609" y="1761793"/>
            <a:ext cx="5637295" cy="6226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defTabSz="537463">
              <a:defRPr sz="2944"/>
            </a:lvl1pPr>
          </a:lstStyle>
          <a:p>
            <a:pPr/>
            <a:r>
              <a:t>关键技术</a:t>
            </a:r>
          </a:p>
        </p:txBody>
      </p:sp>
      <p:sp>
        <p:nvSpPr>
          <p:cNvPr id="156" name="Shape 156"/>
          <p:cNvSpPr/>
          <p:nvPr/>
        </p:nvSpPr>
        <p:spPr>
          <a:xfrm>
            <a:off x="6876609" y="5457076"/>
            <a:ext cx="5637295" cy="6226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defTabSz="537463">
              <a:defRPr sz="2944"/>
            </a:lvl1pPr>
          </a:lstStyle>
          <a:p>
            <a:pPr/>
            <a:r>
              <a:t>效果</a:t>
            </a:r>
          </a:p>
        </p:txBody>
      </p:sp>
      <p:sp>
        <p:nvSpPr>
          <p:cNvPr id="157" name="Shape 157"/>
          <p:cNvSpPr/>
          <p:nvPr/>
        </p:nvSpPr>
        <p:spPr>
          <a:xfrm>
            <a:off x="6876609" y="6194033"/>
            <a:ext cx="5637295" cy="17977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marL="280736" indent="-280736" algn="l" defTabSz="438150">
              <a:buSzPct val="75000"/>
              <a:buChar char="•"/>
              <a:defRPr sz="2400"/>
            </a:pPr>
            <a:r>
              <a:t>芯片适应广：同时支持ARM、DSP等多种CPU体系架构</a:t>
            </a:r>
          </a:p>
          <a:p>
            <a:pPr marL="280736" indent="-280736" algn="l" defTabSz="438150">
              <a:buSzPct val="75000"/>
              <a:buChar char="•"/>
              <a:defRPr sz="2400"/>
            </a:pPr>
            <a:r>
              <a:t>根据高实时优先/低功耗优先自由选择调度方式</a:t>
            </a:r>
          </a:p>
        </p:txBody>
      </p:sp>
      <p:sp>
        <p:nvSpPr>
          <p:cNvPr id="158" name="Shape 158"/>
          <p:cNvSpPr/>
          <p:nvPr>
            <p:ph type="title"/>
          </p:nvPr>
        </p:nvSpPr>
        <p:spPr>
          <a:xfrm>
            <a:off x="952500" y="254000"/>
            <a:ext cx="11099800" cy="1278035"/>
          </a:xfrm>
          <a:prstGeom prst="rect">
            <a:avLst/>
          </a:prstGeom>
        </p:spPr>
        <p:txBody>
          <a:bodyPr/>
          <a:lstStyle>
            <a:lvl1pPr defTabSz="315468">
              <a:defRPr sz="4320"/>
            </a:lvl1pPr>
          </a:lstStyle>
          <a:p>
            <a:pPr/>
            <a:r>
              <a:t>小体积、高实时性满足多芯片，多行业的诉求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type="title"/>
          </p:nvPr>
        </p:nvSpPr>
        <p:spPr>
          <a:xfrm>
            <a:off x="952500" y="254000"/>
            <a:ext cx="11099800" cy="1271858"/>
          </a:xfrm>
          <a:prstGeom prst="rect">
            <a:avLst/>
          </a:prstGeom>
        </p:spPr>
        <p:txBody>
          <a:bodyPr/>
          <a:lstStyle>
            <a:lvl1pPr defTabSz="303783">
              <a:defRPr sz="4160"/>
            </a:lvl1pPr>
          </a:lstStyle>
          <a:p>
            <a:pPr/>
            <a:r>
              <a:t>多种跨协议混合接入，与第3方设备互通互操作</a:t>
            </a:r>
          </a:p>
        </p:txBody>
      </p:sp>
      <p:sp>
        <p:nvSpPr>
          <p:cNvPr id="161" name="Shape 161"/>
          <p:cNvSpPr/>
          <p:nvPr/>
        </p:nvSpPr>
        <p:spPr>
          <a:xfrm>
            <a:off x="526505" y="2148261"/>
            <a:ext cx="5959451" cy="2744608"/>
          </a:xfrm>
          <a:prstGeom prst="rect">
            <a:avLst/>
          </a:prstGeom>
          <a:ln w="127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b="1" sz="2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互通互操作中间件</a:t>
            </a:r>
          </a:p>
        </p:txBody>
      </p:sp>
      <p:sp>
        <p:nvSpPr>
          <p:cNvPr id="162" name="Shape 162"/>
          <p:cNvSpPr/>
          <p:nvPr/>
        </p:nvSpPr>
        <p:spPr>
          <a:xfrm>
            <a:off x="739532" y="2730262"/>
            <a:ext cx="5533397" cy="444125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1800"/>
            </a:lvl1pPr>
          </a:lstStyle>
          <a:p>
            <a:pPr/>
            <a:r>
              <a:t>互操作中间件</a:t>
            </a:r>
          </a:p>
        </p:txBody>
      </p:sp>
      <p:sp>
        <p:nvSpPr>
          <p:cNvPr id="163" name="Shape 163"/>
          <p:cNvSpPr/>
          <p:nvPr/>
        </p:nvSpPr>
        <p:spPr>
          <a:xfrm>
            <a:off x="739532" y="3374613"/>
            <a:ext cx="2588879" cy="444125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1800"/>
            </a:lvl1pPr>
          </a:lstStyle>
          <a:p>
            <a:pPr/>
            <a:r>
              <a:t>跨协议通信模块</a:t>
            </a:r>
          </a:p>
        </p:txBody>
      </p:sp>
      <p:sp>
        <p:nvSpPr>
          <p:cNvPr id="164" name="Shape 164"/>
          <p:cNvSpPr/>
          <p:nvPr/>
        </p:nvSpPr>
        <p:spPr>
          <a:xfrm>
            <a:off x="3453290" y="3374613"/>
            <a:ext cx="860946" cy="1364113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800"/>
            </a:lvl1pPr>
          </a:lstStyle>
          <a:p>
            <a:pPr/>
            <a:r>
              <a:t>互操作插件</a:t>
            </a:r>
          </a:p>
        </p:txBody>
      </p:sp>
      <p:sp>
        <p:nvSpPr>
          <p:cNvPr id="165" name="Shape 165"/>
          <p:cNvSpPr/>
          <p:nvPr/>
        </p:nvSpPr>
        <p:spPr>
          <a:xfrm>
            <a:off x="4439115" y="3374613"/>
            <a:ext cx="860946" cy="1364113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800"/>
            </a:lvl1pPr>
          </a:lstStyle>
          <a:p>
            <a:pPr/>
            <a:r>
              <a:t>互操作插件</a:t>
            </a:r>
          </a:p>
        </p:txBody>
      </p:sp>
      <p:sp>
        <p:nvSpPr>
          <p:cNvPr id="166" name="Shape 166"/>
          <p:cNvSpPr/>
          <p:nvPr/>
        </p:nvSpPr>
        <p:spPr>
          <a:xfrm>
            <a:off x="5424940" y="3374613"/>
            <a:ext cx="860946" cy="1364113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800"/>
            </a:lvl1pPr>
          </a:lstStyle>
          <a:p>
            <a:pPr/>
            <a:r>
              <a:t>AllJoyn等第3方互操作插件</a:t>
            </a:r>
          </a:p>
        </p:txBody>
      </p:sp>
      <p:sp>
        <p:nvSpPr>
          <p:cNvPr id="167" name="Shape 167"/>
          <p:cNvSpPr/>
          <p:nvPr/>
        </p:nvSpPr>
        <p:spPr>
          <a:xfrm>
            <a:off x="739532" y="5193368"/>
            <a:ext cx="2588879" cy="444125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1800"/>
            </a:lvl1pPr>
          </a:lstStyle>
          <a:p>
            <a:pPr/>
            <a:r>
              <a:t>多网络协议适配</a:t>
            </a:r>
          </a:p>
        </p:txBody>
      </p:sp>
      <p:sp>
        <p:nvSpPr>
          <p:cNvPr id="168" name="Shape 168"/>
          <p:cNvSpPr/>
          <p:nvPr/>
        </p:nvSpPr>
        <p:spPr>
          <a:xfrm>
            <a:off x="681777" y="6197639"/>
            <a:ext cx="632347" cy="1275212"/>
          </a:xfrm>
          <a:prstGeom prst="rect">
            <a:avLst/>
          </a:prstGeom>
          <a:gradFill>
            <a:gsLst>
              <a:gs pos="0">
                <a:srgbClr val="189B1A"/>
              </a:gs>
              <a:gs pos="100000">
                <a:srgbClr val="235D0B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1600"/>
            </a:lvl1pPr>
          </a:lstStyle>
          <a:p>
            <a:pPr/>
            <a:r>
              <a:t>NB-IoT</a:t>
            </a:r>
          </a:p>
        </p:txBody>
      </p:sp>
      <p:sp>
        <p:nvSpPr>
          <p:cNvPr id="169" name="Shape 169"/>
          <p:cNvSpPr/>
          <p:nvPr/>
        </p:nvSpPr>
        <p:spPr>
          <a:xfrm>
            <a:off x="1372458" y="6197639"/>
            <a:ext cx="632346" cy="1275212"/>
          </a:xfrm>
          <a:prstGeom prst="rect">
            <a:avLst/>
          </a:prstGeom>
          <a:gradFill>
            <a:gsLst>
              <a:gs pos="0">
                <a:srgbClr val="189B1A"/>
              </a:gs>
              <a:gs pos="100000">
                <a:srgbClr val="235D0B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1600"/>
            </a:lvl1pPr>
          </a:lstStyle>
          <a:p>
            <a:pPr/>
            <a:r>
              <a:t>WiFi</a:t>
            </a:r>
          </a:p>
        </p:txBody>
      </p:sp>
      <p:sp>
        <p:nvSpPr>
          <p:cNvPr id="170" name="Shape 170"/>
          <p:cNvSpPr/>
          <p:nvPr/>
        </p:nvSpPr>
        <p:spPr>
          <a:xfrm>
            <a:off x="2063138" y="6197639"/>
            <a:ext cx="632347" cy="1275212"/>
          </a:xfrm>
          <a:prstGeom prst="rect">
            <a:avLst/>
          </a:prstGeom>
          <a:gradFill>
            <a:gsLst>
              <a:gs pos="0">
                <a:srgbClr val="189B1A"/>
              </a:gs>
              <a:gs pos="100000">
                <a:srgbClr val="235D0B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1600"/>
            </a:lvl1pPr>
          </a:lstStyle>
          <a:p>
            <a:pPr/>
            <a:r>
              <a:t>6LoWPAN</a:t>
            </a:r>
          </a:p>
        </p:txBody>
      </p:sp>
      <p:sp>
        <p:nvSpPr>
          <p:cNvPr id="171" name="Shape 171"/>
          <p:cNvSpPr/>
          <p:nvPr/>
        </p:nvSpPr>
        <p:spPr>
          <a:xfrm>
            <a:off x="2753819" y="6197639"/>
            <a:ext cx="632346" cy="1275212"/>
          </a:xfrm>
          <a:prstGeom prst="rect">
            <a:avLst/>
          </a:prstGeom>
          <a:gradFill>
            <a:gsLst>
              <a:gs pos="0">
                <a:srgbClr val="189B1A"/>
              </a:gs>
              <a:gs pos="100000">
                <a:srgbClr val="235D0B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1600"/>
            </a:lvl1pPr>
          </a:lstStyle>
          <a:p>
            <a:pPr/>
            <a:r>
              <a:t>PLC</a:t>
            </a:r>
          </a:p>
        </p:txBody>
      </p:sp>
      <p:sp>
        <p:nvSpPr>
          <p:cNvPr id="172" name="Shape 172"/>
          <p:cNvSpPr/>
          <p:nvPr/>
        </p:nvSpPr>
        <p:spPr>
          <a:xfrm>
            <a:off x="3453290" y="5083744"/>
            <a:ext cx="860946" cy="2382291"/>
          </a:xfrm>
          <a:prstGeom prst="rect">
            <a:avLst/>
          </a:prstGeom>
          <a:gradFill>
            <a:gsLst>
              <a:gs pos="0">
                <a:srgbClr val="A6AAA8"/>
              </a:gs>
              <a:gs pos="100000">
                <a:srgbClr val="53585F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>
              <a:defRPr sz="1600"/>
            </a:pPr>
            <a:r>
              <a:t>ZigBee/</a:t>
            </a:r>
            <a:br/>
            <a:r>
              <a:t>Z-Wave/</a:t>
            </a:r>
            <a:br/>
            <a:r>
              <a:t>NFC/</a:t>
            </a:r>
            <a:br/>
            <a:r>
              <a:t>RFID</a:t>
            </a:r>
          </a:p>
        </p:txBody>
      </p:sp>
      <p:sp>
        <p:nvSpPr>
          <p:cNvPr id="173" name="Shape 173"/>
          <p:cNvSpPr/>
          <p:nvPr/>
        </p:nvSpPr>
        <p:spPr>
          <a:xfrm>
            <a:off x="4439115" y="5083744"/>
            <a:ext cx="860946" cy="2382291"/>
          </a:xfrm>
          <a:prstGeom prst="rect">
            <a:avLst/>
          </a:prstGeom>
          <a:gradFill>
            <a:gsLst>
              <a:gs pos="0">
                <a:srgbClr val="A6AAA8"/>
              </a:gs>
              <a:gs pos="100000">
                <a:srgbClr val="53585F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1600"/>
            </a:lvl1pPr>
          </a:lstStyle>
          <a:p>
            <a:pPr/>
            <a:r>
              <a:t>BT</a:t>
            </a:r>
          </a:p>
        </p:txBody>
      </p:sp>
      <p:sp>
        <p:nvSpPr>
          <p:cNvPr id="174" name="Shape 174"/>
          <p:cNvSpPr/>
          <p:nvPr/>
        </p:nvSpPr>
        <p:spPr>
          <a:xfrm>
            <a:off x="5424940" y="5083744"/>
            <a:ext cx="860946" cy="2382291"/>
          </a:xfrm>
          <a:prstGeom prst="rect">
            <a:avLst/>
          </a:prstGeom>
          <a:gradFill>
            <a:gsLst>
              <a:gs pos="0">
                <a:srgbClr val="A6AAA8"/>
              </a:gs>
              <a:gs pos="100000">
                <a:srgbClr val="53585F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>
              <a:defRPr sz="1600"/>
            </a:pPr>
            <a:r>
              <a:t>AllJoyn</a:t>
            </a:r>
            <a:br/>
            <a:r>
              <a:t>设备</a:t>
            </a:r>
          </a:p>
        </p:txBody>
      </p:sp>
      <p:sp>
        <p:nvSpPr>
          <p:cNvPr id="175" name="Shape 175"/>
          <p:cNvSpPr/>
          <p:nvPr/>
        </p:nvSpPr>
        <p:spPr>
          <a:xfrm flipV="1">
            <a:off x="2033971" y="3821310"/>
            <a:ext cx="1" cy="1364112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176" name="Shape 176"/>
          <p:cNvSpPr/>
          <p:nvPr/>
        </p:nvSpPr>
        <p:spPr>
          <a:xfrm flipV="1">
            <a:off x="997950" y="5707258"/>
            <a:ext cx="979775" cy="390229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177" name="Shape 177"/>
          <p:cNvSpPr/>
          <p:nvPr/>
        </p:nvSpPr>
        <p:spPr>
          <a:xfrm flipH="1" flipV="1">
            <a:off x="2209882" y="5705996"/>
            <a:ext cx="849699" cy="42314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178" name="Shape 178"/>
          <p:cNvSpPr/>
          <p:nvPr/>
        </p:nvSpPr>
        <p:spPr>
          <a:xfrm flipV="1">
            <a:off x="1717378" y="5674109"/>
            <a:ext cx="278613" cy="456527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179" name="Shape 179"/>
          <p:cNvSpPr/>
          <p:nvPr/>
        </p:nvSpPr>
        <p:spPr>
          <a:xfrm flipH="1" flipV="1">
            <a:off x="2179933" y="5736039"/>
            <a:ext cx="150953" cy="399528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180" name="Shape 180"/>
          <p:cNvSpPr/>
          <p:nvPr/>
        </p:nvSpPr>
        <p:spPr>
          <a:xfrm flipV="1">
            <a:off x="3883762" y="4713803"/>
            <a:ext cx="1" cy="444125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181" name="Shape 181"/>
          <p:cNvSpPr/>
          <p:nvPr/>
        </p:nvSpPr>
        <p:spPr>
          <a:xfrm flipV="1">
            <a:off x="4869588" y="4713803"/>
            <a:ext cx="1" cy="444125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182" name="Shape 182"/>
          <p:cNvSpPr/>
          <p:nvPr/>
        </p:nvSpPr>
        <p:spPr>
          <a:xfrm flipV="1">
            <a:off x="5855412" y="4713803"/>
            <a:ext cx="1" cy="444125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183" name="Shape 183"/>
          <p:cNvSpPr/>
          <p:nvPr>
            <p:ph type="body" sz="quarter" idx="4294967295"/>
          </p:nvPr>
        </p:nvSpPr>
        <p:spPr>
          <a:xfrm>
            <a:off x="6828538" y="2035767"/>
            <a:ext cx="5637295" cy="2674550"/>
          </a:xfrm>
          <a:prstGeom prst="rect">
            <a:avLst/>
          </a:prstGeom>
        </p:spPr>
        <p:txBody>
          <a:bodyPr/>
          <a:lstStyle/>
          <a:p>
            <a:pPr marL="284479" indent="-284479" defTabSz="443991">
              <a:spcBef>
                <a:spcPts val="0"/>
              </a:spcBef>
              <a:defRPr sz="2432"/>
            </a:pPr>
            <a:r>
              <a:t>802.15.4/6LoWPAN的实现</a:t>
            </a:r>
          </a:p>
          <a:p>
            <a:pPr marL="284479" indent="-284479" defTabSz="443991">
              <a:spcBef>
                <a:spcPts val="0"/>
              </a:spcBef>
              <a:defRPr sz="2432"/>
            </a:pPr>
            <a:r>
              <a:t>IP包到各种接入介质上的数据帧的适配</a:t>
            </a:r>
          </a:p>
          <a:p>
            <a:pPr marL="284479" indent="-284479" defTabSz="443991">
              <a:spcBef>
                <a:spcPts val="0"/>
              </a:spcBef>
              <a:defRPr sz="2432"/>
            </a:pPr>
            <a:r>
              <a:t>混合组网</a:t>
            </a:r>
          </a:p>
          <a:p>
            <a:pPr marL="284479" indent="-284479" defTabSz="443991">
              <a:spcBef>
                <a:spcPts val="0"/>
              </a:spcBef>
              <a:defRPr sz="2432"/>
            </a:pPr>
            <a:r>
              <a:t>IP与非IP的互通</a:t>
            </a:r>
          </a:p>
          <a:p>
            <a:pPr marL="284479" indent="-284479" defTabSz="443991">
              <a:spcBef>
                <a:spcPts val="0"/>
              </a:spcBef>
              <a:defRPr sz="2432"/>
            </a:pPr>
            <a:r>
              <a:t>互操作插件</a:t>
            </a:r>
          </a:p>
        </p:txBody>
      </p:sp>
      <p:sp>
        <p:nvSpPr>
          <p:cNvPr id="184" name="Shape 184"/>
          <p:cNvSpPr/>
          <p:nvPr/>
        </p:nvSpPr>
        <p:spPr>
          <a:xfrm>
            <a:off x="6828538" y="1341091"/>
            <a:ext cx="5637295" cy="6226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defTabSz="537463">
              <a:defRPr sz="2944"/>
            </a:lvl1pPr>
          </a:lstStyle>
          <a:p>
            <a:pPr/>
            <a:r>
              <a:t>关键技术</a:t>
            </a:r>
          </a:p>
        </p:txBody>
      </p:sp>
      <p:sp>
        <p:nvSpPr>
          <p:cNvPr id="185" name="Shape 185"/>
          <p:cNvSpPr/>
          <p:nvPr/>
        </p:nvSpPr>
        <p:spPr>
          <a:xfrm>
            <a:off x="6828538" y="5036375"/>
            <a:ext cx="5637295" cy="6226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defTabSz="537463">
              <a:defRPr sz="2944"/>
            </a:lvl1pPr>
          </a:lstStyle>
          <a:p>
            <a:pPr/>
            <a:r>
              <a:t>效果</a:t>
            </a:r>
          </a:p>
        </p:txBody>
      </p:sp>
      <p:sp>
        <p:nvSpPr>
          <p:cNvPr id="186" name="Shape 186"/>
          <p:cNvSpPr/>
          <p:nvPr/>
        </p:nvSpPr>
        <p:spPr>
          <a:xfrm>
            <a:off x="6828538" y="5773332"/>
            <a:ext cx="5637295" cy="2757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marL="291966" indent="-291966" algn="l" defTabSz="455675">
              <a:buSzPct val="75000"/>
              <a:buChar char="•"/>
              <a:defRPr sz="2496"/>
            </a:pPr>
            <a:r>
              <a:t>多种有线，无线接入技术可自由选择</a:t>
            </a:r>
          </a:p>
          <a:p>
            <a:pPr marL="291966" indent="-291966" algn="l" defTabSz="455675">
              <a:buSzPct val="75000"/>
              <a:buChar char="•"/>
              <a:defRPr sz="2496"/>
            </a:pPr>
            <a:r>
              <a:t>各种有线/无线接入的混合组网</a:t>
            </a:r>
          </a:p>
          <a:p>
            <a:pPr marL="291966" indent="-291966" algn="l" defTabSz="455675">
              <a:buSzPct val="75000"/>
              <a:buChar char="•"/>
              <a:defRPr sz="2496"/>
            </a:pPr>
            <a:r>
              <a:t>不同接入方式的Huawei LiteOS设备之间互通互操作</a:t>
            </a:r>
          </a:p>
          <a:p>
            <a:pPr marL="291966" indent="-291966" algn="l" defTabSz="455675">
              <a:buSzPct val="75000"/>
              <a:buChar char="•"/>
              <a:defRPr sz="2496"/>
            </a:pPr>
            <a:r>
              <a:t>Huawei LiteOS设备和AllJoyn等第3方设备的互通互操作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type="title"/>
          </p:nvPr>
        </p:nvSpPr>
        <p:spPr>
          <a:xfrm>
            <a:off x="952500" y="254000"/>
            <a:ext cx="11099800" cy="1251685"/>
          </a:xfrm>
          <a:prstGeom prst="rect">
            <a:avLst/>
          </a:prstGeom>
        </p:spPr>
        <p:txBody>
          <a:bodyPr/>
          <a:lstStyle>
            <a:lvl1pPr defTabSz="303783">
              <a:defRPr sz="4160"/>
            </a:lvl1pPr>
          </a:lstStyle>
          <a:p>
            <a:pPr/>
            <a:r>
              <a:t>Huawei LiteOS在照明物联网解决方案中的应用</a:t>
            </a:r>
          </a:p>
        </p:txBody>
      </p:sp>
      <p:grpSp>
        <p:nvGrpSpPr>
          <p:cNvPr id="280" name="Group 280"/>
          <p:cNvGrpSpPr/>
          <p:nvPr/>
        </p:nvGrpSpPr>
        <p:grpSpPr>
          <a:xfrm>
            <a:off x="817171" y="1324618"/>
            <a:ext cx="10894843" cy="7104364"/>
            <a:chOff x="0" y="0"/>
            <a:chExt cx="10894841" cy="7104362"/>
          </a:xfrm>
        </p:grpSpPr>
        <p:sp>
          <p:nvSpPr>
            <p:cNvPr id="189" name="Shape 189"/>
            <p:cNvSpPr/>
            <p:nvPr/>
          </p:nvSpPr>
          <p:spPr>
            <a:xfrm>
              <a:off x="0" y="3359091"/>
              <a:ext cx="1884919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/>
              </a:pPr>
            </a:p>
          </p:txBody>
        </p:sp>
        <p:sp>
          <p:nvSpPr>
            <p:cNvPr id="190" name="Shape 190"/>
            <p:cNvSpPr/>
            <p:nvPr/>
          </p:nvSpPr>
          <p:spPr>
            <a:xfrm>
              <a:off x="391045" y="781222"/>
              <a:ext cx="1253405" cy="26001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0" y="21600"/>
                  </a:moveTo>
                  <a:lnTo>
                    <a:pt x="0" y="16064"/>
                  </a:lnTo>
                  <a:lnTo>
                    <a:pt x="3934" y="15388"/>
                  </a:lnTo>
                  <a:lnTo>
                    <a:pt x="3148" y="1595"/>
                  </a:lnTo>
                  <a:lnTo>
                    <a:pt x="8528" y="125"/>
                  </a:lnTo>
                  <a:lnTo>
                    <a:pt x="21429" y="0"/>
                  </a:lnTo>
                  <a:lnTo>
                    <a:pt x="21600" y="3552"/>
                  </a:lnTo>
                  <a:lnTo>
                    <a:pt x="9441" y="3603"/>
                  </a:lnTo>
                  <a:lnTo>
                    <a:pt x="10010" y="15832"/>
                  </a:lnTo>
                  <a:lnTo>
                    <a:pt x="13645" y="17326"/>
                  </a:lnTo>
                  <a:lnTo>
                    <a:pt x="13963" y="21386"/>
                  </a:lnTo>
                  <a:lnTo>
                    <a:pt x="60" y="21600"/>
                  </a:lnTo>
                  <a:close/>
                </a:path>
              </a:pathLst>
            </a:custGeom>
            <a:solidFill>
              <a:srgbClr val="A6AAA8"/>
            </a:solid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/>
              </a:pPr>
            </a:p>
          </p:txBody>
        </p:sp>
        <p:sp>
          <p:nvSpPr>
            <p:cNvPr id="191" name="Shape 191"/>
            <p:cNvSpPr/>
            <p:nvPr/>
          </p:nvSpPr>
          <p:spPr>
            <a:xfrm>
              <a:off x="973186" y="359533"/>
              <a:ext cx="612967" cy="609739"/>
            </a:xfrm>
            <a:prstGeom prst="pentagon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reflection blurRad="0" stA="50000" stPos="0" endA="0" endPos="40000" dist="0" dir="5400000" fadeDir="5400000" sx="100000" sy="-100000" kx="0" ky="0" algn="bl" rotWithShape="0"/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/>
              </a:pPr>
            </a:p>
          </p:txBody>
        </p:sp>
        <p:grpSp>
          <p:nvGrpSpPr>
            <p:cNvPr id="222" name="Group 222"/>
            <p:cNvGrpSpPr/>
            <p:nvPr/>
          </p:nvGrpSpPr>
          <p:grpSpPr>
            <a:xfrm>
              <a:off x="2133592" y="694700"/>
              <a:ext cx="818864" cy="798284"/>
              <a:chOff x="0" y="0"/>
              <a:chExt cx="818863" cy="798282"/>
            </a:xfrm>
          </p:grpSpPr>
          <p:sp>
            <p:nvSpPr>
              <p:cNvPr id="192" name="Shape 192"/>
              <p:cNvSpPr/>
              <p:nvPr/>
            </p:nvSpPr>
            <p:spPr>
              <a:xfrm>
                <a:off x="221543" y="212242"/>
                <a:ext cx="375777" cy="373799"/>
              </a:xfrm>
              <a:prstGeom prst="roundRect">
                <a:avLst>
                  <a:gd name="adj" fmla="val 15079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  <p:sp>
            <p:nvSpPr>
              <p:cNvPr id="193" name="Shape 193"/>
              <p:cNvSpPr/>
              <p:nvPr/>
            </p:nvSpPr>
            <p:spPr>
              <a:xfrm>
                <a:off x="150148" y="131518"/>
                <a:ext cx="518567" cy="535246"/>
              </a:xfrm>
              <a:prstGeom prst="roundRect">
                <a:avLst>
                  <a:gd name="adj" fmla="val 15000"/>
                </a:avLst>
              </a:prstGeom>
              <a:noFill/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  <p:grpSp>
            <p:nvGrpSpPr>
              <p:cNvPr id="200" name="Group 200"/>
              <p:cNvGrpSpPr/>
              <p:nvPr/>
            </p:nvGrpSpPr>
            <p:grpSpPr>
              <a:xfrm>
                <a:off x="214789" y="713485"/>
                <a:ext cx="389285" cy="84798"/>
                <a:chOff x="0" y="0"/>
                <a:chExt cx="389284" cy="84797"/>
              </a:xfrm>
            </p:grpSpPr>
            <p:sp>
              <p:nvSpPr>
                <p:cNvPr id="194" name="Shape 194"/>
                <p:cNvSpPr/>
                <p:nvPr/>
              </p:nvSpPr>
              <p:spPr>
                <a:xfrm flipV="1">
                  <a:off x="-1" y="0"/>
                  <a:ext cx="2" cy="84798"/>
                </a:xfrm>
                <a:prstGeom prst="line">
                  <a:avLst/>
                </a:prstGeom>
                <a:noFill/>
                <a:ln w="2540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195" name="Shape 195"/>
                <p:cNvSpPr/>
                <p:nvPr/>
              </p:nvSpPr>
              <p:spPr>
                <a:xfrm flipV="1">
                  <a:off x="77856" y="-1"/>
                  <a:ext cx="1" cy="84799"/>
                </a:xfrm>
                <a:prstGeom prst="line">
                  <a:avLst/>
                </a:prstGeom>
                <a:noFill/>
                <a:ln w="2540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196" name="Shape 196"/>
                <p:cNvSpPr/>
                <p:nvPr/>
              </p:nvSpPr>
              <p:spPr>
                <a:xfrm flipV="1">
                  <a:off x="155713" y="-1"/>
                  <a:ext cx="1" cy="84799"/>
                </a:xfrm>
                <a:prstGeom prst="line">
                  <a:avLst/>
                </a:prstGeom>
                <a:noFill/>
                <a:ln w="2540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197" name="Shape 197"/>
                <p:cNvSpPr/>
                <p:nvPr/>
              </p:nvSpPr>
              <p:spPr>
                <a:xfrm flipV="1">
                  <a:off x="233570" y="-1"/>
                  <a:ext cx="1" cy="84799"/>
                </a:xfrm>
                <a:prstGeom prst="line">
                  <a:avLst/>
                </a:prstGeom>
                <a:noFill/>
                <a:ln w="2540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198" name="Shape 198"/>
                <p:cNvSpPr/>
                <p:nvPr/>
              </p:nvSpPr>
              <p:spPr>
                <a:xfrm flipV="1">
                  <a:off x="311427" y="-1"/>
                  <a:ext cx="1" cy="84799"/>
                </a:xfrm>
                <a:prstGeom prst="line">
                  <a:avLst/>
                </a:prstGeom>
                <a:noFill/>
                <a:ln w="2540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199" name="Shape 199"/>
                <p:cNvSpPr/>
                <p:nvPr/>
              </p:nvSpPr>
              <p:spPr>
                <a:xfrm flipV="1">
                  <a:off x="389284" y="-1"/>
                  <a:ext cx="1" cy="84799"/>
                </a:xfrm>
                <a:prstGeom prst="line">
                  <a:avLst/>
                </a:prstGeom>
                <a:noFill/>
                <a:ln w="2540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</p:grpSp>
          <p:grpSp>
            <p:nvGrpSpPr>
              <p:cNvPr id="207" name="Group 207"/>
              <p:cNvGrpSpPr/>
              <p:nvPr/>
            </p:nvGrpSpPr>
            <p:grpSpPr>
              <a:xfrm>
                <a:off x="214789" y="-1"/>
                <a:ext cx="389285" cy="84799"/>
                <a:chOff x="0" y="0"/>
                <a:chExt cx="389284" cy="84797"/>
              </a:xfrm>
            </p:grpSpPr>
            <p:sp>
              <p:nvSpPr>
                <p:cNvPr id="201" name="Shape 201"/>
                <p:cNvSpPr/>
                <p:nvPr/>
              </p:nvSpPr>
              <p:spPr>
                <a:xfrm flipV="1">
                  <a:off x="-1" y="0"/>
                  <a:ext cx="2" cy="84798"/>
                </a:xfrm>
                <a:prstGeom prst="line">
                  <a:avLst/>
                </a:prstGeom>
                <a:noFill/>
                <a:ln w="2540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202" name="Shape 202"/>
                <p:cNvSpPr/>
                <p:nvPr/>
              </p:nvSpPr>
              <p:spPr>
                <a:xfrm flipV="1">
                  <a:off x="77856" y="-1"/>
                  <a:ext cx="1" cy="84799"/>
                </a:xfrm>
                <a:prstGeom prst="line">
                  <a:avLst/>
                </a:prstGeom>
                <a:noFill/>
                <a:ln w="2540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203" name="Shape 203"/>
                <p:cNvSpPr/>
                <p:nvPr/>
              </p:nvSpPr>
              <p:spPr>
                <a:xfrm flipV="1">
                  <a:off x="155713" y="-1"/>
                  <a:ext cx="1" cy="84799"/>
                </a:xfrm>
                <a:prstGeom prst="line">
                  <a:avLst/>
                </a:prstGeom>
                <a:noFill/>
                <a:ln w="2540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204" name="Shape 204"/>
                <p:cNvSpPr/>
                <p:nvPr/>
              </p:nvSpPr>
              <p:spPr>
                <a:xfrm flipV="1">
                  <a:off x="233570" y="-1"/>
                  <a:ext cx="1" cy="84799"/>
                </a:xfrm>
                <a:prstGeom prst="line">
                  <a:avLst/>
                </a:prstGeom>
                <a:noFill/>
                <a:ln w="2540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205" name="Shape 205"/>
                <p:cNvSpPr/>
                <p:nvPr/>
              </p:nvSpPr>
              <p:spPr>
                <a:xfrm flipV="1">
                  <a:off x="311427" y="-1"/>
                  <a:ext cx="1" cy="84799"/>
                </a:xfrm>
                <a:prstGeom prst="line">
                  <a:avLst/>
                </a:prstGeom>
                <a:noFill/>
                <a:ln w="2540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206" name="Shape 206"/>
                <p:cNvSpPr/>
                <p:nvPr/>
              </p:nvSpPr>
              <p:spPr>
                <a:xfrm flipV="1">
                  <a:off x="389284" y="-1"/>
                  <a:ext cx="1" cy="84799"/>
                </a:xfrm>
                <a:prstGeom prst="line">
                  <a:avLst/>
                </a:prstGeom>
                <a:noFill/>
                <a:ln w="2540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</p:grpSp>
          <p:grpSp>
            <p:nvGrpSpPr>
              <p:cNvPr id="214" name="Group 214"/>
              <p:cNvGrpSpPr/>
              <p:nvPr/>
            </p:nvGrpSpPr>
            <p:grpSpPr>
              <a:xfrm flipH="1" rot="16200000">
                <a:off x="581821" y="356742"/>
                <a:ext cx="389286" cy="84798"/>
                <a:chOff x="0" y="0"/>
                <a:chExt cx="389284" cy="84797"/>
              </a:xfrm>
            </p:grpSpPr>
            <p:sp>
              <p:nvSpPr>
                <p:cNvPr id="208" name="Shape 208"/>
                <p:cNvSpPr/>
                <p:nvPr/>
              </p:nvSpPr>
              <p:spPr>
                <a:xfrm flipV="1">
                  <a:off x="-1" y="0"/>
                  <a:ext cx="2" cy="84798"/>
                </a:xfrm>
                <a:prstGeom prst="line">
                  <a:avLst/>
                </a:prstGeom>
                <a:noFill/>
                <a:ln w="2540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209" name="Shape 209"/>
                <p:cNvSpPr/>
                <p:nvPr/>
              </p:nvSpPr>
              <p:spPr>
                <a:xfrm flipV="1">
                  <a:off x="77856" y="-1"/>
                  <a:ext cx="1" cy="84799"/>
                </a:xfrm>
                <a:prstGeom prst="line">
                  <a:avLst/>
                </a:prstGeom>
                <a:noFill/>
                <a:ln w="2540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210" name="Shape 210"/>
                <p:cNvSpPr/>
                <p:nvPr/>
              </p:nvSpPr>
              <p:spPr>
                <a:xfrm flipV="1">
                  <a:off x="155713" y="-1"/>
                  <a:ext cx="1" cy="84799"/>
                </a:xfrm>
                <a:prstGeom prst="line">
                  <a:avLst/>
                </a:prstGeom>
                <a:noFill/>
                <a:ln w="2540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211" name="Shape 211"/>
                <p:cNvSpPr/>
                <p:nvPr/>
              </p:nvSpPr>
              <p:spPr>
                <a:xfrm flipV="1">
                  <a:off x="233570" y="-1"/>
                  <a:ext cx="1" cy="84799"/>
                </a:xfrm>
                <a:prstGeom prst="line">
                  <a:avLst/>
                </a:prstGeom>
                <a:noFill/>
                <a:ln w="2540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212" name="Shape 212"/>
                <p:cNvSpPr/>
                <p:nvPr/>
              </p:nvSpPr>
              <p:spPr>
                <a:xfrm flipV="1">
                  <a:off x="311427" y="-1"/>
                  <a:ext cx="1" cy="84799"/>
                </a:xfrm>
                <a:prstGeom prst="line">
                  <a:avLst/>
                </a:prstGeom>
                <a:noFill/>
                <a:ln w="2540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213" name="Shape 213"/>
                <p:cNvSpPr/>
                <p:nvPr/>
              </p:nvSpPr>
              <p:spPr>
                <a:xfrm flipV="1">
                  <a:off x="389284" y="-1"/>
                  <a:ext cx="1" cy="84799"/>
                </a:xfrm>
                <a:prstGeom prst="line">
                  <a:avLst/>
                </a:prstGeom>
                <a:noFill/>
                <a:ln w="2540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</p:grpSp>
          <p:grpSp>
            <p:nvGrpSpPr>
              <p:cNvPr id="221" name="Group 221"/>
              <p:cNvGrpSpPr/>
              <p:nvPr/>
            </p:nvGrpSpPr>
            <p:grpSpPr>
              <a:xfrm flipH="1" rot="16200000">
                <a:off x="-152244" y="356742"/>
                <a:ext cx="389286" cy="84798"/>
                <a:chOff x="0" y="0"/>
                <a:chExt cx="389284" cy="84797"/>
              </a:xfrm>
            </p:grpSpPr>
            <p:sp>
              <p:nvSpPr>
                <p:cNvPr id="215" name="Shape 215"/>
                <p:cNvSpPr/>
                <p:nvPr/>
              </p:nvSpPr>
              <p:spPr>
                <a:xfrm flipV="1">
                  <a:off x="-1" y="0"/>
                  <a:ext cx="2" cy="84798"/>
                </a:xfrm>
                <a:prstGeom prst="line">
                  <a:avLst/>
                </a:prstGeom>
                <a:noFill/>
                <a:ln w="2540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216" name="Shape 216"/>
                <p:cNvSpPr/>
                <p:nvPr/>
              </p:nvSpPr>
              <p:spPr>
                <a:xfrm flipV="1">
                  <a:off x="77856" y="-1"/>
                  <a:ext cx="1" cy="84799"/>
                </a:xfrm>
                <a:prstGeom prst="line">
                  <a:avLst/>
                </a:prstGeom>
                <a:noFill/>
                <a:ln w="2540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217" name="Shape 217"/>
                <p:cNvSpPr/>
                <p:nvPr/>
              </p:nvSpPr>
              <p:spPr>
                <a:xfrm flipV="1">
                  <a:off x="155713" y="-1"/>
                  <a:ext cx="1" cy="84799"/>
                </a:xfrm>
                <a:prstGeom prst="line">
                  <a:avLst/>
                </a:prstGeom>
                <a:noFill/>
                <a:ln w="2540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218" name="Shape 218"/>
                <p:cNvSpPr/>
                <p:nvPr/>
              </p:nvSpPr>
              <p:spPr>
                <a:xfrm flipV="1">
                  <a:off x="233570" y="-1"/>
                  <a:ext cx="1" cy="84799"/>
                </a:xfrm>
                <a:prstGeom prst="line">
                  <a:avLst/>
                </a:prstGeom>
                <a:noFill/>
                <a:ln w="2540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219" name="Shape 219"/>
                <p:cNvSpPr/>
                <p:nvPr/>
              </p:nvSpPr>
              <p:spPr>
                <a:xfrm flipV="1">
                  <a:off x="311427" y="-1"/>
                  <a:ext cx="1" cy="84799"/>
                </a:xfrm>
                <a:prstGeom prst="line">
                  <a:avLst/>
                </a:prstGeom>
                <a:noFill/>
                <a:ln w="2540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  <p:sp>
              <p:nvSpPr>
                <p:cNvPr id="220" name="Shape 220"/>
                <p:cNvSpPr/>
                <p:nvPr/>
              </p:nvSpPr>
              <p:spPr>
                <a:xfrm flipV="1">
                  <a:off x="389284" y="-1"/>
                  <a:ext cx="1" cy="84799"/>
                </a:xfrm>
                <a:prstGeom prst="line">
                  <a:avLst/>
                </a:prstGeom>
                <a:noFill/>
                <a:ln w="2540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600"/>
                  </a:pPr>
                </a:p>
              </p:txBody>
            </p:sp>
          </p:grpSp>
        </p:grpSp>
        <p:sp>
          <p:nvSpPr>
            <p:cNvPr id="223" name="Shape 223"/>
            <p:cNvSpPr/>
            <p:nvPr/>
          </p:nvSpPr>
          <p:spPr>
            <a:xfrm>
              <a:off x="2225612" y="1601762"/>
              <a:ext cx="634823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800"/>
              </a:lvl1pPr>
            </a:lstStyle>
            <a:p>
              <a:pPr/>
              <a:r>
                <a:t>MCU</a:t>
              </a:r>
            </a:p>
          </p:txBody>
        </p:sp>
        <p:grpSp>
          <p:nvGrpSpPr>
            <p:cNvPr id="228" name="Group 228"/>
            <p:cNvGrpSpPr/>
            <p:nvPr/>
          </p:nvGrpSpPr>
          <p:grpSpPr>
            <a:xfrm>
              <a:off x="3408433" y="0"/>
              <a:ext cx="3906906" cy="2187685"/>
              <a:chOff x="0" y="0"/>
              <a:chExt cx="3906904" cy="2187684"/>
            </a:xfrm>
          </p:grpSpPr>
          <p:sp>
            <p:nvSpPr>
              <p:cNvPr id="224" name="Shape 224"/>
              <p:cNvSpPr/>
              <p:nvPr/>
            </p:nvSpPr>
            <p:spPr>
              <a:xfrm>
                <a:off x="0" y="0"/>
                <a:ext cx="2707399" cy="662145"/>
              </a:xfrm>
              <a:prstGeom prst="rect">
                <a:avLst/>
              </a:prstGeom>
              <a:gradFill flip="none" rotWithShape="1">
                <a:gsLst>
                  <a:gs pos="0">
                    <a:srgbClr val="A6AAA8"/>
                  </a:gs>
                  <a:gs pos="100000">
                    <a:srgbClr val="53585F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1800"/>
                </a:lvl1pPr>
              </a:lstStyle>
              <a:p>
                <a:pPr/>
                <a:r>
                  <a:t>Open API</a:t>
                </a:r>
              </a:p>
            </p:txBody>
          </p:sp>
          <p:sp>
            <p:nvSpPr>
              <p:cNvPr id="225" name="Shape 225"/>
              <p:cNvSpPr/>
              <p:nvPr/>
            </p:nvSpPr>
            <p:spPr>
              <a:xfrm>
                <a:off x="0" y="762770"/>
                <a:ext cx="2707399" cy="662145"/>
              </a:xfrm>
              <a:prstGeom prst="rect">
                <a:avLst/>
              </a:prstGeom>
              <a:gradFill flip="none" rotWithShape="1">
                <a:gsLst>
                  <a:gs pos="0">
                    <a:srgbClr val="A6AAA8"/>
                  </a:gs>
                  <a:gs pos="100000">
                    <a:srgbClr val="53585F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1800"/>
                </a:lvl1pPr>
              </a:lstStyle>
              <a:p>
                <a:pPr/>
                <a:r>
                  <a:t>Interconnection Middleware</a:t>
                </a:r>
              </a:p>
            </p:txBody>
          </p:sp>
          <p:sp>
            <p:nvSpPr>
              <p:cNvPr id="226" name="Shape 226"/>
              <p:cNvSpPr/>
              <p:nvPr/>
            </p:nvSpPr>
            <p:spPr>
              <a:xfrm>
                <a:off x="20168" y="1525540"/>
                <a:ext cx="2707400" cy="662145"/>
              </a:xfrm>
              <a:prstGeom prst="rect">
                <a:avLst/>
              </a:prstGeom>
              <a:gradFill flip="none" rotWithShape="1">
                <a:gsLst>
                  <a:gs pos="0">
                    <a:srgbClr val="A6AAA8"/>
                  </a:gs>
                  <a:gs pos="100000">
                    <a:srgbClr val="53585F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1800"/>
                </a:lvl1pPr>
              </a:lstStyle>
              <a:p>
                <a:pPr/>
                <a:r>
                  <a:t>LiteOS Kernel</a:t>
                </a:r>
              </a:p>
            </p:txBody>
          </p:sp>
          <p:sp>
            <p:nvSpPr>
              <p:cNvPr id="227" name="Shape 227"/>
              <p:cNvSpPr/>
              <p:nvPr/>
            </p:nvSpPr>
            <p:spPr>
              <a:xfrm>
                <a:off x="2835487" y="0"/>
                <a:ext cx="1071418" cy="2187685"/>
              </a:xfrm>
              <a:prstGeom prst="rect">
                <a:avLst/>
              </a:prstGeom>
              <a:gradFill flip="none" rotWithShape="1">
                <a:gsLst>
                  <a:gs pos="0">
                    <a:srgbClr val="A6AAA8"/>
                  </a:gs>
                  <a:gs pos="100000">
                    <a:srgbClr val="53585F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1800"/>
                </a:lvl1pPr>
              </a:lstStyle>
              <a:p>
                <a:pPr/>
                <a:r>
                  <a:t>Security</a:t>
                </a:r>
              </a:p>
            </p:txBody>
          </p:sp>
        </p:grpSp>
        <p:sp>
          <p:nvSpPr>
            <p:cNvPr id="229" name="Shape 229"/>
            <p:cNvSpPr/>
            <p:nvPr/>
          </p:nvSpPr>
          <p:spPr>
            <a:xfrm flipV="1">
              <a:off x="7593701" y="87628"/>
              <a:ext cx="1" cy="2186125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/>
              </a:pPr>
            </a:p>
          </p:txBody>
        </p:sp>
        <p:sp>
          <p:nvSpPr>
            <p:cNvPr id="230" name="Shape 230"/>
            <p:cNvSpPr/>
            <p:nvPr/>
          </p:nvSpPr>
          <p:spPr>
            <a:xfrm flipH="1" flipV="1">
              <a:off x="7466701" y="569119"/>
              <a:ext cx="2124010" cy="1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custDash>
                <a:ds d="600000" sp="600000"/>
              </a:custDash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/>
              </a:pPr>
            </a:p>
          </p:txBody>
        </p:sp>
        <p:sp>
          <p:nvSpPr>
            <p:cNvPr id="231" name="Shape 231"/>
            <p:cNvSpPr/>
            <p:nvPr/>
          </p:nvSpPr>
          <p:spPr>
            <a:xfrm flipH="1" flipV="1">
              <a:off x="7466701" y="1180690"/>
              <a:ext cx="2124010" cy="1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custDash>
                <a:ds d="600000" sp="600000"/>
              </a:custDash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/>
              </a:pPr>
            </a:p>
          </p:txBody>
        </p:sp>
        <p:sp>
          <p:nvSpPr>
            <p:cNvPr id="232" name="Shape 232"/>
            <p:cNvSpPr/>
            <p:nvPr/>
          </p:nvSpPr>
          <p:spPr>
            <a:xfrm flipH="1" flipV="1">
              <a:off x="7466701" y="1792262"/>
              <a:ext cx="2124010" cy="1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custDash>
                <a:ds d="600000" sp="600000"/>
              </a:custDash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/>
              </a:pPr>
            </a:p>
          </p:txBody>
        </p:sp>
        <p:sp>
          <p:nvSpPr>
            <p:cNvPr id="233" name="Shape 233"/>
            <p:cNvSpPr/>
            <p:nvPr/>
          </p:nvSpPr>
          <p:spPr>
            <a:xfrm>
              <a:off x="9434059" y="227757"/>
              <a:ext cx="1279148" cy="609740"/>
            </a:xfrm>
            <a:prstGeom prst="roundRect">
              <a:avLst>
                <a:gd name="adj" fmla="val 31243"/>
              </a:avLst>
            </a:prstGeom>
            <a:gradFill flip="none" rotWithShape="1">
              <a:gsLst>
                <a:gs pos="0">
                  <a:srgbClr val="189B1A"/>
                </a:gs>
                <a:gs pos="100000">
                  <a:srgbClr val="235D0B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/>
              </a:lvl1pPr>
            </a:lstStyle>
            <a:p>
              <a:pPr/>
              <a:r>
                <a:t>亮度传感器</a:t>
              </a:r>
            </a:p>
          </p:txBody>
        </p:sp>
        <p:sp>
          <p:nvSpPr>
            <p:cNvPr id="234" name="Shape 234"/>
            <p:cNvSpPr/>
            <p:nvPr/>
          </p:nvSpPr>
          <p:spPr>
            <a:xfrm>
              <a:off x="9434059" y="875821"/>
              <a:ext cx="1279148" cy="609739"/>
            </a:xfrm>
            <a:prstGeom prst="roundRect">
              <a:avLst>
                <a:gd name="adj" fmla="val 31243"/>
              </a:avLst>
            </a:prstGeom>
            <a:gradFill flip="none" rotWithShape="1">
              <a:gsLst>
                <a:gs pos="0">
                  <a:srgbClr val="189B1A"/>
                </a:gs>
                <a:gs pos="100000">
                  <a:srgbClr val="235D0B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/>
              </a:lvl1pPr>
            </a:lstStyle>
            <a:p>
              <a:pPr/>
              <a:r>
                <a:t>智能垃圾桶</a:t>
              </a:r>
            </a:p>
          </p:txBody>
        </p:sp>
        <p:sp>
          <p:nvSpPr>
            <p:cNvPr id="235" name="Shape 235"/>
            <p:cNvSpPr/>
            <p:nvPr/>
          </p:nvSpPr>
          <p:spPr>
            <a:xfrm>
              <a:off x="9434059" y="1523884"/>
              <a:ext cx="1279148" cy="609740"/>
            </a:xfrm>
            <a:prstGeom prst="roundRect">
              <a:avLst>
                <a:gd name="adj" fmla="val 31243"/>
              </a:avLst>
            </a:prstGeom>
            <a:gradFill flip="none" rotWithShape="1">
              <a:gsLst>
                <a:gs pos="0">
                  <a:srgbClr val="189B1A"/>
                </a:gs>
                <a:gs pos="100000">
                  <a:srgbClr val="235D0B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/>
              </a:lvl1pPr>
            </a:lstStyle>
            <a:p>
              <a:pPr/>
              <a:r>
                <a:t>环境传感器</a:t>
              </a:r>
            </a:p>
          </p:txBody>
        </p:sp>
        <p:grpSp>
          <p:nvGrpSpPr>
            <p:cNvPr id="240" name="Group 240"/>
            <p:cNvGrpSpPr/>
            <p:nvPr/>
          </p:nvGrpSpPr>
          <p:grpSpPr>
            <a:xfrm>
              <a:off x="2105427" y="2545601"/>
              <a:ext cx="2805239" cy="1356391"/>
              <a:chOff x="0" y="0"/>
              <a:chExt cx="2805237" cy="1356390"/>
            </a:xfrm>
          </p:grpSpPr>
          <p:sp>
            <p:nvSpPr>
              <p:cNvPr id="236" name="Shape 236"/>
              <p:cNvSpPr/>
              <p:nvPr/>
            </p:nvSpPr>
            <p:spPr>
              <a:xfrm>
                <a:off x="0" y="0"/>
                <a:ext cx="818864" cy="818864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  <p:sp>
            <p:nvSpPr>
              <p:cNvPr id="237" name="Shape 237"/>
              <p:cNvSpPr/>
              <p:nvPr/>
            </p:nvSpPr>
            <p:spPr>
              <a:xfrm>
                <a:off x="495229" y="149081"/>
                <a:ext cx="1333501" cy="520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400"/>
                </a:lvl1pPr>
              </a:lstStyle>
              <a:p>
                <a:pPr/>
                <a:r>
                  <a:t>超小内核</a:t>
                </a:r>
              </a:p>
            </p:txBody>
          </p:sp>
          <p:sp>
            <p:nvSpPr>
              <p:cNvPr id="238" name="Shape 238"/>
              <p:cNvSpPr/>
              <p:nvPr/>
            </p:nvSpPr>
            <p:spPr>
              <a:xfrm>
                <a:off x="1086411" y="1013490"/>
                <a:ext cx="577191" cy="342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1600"/>
                </a:lvl1pPr>
              </a:lstStyle>
              <a:p>
                <a:pPr/>
                <a:r>
                  <a:t>ROM</a:t>
                </a:r>
              </a:p>
            </p:txBody>
          </p:sp>
          <p:sp>
            <p:nvSpPr>
              <p:cNvPr id="239" name="Shape 239"/>
              <p:cNvSpPr/>
              <p:nvPr/>
            </p:nvSpPr>
            <p:spPr>
              <a:xfrm>
                <a:off x="1648992" y="797828"/>
                <a:ext cx="1156246" cy="469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b="1" sz="2400">
                    <a:solidFill>
                      <a:schemeClr val="accent4">
                        <a:hueOff val="102361"/>
                        <a:satOff val="14118"/>
                        <a:lumOff val="10675"/>
                      </a:schemeClr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&lt; 10KB</a:t>
                </a:r>
              </a:p>
            </p:txBody>
          </p:sp>
        </p:grpSp>
        <p:grpSp>
          <p:nvGrpSpPr>
            <p:cNvPr id="245" name="Group 245"/>
            <p:cNvGrpSpPr/>
            <p:nvPr/>
          </p:nvGrpSpPr>
          <p:grpSpPr>
            <a:xfrm>
              <a:off x="5711058" y="2482101"/>
              <a:ext cx="1931319" cy="1419891"/>
              <a:chOff x="0" y="0"/>
              <a:chExt cx="1931318" cy="1419890"/>
            </a:xfrm>
          </p:grpSpPr>
          <p:sp>
            <p:nvSpPr>
              <p:cNvPr id="241" name="Shape 241"/>
              <p:cNvSpPr/>
              <p:nvPr/>
            </p:nvSpPr>
            <p:spPr>
              <a:xfrm>
                <a:off x="0" y="0"/>
                <a:ext cx="818864" cy="818864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  <p:sp>
            <p:nvSpPr>
              <p:cNvPr id="242" name="Shape 242"/>
              <p:cNvSpPr/>
              <p:nvPr/>
            </p:nvSpPr>
            <p:spPr>
              <a:xfrm>
                <a:off x="523323" y="149081"/>
                <a:ext cx="1333501" cy="520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400"/>
                </a:lvl1pPr>
              </a:lstStyle>
              <a:p>
                <a:pPr/>
                <a:r>
                  <a:t>超低功耗</a:t>
                </a:r>
              </a:p>
            </p:txBody>
          </p:sp>
          <p:sp>
            <p:nvSpPr>
              <p:cNvPr id="243" name="Shape 243"/>
              <p:cNvSpPr/>
              <p:nvPr/>
            </p:nvSpPr>
            <p:spPr>
              <a:xfrm>
                <a:off x="1331370" y="1013490"/>
                <a:ext cx="599949" cy="342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1600"/>
                </a:lvl1pPr>
              </a:lstStyle>
              <a:p>
                <a:pPr/>
                <a:r>
                  <a:t>Level</a:t>
                </a:r>
              </a:p>
            </p:txBody>
          </p:sp>
          <p:sp>
            <p:nvSpPr>
              <p:cNvPr id="244" name="Shape 244"/>
              <p:cNvSpPr/>
              <p:nvPr/>
            </p:nvSpPr>
            <p:spPr>
              <a:xfrm>
                <a:off x="352173" y="949990"/>
                <a:ext cx="854126" cy="469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>
                  <a:defRPr b="1" sz="2400">
                    <a:solidFill>
                      <a:schemeClr val="accent4">
                        <a:hueOff val="102361"/>
                        <a:satOff val="14118"/>
                        <a:lumOff val="10675"/>
                      </a:schemeClr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t>10</a:t>
                </a:r>
                <a:r>
                  <a:rPr baseline="31999"/>
                  <a:t>-6</a:t>
                </a:r>
                <a:r>
                  <a:t>A</a:t>
                </a:r>
              </a:p>
            </p:txBody>
          </p:sp>
        </p:grpSp>
        <p:grpSp>
          <p:nvGrpSpPr>
            <p:cNvPr id="250" name="Group 250"/>
            <p:cNvGrpSpPr/>
            <p:nvPr/>
          </p:nvGrpSpPr>
          <p:grpSpPr>
            <a:xfrm>
              <a:off x="8902930" y="2482101"/>
              <a:ext cx="1884919" cy="1419891"/>
              <a:chOff x="0" y="0"/>
              <a:chExt cx="1884918" cy="1419890"/>
            </a:xfrm>
          </p:grpSpPr>
          <p:sp>
            <p:nvSpPr>
              <p:cNvPr id="246" name="Shape 246"/>
              <p:cNvSpPr/>
              <p:nvPr/>
            </p:nvSpPr>
            <p:spPr>
              <a:xfrm>
                <a:off x="0" y="0"/>
                <a:ext cx="818864" cy="818864"/>
              </a:xfrm>
              <a:prstGeom prst="ellipse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  <p:sp>
            <p:nvSpPr>
              <p:cNvPr id="247" name="Shape 247"/>
              <p:cNvSpPr/>
              <p:nvPr/>
            </p:nvSpPr>
            <p:spPr>
              <a:xfrm>
                <a:off x="551418" y="149081"/>
                <a:ext cx="1333501" cy="520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400"/>
                </a:lvl1pPr>
              </a:lstStyle>
              <a:p>
                <a:pPr/>
                <a:r>
                  <a:t>急速响应</a:t>
                </a:r>
              </a:p>
            </p:txBody>
          </p:sp>
          <p:sp>
            <p:nvSpPr>
              <p:cNvPr id="248" name="Shape 248"/>
              <p:cNvSpPr/>
              <p:nvPr/>
            </p:nvSpPr>
            <p:spPr>
              <a:xfrm>
                <a:off x="1207302" y="1013490"/>
                <a:ext cx="599949" cy="342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1600"/>
                </a:lvl1pPr>
              </a:lstStyle>
              <a:p>
                <a:pPr/>
                <a:r>
                  <a:t>Level</a:t>
                </a:r>
              </a:p>
            </p:txBody>
          </p:sp>
          <p:sp>
            <p:nvSpPr>
              <p:cNvPr id="249" name="Shape 249"/>
              <p:cNvSpPr/>
              <p:nvPr/>
            </p:nvSpPr>
            <p:spPr>
              <a:xfrm>
                <a:off x="353859" y="949990"/>
                <a:ext cx="724348" cy="469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b="1" sz="2400">
                    <a:solidFill>
                      <a:schemeClr val="accent4">
                        <a:hueOff val="102361"/>
                        <a:satOff val="14118"/>
                        <a:lumOff val="10675"/>
                      </a:schemeClr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1ms</a:t>
                </a:r>
              </a:p>
            </p:txBody>
          </p:sp>
        </p:grpSp>
        <p:sp>
          <p:nvSpPr>
            <p:cNvPr id="251" name="Shape 251"/>
            <p:cNvSpPr/>
            <p:nvPr/>
          </p:nvSpPr>
          <p:spPr>
            <a:xfrm>
              <a:off x="723557" y="4271826"/>
              <a:ext cx="430196" cy="5188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/>
              </a:pPr>
            </a:p>
          </p:txBody>
        </p:sp>
        <p:sp>
          <p:nvSpPr>
            <p:cNvPr id="252" name="Shape 252"/>
            <p:cNvSpPr/>
            <p:nvPr/>
          </p:nvSpPr>
          <p:spPr>
            <a:xfrm>
              <a:off x="723557" y="4952001"/>
              <a:ext cx="430196" cy="5188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/>
              </a:pPr>
            </a:p>
          </p:txBody>
        </p:sp>
        <p:sp>
          <p:nvSpPr>
            <p:cNvPr id="253" name="Shape 253"/>
            <p:cNvSpPr/>
            <p:nvPr/>
          </p:nvSpPr>
          <p:spPr>
            <a:xfrm>
              <a:off x="723557" y="5799386"/>
              <a:ext cx="430196" cy="5188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/>
              </a:pPr>
            </a:p>
          </p:txBody>
        </p:sp>
        <p:sp>
          <p:nvSpPr>
            <p:cNvPr id="254" name="Shape 254"/>
            <p:cNvSpPr/>
            <p:nvPr/>
          </p:nvSpPr>
          <p:spPr>
            <a:xfrm>
              <a:off x="723557" y="6479561"/>
              <a:ext cx="430196" cy="5188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/>
              </a:pPr>
            </a:p>
          </p:txBody>
        </p:sp>
        <p:sp>
          <p:nvSpPr>
            <p:cNvPr id="255" name="Shape 255"/>
            <p:cNvSpPr/>
            <p:nvPr/>
          </p:nvSpPr>
          <p:spPr>
            <a:xfrm>
              <a:off x="1024757" y="4531235"/>
              <a:ext cx="509826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/>
              </a:pPr>
            </a:p>
          </p:txBody>
        </p:sp>
        <p:sp>
          <p:nvSpPr>
            <p:cNvPr id="256" name="Shape 256"/>
            <p:cNvSpPr/>
            <p:nvPr/>
          </p:nvSpPr>
          <p:spPr>
            <a:xfrm>
              <a:off x="1024757" y="5211410"/>
              <a:ext cx="509826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/>
              </a:pPr>
            </a:p>
          </p:txBody>
        </p:sp>
        <p:sp>
          <p:nvSpPr>
            <p:cNvPr id="257" name="Shape 257"/>
            <p:cNvSpPr/>
            <p:nvPr/>
          </p:nvSpPr>
          <p:spPr>
            <a:xfrm flipV="1">
              <a:off x="1521882" y="4524957"/>
              <a:ext cx="1" cy="673240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/>
              </a:pPr>
            </a:p>
          </p:txBody>
        </p:sp>
        <p:sp>
          <p:nvSpPr>
            <p:cNvPr id="258" name="Shape 258"/>
            <p:cNvSpPr/>
            <p:nvPr/>
          </p:nvSpPr>
          <p:spPr>
            <a:xfrm>
              <a:off x="1532162" y="4861576"/>
              <a:ext cx="1034304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/>
              </a:pPr>
            </a:p>
          </p:txBody>
        </p:sp>
        <p:sp>
          <p:nvSpPr>
            <p:cNvPr id="259" name="Shape 259"/>
            <p:cNvSpPr/>
            <p:nvPr/>
          </p:nvSpPr>
          <p:spPr>
            <a:xfrm>
              <a:off x="2586758" y="4259907"/>
              <a:ext cx="430196" cy="1187374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/>
              </a:lvl1pPr>
            </a:lstStyle>
            <a:p>
              <a:pPr/>
              <a:r>
                <a:t>DCU</a:t>
              </a:r>
            </a:p>
          </p:txBody>
        </p:sp>
        <p:sp>
          <p:nvSpPr>
            <p:cNvPr id="260" name="Shape 260"/>
            <p:cNvSpPr/>
            <p:nvPr/>
          </p:nvSpPr>
          <p:spPr>
            <a:xfrm>
              <a:off x="2586758" y="5805196"/>
              <a:ext cx="430196" cy="1187373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/>
              </a:lvl1pPr>
            </a:lstStyle>
            <a:p>
              <a:pPr/>
              <a:r>
                <a:t>DCU</a:t>
              </a:r>
            </a:p>
          </p:txBody>
        </p:sp>
        <p:sp>
          <p:nvSpPr>
            <p:cNvPr id="281" name="Shape 281"/>
            <p:cNvSpPr/>
            <p:nvPr/>
          </p:nvSpPr>
          <p:spPr>
            <a:xfrm>
              <a:off x="1305330" y="5958681"/>
              <a:ext cx="189810" cy="2176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14" h="21600" fill="norm" stroke="1" extrusionOk="0">
                  <a:moveTo>
                    <a:pt x="0" y="0"/>
                  </a:moveTo>
                  <a:cubicBezTo>
                    <a:pt x="20993" y="1736"/>
                    <a:pt x="21600" y="8936"/>
                    <a:pt x="1821" y="21600"/>
                  </a:cubicBezTo>
                </a:path>
              </a:pathLst>
            </a:cu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282" name="Shape 282"/>
            <p:cNvSpPr/>
            <p:nvPr/>
          </p:nvSpPr>
          <p:spPr>
            <a:xfrm>
              <a:off x="1452994" y="5882599"/>
              <a:ext cx="188068" cy="3539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3" h="21600" fill="norm" stroke="1" extrusionOk="0">
                  <a:moveTo>
                    <a:pt x="842" y="0"/>
                  </a:moveTo>
                  <a:cubicBezTo>
                    <a:pt x="21600" y="4495"/>
                    <a:pt x="21319" y="11695"/>
                    <a:pt x="0" y="21600"/>
                  </a:cubicBezTo>
                </a:path>
              </a:pathLst>
            </a:cu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283" name="Shape 283"/>
            <p:cNvSpPr/>
            <p:nvPr/>
          </p:nvSpPr>
          <p:spPr>
            <a:xfrm>
              <a:off x="1234529" y="6638856"/>
              <a:ext cx="189810" cy="2176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14" h="21600" fill="norm" stroke="1" extrusionOk="0">
                  <a:moveTo>
                    <a:pt x="0" y="0"/>
                  </a:moveTo>
                  <a:cubicBezTo>
                    <a:pt x="20993" y="1736"/>
                    <a:pt x="21600" y="8936"/>
                    <a:pt x="1821" y="21600"/>
                  </a:cubicBezTo>
                </a:path>
              </a:pathLst>
            </a:cu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284" name="Shape 284"/>
            <p:cNvSpPr/>
            <p:nvPr/>
          </p:nvSpPr>
          <p:spPr>
            <a:xfrm>
              <a:off x="1382193" y="6562774"/>
              <a:ext cx="188068" cy="3539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3" h="21600" fill="norm" stroke="1" extrusionOk="0">
                  <a:moveTo>
                    <a:pt x="842" y="0"/>
                  </a:moveTo>
                  <a:cubicBezTo>
                    <a:pt x="21600" y="4495"/>
                    <a:pt x="21319" y="11695"/>
                    <a:pt x="0" y="21600"/>
                  </a:cubicBezTo>
                </a:path>
              </a:pathLst>
            </a:cu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265" name="Shape 265"/>
            <p:cNvSpPr/>
            <p:nvPr/>
          </p:nvSpPr>
          <p:spPr>
            <a:xfrm>
              <a:off x="1787607" y="4449626"/>
              <a:ext cx="546126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800"/>
              </a:lvl1pPr>
            </a:lstStyle>
            <a:p>
              <a:pPr/>
              <a:r>
                <a:t>PLC</a:t>
              </a:r>
            </a:p>
          </p:txBody>
        </p:sp>
        <p:sp>
          <p:nvSpPr>
            <p:cNvPr id="266" name="Shape 266"/>
            <p:cNvSpPr/>
            <p:nvPr/>
          </p:nvSpPr>
          <p:spPr>
            <a:xfrm>
              <a:off x="1852375" y="6068683"/>
              <a:ext cx="393878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800"/>
              </a:lvl1pPr>
            </a:lstStyle>
            <a:p>
              <a:pPr/>
              <a:r>
                <a:t>RF</a:t>
              </a:r>
            </a:p>
          </p:txBody>
        </p:sp>
        <p:sp>
          <p:nvSpPr>
            <p:cNvPr id="267" name="Shape 267"/>
            <p:cNvSpPr/>
            <p:nvPr/>
          </p:nvSpPr>
          <p:spPr>
            <a:xfrm>
              <a:off x="1543518" y="6423629"/>
              <a:ext cx="1034304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custDash>
                <a:ds d="600000" sp="600000"/>
              </a:custDash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/>
              </a:pPr>
            </a:p>
          </p:txBody>
        </p:sp>
        <p:sp>
          <p:nvSpPr>
            <p:cNvPr id="268" name="Shape 268"/>
            <p:cNvSpPr/>
            <p:nvPr/>
          </p:nvSpPr>
          <p:spPr>
            <a:xfrm>
              <a:off x="3037246" y="4853593"/>
              <a:ext cx="591779" cy="591779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/>
              </a:pPr>
            </a:p>
          </p:txBody>
        </p:sp>
        <p:sp>
          <p:nvSpPr>
            <p:cNvPr id="269" name="Shape 269"/>
            <p:cNvSpPr/>
            <p:nvPr/>
          </p:nvSpPr>
          <p:spPr>
            <a:xfrm flipV="1">
              <a:off x="3011846" y="5826876"/>
              <a:ext cx="591779" cy="591779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/>
              </a:pPr>
            </a:p>
          </p:txBody>
        </p:sp>
        <p:sp>
          <p:nvSpPr>
            <p:cNvPr id="270" name="Shape 270"/>
            <p:cNvSpPr/>
            <p:nvPr/>
          </p:nvSpPr>
          <p:spPr>
            <a:xfrm>
              <a:off x="6162571" y="4256818"/>
              <a:ext cx="4732271" cy="2847545"/>
            </a:xfrm>
            <a:prstGeom prst="roundRect">
              <a:avLst>
                <a:gd name="adj" fmla="val 6690"/>
              </a:avLst>
            </a:pr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/>
              </a:pPr>
            </a:p>
          </p:txBody>
        </p:sp>
        <p:sp>
          <p:nvSpPr>
            <p:cNvPr id="271" name="Shape 271"/>
            <p:cNvSpPr/>
            <p:nvPr/>
          </p:nvSpPr>
          <p:spPr>
            <a:xfrm>
              <a:off x="6619057" y="4585589"/>
              <a:ext cx="1270001" cy="673239"/>
            </a:xfrm>
            <a:prstGeom prst="rect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IoT平台</a:t>
              </a:r>
            </a:p>
          </p:txBody>
        </p:sp>
        <p:sp>
          <p:nvSpPr>
            <p:cNvPr id="272" name="Shape 272"/>
            <p:cNvSpPr/>
            <p:nvPr/>
          </p:nvSpPr>
          <p:spPr>
            <a:xfrm>
              <a:off x="6619057" y="5786146"/>
              <a:ext cx="1270001" cy="673239"/>
            </a:xfrm>
            <a:prstGeom prst="rect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MDM</a:t>
              </a:r>
            </a:p>
          </p:txBody>
        </p:sp>
        <p:sp>
          <p:nvSpPr>
            <p:cNvPr id="273" name="Shape 273"/>
            <p:cNvSpPr/>
            <p:nvPr/>
          </p:nvSpPr>
          <p:spPr>
            <a:xfrm>
              <a:off x="8096632" y="4516974"/>
              <a:ext cx="1270001" cy="673240"/>
            </a:xfrm>
            <a:prstGeom prst="rect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计费</a:t>
              </a:r>
            </a:p>
          </p:txBody>
        </p:sp>
        <p:sp>
          <p:nvSpPr>
            <p:cNvPr id="274" name="Shape 274"/>
            <p:cNvSpPr/>
            <p:nvPr/>
          </p:nvSpPr>
          <p:spPr>
            <a:xfrm>
              <a:off x="8096632" y="5314721"/>
              <a:ext cx="1270001" cy="673240"/>
            </a:xfrm>
            <a:prstGeom prst="rect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续费</a:t>
              </a:r>
            </a:p>
          </p:txBody>
        </p:sp>
        <p:sp>
          <p:nvSpPr>
            <p:cNvPr id="275" name="Shape 275"/>
            <p:cNvSpPr/>
            <p:nvPr/>
          </p:nvSpPr>
          <p:spPr>
            <a:xfrm>
              <a:off x="8096632" y="6112467"/>
              <a:ext cx="1270001" cy="673240"/>
            </a:xfrm>
            <a:prstGeom prst="rect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CRM</a:t>
              </a:r>
            </a:p>
          </p:txBody>
        </p:sp>
        <p:sp>
          <p:nvSpPr>
            <p:cNvPr id="276" name="Shape 276"/>
            <p:cNvSpPr/>
            <p:nvPr/>
          </p:nvSpPr>
          <p:spPr>
            <a:xfrm>
              <a:off x="9438633" y="4524957"/>
              <a:ext cx="1270001" cy="673240"/>
            </a:xfrm>
            <a:prstGeom prst="rect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呼叫中心</a:t>
              </a:r>
            </a:p>
          </p:txBody>
        </p:sp>
        <p:sp>
          <p:nvSpPr>
            <p:cNvPr id="277" name="Shape 277"/>
            <p:cNvSpPr/>
            <p:nvPr/>
          </p:nvSpPr>
          <p:spPr>
            <a:xfrm>
              <a:off x="9438633" y="5314721"/>
              <a:ext cx="1270001" cy="673240"/>
            </a:xfrm>
            <a:prstGeom prst="rect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资产管理</a:t>
              </a:r>
            </a:p>
          </p:txBody>
        </p:sp>
        <p:sp>
          <p:nvSpPr>
            <p:cNvPr id="278" name="Shape 278"/>
            <p:cNvSpPr/>
            <p:nvPr/>
          </p:nvSpPr>
          <p:spPr>
            <a:xfrm>
              <a:off x="9438633" y="6112467"/>
              <a:ext cx="1270001" cy="673240"/>
            </a:xfrm>
            <a:prstGeom prst="rect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Web门户</a:t>
              </a:r>
            </a:p>
          </p:txBody>
        </p:sp>
        <p:sp>
          <p:nvSpPr>
            <p:cNvPr id="279" name="Shape 279"/>
            <p:cNvSpPr/>
            <p:nvPr/>
          </p:nvSpPr>
          <p:spPr>
            <a:xfrm>
              <a:off x="3606245" y="4961210"/>
              <a:ext cx="2805239" cy="1380261"/>
            </a:xfrm>
            <a:prstGeom prst="roundRect">
              <a:avLst>
                <a:gd name="adj" fmla="val 13802"/>
              </a:avLst>
            </a:prstGeom>
            <a:gradFill flip="none" rotWithShape="1">
              <a:gsLst>
                <a:gs pos="0">
                  <a:srgbClr val="189B1A"/>
                </a:gs>
                <a:gs pos="100000">
                  <a:srgbClr val="235D0B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600"/>
              </a:lvl1pPr>
            </a:lstStyle>
            <a:p>
              <a:pPr/>
              <a:r>
                <a:t>Internet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>
            <p:ph type="title"/>
          </p:nvPr>
        </p:nvSpPr>
        <p:spPr>
          <a:xfrm>
            <a:off x="952500" y="345296"/>
            <a:ext cx="11099800" cy="945148"/>
          </a:xfrm>
          <a:prstGeom prst="rect">
            <a:avLst/>
          </a:prstGeom>
        </p:spPr>
        <p:txBody>
          <a:bodyPr/>
          <a:lstStyle>
            <a:lvl1pPr defTabSz="344677">
              <a:defRPr sz="4719"/>
            </a:lvl1pPr>
          </a:lstStyle>
          <a:p>
            <a:pPr/>
            <a:r>
              <a:t>6LoWPAN/uIP互联互通组件架构模型</a:t>
            </a:r>
          </a:p>
        </p:txBody>
      </p:sp>
      <p:grpSp>
        <p:nvGrpSpPr>
          <p:cNvPr id="313" name="Group 313"/>
          <p:cNvGrpSpPr/>
          <p:nvPr/>
        </p:nvGrpSpPr>
        <p:grpSpPr>
          <a:xfrm>
            <a:off x="847812" y="1229229"/>
            <a:ext cx="8370235" cy="6974009"/>
            <a:chOff x="0" y="0"/>
            <a:chExt cx="8370233" cy="6974007"/>
          </a:xfrm>
        </p:grpSpPr>
        <p:sp>
          <p:nvSpPr>
            <p:cNvPr id="287" name="Shape 287"/>
            <p:cNvSpPr/>
            <p:nvPr/>
          </p:nvSpPr>
          <p:spPr>
            <a:xfrm>
              <a:off x="2444067" y="570607"/>
              <a:ext cx="5926167" cy="785836"/>
            </a:xfrm>
            <a:prstGeom prst="roundRect">
              <a:avLst>
                <a:gd name="adj" fmla="val 24242"/>
              </a:avLst>
            </a:prstGeom>
            <a:gradFill flip="none" rotWithShape="1">
              <a:gsLst>
                <a:gs pos="0">
                  <a:srgbClr val="A6AAA8"/>
                </a:gs>
                <a:gs pos="100000">
                  <a:srgbClr val="53585F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600"/>
              </a:lvl1pPr>
            </a:lstStyle>
            <a:p>
              <a:pPr/>
              <a:r>
                <a:t>Shared Memory</a:t>
              </a:r>
            </a:p>
          </p:txBody>
        </p:sp>
        <p:sp>
          <p:nvSpPr>
            <p:cNvPr id="288" name="Shape 288"/>
            <p:cNvSpPr/>
            <p:nvPr/>
          </p:nvSpPr>
          <p:spPr>
            <a:xfrm>
              <a:off x="4053451" y="0"/>
              <a:ext cx="2707400" cy="662145"/>
            </a:xfrm>
            <a:prstGeom prst="rect">
              <a:avLst/>
            </a:prstGeom>
            <a:gradFill flip="none" rotWithShape="1">
              <a:gsLst>
                <a:gs pos="0">
                  <a:srgbClr val="A6AAA8"/>
                </a:gs>
                <a:gs pos="100000">
                  <a:srgbClr val="53585F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600"/>
              </a:pPr>
              <a:r>
                <a:t>User Application</a:t>
              </a:r>
            </a:p>
            <a:p>
              <a:pPr>
                <a:defRPr sz="1600"/>
              </a:pPr>
              <a:r>
                <a:t>(DM, DLMS)</a:t>
              </a:r>
            </a:p>
          </p:txBody>
        </p:sp>
        <p:sp>
          <p:nvSpPr>
            <p:cNvPr id="289" name="Shape 289"/>
            <p:cNvSpPr/>
            <p:nvPr/>
          </p:nvSpPr>
          <p:spPr>
            <a:xfrm>
              <a:off x="2970751" y="1275748"/>
              <a:ext cx="4872799" cy="4813788"/>
            </a:xfrm>
            <a:prstGeom prst="rect">
              <a:avLst/>
            </a:prstGeom>
            <a:gradFill flip="none" rotWithShape="1">
              <a:gsLst>
                <a:gs pos="0">
                  <a:srgbClr val="A6AAA8"/>
                </a:gs>
                <a:gs pos="100000">
                  <a:srgbClr val="53585F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>
                <a:defRPr b="1" sz="18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uIP</a:t>
              </a:r>
            </a:p>
          </p:txBody>
        </p:sp>
        <p:sp>
          <p:nvSpPr>
            <p:cNvPr id="290" name="Shape 290"/>
            <p:cNvSpPr/>
            <p:nvPr/>
          </p:nvSpPr>
          <p:spPr>
            <a:xfrm>
              <a:off x="3225365" y="1702260"/>
              <a:ext cx="1071418" cy="2717638"/>
            </a:xfrm>
            <a:prstGeom prst="rect">
              <a:avLst/>
            </a:prstGeom>
            <a:gradFill flip="none" rotWithShape="1">
              <a:gsLst>
                <a:gs pos="0">
                  <a:srgbClr val="A6AAA8"/>
                </a:gs>
                <a:gs pos="100000">
                  <a:srgbClr val="53585F"/>
                </a:gs>
              </a:gsLst>
              <a:lin ang="5400000" scaled="0"/>
            </a:grad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>
                <a:defRPr b="1" sz="18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Event</a:t>
              </a:r>
            </a:p>
          </p:txBody>
        </p:sp>
        <p:sp>
          <p:nvSpPr>
            <p:cNvPr id="291" name="Shape 291"/>
            <p:cNvSpPr/>
            <p:nvPr/>
          </p:nvSpPr>
          <p:spPr>
            <a:xfrm>
              <a:off x="4497010" y="1714960"/>
              <a:ext cx="1820282" cy="469103"/>
            </a:xfrm>
            <a:prstGeom prst="rect">
              <a:avLst/>
            </a:prstGeom>
            <a:gradFill flip="none" rotWithShape="1">
              <a:gsLst>
                <a:gs pos="0">
                  <a:srgbClr val="A6AAA8"/>
                </a:gs>
                <a:gs pos="100000">
                  <a:srgbClr val="53585F"/>
                </a:gs>
              </a:gsLst>
              <a:lin ang="5400000" scaled="0"/>
            </a:grad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/>
              </a:lvl1pPr>
            </a:lstStyle>
            <a:p>
              <a:pPr/>
              <a:r>
                <a:t>UDP Socket</a:t>
              </a:r>
            </a:p>
          </p:txBody>
        </p:sp>
        <p:sp>
          <p:nvSpPr>
            <p:cNvPr id="292" name="Shape 292"/>
            <p:cNvSpPr/>
            <p:nvPr/>
          </p:nvSpPr>
          <p:spPr>
            <a:xfrm>
              <a:off x="4497010" y="2335213"/>
              <a:ext cx="1820282" cy="502593"/>
            </a:xfrm>
            <a:prstGeom prst="rect">
              <a:avLst/>
            </a:prstGeom>
            <a:gradFill flip="none" rotWithShape="1">
              <a:gsLst>
                <a:gs pos="0">
                  <a:srgbClr val="A6AAA8"/>
                </a:gs>
                <a:gs pos="100000">
                  <a:srgbClr val="53585F"/>
                </a:gs>
              </a:gsLst>
              <a:lin ang="5400000" scaled="0"/>
            </a:grad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/>
              </a:lvl1pPr>
            </a:lstStyle>
            <a:p>
              <a:pPr/>
              <a:r>
                <a:t>UDP</a:t>
              </a:r>
            </a:p>
          </p:txBody>
        </p:sp>
        <p:sp>
          <p:nvSpPr>
            <p:cNvPr id="293" name="Shape 293"/>
            <p:cNvSpPr/>
            <p:nvPr/>
          </p:nvSpPr>
          <p:spPr>
            <a:xfrm>
              <a:off x="6517519" y="1702260"/>
              <a:ext cx="1071418" cy="2717638"/>
            </a:xfrm>
            <a:prstGeom prst="rect">
              <a:avLst/>
            </a:prstGeom>
            <a:gradFill flip="none" rotWithShape="1">
              <a:gsLst>
                <a:gs pos="0">
                  <a:srgbClr val="A6AAA8"/>
                </a:gs>
                <a:gs pos="100000">
                  <a:srgbClr val="53585F"/>
                </a:gs>
              </a:gsLst>
              <a:lin ang="5400000" scaled="0"/>
            </a:grad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>
                <a:defRPr b="1" sz="18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SM</a:t>
              </a:r>
            </a:p>
          </p:txBody>
        </p:sp>
        <p:sp>
          <p:nvSpPr>
            <p:cNvPr id="294" name="Shape 294"/>
            <p:cNvSpPr/>
            <p:nvPr/>
          </p:nvSpPr>
          <p:spPr>
            <a:xfrm>
              <a:off x="4509710" y="2976256"/>
              <a:ext cx="1820282" cy="1878332"/>
            </a:xfrm>
            <a:prstGeom prst="rect">
              <a:avLst/>
            </a:prstGeom>
            <a:gradFill flip="none" rotWithShape="1">
              <a:gsLst>
                <a:gs pos="0">
                  <a:srgbClr val="A6AAA8"/>
                </a:gs>
                <a:gs pos="100000">
                  <a:srgbClr val="53585F"/>
                </a:gs>
              </a:gsLst>
              <a:lin ang="5400000" scaled="0"/>
            </a:grad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295" name="Shape 295"/>
            <p:cNvSpPr/>
            <p:nvPr/>
          </p:nvSpPr>
          <p:spPr>
            <a:xfrm>
              <a:off x="4930593" y="3074119"/>
              <a:ext cx="1096818" cy="442580"/>
            </a:xfrm>
            <a:prstGeom prst="roundRect">
              <a:avLst>
                <a:gd name="adj" fmla="val 43043"/>
              </a:avLst>
            </a:prstGeom>
            <a:gradFill flip="none" rotWithShape="1">
              <a:gsLst>
                <a:gs pos="0">
                  <a:srgbClr val="A6AAA8"/>
                </a:gs>
                <a:gs pos="100000">
                  <a:srgbClr val="53585F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600"/>
              </a:lvl1pPr>
            </a:lstStyle>
            <a:p>
              <a:pPr/>
              <a:r>
                <a:t>IPv6</a:t>
              </a:r>
            </a:p>
          </p:txBody>
        </p:sp>
        <p:sp>
          <p:nvSpPr>
            <p:cNvPr id="296" name="Shape 296"/>
            <p:cNvSpPr/>
            <p:nvPr/>
          </p:nvSpPr>
          <p:spPr>
            <a:xfrm>
              <a:off x="4930593" y="3596741"/>
              <a:ext cx="1096818" cy="442580"/>
            </a:xfrm>
            <a:prstGeom prst="roundRect">
              <a:avLst>
                <a:gd name="adj" fmla="val 43043"/>
              </a:avLst>
            </a:prstGeom>
            <a:gradFill flip="none" rotWithShape="1">
              <a:gsLst>
                <a:gs pos="0">
                  <a:srgbClr val="A6AAA8"/>
                </a:gs>
                <a:gs pos="100000">
                  <a:srgbClr val="53585F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600"/>
              </a:lvl1pPr>
            </a:lstStyle>
            <a:p>
              <a:pPr/>
              <a:r>
                <a:t>ICMPv6</a:t>
              </a:r>
            </a:p>
          </p:txBody>
        </p:sp>
        <p:sp>
          <p:nvSpPr>
            <p:cNvPr id="297" name="Shape 297"/>
            <p:cNvSpPr/>
            <p:nvPr/>
          </p:nvSpPr>
          <p:spPr>
            <a:xfrm>
              <a:off x="4615312" y="4262702"/>
              <a:ext cx="796713" cy="442579"/>
            </a:xfrm>
            <a:prstGeom prst="roundRect">
              <a:avLst>
                <a:gd name="adj" fmla="val 43043"/>
              </a:avLst>
            </a:prstGeom>
            <a:gradFill flip="none" rotWithShape="1">
              <a:gsLst>
                <a:gs pos="0">
                  <a:srgbClr val="A6AAA8"/>
                </a:gs>
                <a:gs pos="100000">
                  <a:srgbClr val="53585F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600"/>
              </a:lvl1pPr>
            </a:lstStyle>
            <a:p>
              <a:pPr/>
              <a:r>
                <a:t>ND6</a:t>
              </a:r>
            </a:p>
          </p:txBody>
        </p:sp>
        <p:sp>
          <p:nvSpPr>
            <p:cNvPr id="298" name="Shape 298"/>
            <p:cNvSpPr/>
            <p:nvPr/>
          </p:nvSpPr>
          <p:spPr>
            <a:xfrm>
              <a:off x="5427677" y="4262702"/>
              <a:ext cx="796714" cy="442579"/>
            </a:xfrm>
            <a:prstGeom prst="roundRect">
              <a:avLst>
                <a:gd name="adj" fmla="val 43043"/>
              </a:avLst>
            </a:prstGeom>
            <a:gradFill flip="none" rotWithShape="1">
              <a:gsLst>
                <a:gs pos="0">
                  <a:srgbClr val="A6AAA8"/>
                </a:gs>
                <a:gs pos="100000">
                  <a:srgbClr val="53585F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600"/>
              </a:lvl1pPr>
            </a:lstStyle>
            <a:p>
              <a:pPr/>
              <a:r>
                <a:t>RPL</a:t>
              </a:r>
            </a:p>
          </p:txBody>
        </p:sp>
        <p:sp>
          <p:nvSpPr>
            <p:cNvPr id="299" name="Shape 299"/>
            <p:cNvSpPr/>
            <p:nvPr/>
          </p:nvSpPr>
          <p:spPr>
            <a:xfrm>
              <a:off x="3271420" y="2365219"/>
              <a:ext cx="979308" cy="442580"/>
            </a:xfrm>
            <a:prstGeom prst="roundRect">
              <a:avLst>
                <a:gd name="adj" fmla="val 43043"/>
              </a:avLst>
            </a:prstGeom>
            <a:gradFill flip="none" rotWithShape="1">
              <a:gsLst>
                <a:gs pos="0">
                  <a:srgbClr val="A6AAA8"/>
                </a:gs>
                <a:gs pos="100000">
                  <a:srgbClr val="53585F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/>
              </a:lvl1pPr>
            </a:lstStyle>
            <a:p>
              <a:pPr/>
              <a:r>
                <a:t>User</a:t>
              </a:r>
            </a:p>
          </p:txBody>
        </p:sp>
        <p:sp>
          <p:nvSpPr>
            <p:cNvPr id="300" name="Shape 300"/>
            <p:cNvSpPr/>
            <p:nvPr/>
          </p:nvSpPr>
          <p:spPr>
            <a:xfrm>
              <a:off x="3271420" y="2926896"/>
              <a:ext cx="979308" cy="442580"/>
            </a:xfrm>
            <a:prstGeom prst="roundRect">
              <a:avLst>
                <a:gd name="adj" fmla="val 43043"/>
              </a:avLst>
            </a:prstGeom>
            <a:gradFill flip="none" rotWithShape="1">
              <a:gsLst>
                <a:gs pos="0">
                  <a:srgbClr val="A6AAA8"/>
                </a:gs>
                <a:gs pos="100000">
                  <a:srgbClr val="53585F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/>
              </a:lvl1pPr>
            </a:lstStyle>
            <a:p>
              <a:pPr/>
              <a:r>
                <a:t>Timer</a:t>
              </a:r>
            </a:p>
          </p:txBody>
        </p:sp>
        <p:sp>
          <p:nvSpPr>
            <p:cNvPr id="301" name="Shape 301"/>
            <p:cNvSpPr/>
            <p:nvPr/>
          </p:nvSpPr>
          <p:spPr>
            <a:xfrm>
              <a:off x="3271420" y="3482526"/>
              <a:ext cx="979308" cy="442580"/>
            </a:xfrm>
            <a:prstGeom prst="roundRect">
              <a:avLst>
                <a:gd name="adj" fmla="val 43043"/>
              </a:avLst>
            </a:prstGeom>
            <a:gradFill flip="none" rotWithShape="1">
              <a:gsLst>
                <a:gs pos="0">
                  <a:srgbClr val="A6AAA8"/>
                </a:gs>
                <a:gs pos="100000">
                  <a:srgbClr val="53585F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/>
              </a:lvl1pPr>
            </a:lstStyle>
            <a:p>
              <a:pPr/>
              <a:r>
                <a:t>MAC</a:t>
              </a:r>
            </a:p>
          </p:txBody>
        </p:sp>
        <p:sp>
          <p:nvSpPr>
            <p:cNvPr id="302" name="Shape 302"/>
            <p:cNvSpPr/>
            <p:nvPr/>
          </p:nvSpPr>
          <p:spPr>
            <a:xfrm>
              <a:off x="6563574" y="2365219"/>
              <a:ext cx="979308" cy="442580"/>
            </a:xfrm>
            <a:prstGeom prst="roundRect">
              <a:avLst>
                <a:gd name="adj" fmla="val 43043"/>
              </a:avLst>
            </a:prstGeom>
            <a:gradFill flip="none" rotWithShape="1">
              <a:gsLst>
                <a:gs pos="0">
                  <a:srgbClr val="A6AAA8"/>
                </a:gs>
                <a:gs pos="100000">
                  <a:srgbClr val="53585F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/>
              </a:lvl1pPr>
            </a:lstStyle>
            <a:p>
              <a:pPr/>
              <a:r>
                <a:t>Config</a:t>
              </a:r>
            </a:p>
          </p:txBody>
        </p:sp>
        <p:sp>
          <p:nvSpPr>
            <p:cNvPr id="303" name="Shape 303"/>
            <p:cNvSpPr/>
            <p:nvPr/>
          </p:nvSpPr>
          <p:spPr>
            <a:xfrm>
              <a:off x="6588973" y="2926896"/>
              <a:ext cx="979308" cy="442580"/>
            </a:xfrm>
            <a:prstGeom prst="roundRect">
              <a:avLst>
                <a:gd name="adj" fmla="val 43043"/>
              </a:avLst>
            </a:prstGeom>
            <a:gradFill flip="none" rotWithShape="1">
              <a:gsLst>
                <a:gs pos="0">
                  <a:srgbClr val="A6AAA8"/>
                </a:gs>
                <a:gs pos="100000">
                  <a:srgbClr val="53585F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/>
              </a:lvl1pPr>
            </a:lstStyle>
            <a:p>
              <a:pPr/>
              <a:r>
                <a:t>Stats</a:t>
              </a:r>
            </a:p>
          </p:txBody>
        </p:sp>
        <p:sp>
          <p:nvSpPr>
            <p:cNvPr id="304" name="Shape 304"/>
            <p:cNvSpPr/>
            <p:nvPr/>
          </p:nvSpPr>
          <p:spPr>
            <a:xfrm>
              <a:off x="6588973" y="3482526"/>
              <a:ext cx="979308" cy="442580"/>
            </a:xfrm>
            <a:prstGeom prst="roundRect">
              <a:avLst>
                <a:gd name="adj" fmla="val 43043"/>
              </a:avLst>
            </a:prstGeom>
            <a:gradFill flip="none" rotWithShape="1">
              <a:gsLst>
                <a:gs pos="0">
                  <a:srgbClr val="A6AAA8"/>
                </a:gs>
                <a:gs pos="100000">
                  <a:srgbClr val="53585F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/>
              </a:lvl1pPr>
            </a:lstStyle>
            <a:p>
              <a:pPr/>
              <a:r>
                <a:t>Log</a:t>
              </a:r>
            </a:p>
          </p:txBody>
        </p:sp>
        <p:sp>
          <p:nvSpPr>
            <p:cNvPr id="305" name="Shape 305"/>
            <p:cNvSpPr/>
            <p:nvPr/>
          </p:nvSpPr>
          <p:spPr>
            <a:xfrm>
              <a:off x="3783869" y="5138730"/>
              <a:ext cx="3096602" cy="502593"/>
            </a:xfrm>
            <a:prstGeom prst="rect">
              <a:avLst/>
            </a:prstGeom>
            <a:gradFill flip="none" rotWithShape="1">
              <a:gsLst>
                <a:gs pos="0">
                  <a:srgbClr val="A6AAA8"/>
                </a:gs>
                <a:gs pos="100000">
                  <a:srgbClr val="53585F"/>
                </a:gs>
              </a:gsLst>
              <a:lin ang="5400000" scaled="0"/>
            </a:grad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>
                <a:defRPr b="1" sz="18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6LoWPAN</a:t>
              </a:r>
            </a:p>
          </p:txBody>
        </p:sp>
        <p:sp>
          <p:nvSpPr>
            <p:cNvPr id="306" name="Shape 306"/>
            <p:cNvSpPr/>
            <p:nvPr/>
          </p:nvSpPr>
          <p:spPr>
            <a:xfrm>
              <a:off x="2667040" y="5785663"/>
              <a:ext cx="5480221" cy="494502"/>
            </a:xfrm>
            <a:prstGeom prst="roundRect">
              <a:avLst>
                <a:gd name="adj" fmla="val 38524"/>
              </a:avLst>
            </a:prstGeom>
            <a:gradFill flip="none" rotWithShape="1">
              <a:gsLst>
                <a:gs pos="0">
                  <a:srgbClr val="A6AAA8"/>
                </a:gs>
                <a:gs pos="100000">
                  <a:srgbClr val="53585F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600"/>
              </a:lvl1pPr>
            </a:lstStyle>
            <a:p>
              <a:pPr/>
              <a:r>
                <a:t>MAC Adaption Layer</a:t>
              </a:r>
            </a:p>
          </p:txBody>
        </p:sp>
        <p:sp>
          <p:nvSpPr>
            <p:cNvPr id="307" name="Shape 307"/>
            <p:cNvSpPr/>
            <p:nvPr/>
          </p:nvSpPr>
          <p:spPr>
            <a:xfrm>
              <a:off x="2667040" y="6479506"/>
              <a:ext cx="5480221" cy="494502"/>
            </a:xfrm>
            <a:prstGeom prst="roundRect">
              <a:avLst>
                <a:gd name="adj" fmla="val 38524"/>
              </a:avLst>
            </a:prstGeom>
            <a:gradFill flip="none" rotWithShape="1">
              <a:gsLst>
                <a:gs pos="0">
                  <a:srgbClr val="A6AAA8"/>
                </a:gs>
                <a:gs pos="100000">
                  <a:srgbClr val="53585F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600"/>
              </a:lvl1pPr>
            </a:lstStyle>
            <a:p>
              <a:pPr/>
              <a:r>
                <a:t>MAC Layer</a:t>
              </a:r>
            </a:p>
          </p:txBody>
        </p:sp>
        <p:sp>
          <p:nvSpPr>
            <p:cNvPr id="308" name="Shape 308"/>
            <p:cNvSpPr/>
            <p:nvPr/>
          </p:nvSpPr>
          <p:spPr>
            <a:xfrm>
              <a:off x="0" y="1142926"/>
              <a:ext cx="2257629" cy="4629063"/>
            </a:xfrm>
            <a:prstGeom prst="roundRect">
              <a:avLst>
                <a:gd name="adj" fmla="val 8438"/>
              </a:avLst>
            </a:prstGeom>
            <a:gradFill flip="none" rotWithShape="1">
              <a:gsLst>
                <a:gs pos="0">
                  <a:srgbClr val="A6AAA8"/>
                </a:gs>
                <a:gs pos="100000">
                  <a:srgbClr val="53585F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27000" tIns="127000" rIns="127000" bIns="127000" numCol="1" anchor="t">
              <a:noAutofit/>
            </a:bodyPr>
            <a:lstStyle/>
            <a:p>
              <a:pPr>
                <a:defRPr b="1" sz="180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LiteOS Kernel</a:t>
              </a:r>
            </a:p>
            <a:p>
              <a:pPr>
                <a:defRPr sz="1600"/>
              </a:pPr>
            </a:p>
            <a:p>
              <a:pPr>
                <a:defRPr sz="1600"/>
              </a:pPr>
            </a:p>
            <a:p>
              <a:pPr>
                <a:defRPr sz="1600"/>
              </a:pPr>
            </a:p>
            <a:p>
              <a:pPr>
                <a:defRPr sz="1600"/>
              </a:pPr>
            </a:p>
            <a:p>
              <a:pPr>
                <a:defRPr sz="1600"/>
              </a:pPr>
            </a:p>
            <a:p>
              <a:pPr>
                <a:defRPr sz="1600"/>
              </a:pPr>
            </a:p>
            <a:p>
              <a:pPr>
                <a:defRPr sz="1600"/>
              </a:pPr>
            </a:p>
            <a:p>
              <a:pPr>
                <a:defRPr sz="1600"/>
              </a:pPr>
            </a:p>
            <a:p>
              <a:pPr>
                <a:defRPr sz="1600"/>
              </a:pPr>
            </a:p>
            <a:p>
              <a:pPr>
                <a:defRPr sz="1600"/>
              </a:pPr>
            </a:p>
            <a:p>
              <a:pPr>
                <a:defRPr sz="1600"/>
              </a:pPr>
            </a:p>
            <a:p>
              <a:pPr>
                <a:defRPr sz="1600"/>
              </a:pPr>
            </a:p>
            <a:p>
              <a:pPr>
                <a:defRPr b="1" sz="160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.</a:t>
              </a:r>
            </a:p>
            <a:p>
              <a:pPr>
                <a:defRPr b="1" sz="160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.</a:t>
              </a:r>
            </a:p>
            <a:p>
              <a:pPr>
                <a:defRPr b="1" sz="160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.</a:t>
              </a:r>
            </a:p>
            <a:p>
              <a:pPr>
                <a:defRPr b="1" sz="160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.</a:t>
              </a:r>
            </a:p>
          </p:txBody>
        </p:sp>
        <p:sp>
          <p:nvSpPr>
            <p:cNvPr id="309" name="Shape 309"/>
            <p:cNvSpPr/>
            <p:nvPr/>
          </p:nvSpPr>
          <p:spPr>
            <a:xfrm>
              <a:off x="270395" y="1728222"/>
              <a:ext cx="1716839" cy="442580"/>
            </a:xfrm>
            <a:prstGeom prst="roundRect">
              <a:avLst>
                <a:gd name="adj" fmla="val 43043"/>
              </a:avLst>
            </a:prstGeom>
            <a:gradFill flip="none" rotWithShape="1">
              <a:gsLst>
                <a:gs pos="0">
                  <a:srgbClr val="A6AAA8"/>
                </a:gs>
                <a:gs pos="100000">
                  <a:srgbClr val="53585F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/>
              </a:lvl1pPr>
            </a:lstStyle>
            <a:p>
              <a:pPr/>
              <a:r>
                <a:t>Timer</a:t>
              </a:r>
            </a:p>
          </p:txBody>
        </p:sp>
        <p:sp>
          <p:nvSpPr>
            <p:cNvPr id="310" name="Shape 310"/>
            <p:cNvSpPr/>
            <p:nvPr/>
          </p:nvSpPr>
          <p:spPr>
            <a:xfrm>
              <a:off x="270395" y="2365219"/>
              <a:ext cx="1716839" cy="442580"/>
            </a:xfrm>
            <a:prstGeom prst="roundRect">
              <a:avLst>
                <a:gd name="adj" fmla="val 43043"/>
              </a:avLst>
            </a:prstGeom>
            <a:gradFill flip="none" rotWithShape="1">
              <a:gsLst>
                <a:gs pos="0">
                  <a:srgbClr val="A6AAA8"/>
                </a:gs>
                <a:gs pos="100000">
                  <a:srgbClr val="53585F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/>
              </a:lvl1pPr>
            </a:lstStyle>
            <a:p>
              <a:pPr/>
              <a:r>
                <a:t>Signals</a:t>
              </a:r>
            </a:p>
          </p:txBody>
        </p:sp>
        <p:sp>
          <p:nvSpPr>
            <p:cNvPr id="311" name="Shape 311"/>
            <p:cNvSpPr/>
            <p:nvPr/>
          </p:nvSpPr>
          <p:spPr>
            <a:xfrm>
              <a:off x="270395" y="3074119"/>
              <a:ext cx="1716839" cy="442580"/>
            </a:xfrm>
            <a:prstGeom prst="roundRect">
              <a:avLst>
                <a:gd name="adj" fmla="val 43043"/>
              </a:avLst>
            </a:prstGeom>
            <a:gradFill flip="none" rotWithShape="1">
              <a:gsLst>
                <a:gs pos="0">
                  <a:srgbClr val="A6AAA8"/>
                </a:gs>
                <a:gs pos="100000">
                  <a:srgbClr val="53585F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/>
              </a:lvl1pPr>
            </a:lstStyle>
            <a:p>
              <a:pPr/>
              <a:r>
                <a:t>Mutex</a:t>
              </a:r>
            </a:p>
          </p:txBody>
        </p:sp>
        <p:sp>
          <p:nvSpPr>
            <p:cNvPr id="312" name="Shape 312"/>
            <p:cNvSpPr/>
            <p:nvPr/>
          </p:nvSpPr>
          <p:spPr>
            <a:xfrm>
              <a:off x="270395" y="3783019"/>
              <a:ext cx="1716839" cy="442579"/>
            </a:xfrm>
            <a:prstGeom prst="roundRect">
              <a:avLst>
                <a:gd name="adj" fmla="val 43043"/>
              </a:avLst>
            </a:prstGeom>
            <a:gradFill flip="none" rotWithShape="1">
              <a:gsLst>
                <a:gs pos="0">
                  <a:srgbClr val="A6AAA8"/>
                </a:gs>
                <a:gs pos="100000">
                  <a:srgbClr val="53585F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1600"/>
              </a:lvl1pPr>
            </a:lstStyle>
            <a:p>
              <a:pPr/>
              <a:r>
                <a:t>Task</a:t>
              </a:r>
            </a:p>
          </p:txBody>
        </p:sp>
      </p:grpSp>
      <p:sp>
        <p:nvSpPr>
          <p:cNvPr id="314" name="Shape 314"/>
          <p:cNvSpPr/>
          <p:nvPr>
            <p:ph type="body" sz="quarter" idx="4294967295"/>
          </p:nvPr>
        </p:nvSpPr>
        <p:spPr>
          <a:xfrm>
            <a:off x="9503217" y="1211807"/>
            <a:ext cx="2952128" cy="7329987"/>
          </a:xfrm>
          <a:prstGeom prst="rect">
            <a:avLst/>
          </a:prstGeom>
        </p:spPr>
        <p:txBody>
          <a:bodyPr anchor="t"/>
          <a:lstStyle/>
          <a:p>
            <a:pPr marL="182244" indent="-182244" defTabSz="239522">
              <a:spcBef>
                <a:spcPts val="1700"/>
              </a:spcBef>
              <a:defRPr sz="1558"/>
            </a:pPr>
            <a:r>
              <a:t>Validate device against the white list</a:t>
            </a:r>
          </a:p>
          <a:p>
            <a:pPr marL="182244" indent="-182244" defTabSz="239522">
              <a:spcBef>
                <a:spcPts val="1700"/>
              </a:spcBef>
              <a:defRPr sz="1558"/>
            </a:pPr>
            <a:r>
              <a:t>Provide events for node Join, Leave and Change</a:t>
            </a:r>
          </a:p>
          <a:p>
            <a:pPr marL="182244" indent="-182244" defTabSz="239522">
              <a:spcBef>
                <a:spcPts val="1700"/>
              </a:spcBef>
              <a:defRPr sz="1558"/>
            </a:pPr>
            <a:r>
              <a:t>Node Shutdown/Remove</a:t>
            </a:r>
          </a:p>
          <a:p>
            <a:pPr marL="182244" indent="-182244" defTabSz="239522">
              <a:spcBef>
                <a:spcPts val="1700"/>
              </a:spcBef>
              <a:defRPr sz="1558"/>
            </a:pPr>
            <a:r>
              <a:t>Routing Table Information</a:t>
            </a:r>
          </a:p>
          <a:p>
            <a:pPr marL="182244" indent="-182244" defTabSz="239522">
              <a:spcBef>
                <a:spcPts val="1700"/>
              </a:spcBef>
              <a:defRPr sz="1558"/>
            </a:pPr>
            <a:r>
              <a:t>Network level self detection</a:t>
            </a:r>
          </a:p>
          <a:p>
            <a:pPr marL="182244" indent="-182244" defTabSz="239522">
              <a:spcBef>
                <a:spcPts val="1700"/>
              </a:spcBef>
              <a:defRPr sz="1558"/>
            </a:pPr>
            <a:r>
              <a:t>DCU need to detect Nodes leaving the network</a:t>
            </a:r>
          </a:p>
          <a:p>
            <a:pPr marL="182244" indent="-182244" defTabSz="239522">
              <a:spcBef>
                <a:spcPts val="1700"/>
              </a:spcBef>
              <a:defRPr sz="1558"/>
            </a:pPr>
            <a:r>
              <a:t>Network Statistics Information</a:t>
            </a:r>
          </a:p>
          <a:p>
            <a:pPr marL="182244" indent="-182244" defTabSz="239522">
              <a:spcBef>
                <a:spcPts val="1700"/>
              </a:spcBef>
              <a:defRPr sz="1558"/>
            </a:pPr>
            <a:r>
              <a:t>RPL Parmeter configuration</a:t>
            </a:r>
          </a:p>
          <a:p>
            <a:pPr marL="182244" indent="-182244" defTabSz="239522">
              <a:spcBef>
                <a:spcPts val="1700"/>
              </a:spcBef>
              <a:defRPr sz="1558"/>
            </a:pPr>
            <a:r>
              <a:t>Ping Support</a:t>
            </a:r>
          </a:p>
          <a:p>
            <a:pPr marL="182244" indent="-182244" defTabSz="239522">
              <a:spcBef>
                <a:spcPts val="1700"/>
              </a:spcBef>
              <a:defRPr sz="1558"/>
            </a:pPr>
            <a:r>
              <a:t>USB fall back interface</a:t>
            </a:r>
          </a:p>
          <a:p>
            <a:pPr marL="182244" indent="-182244" defTabSz="239522">
              <a:spcBef>
                <a:spcPts val="1700"/>
              </a:spcBef>
              <a:defRPr sz="1558"/>
            </a:pPr>
            <a:r>
              <a:t>Support for UDP sockets</a:t>
            </a:r>
          </a:p>
          <a:p>
            <a:pPr marL="182244" indent="-182244" defTabSz="239522">
              <a:spcBef>
                <a:spcPts val="1700"/>
              </a:spcBef>
              <a:defRPr sz="1558"/>
            </a:pPr>
            <a:r>
              <a:t>Support 2048 bytes frames for 802.15.4</a:t>
            </a:r>
          </a:p>
          <a:p>
            <a:pPr marL="182244" indent="-182244" defTabSz="239522">
              <a:spcBef>
                <a:spcPts val="1700"/>
              </a:spcBef>
              <a:defRPr sz="1558"/>
            </a:pPr>
            <a:r>
              <a:t>Support for 6LoWPAN compression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