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84" r:id="rId5"/>
    <p:sldId id="286" r:id="rId6"/>
    <p:sldId id="298" r:id="rId7"/>
    <p:sldId id="287" r:id="rId8"/>
    <p:sldId id="285" r:id="rId9"/>
    <p:sldId id="303" r:id="rId10"/>
    <p:sldId id="304" r:id="rId11"/>
    <p:sldId id="299" r:id="rId12"/>
    <p:sldId id="305" r:id="rId13"/>
    <p:sldId id="302" r:id="rId14"/>
    <p:sldId id="300" r:id="rId15"/>
    <p:sldId id="306" r:id="rId16"/>
    <p:sldId id="307" r:id="rId17"/>
    <p:sldId id="308" r:id="rId18"/>
    <p:sldId id="311" r:id="rId19"/>
    <p:sldId id="314" r:id="rId20"/>
    <p:sldId id="316" r:id="rId21"/>
    <p:sldId id="317" r:id="rId22"/>
    <p:sldId id="318" r:id="rId23"/>
    <p:sldId id="319" r:id="rId24"/>
    <p:sldId id="323" r:id="rId25"/>
    <p:sldId id="315" r:id="rId26"/>
    <p:sldId id="324" r:id="rId27"/>
    <p:sldId id="320" r:id="rId28"/>
    <p:sldId id="313"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4BF"/>
    <a:srgbClr val="E9C46A"/>
    <a:srgbClr val="97EFD3"/>
    <a:srgbClr val="F15574"/>
    <a:srgbClr val="F4EBE8"/>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D6C1B-31C0-48C8-A699-817A00F6C0A2}" v="454" dt="2023-05-14T00:33:10.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418" autoAdjust="0"/>
  </p:normalViewPr>
  <p:slideViewPr>
    <p:cSldViewPr snapToGrid="0" snapToObjects="1" showGuides="1">
      <p:cViewPr varScale="1">
        <p:scale>
          <a:sx n="59" d="100"/>
          <a:sy n="59" d="100"/>
        </p:scale>
        <p:origin x="1618" y="72"/>
      </p:cViewPr>
      <p:guideLst>
        <p:guide orient="horz" pos="528"/>
        <p:guide pos="6216"/>
        <p:guide pos="1440"/>
        <p:guide orient="horz" pos="2352"/>
        <p:guide orient="horz" pos="936"/>
        <p:guide pos="3840"/>
        <p:guide orient="horz" pos="3144"/>
      </p:guideLst>
    </p:cSldViewPr>
  </p:slideViewPr>
  <p:outlineViewPr>
    <p:cViewPr>
      <p:scale>
        <a:sx n="33" d="100"/>
        <a:sy n="33" d="100"/>
      </p:scale>
      <p:origin x="0" y="-370"/>
    </p:cViewPr>
  </p:outlineViewPr>
  <p:notesTextViewPr>
    <p:cViewPr>
      <p:scale>
        <a:sx n="1" d="1"/>
        <a:sy n="1" d="1"/>
      </p:scale>
      <p:origin x="0" y="0"/>
    </p:cViewPr>
  </p:notesTextViewPr>
  <p:sorterViewPr>
    <p:cViewPr>
      <p:scale>
        <a:sx n="100" d="100"/>
        <a:sy n="100" d="100"/>
      </p:scale>
      <p:origin x="0" y="-20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12036-FC0C-4F3A-A754-B7E2F05856FA}" type="doc">
      <dgm:prSet loTypeId="urn:microsoft.com/office/officeart/2005/8/layout/chevron1" loCatId="process" qsTypeId="urn:microsoft.com/office/officeart/2005/8/quickstyle/simple1" qsCatId="simple" csTypeId="urn:microsoft.com/office/officeart/2005/8/colors/accent1_2" csCatId="accent1" phldr="1"/>
      <dgm:spPr/>
    </dgm:pt>
    <dgm:pt modelId="{EA5F3798-B2BA-4658-8F09-F3315C3F8FF1}">
      <dgm:prSet phldrT="[Text]"/>
      <dgm:spPr/>
      <dgm:t>
        <a:bodyPr/>
        <a:lstStyle/>
        <a:p>
          <a:r>
            <a:rPr lang="en-IN" dirty="0">
              <a:solidFill>
                <a:schemeClr val="tx1"/>
              </a:solidFill>
            </a:rPr>
            <a:t>Write prompt and set hyperparameters for LLM </a:t>
          </a:r>
        </a:p>
      </dgm:t>
    </dgm:pt>
    <dgm:pt modelId="{AB90B4A9-6644-4989-8419-DA1EF3F34E06}" type="parTrans" cxnId="{16416133-36EA-4DDB-BC01-1171098C2A22}">
      <dgm:prSet/>
      <dgm:spPr/>
      <dgm:t>
        <a:bodyPr/>
        <a:lstStyle/>
        <a:p>
          <a:endParaRPr lang="en-IN"/>
        </a:p>
      </dgm:t>
    </dgm:pt>
    <dgm:pt modelId="{1292DBAA-9A87-4A03-BF63-8BE4292E8945}" type="sibTrans" cxnId="{16416133-36EA-4DDB-BC01-1171098C2A22}">
      <dgm:prSet/>
      <dgm:spPr/>
      <dgm:t>
        <a:bodyPr/>
        <a:lstStyle/>
        <a:p>
          <a:endParaRPr lang="en-IN"/>
        </a:p>
      </dgm:t>
    </dgm:pt>
    <dgm:pt modelId="{28C6364A-EC23-4629-8B97-230CB6CD539C}">
      <dgm:prSet phldrT="[Text]"/>
      <dgm:spPr/>
      <dgm:t>
        <a:bodyPr/>
        <a:lstStyle/>
        <a:p>
          <a:r>
            <a:rPr lang="en-IN" dirty="0">
              <a:solidFill>
                <a:schemeClr val="tx1"/>
              </a:solidFill>
            </a:rPr>
            <a:t>Model Processes logs and Gives Output</a:t>
          </a:r>
        </a:p>
      </dgm:t>
    </dgm:pt>
    <dgm:pt modelId="{474A6357-0023-407E-A830-467900EB3505}" type="parTrans" cxnId="{87DF22DE-1235-4B63-9499-DF6C36B7DA53}">
      <dgm:prSet/>
      <dgm:spPr/>
      <dgm:t>
        <a:bodyPr/>
        <a:lstStyle/>
        <a:p>
          <a:endParaRPr lang="en-IN"/>
        </a:p>
      </dgm:t>
    </dgm:pt>
    <dgm:pt modelId="{45BA104A-36C7-43E4-BB16-68597D8AA5C1}" type="sibTrans" cxnId="{87DF22DE-1235-4B63-9499-DF6C36B7DA53}">
      <dgm:prSet/>
      <dgm:spPr/>
      <dgm:t>
        <a:bodyPr/>
        <a:lstStyle/>
        <a:p>
          <a:endParaRPr lang="en-IN"/>
        </a:p>
      </dgm:t>
    </dgm:pt>
    <dgm:pt modelId="{AD1DF2C7-BC27-439D-995B-17C03FDCAF0D}">
      <dgm:prSet phldrT="[Text]"/>
      <dgm:spPr/>
      <dgm:t>
        <a:bodyPr/>
        <a:lstStyle/>
        <a:p>
          <a:r>
            <a:rPr lang="en-IN" dirty="0">
              <a:solidFill>
                <a:schemeClr val="tx1"/>
              </a:solidFill>
            </a:rPr>
            <a:t>Pre-process Log data and write it to output file</a:t>
          </a:r>
        </a:p>
      </dgm:t>
    </dgm:pt>
    <dgm:pt modelId="{6BA1DC8C-3DC9-4487-8079-D9A6D61E1733}" type="parTrans" cxnId="{C2BB9B61-6C7B-4000-B090-8E7163A4A1D7}">
      <dgm:prSet/>
      <dgm:spPr/>
      <dgm:t>
        <a:bodyPr/>
        <a:lstStyle/>
        <a:p>
          <a:endParaRPr lang="en-IN"/>
        </a:p>
      </dgm:t>
    </dgm:pt>
    <dgm:pt modelId="{FB27DC09-CCF0-4508-A57F-7FC95ADEE909}" type="sibTrans" cxnId="{C2BB9B61-6C7B-4000-B090-8E7163A4A1D7}">
      <dgm:prSet/>
      <dgm:spPr/>
      <dgm:t>
        <a:bodyPr/>
        <a:lstStyle/>
        <a:p>
          <a:endParaRPr lang="en-IN"/>
        </a:p>
      </dgm:t>
    </dgm:pt>
    <dgm:pt modelId="{8BF7AB4C-96A4-456A-8B7C-ABB763174570}" type="pres">
      <dgm:prSet presAssocID="{0E912036-FC0C-4F3A-A754-B7E2F05856FA}" presName="Name0" presStyleCnt="0">
        <dgm:presLayoutVars>
          <dgm:dir/>
          <dgm:animLvl val="lvl"/>
          <dgm:resizeHandles val="exact"/>
        </dgm:presLayoutVars>
      </dgm:prSet>
      <dgm:spPr/>
    </dgm:pt>
    <dgm:pt modelId="{9DD94E9C-5D44-4451-899C-0E96E3FC4C95}" type="pres">
      <dgm:prSet presAssocID="{EA5F3798-B2BA-4658-8F09-F3315C3F8FF1}" presName="parTxOnly" presStyleLbl="node1" presStyleIdx="0" presStyleCnt="3">
        <dgm:presLayoutVars>
          <dgm:chMax val="0"/>
          <dgm:chPref val="0"/>
          <dgm:bulletEnabled val="1"/>
        </dgm:presLayoutVars>
      </dgm:prSet>
      <dgm:spPr/>
    </dgm:pt>
    <dgm:pt modelId="{004E2751-701A-4260-9408-805D0461D8AF}" type="pres">
      <dgm:prSet presAssocID="{1292DBAA-9A87-4A03-BF63-8BE4292E8945}" presName="parTxOnlySpace" presStyleCnt="0"/>
      <dgm:spPr/>
    </dgm:pt>
    <dgm:pt modelId="{9140943F-3F08-4C18-8661-A61216B67EEF}" type="pres">
      <dgm:prSet presAssocID="{28C6364A-EC23-4629-8B97-230CB6CD539C}" presName="parTxOnly" presStyleLbl="node1" presStyleIdx="1" presStyleCnt="3">
        <dgm:presLayoutVars>
          <dgm:chMax val="0"/>
          <dgm:chPref val="0"/>
          <dgm:bulletEnabled val="1"/>
        </dgm:presLayoutVars>
      </dgm:prSet>
      <dgm:spPr/>
    </dgm:pt>
    <dgm:pt modelId="{6D410314-3841-4AD8-9D9D-EDECBBEE2BAA}" type="pres">
      <dgm:prSet presAssocID="{45BA104A-36C7-43E4-BB16-68597D8AA5C1}" presName="parTxOnlySpace" presStyleCnt="0"/>
      <dgm:spPr/>
    </dgm:pt>
    <dgm:pt modelId="{BF12DC3D-07B8-45D4-B927-D974A6CD5AE2}" type="pres">
      <dgm:prSet presAssocID="{AD1DF2C7-BC27-439D-995B-17C03FDCAF0D}" presName="parTxOnly" presStyleLbl="node1" presStyleIdx="2" presStyleCnt="3">
        <dgm:presLayoutVars>
          <dgm:chMax val="0"/>
          <dgm:chPref val="0"/>
          <dgm:bulletEnabled val="1"/>
        </dgm:presLayoutVars>
      </dgm:prSet>
      <dgm:spPr/>
    </dgm:pt>
  </dgm:ptLst>
  <dgm:cxnLst>
    <dgm:cxn modelId="{16416133-36EA-4DDB-BC01-1171098C2A22}" srcId="{0E912036-FC0C-4F3A-A754-B7E2F05856FA}" destId="{EA5F3798-B2BA-4658-8F09-F3315C3F8FF1}" srcOrd="0" destOrd="0" parTransId="{AB90B4A9-6644-4989-8419-DA1EF3F34E06}" sibTransId="{1292DBAA-9A87-4A03-BF63-8BE4292E8945}"/>
    <dgm:cxn modelId="{69FA3538-46CB-4747-8A54-AED350E58BBA}" type="presOf" srcId="{0E912036-FC0C-4F3A-A754-B7E2F05856FA}" destId="{8BF7AB4C-96A4-456A-8B7C-ABB763174570}" srcOrd="0" destOrd="0" presId="urn:microsoft.com/office/officeart/2005/8/layout/chevron1"/>
    <dgm:cxn modelId="{ECFE2D3A-A9E6-4B73-8D7B-31E91D85AD0F}" type="presOf" srcId="{AD1DF2C7-BC27-439D-995B-17C03FDCAF0D}" destId="{BF12DC3D-07B8-45D4-B927-D974A6CD5AE2}" srcOrd="0" destOrd="0" presId="urn:microsoft.com/office/officeart/2005/8/layout/chevron1"/>
    <dgm:cxn modelId="{C2BB9B61-6C7B-4000-B090-8E7163A4A1D7}" srcId="{0E912036-FC0C-4F3A-A754-B7E2F05856FA}" destId="{AD1DF2C7-BC27-439D-995B-17C03FDCAF0D}" srcOrd="2" destOrd="0" parTransId="{6BA1DC8C-3DC9-4487-8079-D9A6D61E1733}" sibTransId="{FB27DC09-CCF0-4508-A57F-7FC95ADEE909}"/>
    <dgm:cxn modelId="{9D726A65-8F7C-4338-A2DF-EA894A46ACEA}" type="presOf" srcId="{EA5F3798-B2BA-4658-8F09-F3315C3F8FF1}" destId="{9DD94E9C-5D44-4451-899C-0E96E3FC4C95}" srcOrd="0" destOrd="0" presId="urn:microsoft.com/office/officeart/2005/8/layout/chevron1"/>
    <dgm:cxn modelId="{87DF22DE-1235-4B63-9499-DF6C36B7DA53}" srcId="{0E912036-FC0C-4F3A-A754-B7E2F05856FA}" destId="{28C6364A-EC23-4629-8B97-230CB6CD539C}" srcOrd="1" destOrd="0" parTransId="{474A6357-0023-407E-A830-467900EB3505}" sibTransId="{45BA104A-36C7-43E4-BB16-68597D8AA5C1}"/>
    <dgm:cxn modelId="{5A83F4FB-ED66-485D-99D7-77D6DD82C0C3}" type="presOf" srcId="{28C6364A-EC23-4629-8B97-230CB6CD539C}" destId="{9140943F-3F08-4C18-8661-A61216B67EEF}" srcOrd="0" destOrd="0" presId="urn:microsoft.com/office/officeart/2005/8/layout/chevron1"/>
    <dgm:cxn modelId="{CC1834FB-9811-48A2-9428-CFBAEBDA1FA9}" type="presParOf" srcId="{8BF7AB4C-96A4-456A-8B7C-ABB763174570}" destId="{9DD94E9C-5D44-4451-899C-0E96E3FC4C95}" srcOrd="0" destOrd="0" presId="urn:microsoft.com/office/officeart/2005/8/layout/chevron1"/>
    <dgm:cxn modelId="{E68CE172-FF44-42BE-B813-1FDAD177EC2B}" type="presParOf" srcId="{8BF7AB4C-96A4-456A-8B7C-ABB763174570}" destId="{004E2751-701A-4260-9408-805D0461D8AF}" srcOrd="1" destOrd="0" presId="urn:microsoft.com/office/officeart/2005/8/layout/chevron1"/>
    <dgm:cxn modelId="{9CAB0D4C-D0E9-41B7-8218-AEBD8C4A4E42}" type="presParOf" srcId="{8BF7AB4C-96A4-456A-8B7C-ABB763174570}" destId="{9140943F-3F08-4C18-8661-A61216B67EEF}" srcOrd="2" destOrd="0" presId="urn:microsoft.com/office/officeart/2005/8/layout/chevron1"/>
    <dgm:cxn modelId="{D9A5C8F9-37C9-4452-9109-59D9BBD95F05}" type="presParOf" srcId="{8BF7AB4C-96A4-456A-8B7C-ABB763174570}" destId="{6D410314-3841-4AD8-9D9D-EDECBBEE2BAA}" srcOrd="3" destOrd="0" presId="urn:microsoft.com/office/officeart/2005/8/layout/chevron1"/>
    <dgm:cxn modelId="{A5717421-8D59-450E-8A04-A24417945737}" type="presParOf" srcId="{8BF7AB4C-96A4-456A-8B7C-ABB763174570}" destId="{BF12DC3D-07B8-45D4-B927-D974A6CD5AE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12036-FC0C-4F3A-A754-B7E2F05856FA}" type="doc">
      <dgm:prSet loTypeId="urn:microsoft.com/office/officeart/2005/8/layout/chevron1" loCatId="process" qsTypeId="urn:microsoft.com/office/officeart/2005/8/quickstyle/simple1" qsCatId="simple" csTypeId="urn:microsoft.com/office/officeart/2005/8/colors/accent1_2" csCatId="accent1" phldr="1"/>
      <dgm:spPr/>
    </dgm:pt>
    <dgm:pt modelId="{EA5F3798-B2BA-4658-8F09-F3315C3F8FF1}">
      <dgm:prSet phldrT="[Text]"/>
      <dgm:spPr/>
      <dgm:t>
        <a:bodyPr/>
        <a:lstStyle/>
        <a:p>
          <a:r>
            <a:rPr lang="en-IN" dirty="0">
              <a:solidFill>
                <a:schemeClr val="tx1"/>
              </a:solidFill>
            </a:rPr>
            <a:t>Compare Pre-Processed Logs with Ground Truth File</a:t>
          </a:r>
        </a:p>
      </dgm:t>
    </dgm:pt>
    <dgm:pt modelId="{AB90B4A9-6644-4989-8419-DA1EF3F34E06}" type="parTrans" cxnId="{16416133-36EA-4DDB-BC01-1171098C2A22}">
      <dgm:prSet/>
      <dgm:spPr/>
      <dgm:t>
        <a:bodyPr/>
        <a:lstStyle/>
        <a:p>
          <a:endParaRPr lang="en-IN"/>
        </a:p>
      </dgm:t>
    </dgm:pt>
    <dgm:pt modelId="{1292DBAA-9A87-4A03-BF63-8BE4292E8945}" type="sibTrans" cxnId="{16416133-36EA-4DDB-BC01-1171098C2A22}">
      <dgm:prSet/>
      <dgm:spPr/>
      <dgm:t>
        <a:bodyPr/>
        <a:lstStyle/>
        <a:p>
          <a:endParaRPr lang="en-IN"/>
        </a:p>
      </dgm:t>
    </dgm:pt>
    <dgm:pt modelId="{28C6364A-EC23-4629-8B97-230CB6CD539C}">
      <dgm:prSet phldrT="[Text]"/>
      <dgm:spPr/>
      <dgm:t>
        <a:bodyPr/>
        <a:lstStyle/>
        <a:p>
          <a:r>
            <a:rPr lang="en-IN" dirty="0">
              <a:solidFill>
                <a:schemeClr val="tx1"/>
              </a:solidFill>
            </a:rPr>
            <a:t>Analyse the Results and understand model behaviour</a:t>
          </a:r>
        </a:p>
      </dgm:t>
    </dgm:pt>
    <dgm:pt modelId="{474A6357-0023-407E-A830-467900EB3505}" type="parTrans" cxnId="{87DF22DE-1235-4B63-9499-DF6C36B7DA53}">
      <dgm:prSet/>
      <dgm:spPr/>
      <dgm:t>
        <a:bodyPr/>
        <a:lstStyle/>
        <a:p>
          <a:endParaRPr lang="en-IN"/>
        </a:p>
      </dgm:t>
    </dgm:pt>
    <dgm:pt modelId="{45BA104A-36C7-43E4-BB16-68597D8AA5C1}" type="sibTrans" cxnId="{87DF22DE-1235-4B63-9499-DF6C36B7DA53}">
      <dgm:prSet/>
      <dgm:spPr/>
      <dgm:t>
        <a:bodyPr/>
        <a:lstStyle/>
        <a:p>
          <a:endParaRPr lang="en-IN"/>
        </a:p>
      </dgm:t>
    </dgm:pt>
    <dgm:pt modelId="{AD1DF2C7-BC27-439D-995B-17C03FDCAF0D}">
      <dgm:prSet phldrT="[Text]"/>
      <dgm:spPr/>
      <dgm:t>
        <a:bodyPr/>
        <a:lstStyle/>
        <a:p>
          <a:r>
            <a:rPr lang="en-IN" dirty="0">
              <a:solidFill>
                <a:schemeClr val="tx1"/>
              </a:solidFill>
            </a:rPr>
            <a:t>Modify/ Update the process</a:t>
          </a:r>
        </a:p>
      </dgm:t>
    </dgm:pt>
    <dgm:pt modelId="{6BA1DC8C-3DC9-4487-8079-D9A6D61E1733}" type="parTrans" cxnId="{C2BB9B61-6C7B-4000-B090-8E7163A4A1D7}">
      <dgm:prSet/>
      <dgm:spPr/>
      <dgm:t>
        <a:bodyPr/>
        <a:lstStyle/>
        <a:p>
          <a:endParaRPr lang="en-IN"/>
        </a:p>
      </dgm:t>
    </dgm:pt>
    <dgm:pt modelId="{FB27DC09-CCF0-4508-A57F-7FC95ADEE909}" type="sibTrans" cxnId="{C2BB9B61-6C7B-4000-B090-8E7163A4A1D7}">
      <dgm:prSet/>
      <dgm:spPr/>
      <dgm:t>
        <a:bodyPr/>
        <a:lstStyle/>
        <a:p>
          <a:endParaRPr lang="en-IN"/>
        </a:p>
      </dgm:t>
    </dgm:pt>
    <dgm:pt modelId="{8BF7AB4C-96A4-456A-8B7C-ABB763174570}" type="pres">
      <dgm:prSet presAssocID="{0E912036-FC0C-4F3A-A754-B7E2F05856FA}" presName="Name0" presStyleCnt="0">
        <dgm:presLayoutVars>
          <dgm:dir/>
          <dgm:animLvl val="lvl"/>
          <dgm:resizeHandles val="exact"/>
        </dgm:presLayoutVars>
      </dgm:prSet>
      <dgm:spPr/>
    </dgm:pt>
    <dgm:pt modelId="{9DD94E9C-5D44-4451-899C-0E96E3FC4C95}" type="pres">
      <dgm:prSet presAssocID="{EA5F3798-B2BA-4658-8F09-F3315C3F8FF1}" presName="parTxOnly" presStyleLbl="node1" presStyleIdx="0" presStyleCnt="3">
        <dgm:presLayoutVars>
          <dgm:chMax val="0"/>
          <dgm:chPref val="0"/>
          <dgm:bulletEnabled val="1"/>
        </dgm:presLayoutVars>
      </dgm:prSet>
      <dgm:spPr/>
    </dgm:pt>
    <dgm:pt modelId="{004E2751-701A-4260-9408-805D0461D8AF}" type="pres">
      <dgm:prSet presAssocID="{1292DBAA-9A87-4A03-BF63-8BE4292E8945}" presName="parTxOnlySpace" presStyleCnt="0"/>
      <dgm:spPr/>
    </dgm:pt>
    <dgm:pt modelId="{9140943F-3F08-4C18-8661-A61216B67EEF}" type="pres">
      <dgm:prSet presAssocID="{28C6364A-EC23-4629-8B97-230CB6CD539C}" presName="parTxOnly" presStyleLbl="node1" presStyleIdx="1" presStyleCnt="3">
        <dgm:presLayoutVars>
          <dgm:chMax val="0"/>
          <dgm:chPref val="0"/>
          <dgm:bulletEnabled val="1"/>
        </dgm:presLayoutVars>
      </dgm:prSet>
      <dgm:spPr/>
    </dgm:pt>
    <dgm:pt modelId="{6D410314-3841-4AD8-9D9D-EDECBBEE2BAA}" type="pres">
      <dgm:prSet presAssocID="{45BA104A-36C7-43E4-BB16-68597D8AA5C1}" presName="parTxOnlySpace" presStyleCnt="0"/>
      <dgm:spPr/>
    </dgm:pt>
    <dgm:pt modelId="{BF12DC3D-07B8-45D4-B927-D974A6CD5AE2}" type="pres">
      <dgm:prSet presAssocID="{AD1DF2C7-BC27-439D-995B-17C03FDCAF0D}" presName="parTxOnly" presStyleLbl="node1" presStyleIdx="2" presStyleCnt="3">
        <dgm:presLayoutVars>
          <dgm:chMax val="0"/>
          <dgm:chPref val="0"/>
          <dgm:bulletEnabled val="1"/>
        </dgm:presLayoutVars>
      </dgm:prSet>
      <dgm:spPr/>
    </dgm:pt>
  </dgm:ptLst>
  <dgm:cxnLst>
    <dgm:cxn modelId="{16416133-36EA-4DDB-BC01-1171098C2A22}" srcId="{0E912036-FC0C-4F3A-A754-B7E2F05856FA}" destId="{EA5F3798-B2BA-4658-8F09-F3315C3F8FF1}" srcOrd="0" destOrd="0" parTransId="{AB90B4A9-6644-4989-8419-DA1EF3F34E06}" sibTransId="{1292DBAA-9A87-4A03-BF63-8BE4292E8945}"/>
    <dgm:cxn modelId="{69FA3538-46CB-4747-8A54-AED350E58BBA}" type="presOf" srcId="{0E912036-FC0C-4F3A-A754-B7E2F05856FA}" destId="{8BF7AB4C-96A4-456A-8B7C-ABB763174570}" srcOrd="0" destOrd="0" presId="urn:microsoft.com/office/officeart/2005/8/layout/chevron1"/>
    <dgm:cxn modelId="{ECFE2D3A-A9E6-4B73-8D7B-31E91D85AD0F}" type="presOf" srcId="{AD1DF2C7-BC27-439D-995B-17C03FDCAF0D}" destId="{BF12DC3D-07B8-45D4-B927-D974A6CD5AE2}" srcOrd="0" destOrd="0" presId="urn:microsoft.com/office/officeart/2005/8/layout/chevron1"/>
    <dgm:cxn modelId="{C2BB9B61-6C7B-4000-B090-8E7163A4A1D7}" srcId="{0E912036-FC0C-4F3A-A754-B7E2F05856FA}" destId="{AD1DF2C7-BC27-439D-995B-17C03FDCAF0D}" srcOrd="2" destOrd="0" parTransId="{6BA1DC8C-3DC9-4487-8079-D9A6D61E1733}" sibTransId="{FB27DC09-CCF0-4508-A57F-7FC95ADEE909}"/>
    <dgm:cxn modelId="{9D726A65-8F7C-4338-A2DF-EA894A46ACEA}" type="presOf" srcId="{EA5F3798-B2BA-4658-8F09-F3315C3F8FF1}" destId="{9DD94E9C-5D44-4451-899C-0E96E3FC4C95}" srcOrd="0" destOrd="0" presId="urn:microsoft.com/office/officeart/2005/8/layout/chevron1"/>
    <dgm:cxn modelId="{87DF22DE-1235-4B63-9499-DF6C36B7DA53}" srcId="{0E912036-FC0C-4F3A-A754-B7E2F05856FA}" destId="{28C6364A-EC23-4629-8B97-230CB6CD539C}" srcOrd="1" destOrd="0" parTransId="{474A6357-0023-407E-A830-467900EB3505}" sibTransId="{45BA104A-36C7-43E4-BB16-68597D8AA5C1}"/>
    <dgm:cxn modelId="{5A83F4FB-ED66-485D-99D7-77D6DD82C0C3}" type="presOf" srcId="{28C6364A-EC23-4629-8B97-230CB6CD539C}" destId="{9140943F-3F08-4C18-8661-A61216B67EEF}" srcOrd="0" destOrd="0" presId="urn:microsoft.com/office/officeart/2005/8/layout/chevron1"/>
    <dgm:cxn modelId="{CC1834FB-9811-48A2-9428-CFBAEBDA1FA9}" type="presParOf" srcId="{8BF7AB4C-96A4-456A-8B7C-ABB763174570}" destId="{9DD94E9C-5D44-4451-899C-0E96E3FC4C95}" srcOrd="0" destOrd="0" presId="urn:microsoft.com/office/officeart/2005/8/layout/chevron1"/>
    <dgm:cxn modelId="{E68CE172-FF44-42BE-B813-1FDAD177EC2B}" type="presParOf" srcId="{8BF7AB4C-96A4-456A-8B7C-ABB763174570}" destId="{004E2751-701A-4260-9408-805D0461D8AF}" srcOrd="1" destOrd="0" presId="urn:microsoft.com/office/officeart/2005/8/layout/chevron1"/>
    <dgm:cxn modelId="{9CAB0D4C-D0E9-41B7-8218-AEBD8C4A4E42}" type="presParOf" srcId="{8BF7AB4C-96A4-456A-8B7C-ABB763174570}" destId="{9140943F-3F08-4C18-8661-A61216B67EEF}" srcOrd="2" destOrd="0" presId="urn:microsoft.com/office/officeart/2005/8/layout/chevron1"/>
    <dgm:cxn modelId="{D9A5C8F9-37C9-4452-9109-59D9BBD95F05}" type="presParOf" srcId="{8BF7AB4C-96A4-456A-8B7C-ABB763174570}" destId="{6D410314-3841-4AD8-9D9D-EDECBBEE2BAA}" srcOrd="3" destOrd="0" presId="urn:microsoft.com/office/officeart/2005/8/layout/chevron1"/>
    <dgm:cxn modelId="{A5717421-8D59-450E-8A04-A24417945737}" type="presParOf" srcId="{8BF7AB4C-96A4-456A-8B7C-ABB763174570}" destId="{BF12DC3D-07B8-45D4-B927-D974A6CD5AE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94E9C-5D44-4451-899C-0E96E3FC4C95}">
      <dsp:nvSpPr>
        <dsp:cNvPr id="0" name=""/>
        <dsp:cNvSpPr/>
      </dsp:nvSpPr>
      <dsp:spPr>
        <a:xfrm>
          <a:off x="3223"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Write prompt and set hyperparameters for LLM </a:t>
          </a:r>
        </a:p>
      </dsp:txBody>
      <dsp:txXfrm>
        <a:off x="788575" y="1295066"/>
        <a:ext cx="2356056" cy="1570704"/>
      </dsp:txXfrm>
    </dsp:sp>
    <dsp:sp modelId="{9140943F-3F08-4C18-8661-A61216B67EEF}">
      <dsp:nvSpPr>
        <dsp:cNvPr id="0" name=""/>
        <dsp:cNvSpPr/>
      </dsp:nvSpPr>
      <dsp:spPr>
        <a:xfrm>
          <a:off x="3537307"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Model Processes logs and Gives Output</a:t>
          </a:r>
        </a:p>
      </dsp:txBody>
      <dsp:txXfrm>
        <a:off x="4322659" y="1295066"/>
        <a:ext cx="2356056" cy="1570704"/>
      </dsp:txXfrm>
    </dsp:sp>
    <dsp:sp modelId="{BF12DC3D-07B8-45D4-B927-D974A6CD5AE2}">
      <dsp:nvSpPr>
        <dsp:cNvPr id="0" name=""/>
        <dsp:cNvSpPr/>
      </dsp:nvSpPr>
      <dsp:spPr>
        <a:xfrm>
          <a:off x="7071391"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Pre-process Log data and write it to output file</a:t>
          </a:r>
        </a:p>
      </dsp:txBody>
      <dsp:txXfrm>
        <a:off x="7856743" y="1295066"/>
        <a:ext cx="2356056" cy="1570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94E9C-5D44-4451-899C-0E96E3FC4C95}">
      <dsp:nvSpPr>
        <dsp:cNvPr id="0" name=""/>
        <dsp:cNvSpPr/>
      </dsp:nvSpPr>
      <dsp:spPr>
        <a:xfrm>
          <a:off x="3223"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Compare Pre-Processed Logs with Ground Truth File</a:t>
          </a:r>
        </a:p>
      </dsp:txBody>
      <dsp:txXfrm>
        <a:off x="788575" y="1295066"/>
        <a:ext cx="2356056" cy="1570704"/>
      </dsp:txXfrm>
    </dsp:sp>
    <dsp:sp modelId="{9140943F-3F08-4C18-8661-A61216B67EEF}">
      <dsp:nvSpPr>
        <dsp:cNvPr id="0" name=""/>
        <dsp:cNvSpPr/>
      </dsp:nvSpPr>
      <dsp:spPr>
        <a:xfrm>
          <a:off x="3537307"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Analyse the Results and understand model behaviour</a:t>
          </a:r>
        </a:p>
      </dsp:txBody>
      <dsp:txXfrm>
        <a:off x="4322659" y="1295066"/>
        <a:ext cx="2356056" cy="1570704"/>
      </dsp:txXfrm>
    </dsp:sp>
    <dsp:sp modelId="{BF12DC3D-07B8-45D4-B927-D974A6CD5AE2}">
      <dsp:nvSpPr>
        <dsp:cNvPr id="0" name=""/>
        <dsp:cNvSpPr/>
      </dsp:nvSpPr>
      <dsp:spPr>
        <a:xfrm>
          <a:off x="7071391" y="1295066"/>
          <a:ext cx="3926760" cy="15707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rPr>
            <a:t>Modify/ Update the process</a:t>
          </a:r>
        </a:p>
      </dsp:txBody>
      <dsp:txXfrm>
        <a:off x="7856743" y="1295066"/>
        <a:ext cx="2356056" cy="15707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a:t>
            </a:fld>
            <a:endParaRPr lang="en-US" dirty="0"/>
          </a:p>
        </p:txBody>
      </p:sp>
    </p:spTree>
    <p:extLst>
      <p:ext uri="{BB962C8B-B14F-4D97-AF65-F5344CB8AC3E}">
        <p14:creationId xmlns:p14="http://schemas.microsoft.com/office/powerpoint/2010/main" val="159814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12</a:t>
            </a:fld>
            <a:endParaRPr lang="en-US" dirty="0"/>
          </a:p>
        </p:txBody>
      </p:sp>
    </p:spTree>
    <p:extLst>
      <p:ext uri="{BB962C8B-B14F-4D97-AF65-F5344CB8AC3E}">
        <p14:creationId xmlns:p14="http://schemas.microsoft.com/office/powerpoint/2010/main" val="281801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13</a:t>
            </a:fld>
            <a:endParaRPr lang="en-US" dirty="0"/>
          </a:p>
        </p:txBody>
      </p:sp>
    </p:spTree>
    <p:extLst>
      <p:ext uri="{BB962C8B-B14F-4D97-AF65-F5344CB8AC3E}">
        <p14:creationId xmlns:p14="http://schemas.microsoft.com/office/powerpoint/2010/main" val="267319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14</a:t>
            </a:fld>
            <a:endParaRPr lang="en-US" dirty="0"/>
          </a:p>
        </p:txBody>
      </p:sp>
    </p:spTree>
    <p:extLst>
      <p:ext uri="{BB962C8B-B14F-4D97-AF65-F5344CB8AC3E}">
        <p14:creationId xmlns:p14="http://schemas.microsoft.com/office/powerpoint/2010/main" val="142947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Log parsing typically serves as the ﬁrst step towards down-</a:t>
            </a:r>
          </a:p>
          <a:p>
            <a:pPr algn="l"/>
            <a:r>
              <a:rPr lang="en-US" sz="1800" b="0" i="0" u="none" strike="noStrike" baseline="0" dirty="0">
                <a:latin typeface="NimbusRomNo9L-Regu"/>
              </a:rPr>
              <a:t>stream log analysis tasks include anomaly detection, usage analysis, duplicate issue identification, performance modeling, and failure diagnosis.</a:t>
            </a:r>
          </a:p>
          <a:p>
            <a:pPr algn="l"/>
            <a:endParaRPr lang="en-US" sz="1800" b="0" i="0" u="none" strike="noStrike" baseline="0" dirty="0">
              <a:latin typeface="NimbusRomNo9L-Regu"/>
            </a:endParaRPr>
          </a:p>
          <a:p>
            <a:pPr algn="l"/>
            <a:r>
              <a:rPr lang="en-US" sz="1800" b="0" i="0" u="none" strike="noStrike" baseline="0" dirty="0">
                <a:latin typeface="NimbusRomNo9L-Regu"/>
              </a:rPr>
              <a:t>Parsing textual log messages into a</a:t>
            </a:r>
          </a:p>
          <a:p>
            <a:pPr algn="l"/>
            <a:r>
              <a:rPr lang="en-US" sz="1800" b="0" i="0" u="none" strike="noStrike" baseline="0" dirty="0">
                <a:latin typeface="NimbusRomNo9L-Regu"/>
              </a:rPr>
              <a:t>structured format enables efﬁcient search, ﬁltering, grouping,</a:t>
            </a:r>
          </a:p>
          <a:p>
            <a:pPr algn="l"/>
            <a:r>
              <a:rPr lang="en-US" sz="1800" b="0" i="0" u="none" strike="noStrike" baseline="0" dirty="0">
                <a:latin typeface="NimbusRomNo9L-Regu"/>
              </a:rPr>
              <a:t>counting, and sophisticated mining of logs. To illustrate, we</a:t>
            </a:r>
          </a:p>
          <a:p>
            <a:pPr algn="l"/>
            <a:r>
              <a:rPr lang="en-US" sz="1800" b="0" i="0" u="none" strike="noStrike" baseline="0" dirty="0">
                <a:latin typeface="NimbusRomNo9L-Regu"/>
              </a:rPr>
              <a:t>provide a list of sample industrial applications here, which</a:t>
            </a:r>
          </a:p>
          <a:p>
            <a:pPr algn="l"/>
            <a:r>
              <a:rPr lang="en-US" sz="1800" b="0" i="0" u="none" strike="noStrike" baseline="0" dirty="0">
                <a:latin typeface="NimbusRomNo9L-Regu"/>
              </a:rPr>
              <a:t>have been widely studied by researchers and practitioners.</a:t>
            </a:r>
          </a:p>
          <a:p>
            <a:pPr algn="l"/>
            <a:endParaRPr lang="en-US" sz="1800" b="0" i="0" u="none" strike="noStrike" baseline="0" dirty="0">
              <a:latin typeface="NimbusRomNo9L-Regu"/>
            </a:endParaRPr>
          </a:p>
          <a:p>
            <a:pPr algn="l"/>
            <a:r>
              <a:rPr lang="en-US" sz="1800" b="0" i="0" u="none" strike="noStrike" baseline="0" dirty="0">
                <a:latin typeface="NimbusRomNo9L-Regu"/>
              </a:rPr>
              <a:t>The downstream models show an improvement in performance with appropriately extracted</a:t>
            </a:r>
          </a:p>
          <a:p>
            <a:pPr algn="l"/>
            <a:r>
              <a:rPr lang="en-US" sz="1800" b="0" i="0" u="none" strike="noStrike" baseline="0" dirty="0">
                <a:latin typeface="NimbusRomNo9L-Regu"/>
              </a:rPr>
              <a:t>semantics. Anomaly detection datasets show improvement by 1.2%-11.7%, while failure identification</a:t>
            </a:r>
          </a:p>
          <a:p>
            <a:pPr algn="l"/>
            <a:r>
              <a:rPr lang="en-US" sz="1800" b="0" i="0" u="none" strike="noStrike" baseline="0" dirty="0">
                <a:latin typeface="NimbusRomNo9L-Regu"/>
              </a:rPr>
              <a:t>datasets improve by 8.65%. This improvement indicates that better log parsing can lead to</a:t>
            </a:r>
          </a:p>
          <a:p>
            <a:pPr algn="l"/>
            <a:r>
              <a:rPr lang="en-US" sz="1800" b="0" i="0" u="none" strike="noStrike" baseline="0" dirty="0">
                <a:latin typeface="NimbusRomNo9L-Regu"/>
              </a:rPr>
              <a:t>more accurate identification of anomalies and failures, which can help in improving system performance</a:t>
            </a:r>
          </a:p>
          <a:p>
            <a:pPr algn="l"/>
            <a:r>
              <a:rPr lang="en-US" sz="1800" b="0" i="0" u="none" strike="noStrike" baseline="0" dirty="0">
                <a:latin typeface="NimbusRomNo9L-Regu"/>
              </a:rPr>
              <a:t>and preventing downtime. Therefore, the impact of better log parsing is significant in</a:t>
            </a:r>
          </a:p>
          <a:p>
            <a:pPr algn="l"/>
            <a:r>
              <a:rPr lang="en-US" sz="1800" b="0" i="0" u="none" strike="noStrike" baseline="0" dirty="0">
                <a:latin typeface="NimbusRomNo9L-Regu"/>
              </a:rPr>
              <a:t>enhancing the overall efficiency and reliability of complex systems</a:t>
            </a:r>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16</a:t>
            </a:fld>
            <a:endParaRPr lang="en-US" dirty="0"/>
          </a:p>
        </p:txBody>
      </p:sp>
    </p:spTree>
    <p:extLst>
      <p:ext uri="{BB962C8B-B14F-4D97-AF65-F5344CB8AC3E}">
        <p14:creationId xmlns:p14="http://schemas.microsoft.com/office/powerpoint/2010/main" val="9802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18</a:t>
            </a:fld>
            <a:endParaRPr lang="en-US" dirty="0"/>
          </a:p>
        </p:txBody>
      </p:sp>
    </p:spTree>
    <p:extLst>
      <p:ext uri="{BB962C8B-B14F-4D97-AF65-F5344CB8AC3E}">
        <p14:creationId xmlns:p14="http://schemas.microsoft.com/office/powerpoint/2010/main" val="2730180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20</a:t>
            </a:fld>
            <a:endParaRPr lang="en-US" dirty="0"/>
          </a:p>
        </p:txBody>
      </p:sp>
    </p:spTree>
    <p:extLst>
      <p:ext uri="{BB962C8B-B14F-4D97-AF65-F5344CB8AC3E}">
        <p14:creationId xmlns:p14="http://schemas.microsoft.com/office/powerpoint/2010/main" val="364097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21</a:t>
            </a:fld>
            <a:endParaRPr lang="en-US" dirty="0"/>
          </a:p>
        </p:txBody>
      </p:sp>
    </p:spTree>
    <p:extLst>
      <p:ext uri="{BB962C8B-B14F-4D97-AF65-F5344CB8AC3E}">
        <p14:creationId xmlns:p14="http://schemas.microsoft.com/office/powerpoint/2010/main" val="270570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22</a:t>
            </a:fld>
            <a:endParaRPr lang="en-US" dirty="0"/>
          </a:p>
        </p:txBody>
      </p:sp>
    </p:spTree>
    <p:extLst>
      <p:ext uri="{BB962C8B-B14F-4D97-AF65-F5344CB8AC3E}">
        <p14:creationId xmlns:p14="http://schemas.microsoft.com/office/powerpoint/2010/main" val="711598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23</a:t>
            </a:fld>
            <a:endParaRPr lang="en-US" dirty="0"/>
          </a:p>
        </p:txBody>
      </p:sp>
    </p:spTree>
    <p:extLst>
      <p:ext uri="{BB962C8B-B14F-4D97-AF65-F5344CB8AC3E}">
        <p14:creationId xmlns:p14="http://schemas.microsoft.com/office/powerpoint/2010/main" val="411718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24</a:t>
            </a:fld>
            <a:endParaRPr lang="en-US" dirty="0"/>
          </a:p>
        </p:txBody>
      </p:sp>
    </p:spTree>
    <p:extLst>
      <p:ext uri="{BB962C8B-B14F-4D97-AF65-F5344CB8AC3E}">
        <p14:creationId xmlns:p14="http://schemas.microsoft.com/office/powerpoint/2010/main" val="54078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4</a:t>
            </a:fld>
            <a:endParaRPr lang="en-US" dirty="0"/>
          </a:p>
        </p:txBody>
      </p:sp>
    </p:spTree>
    <p:extLst>
      <p:ext uri="{BB962C8B-B14F-4D97-AF65-F5344CB8AC3E}">
        <p14:creationId xmlns:p14="http://schemas.microsoft.com/office/powerpoint/2010/main" val="13469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Big data systems (</a:t>
            </a:r>
            <a:r>
              <a:rPr lang="en-US" sz="1800" b="0" i="0" u="none" strike="noStrike" baseline="0" dirty="0">
                <a:latin typeface="NimbusRomNo9L-ReguItal"/>
              </a:rPr>
              <a:t>e.g.</a:t>
            </a:r>
            <a:r>
              <a:rPr lang="en-US" sz="1800" b="0" i="0" u="none" strike="noStrike" baseline="0" dirty="0">
                <a:latin typeface="NimbusRomNo9L-Regu"/>
              </a:rPr>
              <a:t>, Hadoop and Spark) are being widely adopted by many domains</a:t>
            </a:r>
          </a:p>
          <a:p>
            <a:pPr algn="l"/>
            <a:r>
              <a:rPr lang="en-US" sz="1800" b="0" i="0" u="none" strike="noStrike" baseline="0" dirty="0">
                <a:latin typeface="NimbusRomNo9L-Regu"/>
              </a:rPr>
              <a:t>for offering effective data solutions, such as manufacturing, healthcare, education, and media. A</a:t>
            </a:r>
          </a:p>
          <a:p>
            <a:pPr algn="l"/>
            <a:r>
              <a:rPr lang="en-US" sz="1800" b="0" i="0" u="none" strike="noStrike" baseline="0" dirty="0">
                <a:latin typeface="NimbusRomNo9L-Regu"/>
              </a:rPr>
              <a:t>common problem about big data systems is called anomaly, </a:t>
            </a:r>
            <a:r>
              <a:rPr lang="en-US" sz="1800" b="0" i="0" u="none" strike="noStrike" baseline="0" dirty="0">
                <a:latin typeface="NimbusRomNo9L-ReguItal"/>
              </a:rPr>
              <a:t>e.g.</a:t>
            </a:r>
            <a:r>
              <a:rPr lang="en-US" sz="1800" b="0" i="0" u="none" strike="noStrike" baseline="0" dirty="0">
                <a:latin typeface="NimbusRomNo9L-Regu"/>
              </a:rPr>
              <a:t>, a status deviated from normal execution,</a:t>
            </a:r>
          </a:p>
          <a:p>
            <a:pPr algn="l"/>
            <a:r>
              <a:rPr lang="en-US" sz="1800" b="0" i="0" u="none" strike="noStrike" baseline="0" dirty="0">
                <a:latin typeface="NimbusRomNo9L-Regu"/>
              </a:rPr>
              <a:t>which decreases the performance of computation or kills running programs. It is becoming</a:t>
            </a:r>
          </a:p>
          <a:p>
            <a:pPr algn="l"/>
            <a:r>
              <a:rPr lang="en-US" sz="1800" b="0" i="0" u="none" strike="noStrike" baseline="0" dirty="0">
                <a:latin typeface="NimbusRomNo9L-Regu"/>
              </a:rPr>
              <a:t>a necessity to detect anomalies and analyze their causes. An effective and economical approach is</a:t>
            </a:r>
          </a:p>
          <a:p>
            <a:pPr algn="l"/>
            <a:r>
              <a:rPr lang="en-US" sz="1800" b="0" i="0" u="none" strike="noStrike" baseline="0" dirty="0">
                <a:latin typeface="NimbusRomNo9L-Regu"/>
              </a:rPr>
              <a:t>to analyze system logs. Big data systems produce numerous unstructured logs that contain buried</a:t>
            </a:r>
          </a:p>
          <a:p>
            <a:pPr algn="l"/>
            <a:r>
              <a:rPr lang="en-US" sz="1800" b="0" i="0" u="none" strike="noStrike" baseline="0" dirty="0">
                <a:latin typeface="NimbusRomNo9L-Regu"/>
              </a:rPr>
              <a:t>valuable information. However manually detecting anomalies from system logs is a tedious and</a:t>
            </a:r>
          </a:p>
          <a:p>
            <a:pPr algn="l"/>
            <a:r>
              <a:rPr lang="en-IN" sz="1800" b="0" i="0" u="none" strike="noStrike" baseline="0" dirty="0">
                <a:latin typeface="NimbusRomNo9L-Regu"/>
              </a:rPr>
              <a:t>daunting task.</a:t>
            </a:r>
          </a:p>
          <a:p>
            <a:pPr algn="l"/>
            <a:endParaRPr lang="en-IN" sz="1800" b="0" i="0" u="none" strike="noStrike" baseline="0" dirty="0">
              <a:latin typeface="NimbusRomNo9L-Regu"/>
            </a:endParaRPr>
          </a:p>
          <a:p>
            <a:pPr algn="l"/>
            <a:r>
              <a:rPr lang="en-US" sz="2800" dirty="0"/>
              <a:t>Human-based manual detection methods are time-consuming with low accuracy. To identify anomalies from different logging frameworks, it requires that users are very familiar with the whole systems. Moreover, some unexpected events happening during the program execution might cause big performance degradation, or failures, even some worst scenarios such as programs keep quit, and stragglers happened without error message. Those scenarios are hard to be detected manually, even for system experts. Therefore, to effectively detect anomalies from such huge and unstructured logs is a big challenge for system operators.</a:t>
            </a:r>
            <a:endParaRPr lang="en-IN" sz="1800" b="0" i="0" u="none" strike="noStrike" baseline="0" dirty="0">
              <a:latin typeface="NimbusRomNo9L-Regu"/>
            </a:endParaRPr>
          </a:p>
          <a:p>
            <a:pPr algn="l"/>
            <a:endParaRPr lang="en-IN" sz="1800" b="0" i="0" u="none" strike="noStrike" baseline="0" dirty="0">
              <a:latin typeface="NimbusRomNo9L-Regu"/>
            </a:endParaRPr>
          </a:p>
          <a:p>
            <a:pPr algn="l"/>
            <a:endParaRPr lang="en-IN" sz="1800" b="0" i="0" u="none" strike="noStrike" baseline="0" dirty="0">
              <a:latin typeface="NimbusRomNo9L-Regu"/>
            </a:endParaRPr>
          </a:p>
          <a:p>
            <a:pPr algn="l"/>
            <a:endParaRPr lang="en-IN"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980D3DFC-11A7-4DDF-8AEE-A5ACE051EBF3}" type="slidenum">
              <a:rPr lang="en-US" smtClean="0"/>
              <a:t>5</a:t>
            </a:fld>
            <a:endParaRPr lang="en-US" dirty="0"/>
          </a:p>
        </p:txBody>
      </p:sp>
    </p:spTree>
    <p:extLst>
      <p:ext uri="{BB962C8B-B14F-4D97-AF65-F5344CB8AC3E}">
        <p14:creationId xmlns:p14="http://schemas.microsoft.com/office/powerpoint/2010/main" val="320998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6</a:t>
            </a:fld>
            <a:endParaRPr lang="en-US" dirty="0"/>
          </a:p>
        </p:txBody>
      </p:sp>
    </p:spTree>
    <p:extLst>
      <p:ext uri="{BB962C8B-B14F-4D97-AF65-F5344CB8AC3E}">
        <p14:creationId xmlns:p14="http://schemas.microsoft.com/office/powerpoint/2010/main" val="84845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Pointwise: One log which has a rare error.  </a:t>
            </a:r>
          </a:p>
          <a:p>
            <a:r>
              <a:rPr lang="en-IN" dirty="0"/>
              <a:t>Contextual : One </a:t>
            </a:r>
          </a:p>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7</a:t>
            </a:fld>
            <a:endParaRPr lang="en-US" dirty="0"/>
          </a:p>
        </p:txBody>
      </p:sp>
    </p:spTree>
    <p:extLst>
      <p:ext uri="{BB962C8B-B14F-4D97-AF65-F5344CB8AC3E}">
        <p14:creationId xmlns:p14="http://schemas.microsoft.com/office/powerpoint/2010/main" val="4384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8</a:t>
            </a:fld>
            <a:endParaRPr lang="en-US" dirty="0"/>
          </a:p>
        </p:txBody>
      </p:sp>
    </p:spTree>
    <p:extLst>
      <p:ext uri="{BB962C8B-B14F-4D97-AF65-F5344CB8AC3E}">
        <p14:creationId xmlns:p14="http://schemas.microsoft.com/office/powerpoint/2010/main" val="382006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9</a:t>
            </a:fld>
            <a:endParaRPr lang="en-US" dirty="0"/>
          </a:p>
        </p:txBody>
      </p:sp>
    </p:spTree>
    <p:extLst>
      <p:ext uri="{BB962C8B-B14F-4D97-AF65-F5344CB8AC3E}">
        <p14:creationId xmlns:p14="http://schemas.microsoft.com/office/powerpoint/2010/main" val="368956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10</a:t>
            </a:fld>
            <a:endParaRPr lang="en-US" dirty="0"/>
          </a:p>
        </p:txBody>
      </p:sp>
    </p:spTree>
    <p:extLst>
      <p:ext uri="{BB962C8B-B14F-4D97-AF65-F5344CB8AC3E}">
        <p14:creationId xmlns:p14="http://schemas.microsoft.com/office/powerpoint/2010/main" val="262246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11</a:t>
            </a:fld>
            <a:endParaRPr lang="en-US" dirty="0"/>
          </a:p>
        </p:txBody>
      </p:sp>
    </p:spTree>
    <p:extLst>
      <p:ext uri="{BB962C8B-B14F-4D97-AF65-F5344CB8AC3E}">
        <p14:creationId xmlns:p14="http://schemas.microsoft.com/office/powerpoint/2010/main" val="415027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hyperlink" Target="https://shorturl.at/fnzMV"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39" y="1576873"/>
            <a:ext cx="5783739" cy="2373335"/>
          </a:xfrm>
        </p:spPr>
        <p:txBody>
          <a:bodyPr/>
          <a:lstStyle/>
          <a:p>
            <a:r>
              <a:rPr lang="en-US" sz="4800"/>
              <a:t>Log-Based Anomaly </a:t>
            </a:r>
            <a:r>
              <a:rPr lang="en-US" sz="4800" dirty="0"/>
              <a:t>detection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Smit Shah</a:t>
            </a:r>
          </a:p>
          <a:p>
            <a:r>
              <a:rPr lang="en-US" dirty="0"/>
              <a:t>AU1920088 </a:t>
            </a:r>
          </a:p>
          <a:p>
            <a:endParaRPr lang="en-US" dirty="0"/>
          </a:p>
        </p:txBody>
      </p:sp>
      <p:pic>
        <p:nvPicPr>
          <p:cNvPr id="11" name="Picture Placeholder 10">
            <a:extLst>
              <a:ext uri="{FF2B5EF4-FFF2-40B4-BE49-F238E27FC236}">
                <a16:creationId xmlns:a16="http://schemas.microsoft.com/office/drawing/2014/main" id="{1E0E233E-7844-C091-6163-A9F87C8DBA58}"/>
              </a:ext>
            </a:extLst>
          </p:cNvPr>
          <p:cNvPicPr>
            <a:picLocks noGrp="1" noChangeAspect="1"/>
          </p:cNvPicPr>
          <p:nvPr>
            <p:ph type="pic" sz="quarter" idx="10"/>
          </p:nvPr>
        </p:nvPicPr>
        <p:blipFill rotWithShape="1">
          <a:blip r:embed="rId2"/>
          <a:srcRect r="13928"/>
          <a:stretch/>
        </p:blipFill>
        <p:spPr>
          <a:xfrm>
            <a:off x="7246779"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a:t>Transformers</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11" name="Picture 10">
            <a:extLst>
              <a:ext uri="{FF2B5EF4-FFF2-40B4-BE49-F238E27FC236}">
                <a16:creationId xmlns:a16="http://schemas.microsoft.com/office/drawing/2014/main" id="{D2DBAFDB-3324-3312-836F-C3D91804FAF2}"/>
              </a:ext>
            </a:extLst>
          </p:cNvPr>
          <p:cNvPicPr>
            <a:picLocks noChangeAspect="1"/>
          </p:cNvPicPr>
          <p:nvPr/>
        </p:nvPicPr>
        <p:blipFill>
          <a:blip r:embed="rId3"/>
          <a:stretch>
            <a:fillRect/>
          </a:stretch>
        </p:blipFill>
        <p:spPr>
          <a:xfrm>
            <a:off x="461963" y="1266444"/>
            <a:ext cx="3988726" cy="4479907"/>
          </a:xfrm>
          <a:prstGeom prst="rect">
            <a:avLst/>
          </a:prstGeom>
        </p:spPr>
      </p:pic>
      <p:sp>
        <p:nvSpPr>
          <p:cNvPr id="12" name="TextBox 11">
            <a:extLst>
              <a:ext uri="{FF2B5EF4-FFF2-40B4-BE49-F238E27FC236}">
                <a16:creationId xmlns:a16="http://schemas.microsoft.com/office/drawing/2014/main" id="{FB3E39E9-5408-FC09-0A68-D9F1356D320F}"/>
              </a:ext>
            </a:extLst>
          </p:cNvPr>
          <p:cNvSpPr txBox="1"/>
          <p:nvPr/>
        </p:nvSpPr>
        <p:spPr>
          <a:xfrm>
            <a:off x="4948237" y="1453563"/>
            <a:ext cx="6692900" cy="4678204"/>
          </a:xfrm>
          <a:prstGeom prst="rect">
            <a:avLst/>
          </a:prstGeom>
          <a:noFill/>
        </p:spPr>
        <p:txBody>
          <a:bodyPr wrap="square" rtlCol="0">
            <a:spAutoFit/>
          </a:bodyPr>
          <a:lstStyle/>
          <a:p>
            <a:pPr algn="l"/>
            <a:r>
              <a:rPr lang="en-US" sz="2000" b="0" i="0" dirty="0">
                <a:solidFill>
                  <a:srgbClr val="374151"/>
                </a:solidFill>
                <a:effectLst/>
                <a:latin typeface="Söhne"/>
              </a:rPr>
              <a:t>A transformer model is a deep learning model designed to process sequential data, such as natural language, more efficiently than traditional recurrent neural networks (RNNs). It does this using an attention mechanism, which allows the model to focus on specific parts of the input sequence as needed rather than processing the entire sequence from start to finish.</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The critical innovation of transformer models is the use of self-attention mechanisms, which allow the model to weigh the importance of each input element differently when making predictions. This allows the model to capture dependencies between components in the input sequence and produce more accurate outputs.</a:t>
            </a:r>
          </a:p>
          <a:p>
            <a:endParaRPr lang="en-IN" sz="2000" dirty="0"/>
          </a:p>
        </p:txBody>
      </p:sp>
      <p:sp>
        <p:nvSpPr>
          <p:cNvPr id="5" name="TextBox 4">
            <a:extLst>
              <a:ext uri="{FF2B5EF4-FFF2-40B4-BE49-F238E27FC236}">
                <a16:creationId xmlns:a16="http://schemas.microsoft.com/office/drawing/2014/main" id="{BD0D69E8-4F32-BE3D-C512-4D1F1B4CA324}"/>
              </a:ext>
            </a:extLst>
          </p:cNvPr>
          <p:cNvSpPr txBox="1"/>
          <p:nvPr/>
        </p:nvSpPr>
        <p:spPr>
          <a:xfrm>
            <a:off x="1021080" y="5802568"/>
            <a:ext cx="3253377" cy="553998"/>
          </a:xfrm>
          <a:prstGeom prst="rect">
            <a:avLst/>
          </a:prstGeom>
          <a:noFill/>
        </p:spPr>
        <p:txBody>
          <a:bodyPr wrap="square" rtlCol="0">
            <a:spAutoFit/>
          </a:bodyPr>
          <a:lstStyle/>
          <a:p>
            <a:r>
              <a:rPr lang="en-IN" sz="1000" dirty="0"/>
              <a:t>Vaswani, A., </a:t>
            </a:r>
            <a:r>
              <a:rPr lang="en-IN" sz="1000" dirty="0" err="1"/>
              <a:t>Shazeer</a:t>
            </a:r>
            <a:r>
              <a:rPr lang="en-IN" sz="1000" dirty="0"/>
              <a:t>, N., Parmar, N., </a:t>
            </a:r>
            <a:r>
              <a:rPr lang="en-IN" sz="1000" dirty="0" err="1"/>
              <a:t>Uszkoreit</a:t>
            </a:r>
            <a:r>
              <a:rPr lang="en-IN" sz="1000" dirty="0"/>
              <a:t>, J., Jones, L., Gomez, A. N., ... &amp; </a:t>
            </a:r>
            <a:r>
              <a:rPr lang="en-IN" sz="1000" dirty="0" err="1"/>
              <a:t>Polosukhin</a:t>
            </a:r>
            <a:r>
              <a:rPr lang="en-IN" sz="1000" dirty="0"/>
              <a:t>, I. (2017). Attention is all you need. Advances in neural information processing systems, </a:t>
            </a:r>
          </a:p>
        </p:txBody>
      </p:sp>
    </p:spTree>
    <p:extLst>
      <p:ext uri="{BB962C8B-B14F-4D97-AF65-F5344CB8AC3E}">
        <p14:creationId xmlns:p14="http://schemas.microsoft.com/office/powerpoint/2010/main" val="43894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a:t>BERT</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a:extLst>
              <a:ext uri="{FF2B5EF4-FFF2-40B4-BE49-F238E27FC236}">
                <a16:creationId xmlns:a16="http://schemas.microsoft.com/office/drawing/2014/main" id="{F3C8140A-05F8-9EA5-0780-28C6B66C7630}"/>
              </a:ext>
            </a:extLst>
          </p:cNvPr>
          <p:cNvPicPr>
            <a:picLocks noChangeAspect="1"/>
          </p:cNvPicPr>
          <p:nvPr/>
        </p:nvPicPr>
        <p:blipFill>
          <a:blip r:embed="rId3"/>
          <a:stretch>
            <a:fillRect/>
          </a:stretch>
        </p:blipFill>
        <p:spPr>
          <a:xfrm>
            <a:off x="1486727" y="1527048"/>
            <a:ext cx="9682360" cy="4581652"/>
          </a:xfrm>
          <a:prstGeom prst="rect">
            <a:avLst/>
          </a:prstGeom>
        </p:spPr>
      </p:pic>
      <p:sp>
        <p:nvSpPr>
          <p:cNvPr id="5" name="TextBox 4">
            <a:extLst>
              <a:ext uri="{FF2B5EF4-FFF2-40B4-BE49-F238E27FC236}">
                <a16:creationId xmlns:a16="http://schemas.microsoft.com/office/drawing/2014/main" id="{3F9B4AD9-1B4A-5BC2-4FC8-DEBEA7B1B57C}"/>
              </a:ext>
            </a:extLst>
          </p:cNvPr>
          <p:cNvSpPr txBox="1"/>
          <p:nvPr/>
        </p:nvSpPr>
        <p:spPr>
          <a:xfrm>
            <a:off x="2255318" y="6185460"/>
            <a:ext cx="8145178" cy="430887"/>
          </a:xfrm>
          <a:prstGeom prst="rect">
            <a:avLst/>
          </a:prstGeom>
          <a:noFill/>
        </p:spPr>
        <p:txBody>
          <a:bodyPr wrap="none" rtlCol="0">
            <a:spAutoFit/>
          </a:bodyPr>
          <a:lstStyle/>
          <a:p>
            <a:r>
              <a:rPr lang="en-US" sz="1100" dirty="0">
                <a:effectLst/>
              </a:rPr>
              <a:t>YouTube. (2020). </a:t>
            </a:r>
            <a:r>
              <a:rPr lang="en-US" sz="1100" i="1" dirty="0">
                <a:effectLst/>
              </a:rPr>
              <a:t>Bert Neural Network - Explained!</a:t>
            </a:r>
            <a:r>
              <a:rPr lang="en-US" sz="1100" dirty="0">
                <a:effectLst/>
              </a:rPr>
              <a:t> </a:t>
            </a:r>
            <a:r>
              <a:rPr lang="en-US" sz="1100" i="1" dirty="0">
                <a:effectLst/>
              </a:rPr>
              <a:t>YouTube</a:t>
            </a:r>
            <a:r>
              <a:rPr lang="en-US" sz="1100" dirty="0">
                <a:effectLst/>
              </a:rPr>
              <a:t>. Retrieved January 13, 2023, from https://www.youtube.com/watch?v=xI0HHN5XKDo&amp;t=254s. </a:t>
            </a:r>
          </a:p>
          <a:p>
            <a:endParaRPr lang="en-IN" sz="1100" dirty="0"/>
          </a:p>
        </p:txBody>
      </p:sp>
    </p:spTree>
    <p:extLst>
      <p:ext uri="{BB962C8B-B14F-4D97-AF65-F5344CB8AC3E}">
        <p14:creationId xmlns:p14="http://schemas.microsoft.com/office/powerpoint/2010/main" val="193817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err="1"/>
              <a:t>DeepLog</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6" name="Picture 5">
            <a:extLst>
              <a:ext uri="{FF2B5EF4-FFF2-40B4-BE49-F238E27FC236}">
                <a16:creationId xmlns:a16="http://schemas.microsoft.com/office/drawing/2014/main" id="{7784B2DC-AFB1-C6FB-2501-5D621510A32E}"/>
              </a:ext>
            </a:extLst>
          </p:cNvPr>
          <p:cNvPicPr>
            <a:picLocks noChangeAspect="1"/>
          </p:cNvPicPr>
          <p:nvPr/>
        </p:nvPicPr>
        <p:blipFill>
          <a:blip r:embed="rId3"/>
          <a:stretch>
            <a:fillRect/>
          </a:stretch>
        </p:blipFill>
        <p:spPr>
          <a:xfrm>
            <a:off x="838200" y="1848496"/>
            <a:ext cx="10604500" cy="3657716"/>
          </a:xfrm>
          <a:prstGeom prst="rect">
            <a:avLst/>
          </a:prstGeom>
        </p:spPr>
      </p:pic>
      <p:sp>
        <p:nvSpPr>
          <p:cNvPr id="5" name="TextBox 4">
            <a:extLst>
              <a:ext uri="{FF2B5EF4-FFF2-40B4-BE49-F238E27FC236}">
                <a16:creationId xmlns:a16="http://schemas.microsoft.com/office/drawing/2014/main" id="{8813EE56-0902-018E-3800-71A70CA6F5C2}"/>
              </a:ext>
            </a:extLst>
          </p:cNvPr>
          <p:cNvSpPr txBox="1"/>
          <p:nvPr/>
        </p:nvSpPr>
        <p:spPr>
          <a:xfrm>
            <a:off x="1620430" y="5661170"/>
            <a:ext cx="9648795" cy="292388"/>
          </a:xfrm>
          <a:prstGeom prst="rect">
            <a:avLst/>
          </a:prstGeom>
          <a:noFill/>
        </p:spPr>
        <p:txBody>
          <a:bodyPr wrap="none" rtlCol="0">
            <a:spAutoFit/>
          </a:bodyPr>
          <a:lstStyle/>
          <a:p>
            <a:r>
              <a:rPr lang="en-IN" sz="900" dirty="0">
                <a:effectLst/>
              </a:rPr>
              <a:t>Li, F., Zheng, G., </a:t>
            </a:r>
            <a:r>
              <a:rPr lang="en-IN" sz="900" dirty="0" err="1">
                <a:effectLst/>
              </a:rPr>
              <a:t>Srikumar</a:t>
            </a:r>
            <a:r>
              <a:rPr lang="en-IN" sz="900" dirty="0">
                <a:effectLst/>
              </a:rPr>
              <a:t>, V., &amp; Du, M. (n.d.). </a:t>
            </a:r>
            <a:r>
              <a:rPr lang="en-IN" sz="900" i="1" dirty="0" err="1">
                <a:effectLst/>
              </a:rPr>
              <a:t>DeepLog</a:t>
            </a:r>
            <a:r>
              <a:rPr lang="en-IN" sz="900" i="1" dirty="0">
                <a:effectLst/>
              </a:rPr>
              <a:t>: Anomaly Detection and Diagnosis from System Logs through Deep </a:t>
            </a:r>
            <a:r>
              <a:rPr lang="en-IN" sz="900" i="1" dirty="0" err="1">
                <a:effectLst/>
              </a:rPr>
              <a:t>LearningFeifei</a:t>
            </a:r>
            <a:r>
              <a:rPr lang="en-IN" sz="900" dirty="0">
                <a:effectLst/>
              </a:rPr>
              <a:t>. Retrieved January 12, 2023, from https://www.cs.utah.edu/~lifeifei/papers/deeplog.pdf </a:t>
            </a:r>
          </a:p>
          <a:p>
            <a:endParaRPr lang="en-IN" sz="400" dirty="0"/>
          </a:p>
        </p:txBody>
      </p:sp>
    </p:spTree>
    <p:extLst>
      <p:ext uri="{BB962C8B-B14F-4D97-AF65-F5344CB8AC3E}">
        <p14:creationId xmlns:p14="http://schemas.microsoft.com/office/powerpoint/2010/main" val="143680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err="1"/>
              <a:t>LogBERT</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7" name="Picture 6">
            <a:extLst>
              <a:ext uri="{FF2B5EF4-FFF2-40B4-BE49-F238E27FC236}">
                <a16:creationId xmlns:a16="http://schemas.microsoft.com/office/drawing/2014/main" id="{463167C3-5380-561A-0E5A-48337AAE7ACE}"/>
              </a:ext>
            </a:extLst>
          </p:cNvPr>
          <p:cNvPicPr>
            <a:picLocks noChangeAspect="1"/>
          </p:cNvPicPr>
          <p:nvPr/>
        </p:nvPicPr>
        <p:blipFill>
          <a:blip r:embed="rId3"/>
          <a:stretch>
            <a:fillRect/>
          </a:stretch>
        </p:blipFill>
        <p:spPr>
          <a:xfrm>
            <a:off x="2333752" y="1647055"/>
            <a:ext cx="7757832" cy="3116850"/>
          </a:xfrm>
          <a:prstGeom prst="rect">
            <a:avLst/>
          </a:prstGeom>
        </p:spPr>
      </p:pic>
      <p:sp>
        <p:nvSpPr>
          <p:cNvPr id="5" name="TextBox 4">
            <a:extLst>
              <a:ext uri="{FF2B5EF4-FFF2-40B4-BE49-F238E27FC236}">
                <a16:creationId xmlns:a16="http://schemas.microsoft.com/office/drawing/2014/main" id="{6F570CC0-1FCA-5352-486B-5DA26942D280}"/>
              </a:ext>
            </a:extLst>
          </p:cNvPr>
          <p:cNvSpPr txBox="1"/>
          <p:nvPr/>
        </p:nvSpPr>
        <p:spPr>
          <a:xfrm>
            <a:off x="2143760" y="5253514"/>
            <a:ext cx="8246168" cy="415498"/>
          </a:xfrm>
          <a:prstGeom prst="rect">
            <a:avLst/>
          </a:prstGeom>
          <a:noFill/>
        </p:spPr>
        <p:txBody>
          <a:bodyPr wrap="none" rtlCol="0">
            <a:spAutoFit/>
          </a:bodyPr>
          <a:lstStyle/>
          <a:p>
            <a:r>
              <a:rPr lang="en-IN" sz="1050" dirty="0">
                <a:effectLst/>
              </a:rPr>
              <a:t>Guo, H., Yuan, S., &amp; Wu, X. (2021, March 7). </a:t>
            </a:r>
            <a:r>
              <a:rPr lang="en-IN" sz="1050" i="1" dirty="0" err="1">
                <a:effectLst/>
              </a:rPr>
              <a:t>Logbert</a:t>
            </a:r>
            <a:r>
              <a:rPr lang="en-IN" sz="1050" i="1" dirty="0">
                <a:effectLst/>
              </a:rPr>
              <a:t>: Log Anomaly detection via </a:t>
            </a:r>
            <a:r>
              <a:rPr lang="en-IN" sz="1050" i="1" dirty="0" err="1">
                <a:effectLst/>
              </a:rPr>
              <a:t>bert</a:t>
            </a:r>
            <a:r>
              <a:rPr lang="en-IN" sz="1050" dirty="0">
                <a:effectLst/>
              </a:rPr>
              <a:t>. arXiv.org. Retrieved January 11, 2023, from https://arxiv.org/abs/2103.04475v1 </a:t>
            </a:r>
          </a:p>
          <a:p>
            <a:endParaRPr lang="en-IN" sz="1050" dirty="0"/>
          </a:p>
        </p:txBody>
      </p:sp>
    </p:spTree>
    <p:extLst>
      <p:ext uri="{BB962C8B-B14F-4D97-AF65-F5344CB8AC3E}">
        <p14:creationId xmlns:p14="http://schemas.microsoft.com/office/powerpoint/2010/main" val="32002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DAAE-D492-E9FB-CA86-8E9598184AAF}"/>
              </a:ext>
            </a:extLst>
          </p:cNvPr>
          <p:cNvSpPr>
            <a:spLocks noGrp="1"/>
          </p:cNvSpPr>
          <p:nvPr>
            <p:ph type="title"/>
          </p:nvPr>
        </p:nvSpPr>
        <p:spPr/>
        <p:txBody>
          <a:bodyPr/>
          <a:lstStyle/>
          <a:p>
            <a:r>
              <a:rPr lang="en-IN" dirty="0"/>
              <a:t>Challenges and Limitations</a:t>
            </a:r>
          </a:p>
        </p:txBody>
      </p:sp>
      <p:sp>
        <p:nvSpPr>
          <p:cNvPr id="9" name="Slide Number Placeholder 8">
            <a:extLst>
              <a:ext uri="{FF2B5EF4-FFF2-40B4-BE49-F238E27FC236}">
                <a16:creationId xmlns:a16="http://schemas.microsoft.com/office/drawing/2014/main" id="{24FE6DA9-55AD-3FB5-7EB1-86A8A76AC561}"/>
              </a:ext>
            </a:extLst>
          </p:cNvPr>
          <p:cNvSpPr>
            <a:spLocks noGrp="1"/>
          </p:cNvSpPr>
          <p:nvPr>
            <p:ph type="sldNum" sz="quarter" idx="12"/>
          </p:nvPr>
        </p:nvSpPr>
        <p:spPr/>
        <p:txBody>
          <a:bodyPr/>
          <a:lstStyle/>
          <a:p>
            <a:fld id="{8D0AFDD5-844D-364D-8AEC-50CF4D36D55D}" type="slidenum">
              <a:rPr lang="en-US" noProof="0" smtClean="0"/>
              <a:pPr/>
              <a:t>14</a:t>
            </a:fld>
            <a:endParaRPr lang="en-US" noProof="0"/>
          </a:p>
        </p:txBody>
      </p:sp>
      <p:sp>
        <p:nvSpPr>
          <p:cNvPr id="10" name="Footer Placeholder 9">
            <a:extLst>
              <a:ext uri="{FF2B5EF4-FFF2-40B4-BE49-F238E27FC236}">
                <a16:creationId xmlns:a16="http://schemas.microsoft.com/office/drawing/2014/main" id="{FEB12882-71EB-81A1-CDDD-071498F7F0CF}"/>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8CB08472-B412-DE29-34B9-CE2B415A70B5}"/>
              </a:ext>
            </a:extLst>
          </p:cNvPr>
          <p:cNvSpPr>
            <a:spLocks noGrp="1"/>
          </p:cNvSpPr>
          <p:nvPr>
            <p:ph type="dt" sz="half" idx="10"/>
          </p:nvPr>
        </p:nvSpPr>
        <p:spPr/>
        <p:txBody>
          <a:bodyPr/>
          <a:lstStyle/>
          <a:p>
            <a:r>
              <a:rPr lang="en-US" noProof="0"/>
              <a:t>20XX</a:t>
            </a:r>
          </a:p>
        </p:txBody>
      </p:sp>
      <p:sp>
        <p:nvSpPr>
          <p:cNvPr id="3" name="TextBox 2">
            <a:extLst>
              <a:ext uri="{FF2B5EF4-FFF2-40B4-BE49-F238E27FC236}">
                <a16:creationId xmlns:a16="http://schemas.microsoft.com/office/drawing/2014/main" id="{F73B9ED2-FA43-5F22-4C69-795DE9ABAA03}"/>
              </a:ext>
            </a:extLst>
          </p:cNvPr>
          <p:cNvSpPr txBox="1"/>
          <p:nvPr/>
        </p:nvSpPr>
        <p:spPr>
          <a:xfrm>
            <a:off x="2176025" y="2984500"/>
            <a:ext cx="3804920" cy="2677656"/>
          </a:xfrm>
          <a:prstGeom prst="rect">
            <a:avLst/>
          </a:prstGeom>
          <a:noFill/>
        </p:spPr>
        <p:txBody>
          <a:bodyPr wrap="square" rtlCol="0">
            <a:spAutoFit/>
          </a:bodyPr>
          <a:lstStyle/>
          <a:p>
            <a:pPr marL="342900" indent="-342900">
              <a:buFont typeface="+mj-lt"/>
              <a:buAutoNum type="arabicPeriod"/>
            </a:pPr>
            <a:r>
              <a:rPr lang="en-IN" sz="2800" dirty="0"/>
              <a:t>Data Representations</a:t>
            </a:r>
          </a:p>
          <a:p>
            <a:pPr marL="342900" indent="-342900">
              <a:buFont typeface="+mj-lt"/>
              <a:buAutoNum type="arabicPeriod"/>
            </a:pPr>
            <a:r>
              <a:rPr lang="en-IN" sz="2800" dirty="0"/>
              <a:t>Data Instability </a:t>
            </a:r>
          </a:p>
          <a:p>
            <a:pPr marL="342900" indent="-342900">
              <a:buFont typeface="+mj-lt"/>
              <a:buAutoNum type="arabicPeriod"/>
            </a:pPr>
            <a:r>
              <a:rPr lang="en-IN" sz="2800" dirty="0"/>
              <a:t>Class imbalance </a:t>
            </a:r>
          </a:p>
          <a:p>
            <a:pPr marL="342900" indent="-342900">
              <a:buFont typeface="+mj-lt"/>
              <a:buAutoNum type="arabicPeriod"/>
            </a:pPr>
            <a:r>
              <a:rPr lang="en-IN" sz="2800" dirty="0"/>
              <a:t>Anomalous artifact diversity </a:t>
            </a:r>
          </a:p>
          <a:p>
            <a:pPr marL="342900" indent="-342900">
              <a:buFont typeface="+mj-lt"/>
              <a:buAutoNum type="arabicPeriod"/>
            </a:pPr>
            <a:r>
              <a:rPr lang="en-IN" sz="2800" dirty="0"/>
              <a:t>Label Availability </a:t>
            </a:r>
          </a:p>
        </p:txBody>
      </p:sp>
      <p:sp>
        <p:nvSpPr>
          <p:cNvPr id="5" name="TextBox 4">
            <a:extLst>
              <a:ext uri="{FF2B5EF4-FFF2-40B4-BE49-F238E27FC236}">
                <a16:creationId xmlns:a16="http://schemas.microsoft.com/office/drawing/2014/main" id="{EAFAA6D6-AE4B-A566-BE2E-547C70EF679C}"/>
              </a:ext>
            </a:extLst>
          </p:cNvPr>
          <p:cNvSpPr txBox="1"/>
          <p:nvPr/>
        </p:nvSpPr>
        <p:spPr>
          <a:xfrm>
            <a:off x="7073145" y="2984500"/>
            <a:ext cx="3556000" cy="1815882"/>
          </a:xfrm>
          <a:prstGeom prst="rect">
            <a:avLst/>
          </a:prstGeom>
          <a:noFill/>
        </p:spPr>
        <p:txBody>
          <a:bodyPr wrap="square" rtlCol="0">
            <a:spAutoFit/>
          </a:bodyPr>
          <a:lstStyle/>
          <a:p>
            <a:pPr marL="342900" indent="-342900">
              <a:buFont typeface="+mj-lt"/>
              <a:buAutoNum type="arabicPeriod" startAt="6"/>
            </a:pPr>
            <a:r>
              <a:rPr lang="en-IN" sz="2800" dirty="0"/>
              <a:t>Stream Processing </a:t>
            </a:r>
          </a:p>
          <a:p>
            <a:pPr marL="342900" indent="-342900">
              <a:buFont typeface="+mj-lt"/>
              <a:buAutoNum type="arabicPeriod" startAt="6"/>
            </a:pPr>
            <a:r>
              <a:rPr lang="en-IN" sz="2800" dirty="0"/>
              <a:t>Data Volume </a:t>
            </a:r>
          </a:p>
          <a:p>
            <a:pPr marL="342900" indent="-342900">
              <a:buFont typeface="+mj-lt"/>
              <a:buAutoNum type="arabicPeriod" startAt="6"/>
            </a:pPr>
            <a:r>
              <a:rPr lang="en-IN" sz="2800" dirty="0"/>
              <a:t>Interleaving Logs</a:t>
            </a:r>
          </a:p>
          <a:p>
            <a:pPr marL="342900" indent="-342900">
              <a:buFont typeface="+mj-lt"/>
              <a:buAutoNum type="arabicPeriod" startAt="6"/>
            </a:pPr>
            <a:r>
              <a:rPr lang="en-IN" sz="2800" dirty="0"/>
              <a:t>Model </a:t>
            </a:r>
            <a:r>
              <a:rPr lang="en-IN" sz="2800" dirty="0" err="1"/>
              <a:t>explainability</a:t>
            </a:r>
            <a:r>
              <a:rPr lang="en-IN" sz="2800" dirty="0"/>
              <a:t> </a:t>
            </a:r>
          </a:p>
        </p:txBody>
      </p:sp>
    </p:spTree>
    <p:extLst>
      <p:ext uri="{BB962C8B-B14F-4D97-AF65-F5344CB8AC3E}">
        <p14:creationId xmlns:p14="http://schemas.microsoft.com/office/powerpoint/2010/main" val="227310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4AD1-6313-F54F-5354-7F163373CA1D}"/>
              </a:ext>
            </a:extLst>
          </p:cNvPr>
          <p:cNvSpPr>
            <a:spLocks noGrp="1"/>
          </p:cNvSpPr>
          <p:nvPr>
            <p:ph type="title"/>
          </p:nvPr>
        </p:nvSpPr>
        <p:spPr/>
        <p:txBody>
          <a:bodyPr/>
          <a:lstStyle/>
          <a:p>
            <a:r>
              <a:rPr lang="en-IN" dirty="0"/>
              <a:t>My research</a:t>
            </a:r>
          </a:p>
        </p:txBody>
      </p:sp>
      <p:sp>
        <p:nvSpPr>
          <p:cNvPr id="3" name="Content Placeholder 2">
            <a:extLst>
              <a:ext uri="{FF2B5EF4-FFF2-40B4-BE49-F238E27FC236}">
                <a16:creationId xmlns:a16="http://schemas.microsoft.com/office/drawing/2014/main" id="{9BA6ABBE-953C-E919-180E-1298CA17EFDB}"/>
              </a:ext>
            </a:extLst>
          </p:cNvPr>
          <p:cNvSpPr>
            <a:spLocks noGrp="1"/>
          </p:cNvSpPr>
          <p:nvPr>
            <p:ph idx="1"/>
          </p:nvPr>
        </p:nvSpPr>
        <p:spPr/>
        <p:txBody>
          <a:bodyPr/>
          <a:lstStyle/>
          <a:p>
            <a:pPr>
              <a:buFont typeface="Arial" panose="020B0604020202020204" pitchFamily="34" charset="0"/>
              <a:buChar char="•"/>
            </a:pPr>
            <a:r>
              <a:rPr lang="en-US" sz="2400" dirty="0"/>
              <a:t>Understanding Methods of log parsing</a:t>
            </a:r>
          </a:p>
          <a:p>
            <a:pPr>
              <a:buFont typeface="Arial" panose="020B0604020202020204" pitchFamily="34" charset="0"/>
              <a:buChar char="•"/>
            </a:pPr>
            <a:r>
              <a:rPr lang="en-US" sz="2400" dirty="0"/>
              <a:t>Identifying Limitations of existing methods </a:t>
            </a:r>
          </a:p>
          <a:p>
            <a:pPr>
              <a:buFont typeface="Arial" panose="020B0604020202020204" pitchFamily="34" charset="0"/>
              <a:buChar char="•"/>
            </a:pPr>
            <a:r>
              <a:rPr lang="en-US" sz="2400" dirty="0"/>
              <a:t>Application of text-davinci-3 for log parsing</a:t>
            </a:r>
          </a:p>
          <a:p>
            <a:endParaRPr lang="en-IN" dirty="0"/>
          </a:p>
        </p:txBody>
      </p:sp>
      <p:sp>
        <p:nvSpPr>
          <p:cNvPr id="4" name="Slide Number Placeholder 3">
            <a:extLst>
              <a:ext uri="{FF2B5EF4-FFF2-40B4-BE49-F238E27FC236}">
                <a16:creationId xmlns:a16="http://schemas.microsoft.com/office/drawing/2014/main" id="{B3C93783-9327-435E-CA4E-FFC033E0E1CC}"/>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9620ECEA-5C2D-C4ED-A115-80C02A80AE3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77D62D4-AE20-896E-D9A0-F7C75157832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05730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1659-927F-5101-1248-3E8005D21F75}"/>
              </a:ext>
            </a:extLst>
          </p:cNvPr>
          <p:cNvSpPr>
            <a:spLocks noGrp="1"/>
          </p:cNvSpPr>
          <p:nvPr>
            <p:ph type="title"/>
          </p:nvPr>
        </p:nvSpPr>
        <p:spPr/>
        <p:txBody>
          <a:bodyPr/>
          <a:lstStyle/>
          <a:p>
            <a:r>
              <a:rPr lang="en-IN" dirty="0"/>
              <a:t>Log parsing </a:t>
            </a:r>
          </a:p>
        </p:txBody>
      </p:sp>
      <p:sp>
        <p:nvSpPr>
          <p:cNvPr id="4" name="Slide Number Placeholder 3">
            <a:extLst>
              <a:ext uri="{FF2B5EF4-FFF2-40B4-BE49-F238E27FC236}">
                <a16:creationId xmlns:a16="http://schemas.microsoft.com/office/drawing/2014/main" id="{2DCBF20E-E686-C89B-79F1-FC16D4A92411}"/>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1D7A9D3F-4935-69A7-97E3-A210F3856857}"/>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D5E4425C-52E5-A7F2-DAF3-6E851F1E4E6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03C9E33C-FA19-CAB8-B072-F03981287BF8}"/>
              </a:ext>
            </a:extLst>
          </p:cNvPr>
          <p:cNvPicPr>
            <a:picLocks noChangeAspect="1"/>
          </p:cNvPicPr>
          <p:nvPr/>
        </p:nvPicPr>
        <p:blipFill>
          <a:blip r:embed="rId3"/>
          <a:stretch>
            <a:fillRect/>
          </a:stretch>
        </p:blipFill>
        <p:spPr>
          <a:xfrm>
            <a:off x="838200" y="1968206"/>
            <a:ext cx="5137000" cy="3390357"/>
          </a:xfrm>
          <a:prstGeom prst="rect">
            <a:avLst/>
          </a:prstGeom>
        </p:spPr>
      </p:pic>
      <p:sp>
        <p:nvSpPr>
          <p:cNvPr id="9" name="TextBox 8">
            <a:extLst>
              <a:ext uri="{FF2B5EF4-FFF2-40B4-BE49-F238E27FC236}">
                <a16:creationId xmlns:a16="http://schemas.microsoft.com/office/drawing/2014/main" id="{4F83ABDF-C5FE-868E-286E-AA388A8ECFDF}"/>
              </a:ext>
            </a:extLst>
          </p:cNvPr>
          <p:cNvSpPr txBox="1"/>
          <p:nvPr/>
        </p:nvSpPr>
        <p:spPr>
          <a:xfrm>
            <a:off x="1021080" y="5450395"/>
            <a:ext cx="4526279" cy="646331"/>
          </a:xfrm>
          <a:prstGeom prst="rect">
            <a:avLst/>
          </a:prstGeom>
          <a:noFill/>
        </p:spPr>
        <p:txBody>
          <a:bodyPr wrap="square" rtlCol="0">
            <a:spAutoFit/>
          </a:bodyPr>
          <a:lstStyle/>
          <a:p>
            <a:pPr algn="l"/>
            <a:r>
              <a:rPr lang="en-US" sz="1200" b="0" i="0" u="none" strike="noStrike" baseline="0" dirty="0">
                <a:latin typeface="NimbusRomNo9L-Regu"/>
              </a:rPr>
              <a:t>Zhu, J., He, S., Liu, J., He, P., </a:t>
            </a:r>
            <a:r>
              <a:rPr lang="en-US" sz="1200" b="0" i="0" u="none" strike="noStrike" baseline="0" dirty="0" err="1">
                <a:latin typeface="NimbusRomNo9L-Regu"/>
              </a:rPr>
              <a:t>Xie</a:t>
            </a:r>
            <a:r>
              <a:rPr lang="en-US" sz="1200" b="0" i="0" u="none" strike="noStrike" baseline="0" dirty="0">
                <a:latin typeface="NimbusRomNo9L-Regu"/>
              </a:rPr>
              <a:t>, Q., Zheng, Z., &amp; </a:t>
            </a:r>
            <a:r>
              <a:rPr lang="en-US" sz="1200" b="0" i="0" u="none" strike="noStrike" baseline="0" dirty="0" err="1">
                <a:latin typeface="NimbusRomNo9L-Regu"/>
              </a:rPr>
              <a:t>Lyu</a:t>
            </a:r>
            <a:r>
              <a:rPr lang="en-US" sz="1200" b="0" i="0" u="none" strike="noStrike" baseline="0" dirty="0">
                <a:latin typeface="NimbusRomNo9L-Regu"/>
              </a:rPr>
              <a:t>, M. R. (2019). Tools and benchmarks for</a:t>
            </a:r>
          </a:p>
          <a:p>
            <a:pPr algn="l"/>
            <a:r>
              <a:rPr lang="en-IN" sz="1200" b="0" i="0" u="none" strike="noStrike" baseline="0" dirty="0">
                <a:latin typeface="NimbusRomNo9L-Regu"/>
              </a:rPr>
              <a:t>automated log parsing.</a:t>
            </a:r>
            <a:endParaRPr lang="en-IN" sz="1200" dirty="0"/>
          </a:p>
        </p:txBody>
      </p:sp>
      <p:sp>
        <p:nvSpPr>
          <p:cNvPr id="10" name="TextBox 9">
            <a:extLst>
              <a:ext uri="{FF2B5EF4-FFF2-40B4-BE49-F238E27FC236}">
                <a16:creationId xmlns:a16="http://schemas.microsoft.com/office/drawing/2014/main" id="{AED88C32-76F4-5343-507F-E7CA798EC948}"/>
              </a:ext>
            </a:extLst>
          </p:cNvPr>
          <p:cNvSpPr txBox="1"/>
          <p:nvPr/>
        </p:nvSpPr>
        <p:spPr>
          <a:xfrm>
            <a:off x="6718300" y="2786221"/>
            <a:ext cx="4814138" cy="1754326"/>
          </a:xfrm>
          <a:prstGeom prst="rect">
            <a:avLst/>
          </a:prstGeom>
          <a:noFill/>
        </p:spPr>
        <p:txBody>
          <a:bodyPr wrap="none" rtlCol="0">
            <a:spAutoFit/>
          </a:bodyPr>
          <a:lstStyle/>
          <a:p>
            <a:r>
              <a:rPr lang="en-US" dirty="0"/>
              <a:t>The goal of log parsing is to convert each log</a:t>
            </a:r>
          </a:p>
          <a:p>
            <a:r>
              <a:rPr lang="en-US" dirty="0"/>
              <a:t>message into a speciﬁc event template (e.g., “Received</a:t>
            </a:r>
          </a:p>
          <a:p>
            <a:r>
              <a:rPr lang="en-US" dirty="0"/>
              <a:t>block &lt;*&gt; of size &lt;*&gt; from /&lt;*&gt;”) associated with</a:t>
            </a:r>
          </a:p>
          <a:p>
            <a:r>
              <a:rPr lang="en-US" dirty="0"/>
              <a:t>key parameters (e.g., [“blk_-562725280853087685”,</a:t>
            </a:r>
          </a:p>
          <a:p>
            <a:r>
              <a:rPr lang="en-US" dirty="0"/>
              <a:t>“67108864”, “10.251.91.84”]). Here, “&lt;*&gt;” denotes the</a:t>
            </a:r>
          </a:p>
          <a:p>
            <a:r>
              <a:rPr lang="en-US" dirty="0"/>
              <a:t>position of each parameter.</a:t>
            </a:r>
            <a:endParaRPr lang="en-IN" dirty="0"/>
          </a:p>
        </p:txBody>
      </p:sp>
    </p:spTree>
    <p:extLst>
      <p:ext uri="{BB962C8B-B14F-4D97-AF65-F5344CB8AC3E}">
        <p14:creationId xmlns:p14="http://schemas.microsoft.com/office/powerpoint/2010/main" val="143626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E861-7E9C-6A60-4977-76C5B2D0CD86}"/>
              </a:ext>
            </a:extLst>
          </p:cNvPr>
          <p:cNvSpPr>
            <a:spLocks noGrp="1"/>
          </p:cNvSpPr>
          <p:nvPr>
            <p:ph type="title"/>
          </p:nvPr>
        </p:nvSpPr>
        <p:spPr/>
        <p:txBody>
          <a:bodyPr/>
          <a:lstStyle/>
          <a:p>
            <a:r>
              <a:rPr lang="en-IN" sz="5400" dirty="0"/>
              <a:t>Log management tools</a:t>
            </a:r>
          </a:p>
        </p:txBody>
      </p:sp>
      <p:sp>
        <p:nvSpPr>
          <p:cNvPr id="4" name="Slide Number Placeholder 3">
            <a:extLst>
              <a:ext uri="{FF2B5EF4-FFF2-40B4-BE49-F238E27FC236}">
                <a16:creationId xmlns:a16="http://schemas.microsoft.com/office/drawing/2014/main" id="{A1AAA715-9892-2DB0-9376-1B5F9EAFDD5B}"/>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0EF8203A-C3A4-F8C7-4E41-7EFD8C834A2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9FB82DF-ABE6-75D2-879D-4B71D8DF9289}"/>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FFB2B002-0FCF-6290-C9F4-7C5796955362}"/>
              </a:ext>
            </a:extLst>
          </p:cNvPr>
          <p:cNvPicPr>
            <a:picLocks noChangeAspect="1"/>
          </p:cNvPicPr>
          <p:nvPr/>
        </p:nvPicPr>
        <p:blipFill>
          <a:blip r:embed="rId2"/>
          <a:stretch>
            <a:fillRect/>
          </a:stretch>
        </p:blipFill>
        <p:spPr>
          <a:xfrm>
            <a:off x="919235" y="2089741"/>
            <a:ext cx="10813026" cy="3041447"/>
          </a:xfrm>
          <a:prstGeom prst="rect">
            <a:avLst/>
          </a:prstGeom>
        </p:spPr>
      </p:pic>
      <p:sp>
        <p:nvSpPr>
          <p:cNvPr id="11" name="TextBox 10">
            <a:extLst>
              <a:ext uri="{FF2B5EF4-FFF2-40B4-BE49-F238E27FC236}">
                <a16:creationId xmlns:a16="http://schemas.microsoft.com/office/drawing/2014/main" id="{5DF6BCD0-3306-8E0C-11A0-90A7DAAE8229}"/>
              </a:ext>
            </a:extLst>
          </p:cNvPr>
          <p:cNvSpPr txBox="1"/>
          <p:nvPr/>
        </p:nvSpPr>
        <p:spPr>
          <a:xfrm>
            <a:off x="2170611" y="5320626"/>
            <a:ext cx="10248145" cy="307777"/>
          </a:xfrm>
          <a:prstGeom prst="rect">
            <a:avLst/>
          </a:prstGeom>
          <a:noFill/>
        </p:spPr>
        <p:txBody>
          <a:bodyPr wrap="square" rtlCol="0">
            <a:spAutoFit/>
          </a:bodyPr>
          <a:lstStyle/>
          <a:p>
            <a:pPr algn="l"/>
            <a:r>
              <a:rPr lang="en-US" sz="1400" b="0" i="0" u="none" strike="noStrike" baseline="0" dirty="0">
                <a:latin typeface="NimbusRomNo9L-Regu"/>
              </a:rPr>
              <a:t>Zhu, J., He, S., Liu, J., He, P., </a:t>
            </a:r>
            <a:r>
              <a:rPr lang="en-US" sz="1400" b="0" i="0" u="none" strike="noStrike" baseline="0" dirty="0" err="1">
                <a:latin typeface="NimbusRomNo9L-Regu"/>
              </a:rPr>
              <a:t>Xie</a:t>
            </a:r>
            <a:r>
              <a:rPr lang="en-US" sz="1400" b="0" i="0" u="none" strike="noStrike" baseline="0" dirty="0">
                <a:latin typeface="NimbusRomNo9L-Regu"/>
              </a:rPr>
              <a:t>, Q., Zheng, Z., &amp; </a:t>
            </a:r>
            <a:r>
              <a:rPr lang="en-US" sz="1400" b="0" i="0" u="none" strike="noStrike" baseline="0" dirty="0" err="1">
                <a:latin typeface="NimbusRomNo9L-Regu"/>
              </a:rPr>
              <a:t>Lyu</a:t>
            </a:r>
            <a:r>
              <a:rPr lang="en-US" sz="1400" b="0" i="0" u="none" strike="noStrike" baseline="0" dirty="0">
                <a:latin typeface="NimbusRomNo9L-Regu"/>
              </a:rPr>
              <a:t>, M. R. (2019). Tools and benchmarks for </a:t>
            </a:r>
            <a:r>
              <a:rPr lang="en-IN" sz="1400" b="0" i="0" u="none" strike="noStrike" baseline="0" dirty="0">
                <a:latin typeface="NimbusRomNo9L-Regu"/>
              </a:rPr>
              <a:t>automated log parsing.</a:t>
            </a:r>
            <a:endParaRPr lang="en-IN" sz="1400" dirty="0"/>
          </a:p>
        </p:txBody>
      </p:sp>
    </p:spTree>
    <p:extLst>
      <p:ext uri="{BB962C8B-B14F-4D97-AF65-F5344CB8AC3E}">
        <p14:creationId xmlns:p14="http://schemas.microsoft.com/office/powerpoint/2010/main" val="138837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00EC-AF1B-2C72-403A-EB84054E65D5}"/>
              </a:ext>
            </a:extLst>
          </p:cNvPr>
          <p:cNvSpPr>
            <a:spLocks noGrp="1"/>
          </p:cNvSpPr>
          <p:nvPr>
            <p:ph type="title"/>
          </p:nvPr>
        </p:nvSpPr>
        <p:spPr/>
        <p:txBody>
          <a:bodyPr/>
          <a:lstStyle/>
          <a:p>
            <a:r>
              <a:rPr lang="en-IN" sz="5400" dirty="0"/>
              <a:t>Automated log parsing tools</a:t>
            </a:r>
          </a:p>
        </p:txBody>
      </p:sp>
      <p:pic>
        <p:nvPicPr>
          <p:cNvPr id="8" name="Content Placeholder 7">
            <a:extLst>
              <a:ext uri="{FF2B5EF4-FFF2-40B4-BE49-F238E27FC236}">
                <a16:creationId xmlns:a16="http://schemas.microsoft.com/office/drawing/2014/main" id="{96E251F8-F474-A257-7FF1-DD8D9C83FA17}"/>
              </a:ext>
            </a:extLst>
          </p:cNvPr>
          <p:cNvPicPr>
            <a:picLocks noGrp="1" noChangeAspect="1"/>
          </p:cNvPicPr>
          <p:nvPr>
            <p:ph idx="1"/>
          </p:nvPr>
        </p:nvPicPr>
        <p:blipFill>
          <a:blip r:embed="rId3"/>
          <a:stretch>
            <a:fillRect/>
          </a:stretch>
        </p:blipFill>
        <p:spPr>
          <a:xfrm>
            <a:off x="1690633" y="2011699"/>
            <a:ext cx="8588484" cy="3223539"/>
          </a:xfrm>
        </p:spPr>
      </p:pic>
      <p:sp>
        <p:nvSpPr>
          <p:cNvPr id="4" name="Slide Number Placeholder 3">
            <a:extLst>
              <a:ext uri="{FF2B5EF4-FFF2-40B4-BE49-F238E27FC236}">
                <a16:creationId xmlns:a16="http://schemas.microsoft.com/office/drawing/2014/main" id="{5046F3EB-F8BE-5B1E-AFD1-7DDC56577078}"/>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950FE542-AD8A-53F8-AF60-E54099F2595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23D5264-410C-F894-D20E-20ACD6242C03}"/>
              </a:ext>
            </a:extLst>
          </p:cNvPr>
          <p:cNvSpPr>
            <a:spLocks noGrp="1"/>
          </p:cNvSpPr>
          <p:nvPr>
            <p:ph type="dt" sz="half" idx="10"/>
          </p:nvPr>
        </p:nvSpPr>
        <p:spPr/>
        <p:txBody>
          <a:bodyPr/>
          <a:lstStyle/>
          <a:p>
            <a:r>
              <a:rPr lang="en-US" noProof="0"/>
              <a:t>20XX</a:t>
            </a:r>
          </a:p>
        </p:txBody>
      </p:sp>
      <p:sp>
        <p:nvSpPr>
          <p:cNvPr id="9" name="TextBox 8">
            <a:extLst>
              <a:ext uri="{FF2B5EF4-FFF2-40B4-BE49-F238E27FC236}">
                <a16:creationId xmlns:a16="http://schemas.microsoft.com/office/drawing/2014/main" id="{1AC9D255-01F1-23D3-C84E-A6D00F387C25}"/>
              </a:ext>
            </a:extLst>
          </p:cNvPr>
          <p:cNvSpPr txBox="1"/>
          <p:nvPr/>
        </p:nvSpPr>
        <p:spPr>
          <a:xfrm>
            <a:off x="1690633" y="5566000"/>
            <a:ext cx="10248145" cy="307777"/>
          </a:xfrm>
          <a:prstGeom prst="rect">
            <a:avLst/>
          </a:prstGeom>
          <a:noFill/>
        </p:spPr>
        <p:txBody>
          <a:bodyPr wrap="square" rtlCol="0">
            <a:spAutoFit/>
          </a:bodyPr>
          <a:lstStyle/>
          <a:p>
            <a:pPr algn="l"/>
            <a:r>
              <a:rPr lang="en-US" sz="1400" b="0" i="0" u="none" strike="noStrike" baseline="0" dirty="0">
                <a:latin typeface="NimbusRomNo9L-Regu"/>
              </a:rPr>
              <a:t>Zhu, J., He, S., Liu, J., He, P., </a:t>
            </a:r>
            <a:r>
              <a:rPr lang="en-US" sz="1400" b="0" i="0" u="none" strike="noStrike" baseline="0" dirty="0" err="1">
                <a:latin typeface="NimbusRomNo9L-Regu"/>
              </a:rPr>
              <a:t>Xie</a:t>
            </a:r>
            <a:r>
              <a:rPr lang="en-US" sz="1400" b="0" i="0" u="none" strike="noStrike" baseline="0" dirty="0">
                <a:latin typeface="NimbusRomNo9L-Regu"/>
              </a:rPr>
              <a:t>, Q., Zheng, Z., &amp; </a:t>
            </a:r>
            <a:r>
              <a:rPr lang="en-US" sz="1400" b="0" i="0" u="none" strike="noStrike" baseline="0" dirty="0" err="1">
                <a:latin typeface="NimbusRomNo9L-Regu"/>
              </a:rPr>
              <a:t>Lyu</a:t>
            </a:r>
            <a:r>
              <a:rPr lang="en-US" sz="1400" b="0" i="0" u="none" strike="noStrike" baseline="0" dirty="0">
                <a:latin typeface="NimbusRomNo9L-Regu"/>
              </a:rPr>
              <a:t>, M. R. (2019). Tools and benchmarks for </a:t>
            </a:r>
            <a:r>
              <a:rPr lang="en-IN" sz="1400" b="0" i="0" u="none" strike="noStrike" baseline="0" dirty="0">
                <a:latin typeface="NimbusRomNo9L-Regu"/>
              </a:rPr>
              <a:t>automated log parsing.</a:t>
            </a:r>
            <a:endParaRPr lang="en-IN" sz="1400" dirty="0"/>
          </a:p>
        </p:txBody>
      </p:sp>
    </p:spTree>
    <p:extLst>
      <p:ext uri="{BB962C8B-B14F-4D97-AF65-F5344CB8AC3E}">
        <p14:creationId xmlns:p14="http://schemas.microsoft.com/office/powerpoint/2010/main" val="59435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E7C9-9673-0C87-16A8-B661D4699B8C}"/>
              </a:ext>
            </a:extLst>
          </p:cNvPr>
          <p:cNvSpPr>
            <a:spLocks noGrp="1"/>
          </p:cNvSpPr>
          <p:nvPr>
            <p:ph type="title"/>
          </p:nvPr>
        </p:nvSpPr>
        <p:spPr/>
        <p:txBody>
          <a:bodyPr/>
          <a:lstStyle/>
          <a:p>
            <a:r>
              <a:rPr lang="en-IN" sz="4000" dirty="0"/>
              <a:t>Accuracy of log parsers and insights</a:t>
            </a:r>
          </a:p>
        </p:txBody>
      </p:sp>
      <p:sp>
        <p:nvSpPr>
          <p:cNvPr id="4" name="Slide Number Placeholder 3">
            <a:extLst>
              <a:ext uri="{FF2B5EF4-FFF2-40B4-BE49-F238E27FC236}">
                <a16:creationId xmlns:a16="http://schemas.microsoft.com/office/drawing/2014/main" id="{BB950973-AF32-F557-3B06-838FE7E82571}"/>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703D6EC8-0412-F6DE-D74E-131BD561B93C}"/>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6DCA1BC-65EB-8B4A-FF52-B97595915BE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861E85F8-5E00-5E01-00EF-30298F2E82A7}"/>
              </a:ext>
            </a:extLst>
          </p:cNvPr>
          <p:cNvPicPr>
            <a:picLocks noChangeAspect="1"/>
          </p:cNvPicPr>
          <p:nvPr/>
        </p:nvPicPr>
        <p:blipFill>
          <a:blip r:embed="rId2"/>
          <a:stretch>
            <a:fillRect/>
          </a:stretch>
        </p:blipFill>
        <p:spPr>
          <a:xfrm>
            <a:off x="1615044" y="1748065"/>
            <a:ext cx="9144792" cy="4145639"/>
          </a:xfrm>
          <a:prstGeom prst="rect">
            <a:avLst/>
          </a:prstGeom>
        </p:spPr>
      </p:pic>
    </p:spTree>
    <p:extLst>
      <p:ext uri="{BB962C8B-B14F-4D97-AF65-F5344CB8AC3E}">
        <p14:creationId xmlns:p14="http://schemas.microsoft.com/office/powerpoint/2010/main" val="291140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Index</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sz="1800" dirty="0"/>
              <a:t>Types of Anomalies</a:t>
            </a:r>
          </a:p>
          <a:p>
            <a:r>
              <a:rPr lang="en-US" sz="1800" dirty="0"/>
              <a:t>&amp;</a:t>
            </a:r>
          </a:p>
          <a:p>
            <a:r>
              <a:rPr lang="en-US" sz="1800" dirty="0"/>
              <a:t>Contemporary</a:t>
            </a:r>
          </a:p>
          <a:p>
            <a:r>
              <a:rPr lang="en-US" sz="1800" dirty="0"/>
              <a:t>Methods to detect it </a:t>
            </a:r>
          </a:p>
          <a:p>
            <a:endParaRPr lang="en-US" sz="1800"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Deep learning </a:t>
            </a:r>
          </a:p>
          <a:p>
            <a:r>
              <a:rPr lang="en-US" dirty="0"/>
              <a:t>Methods and their effectiveness </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My Research </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Log Based Anomaly Detection</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35EB-9B1D-98BA-85EF-2132AC09FE91}"/>
              </a:ext>
            </a:extLst>
          </p:cNvPr>
          <p:cNvSpPr>
            <a:spLocks noGrp="1"/>
          </p:cNvSpPr>
          <p:nvPr>
            <p:ph type="title"/>
          </p:nvPr>
        </p:nvSpPr>
        <p:spPr/>
        <p:txBody>
          <a:bodyPr/>
          <a:lstStyle/>
          <a:p>
            <a:r>
              <a:rPr lang="en-IN" dirty="0"/>
              <a:t>Experiment</a:t>
            </a:r>
          </a:p>
        </p:txBody>
      </p:sp>
      <p:graphicFrame>
        <p:nvGraphicFramePr>
          <p:cNvPr id="7" name="Content Placeholder 6">
            <a:extLst>
              <a:ext uri="{FF2B5EF4-FFF2-40B4-BE49-F238E27FC236}">
                <a16:creationId xmlns:a16="http://schemas.microsoft.com/office/drawing/2014/main" id="{6975CD84-13A2-35E4-C7B4-2E1C21B42E6E}"/>
              </a:ext>
            </a:extLst>
          </p:cNvPr>
          <p:cNvGraphicFramePr>
            <a:graphicFrameLocks noGrp="1"/>
          </p:cNvGraphicFramePr>
          <p:nvPr>
            <p:ph idx="1"/>
            <p:extLst>
              <p:ext uri="{D42A27DB-BD31-4B8C-83A1-F6EECF244321}">
                <p14:modId xmlns:p14="http://schemas.microsoft.com/office/powerpoint/2010/main" val="3550517727"/>
              </p:ext>
            </p:extLst>
          </p:nvPr>
        </p:nvGraphicFramePr>
        <p:xfrm>
          <a:off x="484188" y="1809750"/>
          <a:ext cx="11001375" cy="4160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97ED703-5FBF-C53C-6A8F-4EE84A80B339}"/>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3C71B600-720C-11D3-2BB3-5DFB3E703A3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5300563-5D50-6A2D-A95B-CBAFC43566A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68022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35EB-9B1D-98BA-85EF-2132AC09FE91}"/>
              </a:ext>
            </a:extLst>
          </p:cNvPr>
          <p:cNvSpPr>
            <a:spLocks noGrp="1"/>
          </p:cNvSpPr>
          <p:nvPr>
            <p:ph type="title"/>
          </p:nvPr>
        </p:nvSpPr>
        <p:spPr/>
        <p:txBody>
          <a:bodyPr/>
          <a:lstStyle/>
          <a:p>
            <a:r>
              <a:rPr lang="en-IN" dirty="0"/>
              <a:t>Experiment</a:t>
            </a:r>
          </a:p>
        </p:txBody>
      </p:sp>
      <p:graphicFrame>
        <p:nvGraphicFramePr>
          <p:cNvPr id="7" name="Content Placeholder 6">
            <a:extLst>
              <a:ext uri="{FF2B5EF4-FFF2-40B4-BE49-F238E27FC236}">
                <a16:creationId xmlns:a16="http://schemas.microsoft.com/office/drawing/2014/main" id="{6975CD84-13A2-35E4-C7B4-2E1C21B42E6E}"/>
              </a:ext>
            </a:extLst>
          </p:cNvPr>
          <p:cNvGraphicFramePr>
            <a:graphicFrameLocks noGrp="1"/>
          </p:cNvGraphicFramePr>
          <p:nvPr>
            <p:ph idx="1"/>
            <p:extLst>
              <p:ext uri="{D42A27DB-BD31-4B8C-83A1-F6EECF244321}">
                <p14:modId xmlns:p14="http://schemas.microsoft.com/office/powerpoint/2010/main" val="2421570043"/>
              </p:ext>
            </p:extLst>
          </p:nvPr>
        </p:nvGraphicFramePr>
        <p:xfrm>
          <a:off x="484188" y="1809750"/>
          <a:ext cx="11001375" cy="4160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97ED703-5FBF-C53C-6A8F-4EE84A80B339}"/>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5" name="Footer Placeholder 4">
            <a:extLst>
              <a:ext uri="{FF2B5EF4-FFF2-40B4-BE49-F238E27FC236}">
                <a16:creationId xmlns:a16="http://schemas.microsoft.com/office/drawing/2014/main" id="{3C71B600-720C-11D3-2BB3-5DFB3E703A3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5300563-5D50-6A2D-A95B-CBAFC43566A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05921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26A0-99C9-A2D3-9EC2-308B66C432E4}"/>
              </a:ext>
            </a:extLst>
          </p:cNvPr>
          <p:cNvSpPr>
            <a:spLocks noGrp="1"/>
          </p:cNvSpPr>
          <p:nvPr>
            <p:ph type="title"/>
          </p:nvPr>
        </p:nvSpPr>
        <p:spPr/>
        <p:txBody>
          <a:bodyPr/>
          <a:lstStyle/>
          <a:p>
            <a:r>
              <a:rPr lang="en-IN" dirty="0"/>
              <a:t>Results</a:t>
            </a:r>
          </a:p>
        </p:txBody>
      </p:sp>
      <p:sp>
        <p:nvSpPr>
          <p:cNvPr id="4" name="Slide Number Placeholder 3">
            <a:extLst>
              <a:ext uri="{FF2B5EF4-FFF2-40B4-BE49-F238E27FC236}">
                <a16:creationId xmlns:a16="http://schemas.microsoft.com/office/drawing/2014/main" id="{71FFB25A-B3B5-9C9A-01DE-0DED22017A36}"/>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5" name="Footer Placeholder 4">
            <a:extLst>
              <a:ext uri="{FF2B5EF4-FFF2-40B4-BE49-F238E27FC236}">
                <a16:creationId xmlns:a16="http://schemas.microsoft.com/office/drawing/2014/main" id="{BCAEB48E-9F6F-47E7-B9C9-FB8FD06C1EF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A6DF3AA-79C4-04BE-8909-D7D7A5CAF5B4}"/>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F6BA5159-2198-4265-2E76-DB87DD7BA73D}"/>
              </a:ext>
            </a:extLst>
          </p:cNvPr>
          <p:cNvPicPr>
            <a:picLocks noChangeAspect="1"/>
          </p:cNvPicPr>
          <p:nvPr/>
        </p:nvPicPr>
        <p:blipFill>
          <a:blip r:embed="rId3"/>
          <a:stretch>
            <a:fillRect/>
          </a:stretch>
        </p:blipFill>
        <p:spPr>
          <a:xfrm>
            <a:off x="3947715" y="1856599"/>
            <a:ext cx="4296569" cy="3805277"/>
          </a:xfrm>
          <a:prstGeom prst="rect">
            <a:avLst/>
          </a:prstGeom>
        </p:spPr>
      </p:pic>
    </p:spTree>
    <p:extLst>
      <p:ext uri="{BB962C8B-B14F-4D97-AF65-F5344CB8AC3E}">
        <p14:creationId xmlns:p14="http://schemas.microsoft.com/office/powerpoint/2010/main" val="303738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3A28-2A51-E81B-2DA7-A627BC170B52}"/>
              </a:ext>
            </a:extLst>
          </p:cNvPr>
          <p:cNvSpPr>
            <a:spLocks noGrp="1"/>
          </p:cNvSpPr>
          <p:nvPr>
            <p:ph type="title"/>
          </p:nvPr>
        </p:nvSpPr>
        <p:spPr/>
        <p:txBody>
          <a:bodyPr/>
          <a:lstStyle/>
          <a:p>
            <a:r>
              <a:rPr lang="en-IN" sz="5400" dirty="0"/>
              <a:t>Analysing Model Behaviour</a:t>
            </a:r>
          </a:p>
        </p:txBody>
      </p:sp>
      <p:sp>
        <p:nvSpPr>
          <p:cNvPr id="4" name="Slide Number Placeholder 3">
            <a:extLst>
              <a:ext uri="{FF2B5EF4-FFF2-40B4-BE49-F238E27FC236}">
                <a16:creationId xmlns:a16="http://schemas.microsoft.com/office/drawing/2014/main" id="{AC88E943-C072-A8BC-84D5-6B47E339345D}"/>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Footer Placeholder 4">
            <a:extLst>
              <a:ext uri="{FF2B5EF4-FFF2-40B4-BE49-F238E27FC236}">
                <a16:creationId xmlns:a16="http://schemas.microsoft.com/office/drawing/2014/main" id="{78632C96-C60D-B7D3-2B25-13DE74BDF3C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DE14BF5-597E-5DB5-D8BA-CA2172B27FEB}"/>
              </a:ext>
            </a:extLst>
          </p:cNvPr>
          <p:cNvSpPr>
            <a:spLocks noGrp="1"/>
          </p:cNvSpPr>
          <p:nvPr>
            <p:ph type="dt" sz="half" idx="10"/>
          </p:nvPr>
        </p:nvSpPr>
        <p:spPr/>
        <p:txBody>
          <a:bodyPr/>
          <a:lstStyle/>
          <a:p>
            <a:r>
              <a:rPr lang="en-US" noProof="0"/>
              <a:t>20XX</a:t>
            </a:r>
          </a:p>
        </p:txBody>
      </p:sp>
      <p:sp>
        <p:nvSpPr>
          <p:cNvPr id="13" name="TextBox 12">
            <a:extLst>
              <a:ext uri="{FF2B5EF4-FFF2-40B4-BE49-F238E27FC236}">
                <a16:creationId xmlns:a16="http://schemas.microsoft.com/office/drawing/2014/main" id="{EB8122E2-A3F2-8BD9-6462-DB4539795518}"/>
              </a:ext>
            </a:extLst>
          </p:cNvPr>
          <p:cNvSpPr txBox="1"/>
          <p:nvPr/>
        </p:nvSpPr>
        <p:spPr>
          <a:xfrm>
            <a:off x="3619410" y="3530770"/>
            <a:ext cx="1184940" cy="369332"/>
          </a:xfrm>
          <a:prstGeom prst="rect">
            <a:avLst/>
          </a:prstGeom>
          <a:noFill/>
        </p:spPr>
        <p:txBody>
          <a:bodyPr wrap="none" rtlCol="0">
            <a:spAutoFit/>
          </a:bodyPr>
          <a:lstStyle/>
          <a:p>
            <a:r>
              <a:rPr lang="en-IN" dirty="0"/>
              <a:t>Parsed Logs</a:t>
            </a:r>
          </a:p>
        </p:txBody>
      </p:sp>
      <p:sp>
        <p:nvSpPr>
          <p:cNvPr id="14" name="TextBox 13">
            <a:extLst>
              <a:ext uri="{FF2B5EF4-FFF2-40B4-BE49-F238E27FC236}">
                <a16:creationId xmlns:a16="http://schemas.microsoft.com/office/drawing/2014/main" id="{C5D6AD03-B693-30B6-C97D-CB0BFA36F1E1}"/>
              </a:ext>
            </a:extLst>
          </p:cNvPr>
          <p:cNvSpPr txBox="1"/>
          <p:nvPr/>
        </p:nvSpPr>
        <p:spPr>
          <a:xfrm>
            <a:off x="5564776" y="5749189"/>
            <a:ext cx="5799909" cy="307777"/>
          </a:xfrm>
          <a:prstGeom prst="rect">
            <a:avLst/>
          </a:prstGeom>
          <a:noFill/>
        </p:spPr>
        <p:txBody>
          <a:bodyPr wrap="square" rtlCol="0">
            <a:spAutoFit/>
          </a:bodyPr>
          <a:lstStyle/>
          <a:p>
            <a:pPr algn="ctr"/>
            <a:r>
              <a:rPr lang="en-IN" sz="1400" dirty="0"/>
              <a:t>Modifying format</a:t>
            </a:r>
          </a:p>
        </p:txBody>
      </p:sp>
      <p:sp>
        <p:nvSpPr>
          <p:cNvPr id="18" name="TextBox 17">
            <a:extLst>
              <a:ext uri="{FF2B5EF4-FFF2-40B4-BE49-F238E27FC236}">
                <a16:creationId xmlns:a16="http://schemas.microsoft.com/office/drawing/2014/main" id="{883BF985-BF66-DAA1-F6C0-9BF16633E510}"/>
              </a:ext>
            </a:extLst>
          </p:cNvPr>
          <p:cNvSpPr txBox="1"/>
          <p:nvPr/>
        </p:nvSpPr>
        <p:spPr>
          <a:xfrm>
            <a:off x="6096000" y="4364194"/>
            <a:ext cx="6627223" cy="1384995"/>
          </a:xfrm>
          <a:prstGeom prst="rect">
            <a:avLst/>
          </a:prstGeom>
          <a:noFill/>
        </p:spPr>
        <p:txBody>
          <a:bodyPr wrap="square">
            <a:spAutoFit/>
          </a:bodyPr>
          <a:lstStyle/>
          <a:p>
            <a:r>
              <a:rPr lang="en-IN" sz="1400" b="0" i="0" dirty="0">
                <a:effectLst/>
                <a:latin typeface="Söhne"/>
              </a:rPr>
              <a:t>Date: Sun Dec 04 2005 Time: 04:51:14 </a:t>
            </a:r>
          </a:p>
          <a:p>
            <a:r>
              <a:rPr lang="en-IN" sz="1400" b="0" i="0" dirty="0">
                <a:effectLst/>
                <a:latin typeface="Söhne"/>
              </a:rPr>
              <a:t>Log Level: notice Module: </a:t>
            </a:r>
            <a:r>
              <a:rPr lang="en-IN" sz="1400" b="0" i="0" dirty="0" err="1">
                <a:effectLst/>
                <a:latin typeface="Söhne"/>
              </a:rPr>
              <a:t>workerEnv</a:t>
            </a:r>
            <a:r>
              <a:rPr lang="en-IN" sz="1400" b="0" i="0" dirty="0">
                <a:effectLst/>
                <a:latin typeface="Söhne"/>
              </a:rPr>
              <a:t> </a:t>
            </a:r>
          </a:p>
          <a:p>
            <a:r>
              <a:rPr lang="en-IN" sz="1400" b="0" i="0" dirty="0">
                <a:effectLst/>
                <a:latin typeface="Söhne"/>
              </a:rPr>
              <a:t>Client IP Address: N/A (not present in log entry) </a:t>
            </a:r>
          </a:p>
          <a:p>
            <a:r>
              <a:rPr lang="en-IN" sz="1400" b="0" i="0" dirty="0">
                <a:effectLst/>
                <a:latin typeface="Söhne"/>
              </a:rPr>
              <a:t>HTTP Request Method: N/A (not present in log entry) </a:t>
            </a:r>
          </a:p>
          <a:p>
            <a:r>
              <a:rPr lang="en-IN" sz="1400" b="0" i="0" dirty="0">
                <a:effectLst/>
                <a:latin typeface="Söhne"/>
              </a:rPr>
              <a:t>HTTP Request Path: N/A (not present in log entry)</a:t>
            </a:r>
          </a:p>
          <a:p>
            <a:r>
              <a:rPr lang="en-IN" sz="1400" b="0" i="0" dirty="0">
                <a:effectLst/>
                <a:latin typeface="Söhne"/>
              </a:rPr>
              <a:t>Message: </a:t>
            </a:r>
            <a:r>
              <a:rPr lang="en-IN" sz="1400" b="0" i="0" dirty="0" err="1">
                <a:effectLst/>
                <a:latin typeface="Söhne"/>
              </a:rPr>
              <a:t>workerEnv.init</a:t>
            </a:r>
            <a:r>
              <a:rPr lang="en-IN" sz="1400" b="0" i="0" dirty="0">
                <a:effectLst/>
                <a:latin typeface="Söhne"/>
              </a:rPr>
              <a:t>() ok /etc/httpd/conf/workers2.properties</a:t>
            </a:r>
            <a:endParaRPr lang="en-IN" sz="1400" b="0" dirty="0">
              <a:effectLst/>
              <a:latin typeface="Consolas" panose="020B0609020204030204" pitchFamily="49" charset="0"/>
            </a:endParaRPr>
          </a:p>
        </p:txBody>
      </p:sp>
      <p:sp>
        <p:nvSpPr>
          <p:cNvPr id="20" name="TextBox 19">
            <a:extLst>
              <a:ext uri="{FF2B5EF4-FFF2-40B4-BE49-F238E27FC236}">
                <a16:creationId xmlns:a16="http://schemas.microsoft.com/office/drawing/2014/main" id="{557CE01F-3BE0-6653-1EE9-4AD3EAC31792}"/>
              </a:ext>
            </a:extLst>
          </p:cNvPr>
          <p:cNvSpPr txBox="1"/>
          <p:nvPr/>
        </p:nvSpPr>
        <p:spPr>
          <a:xfrm>
            <a:off x="975359" y="2253437"/>
            <a:ext cx="6764383" cy="1200329"/>
          </a:xfrm>
          <a:prstGeom prst="rect">
            <a:avLst/>
          </a:prstGeom>
          <a:noFill/>
        </p:spPr>
        <p:txBody>
          <a:bodyPr wrap="square">
            <a:spAutoFit/>
          </a:bodyPr>
          <a:lstStyle/>
          <a:p>
            <a:r>
              <a:rPr lang="en-US" sz="1200" b="0" dirty="0">
                <a:effectLst/>
                <a:latin typeface="Consolas" panose="020B0609020204030204" pitchFamily="49" charset="0"/>
              </a:rPr>
              <a:t>{</a:t>
            </a:r>
          </a:p>
          <a:p>
            <a:r>
              <a:rPr lang="en-US" sz="1200" b="0" dirty="0">
                <a:effectLst/>
                <a:latin typeface="Consolas" panose="020B0609020204030204" pitchFamily="49" charset="0"/>
              </a:rPr>
              <a:t>  "Time": "Sun Dec 04 04:51:14 2005",</a:t>
            </a:r>
          </a:p>
          <a:p>
            <a:r>
              <a:rPr lang="en-US" sz="1200" b="0" dirty="0">
                <a:effectLst/>
                <a:latin typeface="Consolas" panose="020B0609020204030204" pitchFamily="49" charset="0"/>
              </a:rPr>
              <a:t>  "Level": "notice",</a:t>
            </a:r>
          </a:p>
          <a:p>
            <a:r>
              <a:rPr lang="en-US" sz="1200" b="0" dirty="0">
                <a:effectLst/>
                <a:latin typeface="Consolas" panose="020B0609020204030204" pitchFamily="49" charset="0"/>
              </a:rPr>
              <a:t>  "Content": "</a:t>
            </a:r>
            <a:r>
              <a:rPr lang="en-US" sz="1200" b="0" dirty="0" err="1">
                <a:effectLst/>
                <a:latin typeface="Consolas" panose="020B0609020204030204" pitchFamily="49" charset="0"/>
              </a:rPr>
              <a:t>workerEnv.init</a:t>
            </a:r>
            <a:r>
              <a:rPr lang="en-US" sz="1200" b="0" dirty="0">
                <a:effectLst/>
                <a:latin typeface="Consolas" panose="020B0609020204030204" pitchFamily="49" charset="0"/>
              </a:rPr>
              <a:t>() ok /</a:t>
            </a:r>
            <a:r>
              <a:rPr lang="en-US" sz="1200" b="0" dirty="0" err="1">
                <a:effectLst/>
                <a:latin typeface="Consolas" panose="020B0609020204030204" pitchFamily="49" charset="0"/>
              </a:rPr>
              <a:t>etc</a:t>
            </a:r>
            <a:r>
              <a:rPr lang="en-US" sz="1200" b="0" dirty="0">
                <a:effectLst/>
                <a:latin typeface="Consolas" panose="020B0609020204030204" pitchFamily="49" charset="0"/>
              </a:rPr>
              <a:t>/httpd/conf/workers2.properties Parse      	the following Parse the following Apache log entry."</a:t>
            </a:r>
          </a:p>
          <a:p>
            <a:r>
              <a:rPr lang="en-US" sz="1200" b="0" dirty="0">
                <a:effectLst/>
                <a:latin typeface="Consolas" panose="020B0609020204030204" pitchFamily="49" charset="0"/>
              </a:rPr>
              <a:t>}</a:t>
            </a:r>
          </a:p>
        </p:txBody>
      </p:sp>
    </p:spTree>
    <p:extLst>
      <p:ext uri="{BB962C8B-B14F-4D97-AF65-F5344CB8AC3E}">
        <p14:creationId xmlns:p14="http://schemas.microsoft.com/office/powerpoint/2010/main" val="392453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3A28-2A51-E81B-2DA7-A627BC170B52}"/>
              </a:ext>
            </a:extLst>
          </p:cNvPr>
          <p:cNvSpPr>
            <a:spLocks noGrp="1"/>
          </p:cNvSpPr>
          <p:nvPr>
            <p:ph type="title"/>
          </p:nvPr>
        </p:nvSpPr>
        <p:spPr/>
        <p:txBody>
          <a:bodyPr/>
          <a:lstStyle/>
          <a:p>
            <a:r>
              <a:rPr lang="en-IN" sz="5400" dirty="0"/>
              <a:t>Analysing Model Behaviour</a:t>
            </a:r>
          </a:p>
        </p:txBody>
      </p:sp>
      <p:sp>
        <p:nvSpPr>
          <p:cNvPr id="4" name="Slide Number Placeholder 3">
            <a:extLst>
              <a:ext uri="{FF2B5EF4-FFF2-40B4-BE49-F238E27FC236}">
                <a16:creationId xmlns:a16="http://schemas.microsoft.com/office/drawing/2014/main" id="{AC88E943-C072-A8BC-84D5-6B47E339345D}"/>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5" name="Footer Placeholder 4">
            <a:extLst>
              <a:ext uri="{FF2B5EF4-FFF2-40B4-BE49-F238E27FC236}">
                <a16:creationId xmlns:a16="http://schemas.microsoft.com/office/drawing/2014/main" id="{78632C96-C60D-B7D3-2B25-13DE74BDF3C8}"/>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DE14BF5-597E-5DB5-D8BA-CA2172B27FEB}"/>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132C74F7-C489-8A25-CF5B-19DB6A213A7A}"/>
              </a:ext>
            </a:extLst>
          </p:cNvPr>
          <p:cNvPicPr>
            <a:picLocks noChangeAspect="1"/>
          </p:cNvPicPr>
          <p:nvPr/>
        </p:nvPicPr>
        <p:blipFill>
          <a:blip r:embed="rId3"/>
          <a:stretch>
            <a:fillRect/>
          </a:stretch>
        </p:blipFill>
        <p:spPr>
          <a:xfrm>
            <a:off x="5262742" y="4178808"/>
            <a:ext cx="6738003" cy="1397777"/>
          </a:xfrm>
          <a:prstGeom prst="rect">
            <a:avLst/>
          </a:prstGeom>
        </p:spPr>
      </p:pic>
      <p:pic>
        <p:nvPicPr>
          <p:cNvPr id="12" name="Picture 11">
            <a:extLst>
              <a:ext uri="{FF2B5EF4-FFF2-40B4-BE49-F238E27FC236}">
                <a16:creationId xmlns:a16="http://schemas.microsoft.com/office/drawing/2014/main" id="{3D6B9BC9-47A7-FE91-3323-7C6AD667750D}"/>
              </a:ext>
            </a:extLst>
          </p:cNvPr>
          <p:cNvPicPr>
            <a:picLocks noChangeAspect="1"/>
          </p:cNvPicPr>
          <p:nvPr/>
        </p:nvPicPr>
        <p:blipFill>
          <a:blip r:embed="rId4"/>
          <a:stretch>
            <a:fillRect/>
          </a:stretch>
        </p:blipFill>
        <p:spPr>
          <a:xfrm>
            <a:off x="1021080" y="1974983"/>
            <a:ext cx="6040967" cy="1397777"/>
          </a:xfrm>
          <a:prstGeom prst="rect">
            <a:avLst/>
          </a:prstGeom>
        </p:spPr>
      </p:pic>
      <p:sp>
        <p:nvSpPr>
          <p:cNvPr id="13" name="TextBox 12">
            <a:extLst>
              <a:ext uri="{FF2B5EF4-FFF2-40B4-BE49-F238E27FC236}">
                <a16:creationId xmlns:a16="http://schemas.microsoft.com/office/drawing/2014/main" id="{EB8122E2-A3F2-8BD9-6462-DB4539795518}"/>
              </a:ext>
            </a:extLst>
          </p:cNvPr>
          <p:cNvSpPr txBox="1"/>
          <p:nvPr/>
        </p:nvSpPr>
        <p:spPr>
          <a:xfrm>
            <a:off x="2705010" y="3530770"/>
            <a:ext cx="2082621" cy="369332"/>
          </a:xfrm>
          <a:prstGeom prst="rect">
            <a:avLst/>
          </a:prstGeom>
          <a:noFill/>
        </p:spPr>
        <p:txBody>
          <a:bodyPr wrap="none" rtlCol="0">
            <a:spAutoFit/>
          </a:bodyPr>
          <a:lstStyle/>
          <a:p>
            <a:r>
              <a:rPr lang="en-IN" dirty="0"/>
              <a:t>Unnecessary Inference</a:t>
            </a:r>
          </a:p>
        </p:txBody>
      </p:sp>
      <p:sp>
        <p:nvSpPr>
          <p:cNvPr id="14" name="TextBox 13">
            <a:extLst>
              <a:ext uri="{FF2B5EF4-FFF2-40B4-BE49-F238E27FC236}">
                <a16:creationId xmlns:a16="http://schemas.microsoft.com/office/drawing/2014/main" id="{C5D6AD03-B693-30B6-C97D-CB0BFA36F1E1}"/>
              </a:ext>
            </a:extLst>
          </p:cNvPr>
          <p:cNvSpPr txBox="1"/>
          <p:nvPr/>
        </p:nvSpPr>
        <p:spPr>
          <a:xfrm>
            <a:off x="7272656" y="5803522"/>
            <a:ext cx="2159566" cy="369332"/>
          </a:xfrm>
          <a:prstGeom prst="rect">
            <a:avLst/>
          </a:prstGeom>
          <a:noFill/>
        </p:spPr>
        <p:txBody>
          <a:bodyPr wrap="none" rtlCol="0">
            <a:spAutoFit/>
          </a:bodyPr>
          <a:lstStyle/>
          <a:p>
            <a:r>
              <a:rPr lang="en-IN" dirty="0"/>
              <a:t>Deviation in Log Format</a:t>
            </a:r>
          </a:p>
        </p:txBody>
      </p:sp>
    </p:spTree>
    <p:extLst>
      <p:ext uri="{BB962C8B-B14F-4D97-AF65-F5344CB8AC3E}">
        <p14:creationId xmlns:p14="http://schemas.microsoft.com/office/powerpoint/2010/main" val="242056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50AC-2564-EE8E-0B2F-FF5247C02F3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D6EEE85-F5BA-648E-B754-4B1C8711C6E8}"/>
              </a:ext>
            </a:extLst>
          </p:cNvPr>
          <p:cNvSpPr>
            <a:spLocks noGrp="1"/>
          </p:cNvSpPr>
          <p:nvPr>
            <p:ph idx="1"/>
          </p:nvPr>
        </p:nvSpPr>
        <p:spPr/>
        <p:txBody>
          <a:bodyPr/>
          <a:lstStyle/>
          <a:p>
            <a:r>
              <a:rPr lang="en-IN" sz="1400" dirty="0"/>
              <a:t>Guo, H., Yuan, S., &amp; Wu, X. (2021, March 7). </a:t>
            </a:r>
            <a:r>
              <a:rPr lang="en-IN" sz="1400" dirty="0" err="1"/>
              <a:t>Logbert</a:t>
            </a:r>
            <a:r>
              <a:rPr lang="en-IN" sz="1400" dirty="0"/>
              <a:t>: Log Anomaly detection via </a:t>
            </a:r>
            <a:r>
              <a:rPr lang="en-IN" sz="1400" dirty="0" err="1"/>
              <a:t>bert</a:t>
            </a:r>
            <a:r>
              <a:rPr lang="en-IN" sz="1400" dirty="0"/>
              <a:t>. arXiv.org. Retrieved January 11, 2023, from https://arxiv.org/abs/2103.04475v1 </a:t>
            </a:r>
          </a:p>
          <a:p>
            <a:r>
              <a:rPr lang="en-IN" sz="1400" dirty="0"/>
              <a:t>Li, F., Zheng, G., </a:t>
            </a:r>
            <a:r>
              <a:rPr lang="en-IN" sz="1400" dirty="0" err="1"/>
              <a:t>Srikumar</a:t>
            </a:r>
            <a:r>
              <a:rPr lang="en-IN" sz="1400" dirty="0"/>
              <a:t>, V., &amp; Du, M. (n.d.). </a:t>
            </a:r>
            <a:r>
              <a:rPr lang="en-IN" sz="1400" dirty="0" err="1"/>
              <a:t>DeepLog</a:t>
            </a:r>
            <a:r>
              <a:rPr lang="en-IN" sz="1400" dirty="0"/>
              <a:t>: Anomaly Detection and Diagnosis from System Logs through Deep </a:t>
            </a:r>
            <a:r>
              <a:rPr lang="en-IN" sz="1400" dirty="0" err="1"/>
              <a:t>LearningFeifei</a:t>
            </a:r>
            <a:r>
              <a:rPr lang="en-IN" sz="1400" dirty="0"/>
              <a:t>. Retrieved January 12, 2023, from https://www.cs.utah.edu/~lifeifei/papers/deeplog.pdf </a:t>
            </a:r>
          </a:p>
          <a:p>
            <a:r>
              <a:rPr lang="en-US" sz="1400" dirty="0"/>
              <a:t>Grover, A. (n.d.). Anomaly Detection for Application Log Data . SJSU </a:t>
            </a:r>
            <a:r>
              <a:rPr lang="en-US" sz="1400" dirty="0" err="1"/>
              <a:t>ScholarWorks</a:t>
            </a:r>
            <a:r>
              <a:rPr lang="en-US" sz="1400" dirty="0"/>
              <a:t> . Retrieved January 1, 2023, from https://scholarworks.sjsu.edu/cgi/viewcontent.cgi?article=1640&amp;context=etd_projects </a:t>
            </a:r>
          </a:p>
          <a:p>
            <a:r>
              <a:rPr lang="en-IN" sz="1400" dirty="0"/>
              <a:t>Vaswani, A., </a:t>
            </a:r>
            <a:r>
              <a:rPr lang="en-IN" sz="1400" dirty="0" err="1"/>
              <a:t>Shazeer</a:t>
            </a:r>
            <a:r>
              <a:rPr lang="en-IN" sz="1400" dirty="0"/>
              <a:t>, N., Parmar, N., </a:t>
            </a:r>
            <a:r>
              <a:rPr lang="en-IN" sz="1400" dirty="0" err="1"/>
              <a:t>Uszkoreit</a:t>
            </a:r>
            <a:r>
              <a:rPr lang="en-IN" sz="1400" dirty="0"/>
              <a:t>, J., Jones, L., Gomez, A. N., ... &amp; </a:t>
            </a:r>
            <a:r>
              <a:rPr lang="en-IN" sz="1400" dirty="0" err="1"/>
              <a:t>Polosukhin</a:t>
            </a:r>
            <a:r>
              <a:rPr lang="en-IN" sz="1400" dirty="0"/>
              <a:t>, I. (2017). Attention is all you need. Advances in neural information processing systems, 30.</a:t>
            </a:r>
          </a:p>
          <a:p>
            <a:r>
              <a:rPr lang="en-US" sz="1400" dirty="0"/>
              <a:t>YouTube. (2020). Bert Neural Network - Explained! YouTube. Retrieved January 13, 2023, from https://www.youtube.com/watch?v=xI0HHN5XKDo&amp;t=254s. </a:t>
            </a:r>
          </a:p>
          <a:p>
            <a:r>
              <a:rPr lang="en-US" sz="1400" dirty="0"/>
              <a:t>(n.d.-b). Machine Learning: What Is Ablation Study? </a:t>
            </a:r>
            <a:r>
              <a:rPr lang="en-US" sz="1400" dirty="0" err="1"/>
              <a:t>Baeldung</a:t>
            </a:r>
            <a:r>
              <a:rPr lang="en-US" sz="1400" dirty="0"/>
              <a:t>. </a:t>
            </a:r>
            <a:r>
              <a:rPr lang="en-US" sz="1400" dirty="0">
                <a:hlinkClick r:id="rId2">
                  <a:extLst>
                    <a:ext uri="{A12FA001-AC4F-418D-AE19-62706E023703}">
                      <ahyp:hlinkClr xmlns:ahyp="http://schemas.microsoft.com/office/drawing/2018/hyperlinkcolor" val="tx"/>
                    </a:ext>
                  </a:extLst>
                </a:hlinkClick>
              </a:rPr>
              <a:t>https://shorturl.at/fnzMV</a:t>
            </a:r>
            <a:endParaRPr lang="en-US" sz="1400" dirty="0"/>
          </a:p>
          <a:p>
            <a:r>
              <a:rPr lang="en-US" sz="1400" dirty="0" err="1"/>
              <a:t>Dobilas</a:t>
            </a:r>
            <a:r>
              <a:rPr lang="en-US" sz="1400" dirty="0"/>
              <a:t>, S. (2022, March 5). LSTM recurrent neural networks - how to teach a network to remember the past. Medium. Retrieved January 5, 2023, from https://towardsdatascience.com/lstm-recurrent-neural-networks-how-to-teach-a-network-to-remember-the-past-55e54c2ff22e </a:t>
            </a:r>
          </a:p>
          <a:p>
            <a:r>
              <a:rPr lang="en-US" sz="1400" dirty="0" err="1"/>
              <a:t>Polzer</a:t>
            </a:r>
            <a:r>
              <a:rPr lang="en-US" sz="1400" dirty="0"/>
              <a:t>, D. (2022, February 8). A comprehensive beginners guide to the diverse field of anomaly detection. Medium. Retrieved January 5, 2023, from https://towardsdatascience.com/a-comprehensive-beginners-guide-to-the-diverse-field-of-anomaly-detection-8c818d153995 </a:t>
            </a:r>
          </a:p>
          <a:p>
            <a:endParaRPr lang="en-US" sz="1400" dirty="0"/>
          </a:p>
          <a:p>
            <a:endParaRPr lang="en-US" sz="1400" dirty="0"/>
          </a:p>
          <a:p>
            <a:endParaRPr lang="en-IN" sz="1400" dirty="0"/>
          </a:p>
          <a:p>
            <a:endParaRPr lang="en-US" sz="1400" dirty="0"/>
          </a:p>
          <a:p>
            <a:endParaRPr lang="en-US" sz="1400" dirty="0"/>
          </a:p>
          <a:p>
            <a:endParaRPr lang="en-IN" sz="1400" dirty="0"/>
          </a:p>
          <a:p>
            <a:endParaRPr lang="en-IN" sz="1400" dirty="0"/>
          </a:p>
        </p:txBody>
      </p:sp>
      <p:sp>
        <p:nvSpPr>
          <p:cNvPr id="4" name="Slide Number Placeholder 3">
            <a:extLst>
              <a:ext uri="{FF2B5EF4-FFF2-40B4-BE49-F238E27FC236}">
                <a16:creationId xmlns:a16="http://schemas.microsoft.com/office/drawing/2014/main" id="{113C5FE6-BB27-81CF-F65B-2ECEAED0DA32}"/>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sp>
        <p:nvSpPr>
          <p:cNvPr id="5" name="Footer Placeholder 4">
            <a:extLst>
              <a:ext uri="{FF2B5EF4-FFF2-40B4-BE49-F238E27FC236}">
                <a16:creationId xmlns:a16="http://schemas.microsoft.com/office/drawing/2014/main" id="{2DF68F71-E427-E377-6CD3-B25E4C06AE4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8A1E292-52B8-BB3E-0D8B-A739E677FD4E}"/>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47653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963924" y="2739136"/>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A14E-497E-CF72-C882-432118040FF3}"/>
              </a:ext>
            </a:extLst>
          </p:cNvPr>
          <p:cNvSpPr>
            <a:spLocks noGrp="1"/>
          </p:cNvSpPr>
          <p:nvPr>
            <p:ph type="title"/>
          </p:nvPr>
        </p:nvSpPr>
        <p:spPr/>
        <p:txBody>
          <a:bodyPr/>
          <a:lstStyle/>
          <a:p>
            <a:r>
              <a:rPr lang="en-IN" dirty="0"/>
              <a:t>Anomaly</a:t>
            </a:r>
          </a:p>
        </p:txBody>
      </p:sp>
      <p:pic>
        <p:nvPicPr>
          <p:cNvPr id="7" name="Picture Placeholder 6">
            <a:extLst>
              <a:ext uri="{FF2B5EF4-FFF2-40B4-BE49-F238E27FC236}">
                <a16:creationId xmlns:a16="http://schemas.microsoft.com/office/drawing/2014/main" id="{C88216D6-FA28-2BB2-0C79-AA3C662CCADF}"/>
              </a:ext>
            </a:extLst>
          </p:cNvPr>
          <p:cNvPicPr>
            <a:picLocks noGrp="1" noChangeAspect="1"/>
          </p:cNvPicPr>
          <p:nvPr>
            <p:ph type="pic" sz="quarter" idx="13"/>
          </p:nvPr>
        </p:nvPicPr>
        <p:blipFill>
          <a:blip r:embed="rId2"/>
          <a:srcRect l="31065" r="31065"/>
          <a:stretch>
            <a:fillRect/>
          </a:stretch>
        </p:blipFill>
        <p:spPr/>
      </p:pic>
      <p:sp>
        <p:nvSpPr>
          <p:cNvPr id="4" name="Content Placeholder 3">
            <a:extLst>
              <a:ext uri="{FF2B5EF4-FFF2-40B4-BE49-F238E27FC236}">
                <a16:creationId xmlns:a16="http://schemas.microsoft.com/office/drawing/2014/main" id="{8269E6F7-3F3E-E6BA-FB64-DA7DF20F2DAF}"/>
              </a:ext>
            </a:extLst>
          </p:cNvPr>
          <p:cNvSpPr>
            <a:spLocks noGrp="1"/>
          </p:cNvSpPr>
          <p:nvPr>
            <p:ph idx="1"/>
          </p:nvPr>
        </p:nvSpPr>
        <p:spPr/>
        <p:txBody>
          <a:bodyPr/>
          <a:lstStyle/>
          <a:p>
            <a:r>
              <a:rPr lang="en-US" dirty="0"/>
              <a:t>Anomalies are unusual occurrences, objects, or observations that are suspicious because they diverge dramatically from expected patterns or behaviors. Other names for data anomalies</a:t>
            </a:r>
          </a:p>
          <a:p>
            <a:r>
              <a:rPr lang="en-US" dirty="0"/>
              <a:t>include standard deviations, outliers, noise, novelty, and exceptions..</a:t>
            </a:r>
            <a:endParaRPr lang="en-IN" dirty="0"/>
          </a:p>
        </p:txBody>
      </p:sp>
      <p:sp>
        <p:nvSpPr>
          <p:cNvPr id="5" name="Slide Number Placeholder 4">
            <a:extLst>
              <a:ext uri="{FF2B5EF4-FFF2-40B4-BE49-F238E27FC236}">
                <a16:creationId xmlns:a16="http://schemas.microsoft.com/office/drawing/2014/main" id="{59C622A8-2A8A-D254-AAE2-3C270AF65E02}"/>
              </a:ext>
            </a:extLst>
          </p:cNvPr>
          <p:cNvSpPr>
            <a:spLocks noGrp="1"/>
          </p:cNvSpPr>
          <p:nvPr>
            <p:ph type="sldNum" sz="quarter" idx="12"/>
          </p:nvPr>
        </p:nvSpPr>
        <p:spPr/>
        <p:txBody>
          <a:bodyPr/>
          <a:lstStyle/>
          <a:p>
            <a:fld id="{8D0AFDD5-844D-364D-8AEC-50CF4D36D55D}" type="slidenum">
              <a:rPr lang="en-US" noProof="0" smtClean="0"/>
              <a:pPr/>
              <a:t>3</a:t>
            </a:fld>
            <a:endParaRPr lang="en-US" noProof="0"/>
          </a:p>
        </p:txBody>
      </p:sp>
    </p:spTree>
    <p:extLst>
      <p:ext uri="{BB962C8B-B14F-4D97-AF65-F5344CB8AC3E}">
        <p14:creationId xmlns:p14="http://schemas.microsoft.com/office/powerpoint/2010/main" val="306222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sz="4000" dirty="0"/>
              <a:t>Why anomaly detection? </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03604" y="2952496"/>
            <a:ext cx="5010912" cy="2660904"/>
          </a:xfrm>
        </p:spPr>
        <p:txBody>
          <a:bodyPr/>
          <a:lstStyle/>
          <a:p>
            <a:r>
              <a:rPr lang="en-US" dirty="0"/>
              <a:t>Anomaly detection identifies items or events that do not conform to an expected pattern. Anomaly detection is a significant problem researched within various research and application domains. It is widely used across multiple applications, including military surveillance for enemy activity, fraud detection for credit cards, insurance, or healthcare, intrusion detection for cyber-security, fault detection in safety-critical systems, and fraud detection for credit cards, insurance, or Healthcare.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a:extLst>
              <a:ext uri="{FF2B5EF4-FFF2-40B4-BE49-F238E27FC236}">
                <a16:creationId xmlns:a16="http://schemas.microsoft.com/office/drawing/2014/main" id="{472098C2-50E3-BDEE-E080-702FC6BDF0E9}"/>
              </a:ext>
            </a:extLst>
          </p:cNvPr>
          <p:cNvPicPr>
            <a:picLocks noGrp="1" noChangeAspect="1"/>
          </p:cNvPicPr>
          <p:nvPr>
            <p:ph type="pic" sz="quarter" idx="13"/>
          </p:nvPr>
        </p:nvPicPr>
        <p:blipFill>
          <a:blip r:embed="rId3"/>
          <a:srcRect l="31065" r="31065"/>
          <a:stretch>
            <a:fillRect/>
          </a:stretch>
        </p:blipFill>
        <p:spPr/>
      </p:pic>
      <p:sp>
        <p:nvSpPr>
          <p:cNvPr id="10" name="Oval 9">
            <a:extLst>
              <a:ext uri="{FF2B5EF4-FFF2-40B4-BE49-F238E27FC236}">
                <a16:creationId xmlns:a16="http://schemas.microsoft.com/office/drawing/2014/main" id="{57209990-441C-D1ED-DE89-3683106D7F49}"/>
              </a:ext>
            </a:extLst>
          </p:cNvPr>
          <p:cNvSpPr/>
          <p:nvPr/>
        </p:nvSpPr>
        <p:spPr>
          <a:xfrm>
            <a:off x="10033000" y="3187700"/>
            <a:ext cx="1905000" cy="1574800"/>
          </a:xfrm>
          <a:prstGeom prst="ellipse">
            <a:avLst/>
          </a:prstGeom>
          <a:noFill/>
          <a:ln w="28575">
            <a:solidFill>
              <a:schemeClr val="accent2">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2854460"/>
            <a:ext cx="3017520" cy="966617"/>
          </a:xfrm>
        </p:spPr>
        <p:txBody>
          <a:bodyPr/>
          <a:lstStyle/>
          <a:p>
            <a:r>
              <a:rPr lang="en-US" sz="4400" b="1" dirty="0"/>
              <a:t>Problem</a:t>
            </a:r>
          </a:p>
        </p:txBody>
      </p:sp>
      <p:pic>
        <p:nvPicPr>
          <p:cNvPr id="8" name="Picture Placeholder 7">
            <a:extLst>
              <a:ext uri="{FF2B5EF4-FFF2-40B4-BE49-F238E27FC236}">
                <a16:creationId xmlns:a16="http://schemas.microsoft.com/office/drawing/2014/main" id="{668C2765-9F23-BE32-A8FB-1243065FC223}"/>
              </a:ext>
            </a:extLst>
          </p:cNvPr>
          <p:cNvPicPr>
            <a:picLocks noGrp="1" noChangeAspect="1"/>
          </p:cNvPicPr>
          <p:nvPr>
            <p:ph type="pic" sz="quarter" idx="10"/>
          </p:nvPr>
        </p:nvPicPr>
        <p:blipFill>
          <a:blip r:embed="rId3"/>
          <a:srcRect l="33839" r="33839"/>
          <a:stretch>
            <a:fillRect/>
          </a:stretch>
        </p:blipFill>
        <p:spPr/>
      </p:pic>
      <p:pic>
        <p:nvPicPr>
          <p:cNvPr id="26" name="Picture 25">
            <a:extLst>
              <a:ext uri="{FF2B5EF4-FFF2-40B4-BE49-F238E27FC236}">
                <a16:creationId xmlns:a16="http://schemas.microsoft.com/office/drawing/2014/main" id="{8C922309-B7C7-054D-24FF-A3AABA76805B}"/>
              </a:ext>
            </a:extLst>
          </p:cNvPr>
          <p:cNvPicPr>
            <a:picLocks noChangeAspect="1"/>
          </p:cNvPicPr>
          <p:nvPr/>
        </p:nvPicPr>
        <p:blipFill>
          <a:blip r:embed="rId4"/>
          <a:stretch>
            <a:fillRect/>
          </a:stretch>
        </p:blipFill>
        <p:spPr>
          <a:xfrm>
            <a:off x="174622" y="3714238"/>
            <a:ext cx="2761299" cy="1347823"/>
          </a:xfrm>
          <a:prstGeom prst="rect">
            <a:avLst/>
          </a:prstGeom>
        </p:spPr>
      </p:pic>
      <p:pic>
        <p:nvPicPr>
          <p:cNvPr id="28" name="Picture 27">
            <a:extLst>
              <a:ext uri="{FF2B5EF4-FFF2-40B4-BE49-F238E27FC236}">
                <a16:creationId xmlns:a16="http://schemas.microsoft.com/office/drawing/2014/main" id="{0ACDD223-02B9-D59B-1E3A-BAA941DBC0C1}"/>
              </a:ext>
            </a:extLst>
          </p:cNvPr>
          <p:cNvPicPr>
            <a:picLocks noChangeAspect="1"/>
          </p:cNvPicPr>
          <p:nvPr/>
        </p:nvPicPr>
        <p:blipFill>
          <a:blip r:embed="rId5"/>
          <a:stretch>
            <a:fillRect/>
          </a:stretch>
        </p:blipFill>
        <p:spPr>
          <a:xfrm>
            <a:off x="1144561" y="4033512"/>
            <a:ext cx="3161377" cy="1828498"/>
          </a:xfrm>
          <a:prstGeom prst="rect">
            <a:avLst/>
          </a:prstGeom>
        </p:spPr>
      </p:pic>
      <p:sp>
        <p:nvSpPr>
          <p:cNvPr id="3" name="TextBox 2">
            <a:extLst>
              <a:ext uri="{FF2B5EF4-FFF2-40B4-BE49-F238E27FC236}">
                <a16:creationId xmlns:a16="http://schemas.microsoft.com/office/drawing/2014/main" id="{58E0F0D2-37BE-A1D9-8572-0AE6B59C3A48}"/>
              </a:ext>
            </a:extLst>
          </p:cNvPr>
          <p:cNvSpPr txBox="1"/>
          <p:nvPr/>
        </p:nvSpPr>
        <p:spPr>
          <a:xfrm>
            <a:off x="11709400" y="6318504"/>
            <a:ext cx="247184" cy="261610"/>
          </a:xfrm>
          <a:prstGeom prst="rect">
            <a:avLst/>
          </a:prstGeom>
          <a:noFill/>
        </p:spPr>
        <p:txBody>
          <a:bodyPr wrap="none" rtlCol="0">
            <a:spAutoFit/>
          </a:bodyPr>
          <a:lstStyle/>
          <a:p>
            <a:r>
              <a:rPr lang="en-IN" sz="1100" dirty="0"/>
              <a:t>5</a:t>
            </a:r>
          </a:p>
        </p:txBody>
      </p:sp>
    </p:spTree>
    <p:extLst>
      <p:ext uri="{BB962C8B-B14F-4D97-AF65-F5344CB8AC3E}">
        <p14:creationId xmlns:p14="http://schemas.microsoft.com/office/powerpoint/2010/main" val="37522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a:t>Contemporary Techniques to Detect Anomalies</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8" name="Picture 7">
            <a:extLst>
              <a:ext uri="{FF2B5EF4-FFF2-40B4-BE49-F238E27FC236}">
                <a16:creationId xmlns:a16="http://schemas.microsoft.com/office/drawing/2014/main" id="{3CBF36D2-016D-FFF4-EE74-DA868A127338}"/>
              </a:ext>
            </a:extLst>
          </p:cNvPr>
          <p:cNvPicPr>
            <a:picLocks noChangeAspect="1"/>
          </p:cNvPicPr>
          <p:nvPr/>
        </p:nvPicPr>
        <p:blipFill>
          <a:blip r:embed="rId3"/>
          <a:stretch>
            <a:fillRect/>
          </a:stretch>
        </p:blipFill>
        <p:spPr>
          <a:xfrm>
            <a:off x="3122118" y="2093674"/>
            <a:ext cx="5947764" cy="3423676"/>
          </a:xfrm>
          <a:prstGeom prst="rect">
            <a:avLst/>
          </a:prstGeom>
        </p:spPr>
      </p:pic>
      <p:sp>
        <p:nvSpPr>
          <p:cNvPr id="9" name="TextBox 8">
            <a:extLst>
              <a:ext uri="{FF2B5EF4-FFF2-40B4-BE49-F238E27FC236}">
                <a16:creationId xmlns:a16="http://schemas.microsoft.com/office/drawing/2014/main" id="{5ED30A48-B279-79DE-D50A-C13206289805}"/>
              </a:ext>
            </a:extLst>
          </p:cNvPr>
          <p:cNvSpPr txBox="1"/>
          <p:nvPr/>
        </p:nvSpPr>
        <p:spPr>
          <a:xfrm>
            <a:off x="2343150" y="5662574"/>
            <a:ext cx="8089900" cy="861774"/>
          </a:xfrm>
          <a:prstGeom prst="rect">
            <a:avLst/>
          </a:prstGeom>
          <a:noFill/>
        </p:spPr>
        <p:txBody>
          <a:bodyPr wrap="square" rtlCol="0">
            <a:spAutoFit/>
          </a:bodyPr>
          <a:lstStyle/>
          <a:p>
            <a:r>
              <a:rPr lang="en-US" sz="1600" dirty="0">
                <a:effectLst/>
              </a:rPr>
              <a:t>Grover, A. (n.d.). </a:t>
            </a:r>
            <a:r>
              <a:rPr lang="en-US" sz="1600" i="1" dirty="0">
                <a:effectLst/>
              </a:rPr>
              <a:t>Anomaly Detection for Application Log Data </a:t>
            </a:r>
            <a:r>
              <a:rPr lang="en-US" sz="1600" dirty="0">
                <a:effectLst/>
              </a:rPr>
              <a:t>. SJSU </a:t>
            </a:r>
            <a:r>
              <a:rPr lang="en-US" sz="1600" dirty="0" err="1">
                <a:effectLst/>
              </a:rPr>
              <a:t>ScholarWorks</a:t>
            </a:r>
            <a:r>
              <a:rPr lang="en-US" sz="1600" dirty="0">
                <a:effectLst/>
              </a:rPr>
              <a:t> . Retrieved January 1, 2023, from https://scholarworks.sjsu.edu/cgi/viewcontent.cgi?article=1640&amp;context=etd_projects </a:t>
            </a:r>
          </a:p>
          <a:p>
            <a:endParaRPr lang="en-IN" sz="1600" dirty="0"/>
          </a:p>
        </p:txBody>
      </p:sp>
    </p:spTree>
    <p:extLst>
      <p:ext uri="{BB962C8B-B14F-4D97-AF65-F5344CB8AC3E}">
        <p14:creationId xmlns:p14="http://schemas.microsoft.com/office/powerpoint/2010/main" val="311457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a:t>Types of Anomalies</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Log Based Anomaly Detection </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3074" name="Picture 2">
            <a:extLst>
              <a:ext uri="{FF2B5EF4-FFF2-40B4-BE49-F238E27FC236}">
                <a16:creationId xmlns:a16="http://schemas.microsoft.com/office/drawing/2014/main" id="{8621EDAF-8B10-7881-FFC5-AE360A67C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12" y="2095500"/>
            <a:ext cx="5380588" cy="18447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B24D342-6038-7BF6-176A-41BBA356C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6" y="2095499"/>
            <a:ext cx="4921270" cy="18447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15ADD90-A157-6DF9-6BE5-C37E9D3E9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492" y="4459841"/>
            <a:ext cx="4411195" cy="15678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E92FE29-0C03-232C-599D-38055AC22244}"/>
              </a:ext>
            </a:extLst>
          </p:cNvPr>
          <p:cNvSpPr txBox="1"/>
          <p:nvPr/>
        </p:nvSpPr>
        <p:spPr>
          <a:xfrm>
            <a:off x="2921000" y="1701047"/>
            <a:ext cx="607859" cy="369332"/>
          </a:xfrm>
          <a:prstGeom prst="rect">
            <a:avLst/>
          </a:prstGeom>
          <a:noFill/>
        </p:spPr>
        <p:txBody>
          <a:bodyPr wrap="none" rtlCol="0">
            <a:spAutoFit/>
          </a:bodyPr>
          <a:lstStyle/>
          <a:p>
            <a:r>
              <a:rPr lang="en-IN" dirty="0"/>
              <a:t>Point</a:t>
            </a:r>
          </a:p>
        </p:txBody>
      </p:sp>
      <p:sp>
        <p:nvSpPr>
          <p:cNvPr id="12" name="TextBox 11">
            <a:extLst>
              <a:ext uri="{FF2B5EF4-FFF2-40B4-BE49-F238E27FC236}">
                <a16:creationId xmlns:a16="http://schemas.microsoft.com/office/drawing/2014/main" id="{33BBBC85-AF57-EA1B-F8FC-DAA50594E552}"/>
              </a:ext>
            </a:extLst>
          </p:cNvPr>
          <p:cNvSpPr txBox="1"/>
          <p:nvPr/>
        </p:nvSpPr>
        <p:spPr>
          <a:xfrm>
            <a:off x="8816271" y="1750814"/>
            <a:ext cx="1082348" cy="369332"/>
          </a:xfrm>
          <a:prstGeom prst="rect">
            <a:avLst/>
          </a:prstGeom>
          <a:noFill/>
        </p:spPr>
        <p:txBody>
          <a:bodyPr wrap="none" rtlCol="0">
            <a:spAutoFit/>
          </a:bodyPr>
          <a:lstStyle/>
          <a:p>
            <a:r>
              <a:rPr lang="en-IN" dirty="0"/>
              <a:t>Contextual</a:t>
            </a:r>
          </a:p>
        </p:txBody>
      </p:sp>
      <p:sp>
        <p:nvSpPr>
          <p:cNvPr id="13" name="TextBox 12">
            <a:extLst>
              <a:ext uri="{FF2B5EF4-FFF2-40B4-BE49-F238E27FC236}">
                <a16:creationId xmlns:a16="http://schemas.microsoft.com/office/drawing/2014/main" id="{ABEEEC79-C126-BB5D-5898-7B3D8039835C}"/>
              </a:ext>
            </a:extLst>
          </p:cNvPr>
          <p:cNvSpPr txBox="1"/>
          <p:nvPr/>
        </p:nvSpPr>
        <p:spPr>
          <a:xfrm>
            <a:off x="5593298" y="4082834"/>
            <a:ext cx="1005403" cy="369332"/>
          </a:xfrm>
          <a:prstGeom prst="rect">
            <a:avLst/>
          </a:prstGeom>
          <a:noFill/>
        </p:spPr>
        <p:txBody>
          <a:bodyPr wrap="none" rtlCol="0">
            <a:spAutoFit/>
          </a:bodyPr>
          <a:lstStyle/>
          <a:p>
            <a:r>
              <a:rPr lang="en-IN" dirty="0"/>
              <a:t>Collective</a:t>
            </a:r>
          </a:p>
        </p:txBody>
      </p:sp>
      <p:sp>
        <p:nvSpPr>
          <p:cNvPr id="15" name="TextBox 14">
            <a:extLst>
              <a:ext uri="{FF2B5EF4-FFF2-40B4-BE49-F238E27FC236}">
                <a16:creationId xmlns:a16="http://schemas.microsoft.com/office/drawing/2014/main" id="{0217EABE-E85A-8DB6-863B-B8C5DF168985}"/>
              </a:ext>
            </a:extLst>
          </p:cNvPr>
          <p:cNvSpPr txBox="1"/>
          <p:nvPr/>
        </p:nvSpPr>
        <p:spPr>
          <a:xfrm>
            <a:off x="1347810" y="6106583"/>
            <a:ext cx="10233026" cy="215444"/>
          </a:xfrm>
          <a:prstGeom prst="rect">
            <a:avLst/>
          </a:prstGeom>
          <a:noFill/>
        </p:spPr>
        <p:txBody>
          <a:bodyPr wrap="square">
            <a:spAutoFit/>
          </a:bodyPr>
          <a:lstStyle/>
          <a:p>
            <a:r>
              <a:rPr lang="en-US" sz="800" b="1" dirty="0" err="1">
                <a:effectLst/>
              </a:rPr>
              <a:t>Polzer</a:t>
            </a:r>
            <a:r>
              <a:rPr lang="en-US" sz="800" b="1" dirty="0">
                <a:effectLst/>
              </a:rPr>
              <a:t>, D. (2022, February 8). </a:t>
            </a:r>
            <a:r>
              <a:rPr lang="en-US" sz="800" b="1" i="1" dirty="0">
                <a:effectLst/>
              </a:rPr>
              <a:t>A comprehensive beginners guide to the diverse field of anomaly detection</a:t>
            </a:r>
            <a:r>
              <a:rPr lang="en-US" sz="800" b="1" dirty="0">
                <a:effectLst/>
              </a:rPr>
              <a:t>. Medium. Retrieved January 5, 2023, from https://towardsdatascience.com/a-comprehensive-beginners-guide-to-the-diverse-field-of-anomaly-detection-8c818d153995 </a:t>
            </a:r>
          </a:p>
        </p:txBody>
      </p:sp>
    </p:spTree>
    <p:extLst>
      <p:ext uri="{BB962C8B-B14F-4D97-AF65-F5344CB8AC3E}">
        <p14:creationId xmlns:p14="http://schemas.microsoft.com/office/powerpoint/2010/main" val="375150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400" dirty="0"/>
              <a:t>Framework of anomaly detection</a:t>
            </a:r>
            <a:endParaRPr lang="en-US" sz="5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Log Based Anomaly Detection </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a:extLst>
              <a:ext uri="{FF2B5EF4-FFF2-40B4-BE49-F238E27FC236}">
                <a16:creationId xmlns:a16="http://schemas.microsoft.com/office/drawing/2014/main" id="{BF75DE73-C9BF-519F-4A69-89E8B465B0EE}"/>
              </a:ext>
            </a:extLst>
          </p:cNvPr>
          <p:cNvPicPr>
            <a:picLocks noChangeAspect="1"/>
          </p:cNvPicPr>
          <p:nvPr/>
        </p:nvPicPr>
        <p:blipFill>
          <a:blip r:embed="rId3"/>
          <a:stretch>
            <a:fillRect/>
          </a:stretch>
        </p:blipFill>
        <p:spPr>
          <a:xfrm>
            <a:off x="1482396" y="2420243"/>
            <a:ext cx="9466789" cy="3087465"/>
          </a:xfrm>
          <a:prstGeom prst="rect">
            <a:avLst/>
          </a:prstGeom>
        </p:spPr>
      </p:pic>
      <p:sp>
        <p:nvSpPr>
          <p:cNvPr id="7" name="TextBox 6">
            <a:extLst>
              <a:ext uri="{FF2B5EF4-FFF2-40B4-BE49-F238E27FC236}">
                <a16:creationId xmlns:a16="http://schemas.microsoft.com/office/drawing/2014/main" id="{07233614-9FB7-4BDF-19DF-118CC4892AF4}"/>
              </a:ext>
            </a:extLst>
          </p:cNvPr>
          <p:cNvSpPr txBox="1"/>
          <p:nvPr/>
        </p:nvSpPr>
        <p:spPr>
          <a:xfrm>
            <a:off x="1414526" y="5707785"/>
            <a:ext cx="9362948" cy="461665"/>
          </a:xfrm>
          <a:prstGeom prst="rect">
            <a:avLst/>
          </a:prstGeom>
          <a:noFill/>
        </p:spPr>
        <p:txBody>
          <a:bodyPr wrap="square" rtlCol="0">
            <a:spAutoFit/>
          </a:bodyPr>
          <a:lstStyle/>
          <a:p>
            <a:r>
              <a:rPr lang="en-IN" sz="1200" dirty="0"/>
              <a:t>S. He, J. Zhu, P. He and M. R. </a:t>
            </a:r>
            <a:r>
              <a:rPr lang="en-IN" sz="1200" dirty="0" err="1"/>
              <a:t>Lyu</a:t>
            </a:r>
            <a:r>
              <a:rPr lang="en-IN" sz="1200" dirty="0"/>
              <a:t>, "Experience Report: System Log Analysis for Anomaly Detection," 2016 IEEE 27th International Symposium on Software Reliability Engineering (ISSRE), 2016, pp. 207-218, </a:t>
            </a:r>
            <a:r>
              <a:rPr lang="en-IN" sz="1200" dirty="0" err="1"/>
              <a:t>doi</a:t>
            </a:r>
            <a:r>
              <a:rPr lang="en-IN" sz="1200" dirty="0"/>
              <a:t>: 10.1109/ISSRE.2016.21.</a:t>
            </a:r>
          </a:p>
        </p:txBody>
      </p:sp>
    </p:spTree>
    <p:extLst>
      <p:ext uri="{BB962C8B-B14F-4D97-AF65-F5344CB8AC3E}">
        <p14:creationId xmlns:p14="http://schemas.microsoft.com/office/powerpoint/2010/main" val="40456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DE52-DFD1-8FFD-FBB4-426CAE15E349}"/>
              </a:ext>
            </a:extLst>
          </p:cNvPr>
          <p:cNvSpPr>
            <a:spLocks noGrp="1"/>
          </p:cNvSpPr>
          <p:nvPr>
            <p:ph type="title"/>
          </p:nvPr>
        </p:nvSpPr>
        <p:spPr/>
        <p:txBody>
          <a:bodyPr/>
          <a:lstStyle/>
          <a:p>
            <a:r>
              <a:rPr lang="en-IN" sz="4400" dirty="0"/>
              <a:t>LSTM </a:t>
            </a:r>
          </a:p>
        </p:txBody>
      </p:sp>
      <p:sp>
        <p:nvSpPr>
          <p:cNvPr id="4" name="Slide Number Placeholder 3">
            <a:extLst>
              <a:ext uri="{FF2B5EF4-FFF2-40B4-BE49-F238E27FC236}">
                <a16:creationId xmlns:a16="http://schemas.microsoft.com/office/drawing/2014/main" id="{622C45A4-8B2D-9C9C-6563-BC3A7560F483}"/>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8A69120D-C873-F35E-158D-63DB80A7646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BCB39F3-ABFC-FEFC-A808-1641434E0BCD}"/>
              </a:ext>
            </a:extLst>
          </p:cNvPr>
          <p:cNvSpPr>
            <a:spLocks noGrp="1"/>
          </p:cNvSpPr>
          <p:nvPr>
            <p:ph type="dt" sz="half" idx="10"/>
          </p:nvPr>
        </p:nvSpPr>
        <p:spPr/>
        <p:txBody>
          <a:bodyPr/>
          <a:lstStyle/>
          <a:p>
            <a:r>
              <a:rPr lang="en-US" noProof="0"/>
              <a:t>20XX</a:t>
            </a:r>
          </a:p>
        </p:txBody>
      </p:sp>
      <p:pic>
        <p:nvPicPr>
          <p:cNvPr id="2050" name="Picture 2" descr="LSTM Recurrent Neural Networks — How to Teach a Network to Remember the  Past | by Saul Dobilas | Towards Data Science">
            <a:extLst>
              <a:ext uri="{FF2B5EF4-FFF2-40B4-BE49-F238E27FC236}">
                <a16:creationId xmlns:a16="http://schemas.microsoft.com/office/drawing/2014/main" id="{53D266A8-F859-D0CA-5BE0-AAB80DF57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542" y="1378376"/>
            <a:ext cx="4894916" cy="4101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0F3FC00-CDA3-4533-0378-480B1ACB2DC5}"/>
              </a:ext>
            </a:extLst>
          </p:cNvPr>
          <p:cNvSpPr txBox="1"/>
          <p:nvPr/>
        </p:nvSpPr>
        <p:spPr>
          <a:xfrm>
            <a:off x="3648542" y="5699605"/>
            <a:ext cx="5050958" cy="738664"/>
          </a:xfrm>
          <a:prstGeom prst="rect">
            <a:avLst/>
          </a:prstGeom>
          <a:noFill/>
        </p:spPr>
        <p:txBody>
          <a:bodyPr wrap="square" rtlCol="0">
            <a:spAutoFit/>
          </a:bodyPr>
          <a:lstStyle/>
          <a:p>
            <a:r>
              <a:rPr lang="en-US" sz="1050" dirty="0" err="1">
                <a:effectLst/>
              </a:rPr>
              <a:t>Dobilas</a:t>
            </a:r>
            <a:r>
              <a:rPr lang="en-US" sz="1050" dirty="0">
                <a:effectLst/>
              </a:rPr>
              <a:t>, S. (2022, March 5). </a:t>
            </a:r>
            <a:r>
              <a:rPr lang="en-US" sz="1050" i="1" dirty="0">
                <a:effectLst/>
              </a:rPr>
              <a:t>LSTM recurrent neural networks - how to teach a network to remember the past</a:t>
            </a:r>
            <a:r>
              <a:rPr lang="en-US" sz="1050" dirty="0">
                <a:effectLst/>
              </a:rPr>
              <a:t>. Medium. Retrieved January 5, 2023, from https://towardsdatascience.com/lstm-recurrent-neural-networks-how-to-teach-a-network-to-remember-the-past-55e54c2ff22e </a:t>
            </a:r>
          </a:p>
          <a:p>
            <a:endParaRPr lang="en-IN" sz="1050" dirty="0"/>
          </a:p>
        </p:txBody>
      </p:sp>
    </p:spTree>
    <p:extLst>
      <p:ext uri="{BB962C8B-B14F-4D97-AF65-F5344CB8AC3E}">
        <p14:creationId xmlns:p14="http://schemas.microsoft.com/office/powerpoint/2010/main" val="297083229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{A8A95B77-B02E-4F27-AD43-D3008382D67D}tf11429527_win32</Template>
  <TotalTime>11772</TotalTime>
  <Words>1932</Words>
  <Application>Microsoft Office PowerPoint</Application>
  <PresentationFormat>Widescreen</PresentationFormat>
  <Paragraphs>223</Paragraphs>
  <Slides>26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Century Gothic</vt:lpstr>
      <vt:lpstr>Consolas</vt:lpstr>
      <vt:lpstr>Karla</vt:lpstr>
      <vt:lpstr>NimbusRomNo9L-Regu</vt:lpstr>
      <vt:lpstr>NimbusRomNo9L-ReguItal</vt:lpstr>
      <vt:lpstr>Söhne</vt:lpstr>
      <vt:lpstr>Univers Condensed Light</vt:lpstr>
      <vt:lpstr>Office Theme</vt:lpstr>
      <vt:lpstr>Log-Based Anomaly detection</vt:lpstr>
      <vt:lpstr>Index</vt:lpstr>
      <vt:lpstr>Anomaly</vt:lpstr>
      <vt:lpstr>Why anomaly detection? </vt:lpstr>
      <vt:lpstr>Problem</vt:lpstr>
      <vt:lpstr>Contemporary Techniques to Detect Anomalies</vt:lpstr>
      <vt:lpstr>Types of Anomalies</vt:lpstr>
      <vt:lpstr>Framework of anomaly detection</vt:lpstr>
      <vt:lpstr>LSTM </vt:lpstr>
      <vt:lpstr>Transformers</vt:lpstr>
      <vt:lpstr>BERT</vt:lpstr>
      <vt:lpstr>DeepLog</vt:lpstr>
      <vt:lpstr>LogBERT</vt:lpstr>
      <vt:lpstr>Challenges and Limitations</vt:lpstr>
      <vt:lpstr>My research</vt:lpstr>
      <vt:lpstr>Log parsing </vt:lpstr>
      <vt:lpstr>Log management tools</vt:lpstr>
      <vt:lpstr>Automated log parsing tools</vt:lpstr>
      <vt:lpstr>Accuracy of log parsers and insights</vt:lpstr>
      <vt:lpstr>Experiment</vt:lpstr>
      <vt:lpstr>Experiment</vt:lpstr>
      <vt:lpstr>Results</vt:lpstr>
      <vt:lpstr>Analysing Model Behaviour</vt:lpstr>
      <vt:lpstr>Analysing Model Behaviour</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Based Anomaly detection</dc:title>
  <dc:creator>Smit Shah</dc:creator>
  <cp:lastModifiedBy>Smit Shah</cp:lastModifiedBy>
  <cp:revision>2</cp:revision>
  <dcterms:created xsi:type="dcterms:W3CDTF">2023-01-03T11:15:19Z</dcterms:created>
  <dcterms:modified xsi:type="dcterms:W3CDTF">2023-05-14T00:45:26Z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