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
      <p:font typeface="Montserrat"/>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623BB9F-5A63-4368-A057-65F637489A64}">
  <a:tblStyle styleId="{D623BB9F-5A63-4368-A057-65F637489A6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4.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Lato-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Montserrat-bold.fntdata"/><Relationship Id="rId14" Type="http://schemas.openxmlformats.org/officeDocument/2006/relationships/slide" Target="slides/slide8.xml"/><Relationship Id="rId36" Type="http://schemas.openxmlformats.org/officeDocument/2006/relationships/font" Target="fonts/Montserrat-regular.fntdata"/><Relationship Id="rId17" Type="http://schemas.openxmlformats.org/officeDocument/2006/relationships/slide" Target="slides/slide11.xml"/><Relationship Id="rId39" Type="http://schemas.openxmlformats.org/officeDocument/2006/relationships/font" Target="fonts/Montserrat-boldItalic.fntdata"/><Relationship Id="rId16" Type="http://schemas.openxmlformats.org/officeDocument/2006/relationships/slide" Target="slides/slide10.xml"/><Relationship Id="rId38" Type="http://schemas.openxmlformats.org/officeDocument/2006/relationships/font" Target="fonts/Montserrat-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3bff333418_0_1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3bff333418_0_1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3bff333418_0_1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3bff333418_0_1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3bff333418_0_1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3bff333418_0_1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3bff333418_0_1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3bff333418_0_1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3bff333418_0_1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3bff333418_0_1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3bff333418_0_1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3bff333418_0_1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3c7acb095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3c7acb095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3c7acb095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3c7acb095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3c7acb095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3c7acb095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3c7acb095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3c7acb095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3c7acb095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3c7acb095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3c7acb095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3c7acb095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3c7acb095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3c7acb095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3c7acb095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3c7acb095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3c7acb095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3c7acb095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3c7acb095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3c7acb095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3cb166bd19_0_1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3cb166bd19_0_1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bff33341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3bff33341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3bff333418_0_1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3bff333418_0_1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3cb166bd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3cb166bd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3c7acb095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3c7acb095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3bff333418_0_1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3bff333418_0_1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3bff333418_0_1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3bff333418_0_1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3bff333418_0_1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3bff333418_0_1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p14:dur="400">
        <p14:gallery dir="l"/>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nvSpPr>
        <p:spPr>
          <a:xfrm>
            <a:off x="6859500" y="4466400"/>
            <a:ext cx="2284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Lato"/>
                <a:ea typeface="Lato"/>
                <a:cs typeface="Lato"/>
                <a:sym typeface="Lato"/>
              </a:rPr>
              <a:t>BECE 2nd Semester</a:t>
            </a:r>
            <a:endParaRPr sz="1600">
              <a:solidFill>
                <a:schemeClr val="lt1"/>
              </a:solidFill>
              <a:latin typeface="Lato"/>
              <a:ea typeface="Lato"/>
              <a:cs typeface="Lato"/>
              <a:sym typeface="Lato"/>
            </a:endParaRPr>
          </a:p>
          <a:p>
            <a:pPr indent="0" lvl="0" marL="0" rtl="0" algn="l">
              <a:spcBef>
                <a:spcPts val="0"/>
              </a:spcBef>
              <a:spcAft>
                <a:spcPts val="0"/>
              </a:spcAft>
              <a:buNone/>
            </a:pPr>
            <a:r>
              <a:rPr b="1" lang="en" sz="1600">
                <a:solidFill>
                  <a:schemeClr val="lt1"/>
                </a:solidFill>
                <a:latin typeface="Lato"/>
                <a:ea typeface="Lato"/>
                <a:cs typeface="Lato"/>
                <a:sym typeface="Lato"/>
              </a:rPr>
              <a:t>Ashmita Pandey</a:t>
            </a:r>
            <a:endParaRPr b="1" sz="1600">
              <a:solidFill>
                <a:schemeClr val="lt1"/>
              </a:solidFill>
              <a:latin typeface="Lato"/>
              <a:ea typeface="Lato"/>
              <a:cs typeface="Lato"/>
              <a:sym typeface="Lato"/>
            </a:endParaRPr>
          </a:p>
        </p:txBody>
      </p:sp>
      <p:sp>
        <p:nvSpPr>
          <p:cNvPr id="135" name="Google Shape;135;p13"/>
          <p:cNvSpPr txBox="1"/>
          <p:nvPr/>
        </p:nvSpPr>
        <p:spPr>
          <a:xfrm>
            <a:off x="4054425" y="1466500"/>
            <a:ext cx="396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36" name="Google Shape;136;p13"/>
          <p:cNvSpPr txBox="1"/>
          <p:nvPr/>
        </p:nvSpPr>
        <p:spPr>
          <a:xfrm>
            <a:off x="3124200" y="1752600"/>
            <a:ext cx="6250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latin typeface="Lato"/>
                <a:ea typeface="Lato"/>
                <a:cs typeface="Lato"/>
                <a:sym typeface="Lato"/>
              </a:rPr>
              <a:t>Client Server connection and data </a:t>
            </a:r>
            <a:r>
              <a:rPr b="1" lang="en" sz="2400">
                <a:solidFill>
                  <a:schemeClr val="lt1"/>
                </a:solidFill>
                <a:latin typeface="Lato"/>
                <a:ea typeface="Lato"/>
                <a:cs typeface="Lato"/>
                <a:sym typeface="Lato"/>
              </a:rPr>
              <a:t>sharing</a:t>
            </a:r>
            <a:r>
              <a:rPr b="1" lang="en" sz="2400">
                <a:solidFill>
                  <a:schemeClr val="lt1"/>
                </a:solidFill>
                <a:latin typeface="Lato"/>
                <a:ea typeface="Lato"/>
                <a:cs typeface="Lato"/>
                <a:sym typeface="Lato"/>
              </a:rPr>
              <a:t> using sockets in C++</a:t>
            </a:r>
            <a:endParaRPr b="1" sz="2400">
              <a:solidFill>
                <a:schemeClr val="lt1"/>
              </a:solidFill>
              <a:latin typeface="Lato"/>
              <a:ea typeface="Lato"/>
              <a:cs typeface="Lato"/>
              <a:sym typeface="Lato"/>
            </a:endParaRPr>
          </a:p>
        </p:txBody>
      </p:sp>
      <p:sp>
        <p:nvSpPr>
          <p:cNvPr id="137" name="Google Shape;137;p13"/>
          <p:cNvSpPr txBox="1"/>
          <p:nvPr/>
        </p:nvSpPr>
        <p:spPr>
          <a:xfrm>
            <a:off x="116950" y="4096800"/>
            <a:ext cx="3257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Bibek Bhattarai</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Santosh Tiwari</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Rakesh Kumar Mahato</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Nabin Dhami</a:t>
            </a:r>
            <a:endParaRPr>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37"/>
                                        </p:tgtEl>
                                        <p:attrNameLst>
                                          <p:attrName>style.visibility</p:attrName>
                                        </p:attrNameLst>
                                      </p:cBhvr>
                                      <p:to>
                                        <p:strVal val="visible"/>
                                      </p:to>
                                    </p:set>
                                    <p:anim calcmode="lin" valueType="num">
                                      <p:cBhvr additive="base">
                                        <p:cTn dur="1000"/>
                                        <p:tgtEl>
                                          <p:spTgt spid="13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36"/>
                                        </p:tgtEl>
                                        <p:attrNameLst>
                                          <p:attrName>style.visibility</p:attrName>
                                        </p:attrNameLst>
                                      </p:cBhvr>
                                      <p:to>
                                        <p:strVal val="visible"/>
                                      </p:to>
                                    </p:set>
                                    <p:anim calcmode="lin" valueType="num">
                                      <p:cBhvr additive="base">
                                        <p:cTn dur="1000"/>
                                        <p:tgtEl>
                                          <p:spTgt spid="136"/>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134"/>
                                        </p:tgtEl>
                                        <p:attrNameLst>
                                          <p:attrName>style.visibility</p:attrName>
                                        </p:attrNameLst>
                                      </p:cBhvr>
                                      <p:to>
                                        <p:strVal val="visible"/>
                                      </p:to>
                                    </p:set>
                                    <p:anim calcmode="lin" valueType="num">
                                      <p:cBhvr additive="base">
                                        <p:cTn dur="400"/>
                                        <p:tgtEl>
                                          <p:spTgt spid="13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2"/>
          <p:cNvSpPr txBox="1"/>
          <p:nvPr/>
        </p:nvSpPr>
        <p:spPr>
          <a:xfrm>
            <a:off x="4397325" y="1276125"/>
            <a:ext cx="396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257" name="Google Shape;257;p22"/>
          <p:cNvPicPr preferRelativeResize="0"/>
          <p:nvPr/>
        </p:nvPicPr>
        <p:blipFill>
          <a:blip r:embed="rId3">
            <a:alphaModFix/>
          </a:blip>
          <a:stretch>
            <a:fillRect/>
          </a:stretch>
        </p:blipFill>
        <p:spPr>
          <a:xfrm>
            <a:off x="-102852" y="514225"/>
            <a:ext cx="9349704" cy="2791150"/>
          </a:xfrm>
          <a:prstGeom prst="rect">
            <a:avLst/>
          </a:prstGeom>
          <a:noFill/>
          <a:ln>
            <a:noFill/>
          </a:ln>
        </p:spPr>
      </p:pic>
      <p:sp>
        <p:nvSpPr>
          <p:cNvPr id="258" name="Google Shape;258;p22"/>
          <p:cNvSpPr txBox="1"/>
          <p:nvPr>
            <p:ph idx="1" type="body"/>
          </p:nvPr>
        </p:nvSpPr>
        <p:spPr>
          <a:xfrm>
            <a:off x="321975" y="2952875"/>
            <a:ext cx="8134500" cy="1676400"/>
          </a:xfrm>
          <a:prstGeom prst="rect">
            <a:avLst/>
          </a:prstGeom>
        </p:spPr>
        <p:txBody>
          <a:bodyPr anchorCtr="0" anchor="ctr" bIns="91425" lIns="91425" spcFirstLastPara="1" rIns="91425" wrap="square" tIns="91425">
            <a:normAutofit lnSpcReduction="10000"/>
          </a:bodyPr>
          <a:lstStyle/>
          <a:p>
            <a:pPr indent="0" lvl="0" marL="0" rtl="0" algn="l">
              <a:spcBef>
                <a:spcPts val="0"/>
              </a:spcBef>
              <a:spcAft>
                <a:spcPts val="0"/>
              </a:spcAft>
              <a:buNone/>
            </a:pPr>
            <a:r>
              <a:rPr b="1" lang="en" sz="1900">
                <a:solidFill>
                  <a:schemeClr val="lt2"/>
                </a:solidFill>
                <a:latin typeface="Courier New"/>
                <a:ea typeface="Courier New"/>
                <a:cs typeface="Courier New"/>
                <a:sym typeface="Courier New"/>
              </a:rPr>
              <a:t>int listen(int sockfd, int backlog);</a:t>
            </a:r>
            <a:endParaRPr b="1" sz="1900">
              <a:solidFill>
                <a:schemeClr val="lt2"/>
              </a:solidFill>
              <a:latin typeface="Courier New"/>
              <a:ea typeface="Courier New"/>
              <a:cs typeface="Courier New"/>
              <a:sym typeface="Courier New"/>
            </a:endParaRPr>
          </a:p>
          <a:p>
            <a:pPr indent="0" lvl="0" marL="0" rtl="0" algn="l">
              <a:spcBef>
                <a:spcPts val="0"/>
              </a:spcBef>
              <a:spcAft>
                <a:spcPts val="0"/>
              </a:spcAft>
              <a:buNone/>
            </a:pPr>
            <a:r>
              <a:rPr lang="en" sz="1600">
                <a:solidFill>
                  <a:srgbClr val="D4D4D4"/>
                </a:solidFill>
                <a:latin typeface="Arial"/>
                <a:ea typeface="Arial"/>
                <a:cs typeface="Arial"/>
                <a:sym typeface="Arial"/>
              </a:rPr>
              <a:t>It puts the server socket in a passive mode, where it waits for the client to approach the server to make a connection. The backlog, defines the maximum length to which the queue of pending connections for sockfd may grow. If a connection request arrives when the queue is full, the client may receive an error with an indication of ECONNREFUSED.</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par>
                                <p:cTn fill="hold" nodeType="withEffect" presetClass="entr" presetID="2" presetSubtype="2">
                                  <p:stCondLst>
                                    <p:cond delay="0"/>
                                  </p:stCondLst>
                                  <p:childTnLst>
                                    <p:set>
                                      <p:cBhvr>
                                        <p:cTn dur="1" fill="hold">
                                          <p:stCondLst>
                                            <p:cond delay="0"/>
                                          </p:stCondLst>
                                        </p:cTn>
                                        <p:tgtEl>
                                          <p:spTgt spid="258"/>
                                        </p:tgtEl>
                                        <p:attrNameLst>
                                          <p:attrName>style.visibility</p:attrName>
                                        </p:attrNameLst>
                                      </p:cBhvr>
                                      <p:to>
                                        <p:strVal val="visible"/>
                                      </p:to>
                                    </p:set>
                                    <p:anim calcmode="lin" valueType="num">
                                      <p:cBhvr additive="base">
                                        <p:cTn dur="1000"/>
                                        <p:tgtEl>
                                          <p:spTgt spid="25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3"/>
          <p:cNvSpPr txBox="1"/>
          <p:nvPr/>
        </p:nvSpPr>
        <p:spPr>
          <a:xfrm>
            <a:off x="4238925" y="1806953"/>
            <a:ext cx="396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264" name="Google Shape;264;p23"/>
          <p:cNvPicPr preferRelativeResize="0"/>
          <p:nvPr/>
        </p:nvPicPr>
        <p:blipFill>
          <a:blip r:embed="rId3">
            <a:alphaModFix/>
          </a:blip>
          <a:stretch>
            <a:fillRect/>
          </a:stretch>
        </p:blipFill>
        <p:spPr>
          <a:xfrm>
            <a:off x="1217718" y="139866"/>
            <a:ext cx="6925164" cy="3525375"/>
          </a:xfrm>
          <a:prstGeom prst="rect">
            <a:avLst/>
          </a:prstGeom>
          <a:noFill/>
          <a:ln>
            <a:noFill/>
          </a:ln>
        </p:spPr>
      </p:pic>
      <p:sp>
        <p:nvSpPr>
          <p:cNvPr id="265" name="Google Shape;265;p23"/>
          <p:cNvSpPr txBox="1"/>
          <p:nvPr>
            <p:ph idx="1" type="body"/>
          </p:nvPr>
        </p:nvSpPr>
        <p:spPr>
          <a:xfrm>
            <a:off x="1656150" y="3492975"/>
            <a:ext cx="7573500" cy="743100"/>
          </a:xfrm>
          <a:prstGeom prst="rect">
            <a:avLst/>
          </a:prstGeom>
        </p:spPr>
        <p:txBody>
          <a:bodyPr anchorCtr="0" anchor="ctr" bIns="91425" lIns="91425" spcFirstLastPara="1" rIns="91425" wrap="square" tIns="91425">
            <a:noAutofit/>
          </a:bodyPr>
          <a:lstStyle/>
          <a:p>
            <a:pPr indent="0" lvl="0" marL="152400" marR="152400" rtl="0" algn="l">
              <a:lnSpc>
                <a:spcPct val="145000"/>
              </a:lnSpc>
              <a:spcBef>
                <a:spcPts val="0"/>
              </a:spcBef>
              <a:spcAft>
                <a:spcPts val="0"/>
              </a:spcAft>
              <a:buNone/>
            </a:pPr>
            <a:r>
              <a:rPr b="1" lang="en" sz="1700">
                <a:solidFill>
                  <a:schemeClr val="lt2"/>
                </a:solidFill>
                <a:latin typeface="Courier New"/>
                <a:ea typeface="Courier New"/>
                <a:cs typeface="Courier New"/>
                <a:sym typeface="Courier New"/>
              </a:rPr>
              <a:t>int s = accept(serverSd, &amp;clientAddr, &amp;addrLen);</a:t>
            </a:r>
            <a:endParaRPr b="1" sz="1700">
              <a:solidFill>
                <a:schemeClr val="lt2"/>
              </a:solidFill>
              <a:latin typeface="Courier New"/>
              <a:ea typeface="Courier New"/>
              <a:cs typeface="Courier New"/>
              <a:sym typeface="Courier New"/>
            </a:endParaRPr>
          </a:p>
          <a:p>
            <a:pPr indent="0" lvl="0" marL="0" marR="152400" rtl="0" algn="l">
              <a:lnSpc>
                <a:spcPct val="145000"/>
              </a:lnSpc>
              <a:spcBef>
                <a:spcPts val="1200"/>
              </a:spcBef>
              <a:spcAft>
                <a:spcPts val="1200"/>
              </a:spcAft>
              <a:buNone/>
            </a:pPr>
            <a:r>
              <a:t/>
            </a:r>
            <a:endParaRPr b="1" sz="1700">
              <a:solidFill>
                <a:schemeClr val="lt2"/>
              </a:solidFill>
              <a:latin typeface="Courier New"/>
              <a:ea typeface="Courier New"/>
              <a:cs typeface="Courier New"/>
              <a:sym typeface="Courier New"/>
            </a:endParaRPr>
          </a:p>
        </p:txBody>
      </p:sp>
      <p:sp>
        <p:nvSpPr>
          <p:cNvPr id="266" name="Google Shape;266;p23"/>
          <p:cNvSpPr txBox="1"/>
          <p:nvPr/>
        </p:nvSpPr>
        <p:spPr>
          <a:xfrm>
            <a:off x="1656150" y="3778734"/>
            <a:ext cx="6819900" cy="1258200"/>
          </a:xfrm>
          <a:prstGeom prst="rect">
            <a:avLst/>
          </a:prstGeom>
          <a:noFill/>
          <a:ln>
            <a:noFill/>
          </a:ln>
        </p:spPr>
        <p:txBody>
          <a:bodyPr anchorCtr="0" anchor="t" bIns="91425" lIns="91425" spcFirstLastPara="1" rIns="91425" wrap="square" tIns="91425">
            <a:spAutoFit/>
          </a:bodyPr>
          <a:lstStyle/>
          <a:p>
            <a:pPr indent="-323850" lvl="0" marL="457200" rtl="0" algn="l">
              <a:lnSpc>
                <a:spcPct val="125000"/>
              </a:lnSpc>
              <a:spcBef>
                <a:spcPts val="1800"/>
              </a:spcBef>
              <a:spcAft>
                <a:spcPts val="0"/>
              </a:spcAft>
              <a:buClr>
                <a:schemeClr val="lt1"/>
              </a:buClr>
              <a:buSzPts val="1500"/>
              <a:buFont typeface="Lato"/>
              <a:buAutoNum type="arabicPeriod"/>
            </a:pPr>
            <a:r>
              <a:rPr lang="en" sz="1500">
                <a:solidFill>
                  <a:schemeClr val="lt1"/>
                </a:solidFill>
              </a:rPr>
              <a:t>s: integer, the new socket (used for data-transfer)</a:t>
            </a:r>
            <a:endParaRPr sz="1500">
              <a:solidFill>
                <a:schemeClr val="lt1"/>
              </a:solidFill>
            </a:endParaRPr>
          </a:p>
          <a:p>
            <a:pPr indent="-323850" lvl="0" marL="457200" rtl="0" algn="l">
              <a:lnSpc>
                <a:spcPct val="125000"/>
              </a:lnSpc>
              <a:spcBef>
                <a:spcPts val="0"/>
              </a:spcBef>
              <a:spcAft>
                <a:spcPts val="0"/>
              </a:spcAft>
              <a:buClr>
                <a:schemeClr val="lt1"/>
              </a:buClr>
              <a:buSzPts val="1500"/>
              <a:buFont typeface="Lato"/>
              <a:buAutoNum type="arabicPeriod"/>
            </a:pPr>
            <a:r>
              <a:rPr lang="en" sz="1500">
                <a:solidFill>
                  <a:schemeClr val="lt1"/>
                </a:solidFill>
              </a:rPr>
              <a:t>serverSd: integer, the socket (being listened on)</a:t>
            </a:r>
            <a:endParaRPr sz="1500">
              <a:solidFill>
                <a:schemeClr val="lt1"/>
              </a:solidFill>
            </a:endParaRPr>
          </a:p>
          <a:p>
            <a:pPr indent="-323850" lvl="0" marL="457200" rtl="0" algn="l">
              <a:lnSpc>
                <a:spcPct val="115000"/>
              </a:lnSpc>
              <a:spcBef>
                <a:spcPts val="0"/>
              </a:spcBef>
              <a:spcAft>
                <a:spcPts val="0"/>
              </a:spcAft>
              <a:buClr>
                <a:schemeClr val="lt1"/>
              </a:buClr>
              <a:buSzPts val="1500"/>
              <a:buAutoNum type="arabicPeriod"/>
            </a:pPr>
            <a:r>
              <a:rPr lang="en" sz="1500">
                <a:solidFill>
                  <a:schemeClr val="lt1"/>
                </a:solidFill>
              </a:rPr>
              <a:t>clientAddr: struct sockaddr, address of the active participant</a:t>
            </a:r>
            <a:endParaRPr b="1" sz="1500">
              <a:solidFill>
                <a:srgbClr val="C9D1D9"/>
              </a:solidFill>
              <a:highlight>
                <a:srgbClr val="0D1117"/>
              </a:highlight>
            </a:endParaRPr>
          </a:p>
          <a:p>
            <a:pPr indent="-323850" lvl="0" marL="457200" rtl="0" algn="l">
              <a:lnSpc>
                <a:spcPct val="115000"/>
              </a:lnSpc>
              <a:spcBef>
                <a:spcPts val="0"/>
              </a:spcBef>
              <a:spcAft>
                <a:spcPts val="0"/>
              </a:spcAft>
              <a:buClr>
                <a:schemeClr val="lt1"/>
              </a:buClr>
              <a:buSzPts val="1500"/>
              <a:buAutoNum type="arabicPeriod"/>
            </a:pPr>
            <a:r>
              <a:rPr lang="en" sz="1500">
                <a:solidFill>
                  <a:schemeClr val="lt1"/>
                </a:solidFill>
              </a:rPr>
              <a:t>addrLen: size of(clientAddr)</a:t>
            </a:r>
            <a:endParaRPr sz="15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par>
                                <p:cTn fill="hold" nodeType="with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par>
                                <p:cTn fill="hold" nodeType="with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par>
                                <p:cTn fill="hold" nodeType="with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par>
                                <p:cTn fill="hold" nodeType="withEffect" presetClass="entr" presetID="2" presetSubtype="2">
                                  <p:stCondLst>
                                    <p:cond delay="0"/>
                                  </p:stCondLst>
                                  <p:childTnLst>
                                    <p:set>
                                      <p:cBhvr>
                                        <p:cTn dur="1" fill="hold">
                                          <p:stCondLst>
                                            <p:cond delay="0"/>
                                          </p:stCondLst>
                                        </p:cTn>
                                        <p:tgtEl>
                                          <p:spTgt spid="266"/>
                                        </p:tgtEl>
                                        <p:attrNameLst>
                                          <p:attrName>style.visibility</p:attrName>
                                        </p:attrNameLst>
                                      </p:cBhvr>
                                      <p:to>
                                        <p:strVal val="visible"/>
                                      </p:to>
                                    </p:set>
                                    <p:anim calcmode="lin" valueType="num">
                                      <p:cBhvr additive="base">
                                        <p:cTn dur="1000"/>
                                        <p:tgtEl>
                                          <p:spTgt spid="26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4"/>
          <p:cNvSpPr txBox="1"/>
          <p:nvPr/>
        </p:nvSpPr>
        <p:spPr>
          <a:xfrm>
            <a:off x="4066775" y="1466500"/>
            <a:ext cx="396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72" name="Google Shape;272;p24"/>
          <p:cNvSpPr txBox="1"/>
          <p:nvPr/>
        </p:nvSpPr>
        <p:spPr>
          <a:xfrm>
            <a:off x="1109125" y="881500"/>
            <a:ext cx="5903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600">
              <a:solidFill>
                <a:schemeClr val="lt1"/>
              </a:solidFill>
              <a:latin typeface="Lato"/>
              <a:ea typeface="Lato"/>
              <a:cs typeface="Lato"/>
              <a:sym typeface="Lato"/>
            </a:endParaRPr>
          </a:p>
        </p:txBody>
      </p:sp>
      <p:pic>
        <p:nvPicPr>
          <p:cNvPr id="273" name="Google Shape;273;p24"/>
          <p:cNvPicPr preferRelativeResize="0"/>
          <p:nvPr/>
        </p:nvPicPr>
        <p:blipFill>
          <a:blip r:embed="rId3">
            <a:alphaModFix/>
          </a:blip>
          <a:stretch>
            <a:fillRect/>
          </a:stretch>
        </p:blipFill>
        <p:spPr>
          <a:xfrm>
            <a:off x="1334827" y="425837"/>
            <a:ext cx="6474346" cy="3524600"/>
          </a:xfrm>
          <a:prstGeom prst="rect">
            <a:avLst/>
          </a:prstGeom>
          <a:noFill/>
          <a:ln>
            <a:noFill/>
          </a:ln>
        </p:spPr>
      </p:pic>
      <p:sp>
        <p:nvSpPr>
          <p:cNvPr id="274" name="Google Shape;274;p24"/>
          <p:cNvSpPr txBox="1"/>
          <p:nvPr/>
        </p:nvSpPr>
        <p:spPr>
          <a:xfrm>
            <a:off x="1686375" y="3505600"/>
            <a:ext cx="5676900" cy="986700"/>
          </a:xfrm>
          <a:prstGeom prst="rect">
            <a:avLst/>
          </a:prstGeom>
          <a:noFill/>
          <a:ln>
            <a:noFill/>
          </a:ln>
        </p:spPr>
        <p:txBody>
          <a:bodyPr anchorCtr="0" anchor="t" bIns="91425" lIns="91425" spcFirstLastPara="1" rIns="91425" wrap="square" tIns="91425">
            <a:spAutoFit/>
          </a:bodyPr>
          <a:lstStyle/>
          <a:p>
            <a:pPr indent="0" lvl="0" marL="152400" marR="152400" rtl="0" algn="l">
              <a:lnSpc>
                <a:spcPct val="145000"/>
              </a:lnSpc>
              <a:spcBef>
                <a:spcPts val="0"/>
              </a:spcBef>
              <a:spcAft>
                <a:spcPts val="0"/>
              </a:spcAft>
              <a:buNone/>
            </a:pPr>
            <a:r>
              <a:rPr b="1" lang="en" sz="1800">
                <a:solidFill>
                  <a:schemeClr val="lt2"/>
                </a:solidFill>
                <a:latin typeface="Courier New"/>
                <a:ea typeface="Courier New"/>
                <a:cs typeface="Courier New"/>
                <a:sym typeface="Courier New"/>
              </a:rPr>
              <a:t>send(sockid, msg, msgLen, flags);</a:t>
            </a:r>
            <a:endParaRPr b="1" sz="1800">
              <a:solidFill>
                <a:schemeClr val="lt2"/>
              </a:solidFill>
              <a:latin typeface="Courier New"/>
              <a:ea typeface="Courier New"/>
              <a:cs typeface="Courier New"/>
              <a:sym typeface="Courier New"/>
            </a:endParaRPr>
          </a:p>
          <a:p>
            <a:pPr indent="0" lvl="0" marL="0" rtl="0" algn="l">
              <a:spcBef>
                <a:spcPts val="1200"/>
              </a:spcBef>
              <a:spcAft>
                <a:spcPts val="0"/>
              </a:spcAft>
              <a:buNone/>
            </a:pPr>
            <a:r>
              <a:t/>
            </a:r>
            <a:endParaRPr sz="1600">
              <a:latin typeface="Lato"/>
              <a:ea typeface="Lato"/>
              <a:cs typeface="Lato"/>
              <a:sym typeface="Lato"/>
            </a:endParaRPr>
          </a:p>
        </p:txBody>
      </p:sp>
      <p:sp>
        <p:nvSpPr>
          <p:cNvPr id="275" name="Google Shape;275;p24"/>
          <p:cNvSpPr txBox="1"/>
          <p:nvPr/>
        </p:nvSpPr>
        <p:spPr>
          <a:xfrm>
            <a:off x="1864775" y="3905800"/>
            <a:ext cx="5676900" cy="1169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Lato"/>
              <a:buAutoNum type="arabicPeriod"/>
            </a:pPr>
            <a:r>
              <a:rPr lang="en" sz="1600">
                <a:solidFill>
                  <a:schemeClr val="lt1"/>
                </a:solidFill>
                <a:latin typeface="Lato"/>
                <a:ea typeface="Lato"/>
                <a:cs typeface="Lato"/>
                <a:sym typeface="Lato"/>
              </a:rPr>
              <a:t>sockid</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AutoNum type="arabicPeriod"/>
            </a:pPr>
            <a:r>
              <a:rPr lang="en" sz="1600">
                <a:solidFill>
                  <a:schemeClr val="lt1"/>
                </a:solidFill>
                <a:latin typeface="Lato"/>
                <a:ea typeface="Lato"/>
                <a:cs typeface="Lato"/>
                <a:sym typeface="Lato"/>
              </a:rPr>
              <a:t>recvBuf: void stores received bytes</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AutoNum type="arabicPeriod"/>
            </a:pPr>
            <a:r>
              <a:rPr lang="en" sz="1600">
                <a:solidFill>
                  <a:schemeClr val="lt1"/>
                </a:solidFill>
                <a:latin typeface="Lato"/>
                <a:ea typeface="Lato"/>
                <a:cs typeface="Lato"/>
                <a:sym typeface="Lato"/>
              </a:rPr>
              <a:t>bufLen: length of buffer</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AutoNum type="arabicPeriod"/>
            </a:pPr>
            <a:r>
              <a:rPr lang="en" sz="1600">
                <a:solidFill>
                  <a:schemeClr val="lt1"/>
                </a:solidFill>
                <a:latin typeface="Lato"/>
                <a:ea typeface="Lato"/>
                <a:cs typeface="Lato"/>
                <a:sym typeface="Lato"/>
              </a:rPr>
              <a:t>flag : integer, special options, usually just 0</a:t>
            </a:r>
            <a:endParaRPr sz="1600">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5"/>
          <p:cNvSpPr txBox="1"/>
          <p:nvPr/>
        </p:nvSpPr>
        <p:spPr>
          <a:xfrm>
            <a:off x="3466818" y="1797081"/>
            <a:ext cx="396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281" name="Google Shape;281;p25"/>
          <p:cNvPicPr preferRelativeResize="0"/>
          <p:nvPr/>
        </p:nvPicPr>
        <p:blipFill rotWithShape="1">
          <a:blip r:embed="rId3">
            <a:alphaModFix/>
          </a:blip>
          <a:srcRect b="3659" l="3038" r="7057" t="6437"/>
          <a:stretch/>
        </p:blipFill>
        <p:spPr>
          <a:xfrm>
            <a:off x="1709082" y="755356"/>
            <a:ext cx="5487264" cy="3524599"/>
          </a:xfrm>
          <a:prstGeom prst="rect">
            <a:avLst/>
          </a:prstGeom>
          <a:noFill/>
          <a:ln>
            <a:noFill/>
          </a:ln>
        </p:spPr>
      </p:pic>
      <p:sp>
        <p:nvSpPr>
          <p:cNvPr id="282" name="Google Shape;282;p25"/>
          <p:cNvSpPr txBox="1"/>
          <p:nvPr/>
        </p:nvSpPr>
        <p:spPr>
          <a:xfrm>
            <a:off x="1758014" y="4223694"/>
            <a:ext cx="5676900" cy="919800"/>
          </a:xfrm>
          <a:prstGeom prst="rect">
            <a:avLst/>
          </a:prstGeom>
          <a:noFill/>
          <a:ln>
            <a:noFill/>
          </a:ln>
        </p:spPr>
        <p:txBody>
          <a:bodyPr anchorCtr="0" anchor="t" bIns="91425" lIns="91425" spcFirstLastPara="1" rIns="91425" wrap="square" tIns="91425">
            <a:spAutoFit/>
          </a:bodyPr>
          <a:lstStyle/>
          <a:p>
            <a:pPr indent="0" lvl="0" marL="152400" marR="152400" rtl="0" algn="l">
              <a:lnSpc>
                <a:spcPct val="145000"/>
              </a:lnSpc>
              <a:spcBef>
                <a:spcPts val="0"/>
              </a:spcBef>
              <a:spcAft>
                <a:spcPts val="0"/>
              </a:spcAft>
              <a:buNone/>
            </a:pPr>
            <a:r>
              <a:rPr b="1" lang="en" sz="1500">
                <a:solidFill>
                  <a:schemeClr val="lt2"/>
                </a:solidFill>
                <a:latin typeface="Courier New"/>
                <a:ea typeface="Courier New"/>
                <a:cs typeface="Courier New"/>
                <a:sym typeface="Courier New"/>
              </a:rPr>
              <a:t>recv(sockid, recvBuf, bufLen, flags);</a:t>
            </a:r>
            <a:endParaRPr b="1" sz="1500">
              <a:solidFill>
                <a:schemeClr val="lt2"/>
              </a:solidFill>
              <a:latin typeface="Courier New"/>
              <a:ea typeface="Courier New"/>
              <a:cs typeface="Courier New"/>
              <a:sym typeface="Courier New"/>
            </a:endParaRPr>
          </a:p>
          <a:p>
            <a:pPr indent="0" lvl="0" marL="0" rtl="0" algn="l">
              <a:spcBef>
                <a:spcPts val="1200"/>
              </a:spcBef>
              <a:spcAft>
                <a:spcPts val="0"/>
              </a:spcAft>
              <a:buNone/>
            </a:pPr>
            <a:r>
              <a:t/>
            </a:r>
            <a:endParaRPr b="1" sz="1600">
              <a:solidFill>
                <a:schemeClr val="lt2"/>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6"/>
          <p:cNvSpPr txBox="1"/>
          <p:nvPr/>
        </p:nvSpPr>
        <p:spPr>
          <a:xfrm>
            <a:off x="4054425" y="1466500"/>
            <a:ext cx="396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288" name="Google Shape;288;p26"/>
          <p:cNvPicPr preferRelativeResize="0"/>
          <p:nvPr/>
        </p:nvPicPr>
        <p:blipFill>
          <a:blip r:embed="rId3">
            <a:alphaModFix/>
          </a:blip>
          <a:stretch>
            <a:fillRect/>
          </a:stretch>
        </p:blipFill>
        <p:spPr>
          <a:xfrm>
            <a:off x="1106722" y="1085750"/>
            <a:ext cx="6930556" cy="2972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7"/>
          <p:cNvSpPr txBox="1"/>
          <p:nvPr/>
        </p:nvSpPr>
        <p:spPr>
          <a:xfrm>
            <a:off x="3804938" y="1466500"/>
            <a:ext cx="396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294" name="Google Shape;294;p27"/>
          <p:cNvPicPr preferRelativeResize="0"/>
          <p:nvPr/>
        </p:nvPicPr>
        <p:blipFill>
          <a:blip r:embed="rId3">
            <a:alphaModFix/>
          </a:blip>
          <a:stretch>
            <a:fillRect/>
          </a:stretch>
        </p:blipFill>
        <p:spPr>
          <a:xfrm>
            <a:off x="1370962" y="301274"/>
            <a:ext cx="5903101" cy="454095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8"/>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Client</a:t>
            </a:r>
            <a:endParaRPr/>
          </a:p>
        </p:txBody>
      </p:sp>
      <p:grpSp>
        <p:nvGrpSpPr>
          <p:cNvPr id="300" name="Google Shape;300;p28"/>
          <p:cNvGrpSpPr/>
          <p:nvPr/>
        </p:nvGrpSpPr>
        <p:grpSpPr>
          <a:xfrm>
            <a:off x="5287729" y="1589431"/>
            <a:ext cx="1359905" cy="1897975"/>
            <a:chOff x="5887800" y="1948510"/>
            <a:chExt cx="1359905" cy="1897975"/>
          </a:xfrm>
        </p:grpSpPr>
        <p:sp>
          <p:nvSpPr>
            <p:cNvPr id="301" name="Google Shape;301;p28"/>
            <p:cNvSpPr/>
            <p:nvPr/>
          </p:nvSpPr>
          <p:spPr>
            <a:xfrm>
              <a:off x="6270606"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8"/>
            <p:cNvSpPr txBox="1"/>
            <p:nvPr/>
          </p:nvSpPr>
          <p:spPr>
            <a:xfrm>
              <a:off x="5887800"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000">
                  <a:solidFill>
                    <a:schemeClr val="lt1"/>
                  </a:solidFill>
                  <a:latin typeface="Roboto"/>
                  <a:ea typeface="Roboto"/>
                  <a:cs typeface="Roboto"/>
                  <a:sym typeface="Roboto"/>
                </a:rPr>
                <a:t>Receive </a:t>
              </a:r>
              <a:endParaRPr sz="1000">
                <a:solidFill>
                  <a:schemeClr val="lt1"/>
                </a:solidFill>
                <a:latin typeface="Roboto"/>
                <a:ea typeface="Roboto"/>
                <a:cs typeface="Roboto"/>
                <a:sym typeface="Roboto"/>
              </a:endParaRPr>
            </a:p>
          </p:txBody>
        </p:sp>
        <p:sp>
          <p:nvSpPr>
            <p:cNvPr id="303" name="Google Shape;303;p28"/>
            <p:cNvSpPr txBox="1"/>
            <p:nvPr/>
          </p:nvSpPr>
          <p:spPr>
            <a:xfrm>
              <a:off x="5887806" y="3109085"/>
              <a:ext cx="13599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800">
                <a:solidFill>
                  <a:srgbClr val="858585"/>
                </a:solidFill>
                <a:latin typeface="Roboto"/>
                <a:ea typeface="Roboto"/>
                <a:cs typeface="Roboto"/>
                <a:sym typeface="Roboto"/>
              </a:endParaRPr>
            </a:p>
          </p:txBody>
        </p:sp>
        <p:sp>
          <p:nvSpPr>
            <p:cNvPr id="304" name="Google Shape;304;p28"/>
            <p:cNvSpPr txBox="1"/>
            <p:nvPr/>
          </p:nvSpPr>
          <p:spPr>
            <a:xfrm>
              <a:off x="6349349" y="2109675"/>
              <a:ext cx="515700" cy="32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800">
                  <a:solidFill>
                    <a:schemeClr val="lt1"/>
                  </a:solidFill>
                  <a:latin typeface="Roboto"/>
                  <a:ea typeface="Roboto"/>
                  <a:cs typeface="Roboto"/>
                  <a:sym typeface="Roboto"/>
                </a:rPr>
                <a:t>recv()</a:t>
              </a:r>
              <a:endParaRPr b="1" sz="800">
                <a:solidFill>
                  <a:schemeClr val="lt1"/>
                </a:solidFill>
                <a:latin typeface="Roboto"/>
                <a:ea typeface="Roboto"/>
                <a:cs typeface="Roboto"/>
                <a:sym typeface="Roboto"/>
              </a:endParaRPr>
            </a:p>
          </p:txBody>
        </p:sp>
      </p:grpSp>
      <p:grpSp>
        <p:nvGrpSpPr>
          <p:cNvPr id="305" name="Google Shape;305;p28"/>
          <p:cNvGrpSpPr/>
          <p:nvPr/>
        </p:nvGrpSpPr>
        <p:grpSpPr>
          <a:xfrm>
            <a:off x="6664141" y="1589431"/>
            <a:ext cx="1359905" cy="1897975"/>
            <a:chOff x="7264213" y="1948510"/>
            <a:chExt cx="1359905" cy="1897975"/>
          </a:xfrm>
        </p:grpSpPr>
        <p:sp>
          <p:nvSpPr>
            <p:cNvPr id="306" name="Google Shape;306;p28"/>
            <p:cNvSpPr/>
            <p:nvPr/>
          </p:nvSpPr>
          <p:spPr>
            <a:xfrm>
              <a:off x="7647018"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8"/>
            <p:cNvSpPr txBox="1"/>
            <p:nvPr/>
          </p:nvSpPr>
          <p:spPr>
            <a:xfrm>
              <a:off x="7264213"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000">
                  <a:solidFill>
                    <a:schemeClr val="lt1"/>
                  </a:solidFill>
                  <a:latin typeface="Roboto"/>
                  <a:ea typeface="Roboto"/>
                  <a:cs typeface="Roboto"/>
                  <a:sym typeface="Roboto"/>
                </a:rPr>
                <a:t>Send data</a:t>
              </a:r>
              <a:endParaRPr sz="1000">
                <a:solidFill>
                  <a:schemeClr val="lt1"/>
                </a:solidFill>
                <a:latin typeface="Roboto"/>
                <a:ea typeface="Roboto"/>
                <a:cs typeface="Roboto"/>
                <a:sym typeface="Roboto"/>
              </a:endParaRPr>
            </a:p>
          </p:txBody>
        </p:sp>
        <p:sp>
          <p:nvSpPr>
            <p:cNvPr id="308" name="Google Shape;308;p28"/>
            <p:cNvSpPr txBox="1"/>
            <p:nvPr/>
          </p:nvSpPr>
          <p:spPr>
            <a:xfrm>
              <a:off x="7264218" y="3109085"/>
              <a:ext cx="13599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800">
                <a:solidFill>
                  <a:srgbClr val="858585"/>
                </a:solidFill>
                <a:latin typeface="Roboto"/>
                <a:ea typeface="Roboto"/>
                <a:cs typeface="Roboto"/>
                <a:sym typeface="Roboto"/>
              </a:endParaRPr>
            </a:p>
          </p:txBody>
        </p:sp>
        <p:sp>
          <p:nvSpPr>
            <p:cNvPr id="309" name="Google Shape;309;p28"/>
            <p:cNvSpPr txBox="1"/>
            <p:nvPr/>
          </p:nvSpPr>
          <p:spPr>
            <a:xfrm>
              <a:off x="7651365" y="2109675"/>
              <a:ext cx="5943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chemeClr val="lt1"/>
                  </a:solidFill>
                  <a:latin typeface="Roboto"/>
                  <a:ea typeface="Roboto"/>
                  <a:cs typeface="Roboto"/>
                  <a:sym typeface="Roboto"/>
                </a:rPr>
                <a:t>send</a:t>
              </a:r>
              <a:r>
                <a:rPr b="1" lang="en" sz="800">
                  <a:solidFill>
                    <a:schemeClr val="lt1"/>
                  </a:solidFill>
                  <a:latin typeface="Roboto"/>
                  <a:ea typeface="Roboto"/>
                  <a:cs typeface="Roboto"/>
                  <a:sym typeface="Roboto"/>
                </a:rPr>
                <a:t>()</a:t>
              </a:r>
              <a:endParaRPr b="1" sz="800">
                <a:solidFill>
                  <a:schemeClr val="lt1"/>
                </a:solidFill>
                <a:latin typeface="Roboto"/>
                <a:ea typeface="Roboto"/>
                <a:cs typeface="Roboto"/>
                <a:sym typeface="Roboto"/>
              </a:endParaRPr>
            </a:p>
          </p:txBody>
        </p:sp>
      </p:grpSp>
      <p:sp>
        <p:nvSpPr>
          <p:cNvPr id="310" name="Google Shape;310;p28"/>
          <p:cNvSpPr/>
          <p:nvPr/>
        </p:nvSpPr>
        <p:spPr>
          <a:xfrm>
            <a:off x="5113523" y="1892656"/>
            <a:ext cx="3534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8"/>
          <p:cNvSpPr/>
          <p:nvPr/>
        </p:nvSpPr>
        <p:spPr>
          <a:xfrm>
            <a:off x="6479186" y="1892656"/>
            <a:ext cx="3534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2" name="Google Shape;312;p28"/>
          <p:cNvGrpSpPr/>
          <p:nvPr/>
        </p:nvGrpSpPr>
        <p:grpSpPr>
          <a:xfrm>
            <a:off x="7864291" y="1589419"/>
            <a:ext cx="1359905" cy="1897975"/>
            <a:chOff x="7264213" y="1948510"/>
            <a:chExt cx="1359905" cy="1897975"/>
          </a:xfrm>
        </p:grpSpPr>
        <p:sp>
          <p:nvSpPr>
            <p:cNvPr id="313" name="Google Shape;313;p28"/>
            <p:cNvSpPr/>
            <p:nvPr/>
          </p:nvSpPr>
          <p:spPr>
            <a:xfrm>
              <a:off x="7647018"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8"/>
            <p:cNvSpPr txBox="1"/>
            <p:nvPr/>
          </p:nvSpPr>
          <p:spPr>
            <a:xfrm>
              <a:off x="7264213"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000">
                  <a:solidFill>
                    <a:schemeClr val="lt1"/>
                  </a:solidFill>
                  <a:latin typeface="Roboto"/>
                  <a:ea typeface="Roboto"/>
                  <a:cs typeface="Roboto"/>
                  <a:sym typeface="Roboto"/>
                </a:rPr>
                <a:t>Close socket</a:t>
              </a:r>
              <a:endParaRPr sz="1000">
                <a:solidFill>
                  <a:schemeClr val="lt1"/>
                </a:solidFill>
                <a:latin typeface="Roboto"/>
                <a:ea typeface="Roboto"/>
                <a:cs typeface="Roboto"/>
                <a:sym typeface="Roboto"/>
              </a:endParaRPr>
            </a:p>
          </p:txBody>
        </p:sp>
        <p:sp>
          <p:nvSpPr>
            <p:cNvPr id="315" name="Google Shape;315;p28"/>
            <p:cNvSpPr txBox="1"/>
            <p:nvPr/>
          </p:nvSpPr>
          <p:spPr>
            <a:xfrm>
              <a:off x="7264218" y="3109085"/>
              <a:ext cx="13599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800">
                <a:solidFill>
                  <a:srgbClr val="858585"/>
                </a:solidFill>
                <a:latin typeface="Roboto"/>
                <a:ea typeface="Roboto"/>
                <a:cs typeface="Roboto"/>
                <a:sym typeface="Roboto"/>
              </a:endParaRPr>
            </a:p>
          </p:txBody>
        </p:sp>
        <p:sp>
          <p:nvSpPr>
            <p:cNvPr id="316" name="Google Shape;316;p28"/>
            <p:cNvSpPr txBox="1"/>
            <p:nvPr/>
          </p:nvSpPr>
          <p:spPr>
            <a:xfrm>
              <a:off x="7725777" y="2109688"/>
              <a:ext cx="5157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chemeClr val="lt1"/>
                  </a:solidFill>
                  <a:latin typeface="Roboto"/>
                  <a:ea typeface="Roboto"/>
                  <a:cs typeface="Roboto"/>
                  <a:sym typeface="Roboto"/>
                </a:rPr>
                <a:t>close()</a:t>
              </a:r>
              <a:endParaRPr b="1" sz="800">
                <a:solidFill>
                  <a:schemeClr val="lt1"/>
                </a:solidFill>
                <a:latin typeface="Roboto"/>
                <a:ea typeface="Roboto"/>
                <a:cs typeface="Roboto"/>
                <a:sym typeface="Roboto"/>
              </a:endParaRPr>
            </a:p>
          </p:txBody>
        </p:sp>
      </p:grpSp>
      <p:sp>
        <p:nvSpPr>
          <p:cNvPr id="317" name="Google Shape;317;p28"/>
          <p:cNvSpPr/>
          <p:nvPr/>
        </p:nvSpPr>
        <p:spPr>
          <a:xfrm>
            <a:off x="7748725" y="1892649"/>
            <a:ext cx="4455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8" name="Google Shape;318;p28"/>
          <p:cNvGrpSpPr/>
          <p:nvPr/>
        </p:nvGrpSpPr>
        <p:grpSpPr>
          <a:xfrm>
            <a:off x="3916806" y="1589431"/>
            <a:ext cx="1310400" cy="1897975"/>
            <a:chOff x="1848940" y="1948510"/>
            <a:chExt cx="1310400" cy="1897975"/>
          </a:xfrm>
        </p:grpSpPr>
        <p:sp>
          <p:nvSpPr>
            <p:cNvPr id="319" name="Google Shape;319;p28"/>
            <p:cNvSpPr/>
            <p:nvPr/>
          </p:nvSpPr>
          <p:spPr>
            <a:xfrm>
              <a:off x="2206990" y="1948510"/>
              <a:ext cx="594300" cy="5943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0" name="Google Shape;320;p28"/>
            <p:cNvSpPr txBox="1"/>
            <p:nvPr/>
          </p:nvSpPr>
          <p:spPr>
            <a:xfrm>
              <a:off x="1848940"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000">
                  <a:solidFill>
                    <a:schemeClr val="lt1"/>
                  </a:solidFill>
                  <a:latin typeface="Roboto"/>
                  <a:ea typeface="Roboto"/>
                  <a:cs typeface="Roboto"/>
                  <a:sym typeface="Roboto"/>
                </a:rPr>
                <a:t>Accept requests</a:t>
              </a:r>
              <a:endParaRPr sz="1000">
                <a:solidFill>
                  <a:schemeClr val="lt1"/>
                </a:solidFill>
                <a:latin typeface="Roboto"/>
                <a:ea typeface="Roboto"/>
                <a:cs typeface="Roboto"/>
                <a:sym typeface="Roboto"/>
              </a:endParaRPr>
            </a:p>
          </p:txBody>
        </p:sp>
        <p:sp>
          <p:nvSpPr>
            <p:cNvPr id="321" name="Google Shape;321;p28"/>
            <p:cNvSpPr txBox="1"/>
            <p:nvPr/>
          </p:nvSpPr>
          <p:spPr>
            <a:xfrm>
              <a:off x="1848940" y="3109085"/>
              <a:ext cx="13104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800">
                  <a:solidFill>
                    <a:schemeClr val="lt1"/>
                  </a:solidFill>
                  <a:latin typeface="Roboto"/>
                  <a:ea typeface="Roboto"/>
                  <a:cs typeface="Roboto"/>
                  <a:sym typeface="Roboto"/>
                </a:rPr>
                <a:t>The connect() connects the socket to address </a:t>
              </a:r>
              <a:r>
                <a:rPr lang="en" sz="800">
                  <a:solidFill>
                    <a:schemeClr val="lt1"/>
                  </a:solidFill>
                  <a:latin typeface="Roboto"/>
                  <a:ea typeface="Roboto"/>
                  <a:cs typeface="Roboto"/>
                  <a:sym typeface="Roboto"/>
                </a:rPr>
                <a:t>specified</a:t>
              </a:r>
              <a:r>
                <a:rPr lang="en" sz="800">
                  <a:solidFill>
                    <a:schemeClr val="lt1"/>
                  </a:solidFill>
                  <a:latin typeface="Roboto"/>
                  <a:ea typeface="Roboto"/>
                  <a:cs typeface="Roboto"/>
                  <a:sym typeface="Roboto"/>
                </a:rPr>
                <a:t> by the addr</a:t>
              </a:r>
              <a:endParaRPr sz="800">
                <a:solidFill>
                  <a:schemeClr val="lt1"/>
                </a:solidFill>
                <a:latin typeface="Roboto"/>
                <a:ea typeface="Roboto"/>
                <a:cs typeface="Roboto"/>
                <a:sym typeface="Roboto"/>
              </a:endParaRPr>
            </a:p>
            <a:p>
              <a:pPr indent="0" lvl="0" marL="0" rtl="0" algn="ctr">
                <a:lnSpc>
                  <a:spcPct val="115000"/>
                </a:lnSpc>
                <a:spcBef>
                  <a:spcPts val="1600"/>
                </a:spcBef>
                <a:spcAft>
                  <a:spcPts val="1600"/>
                </a:spcAft>
                <a:buNone/>
              </a:pPr>
              <a:r>
                <a:t/>
              </a:r>
              <a:endParaRPr sz="800">
                <a:solidFill>
                  <a:schemeClr val="lt1"/>
                </a:solidFill>
                <a:latin typeface="Roboto"/>
                <a:ea typeface="Roboto"/>
                <a:cs typeface="Roboto"/>
                <a:sym typeface="Roboto"/>
              </a:endParaRPr>
            </a:p>
          </p:txBody>
        </p:sp>
        <p:sp>
          <p:nvSpPr>
            <p:cNvPr id="322" name="Google Shape;322;p28"/>
            <p:cNvSpPr txBox="1"/>
            <p:nvPr/>
          </p:nvSpPr>
          <p:spPr>
            <a:xfrm>
              <a:off x="2140383" y="2088230"/>
              <a:ext cx="727500" cy="363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chemeClr val="lt1"/>
                  </a:solidFill>
                  <a:latin typeface="Roboto"/>
                  <a:ea typeface="Roboto"/>
                  <a:cs typeface="Roboto"/>
                  <a:sym typeface="Roboto"/>
                </a:rPr>
                <a:t>connect()</a:t>
              </a:r>
              <a:endParaRPr b="1" sz="800">
                <a:solidFill>
                  <a:schemeClr val="lt1"/>
                </a:solidFill>
                <a:latin typeface="Roboto"/>
                <a:ea typeface="Roboto"/>
                <a:cs typeface="Roboto"/>
                <a:sym typeface="Roboto"/>
              </a:endParaRPr>
            </a:p>
          </p:txBody>
        </p:sp>
      </p:grpSp>
      <p:grpSp>
        <p:nvGrpSpPr>
          <p:cNvPr id="323" name="Google Shape;323;p28"/>
          <p:cNvGrpSpPr/>
          <p:nvPr/>
        </p:nvGrpSpPr>
        <p:grpSpPr>
          <a:xfrm>
            <a:off x="-80196" y="1589431"/>
            <a:ext cx="1359905" cy="1897975"/>
            <a:chOff x="5887800" y="1948510"/>
            <a:chExt cx="1359905" cy="1897975"/>
          </a:xfrm>
        </p:grpSpPr>
        <p:sp>
          <p:nvSpPr>
            <p:cNvPr id="324" name="Google Shape;324;p28"/>
            <p:cNvSpPr/>
            <p:nvPr/>
          </p:nvSpPr>
          <p:spPr>
            <a:xfrm>
              <a:off x="6270606"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8"/>
            <p:cNvSpPr txBox="1"/>
            <p:nvPr/>
          </p:nvSpPr>
          <p:spPr>
            <a:xfrm>
              <a:off x="5887800"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000">
                  <a:solidFill>
                    <a:schemeClr val="lt1"/>
                  </a:solidFill>
                  <a:latin typeface="Roboto"/>
                  <a:ea typeface="Roboto"/>
                  <a:cs typeface="Roboto"/>
                  <a:sym typeface="Roboto"/>
                </a:rPr>
                <a:t>Create socket</a:t>
              </a:r>
              <a:endParaRPr sz="1000">
                <a:solidFill>
                  <a:schemeClr val="lt1"/>
                </a:solidFill>
                <a:latin typeface="Roboto"/>
                <a:ea typeface="Roboto"/>
                <a:cs typeface="Roboto"/>
                <a:sym typeface="Roboto"/>
              </a:endParaRPr>
            </a:p>
          </p:txBody>
        </p:sp>
        <p:sp>
          <p:nvSpPr>
            <p:cNvPr id="326" name="Google Shape;326;p28"/>
            <p:cNvSpPr txBox="1"/>
            <p:nvPr/>
          </p:nvSpPr>
          <p:spPr>
            <a:xfrm>
              <a:off x="5887806" y="3109085"/>
              <a:ext cx="13599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800">
                <a:solidFill>
                  <a:srgbClr val="858585"/>
                </a:solidFill>
                <a:latin typeface="Roboto"/>
                <a:ea typeface="Roboto"/>
                <a:cs typeface="Roboto"/>
                <a:sym typeface="Roboto"/>
              </a:endParaRPr>
            </a:p>
          </p:txBody>
        </p:sp>
        <p:sp>
          <p:nvSpPr>
            <p:cNvPr id="327" name="Google Shape;327;p28"/>
            <p:cNvSpPr txBox="1"/>
            <p:nvPr/>
          </p:nvSpPr>
          <p:spPr>
            <a:xfrm>
              <a:off x="6270600" y="2085150"/>
              <a:ext cx="594300" cy="32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800">
                  <a:solidFill>
                    <a:schemeClr val="lt1"/>
                  </a:solidFill>
                  <a:latin typeface="Roboto"/>
                  <a:ea typeface="Roboto"/>
                  <a:cs typeface="Roboto"/>
                  <a:sym typeface="Roboto"/>
                </a:rPr>
                <a:t>socket()</a:t>
              </a:r>
              <a:endParaRPr b="1" sz="800">
                <a:solidFill>
                  <a:schemeClr val="lt1"/>
                </a:solidFill>
                <a:latin typeface="Roboto"/>
                <a:ea typeface="Roboto"/>
                <a:cs typeface="Roboto"/>
                <a:sym typeface="Roboto"/>
              </a:endParaRPr>
            </a:p>
          </p:txBody>
        </p:sp>
      </p:grpSp>
      <p:sp>
        <p:nvSpPr>
          <p:cNvPr id="328" name="Google Shape;328;p28"/>
          <p:cNvSpPr/>
          <p:nvPr/>
        </p:nvSpPr>
        <p:spPr>
          <a:xfrm>
            <a:off x="1025275" y="1892654"/>
            <a:ext cx="29313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29"/>
          <p:cNvPicPr preferRelativeResize="0"/>
          <p:nvPr/>
        </p:nvPicPr>
        <p:blipFill>
          <a:blip r:embed="rId3">
            <a:alphaModFix/>
          </a:blip>
          <a:stretch>
            <a:fillRect/>
          </a:stretch>
        </p:blipFill>
        <p:spPr>
          <a:xfrm>
            <a:off x="1402656" y="-12"/>
            <a:ext cx="6338688" cy="4000574"/>
          </a:xfrm>
          <a:prstGeom prst="rect">
            <a:avLst/>
          </a:prstGeom>
          <a:noFill/>
          <a:ln>
            <a:noFill/>
          </a:ln>
        </p:spPr>
      </p:pic>
      <p:sp>
        <p:nvSpPr>
          <p:cNvPr id="334" name="Google Shape;334;p29"/>
          <p:cNvSpPr txBox="1"/>
          <p:nvPr/>
        </p:nvSpPr>
        <p:spPr>
          <a:xfrm>
            <a:off x="1709400" y="4000550"/>
            <a:ext cx="68676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Lato"/>
                <a:ea typeface="Lato"/>
                <a:cs typeface="Lato"/>
                <a:sym typeface="Lato"/>
              </a:rPr>
              <a:t>The </a:t>
            </a:r>
            <a:r>
              <a:rPr b="1" lang="en" sz="2000">
                <a:solidFill>
                  <a:schemeClr val="lt2"/>
                </a:solidFill>
                <a:latin typeface="Lato"/>
                <a:ea typeface="Lato"/>
                <a:cs typeface="Lato"/>
                <a:sym typeface="Lato"/>
              </a:rPr>
              <a:t>atoi()</a:t>
            </a:r>
            <a:r>
              <a:rPr lang="en" sz="1800">
                <a:solidFill>
                  <a:schemeClr val="lt1"/>
                </a:solidFill>
                <a:latin typeface="Lato"/>
                <a:ea typeface="Lato"/>
                <a:cs typeface="Lato"/>
                <a:sym typeface="Lato"/>
              </a:rPr>
              <a:t> converts the string </a:t>
            </a:r>
            <a:r>
              <a:rPr lang="en" sz="1800">
                <a:solidFill>
                  <a:schemeClr val="lt1"/>
                </a:solidFill>
                <a:latin typeface="Lato"/>
                <a:ea typeface="Lato"/>
                <a:cs typeface="Lato"/>
                <a:sym typeface="Lato"/>
              </a:rPr>
              <a:t>argument</a:t>
            </a:r>
            <a:r>
              <a:rPr lang="en" sz="1800">
                <a:solidFill>
                  <a:schemeClr val="lt1"/>
                </a:solidFill>
                <a:latin typeface="Lato"/>
                <a:ea typeface="Lato"/>
                <a:cs typeface="Lato"/>
                <a:sym typeface="Lato"/>
              </a:rPr>
              <a:t> to an integer(int)</a:t>
            </a:r>
            <a:endParaRPr sz="1800">
              <a:solidFill>
                <a:schemeClr val="lt1"/>
              </a:solidFill>
              <a:latin typeface="Lato"/>
              <a:ea typeface="Lato"/>
              <a:cs typeface="Lato"/>
              <a:sym typeface="Lato"/>
            </a:endParaRPr>
          </a:p>
          <a:p>
            <a:pPr indent="0" lvl="0" marL="0" rtl="0" algn="l">
              <a:spcBef>
                <a:spcPts val="0"/>
              </a:spcBef>
              <a:spcAft>
                <a:spcPts val="0"/>
              </a:spcAft>
              <a:buNone/>
            </a:pPr>
            <a:r>
              <a:rPr lang="en" sz="1600">
                <a:solidFill>
                  <a:schemeClr val="accent6"/>
                </a:solidFill>
                <a:latin typeface="Lato"/>
                <a:ea typeface="Lato"/>
                <a:cs typeface="Lato"/>
                <a:sym typeface="Lato"/>
              </a:rPr>
              <a:t>It returns the converted integral number as an int value, if no valid conversion takes place then, it returns zero.</a:t>
            </a:r>
            <a:endParaRPr sz="1800">
              <a:solidFill>
                <a:schemeClr val="accent6"/>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30"/>
          <p:cNvPicPr preferRelativeResize="0"/>
          <p:nvPr/>
        </p:nvPicPr>
        <p:blipFill rotWithShape="1">
          <a:blip r:embed="rId3">
            <a:alphaModFix/>
          </a:blip>
          <a:srcRect b="0" l="0" r="0" t="0"/>
          <a:stretch/>
        </p:blipFill>
        <p:spPr>
          <a:xfrm>
            <a:off x="89388" y="251450"/>
            <a:ext cx="9252475" cy="3006801"/>
          </a:xfrm>
          <a:prstGeom prst="rect">
            <a:avLst/>
          </a:prstGeom>
          <a:noFill/>
          <a:ln>
            <a:noFill/>
          </a:ln>
        </p:spPr>
      </p:pic>
      <p:sp>
        <p:nvSpPr>
          <p:cNvPr id="340" name="Google Shape;340;p30"/>
          <p:cNvSpPr txBox="1"/>
          <p:nvPr/>
        </p:nvSpPr>
        <p:spPr>
          <a:xfrm>
            <a:off x="417750" y="3050100"/>
            <a:ext cx="7884900" cy="209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Lato"/>
                <a:ea typeface="Lato"/>
                <a:cs typeface="Lato"/>
                <a:sym typeface="Lato"/>
              </a:rPr>
              <a:t>The</a:t>
            </a:r>
            <a:r>
              <a:rPr lang="en" sz="1500">
                <a:solidFill>
                  <a:schemeClr val="lt2"/>
                </a:solidFill>
                <a:latin typeface="Lato"/>
                <a:ea typeface="Lato"/>
                <a:cs typeface="Lato"/>
                <a:sym typeface="Lato"/>
              </a:rPr>
              <a:t> </a:t>
            </a:r>
            <a:r>
              <a:rPr b="1" lang="en" sz="1600">
                <a:solidFill>
                  <a:schemeClr val="lt2"/>
                </a:solidFill>
                <a:latin typeface="Lato"/>
                <a:ea typeface="Lato"/>
                <a:cs typeface="Lato"/>
                <a:sym typeface="Lato"/>
              </a:rPr>
              <a:t>memset()</a:t>
            </a:r>
            <a:r>
              <a:rPr lang="en" sz="1500">
                <a:solidFill>
                  <a:schemeClr val="lt1"/>
                </a:solidFill>
                <a:latin typeface="Lato"/>
                <a:ea typeface="Lato"/>
                <a:cs typeface="Lato"/>
                <a:sym typeface="Lato"/>
              </a:rPr>
              <a:t> function copies a </a:t>
            </a:r>
            <a:r>
              <a:rPr lang="en" sz="1500">
                <a:solidFill>
                  <a:schemeClr val="lt1"/>
                </a:solidFill>
                <a:latin typeface="Lato"/>
                <a:ea typeface="Lato"/>
                <a:cs typeface="Lato"/>
                <a:sym typeface="Lato"/>
              </a:rPr>
              <a:t>single</a:t>
            </a:r>
            <a:r>
              <a:rPr lang="en" sz="1500">
                <a:solidFill>
                  <a:schemeClr val="lt1"/>
                </a:solidFill>
                <a:latin typeface="Lato"/>
                <a:ea typeface="Lato"/>
                <a:cs typeface="Lato"/>
                <a:sym typeface="Lato"/>
              </a:rPr>
              <a:t> character for a specified number of time to an object.</a:t>
            </a:r>
            <a:endParaRPr sz="1500">
              <a:solidFill>
                <a:schemeClr val="lt1"/>
              </a:solidFill>
              <a:latin typeface="Lato"/>
              <a:ea typeface="Lato"/>
              <a:cs typeface="Lato"/>
              <a:sym typeface="Lato"/>
            </a:endParaRPr>
          </a:p>
          <a:p>
            <a:pPr indent="0" lvl="0" marL="0" rtl="0" algn="l">
              <a:spcBef>
                <a:spcPts val="0"/>
              </a:spcBef>
              <a:spcAft>
                <a:spcPts val="0"/>
              </a:spcAft>
              <a:buNone/>
            </a:pPr>
            <a:r>
              <a:rPr lang="en" sz="1500">
                <a:solidFill>
                  <a:schemeClr val="lt1"/>
                </a:solidFill>
                <a:latin typeface="Lato"/>
                <a:ea typeface="Lato"/>
                <a:cs typeface="Lato"/>
                <a:sym typeface="Lato"/>
              </a:rPr>
              <a:t>The</a:t>
            </a:r>
            <a:r>
              <a:rPr lang="en" sz="1500">
                <a:solidFill>
                  <a:schemeClr val="lt2"/>
                </a:solidFill>
                <a:latin typeface="Lato"/>
                <a:ea typeface="Lato"/>
                <a:cs typeface="Lato"/>
                <a:sym typeface="Lato"/>
              </a:rPr>
              <a:t> </a:t>
            </a:r>
            <a:r>
              <a:rPr b="1" lang="en" sz="1600">
                <a:solidFill>
                  <a:schemeClr val="lt2"/>
                </a:solidFill>
                <a:latin typeface="Lato"/>
                <a:ea typeface="Lato"/>
                <a:cs typeface="Lato"/>
                <a:sym typeface="Lato"/>
              </a:rPr>
              <a:t>memset()</a:t>
            </a:r>
            <a:r>
              <a:rPr lang="en" sz="1500">
                <a:solidFill>
                  <a:schemeClr val="lt2"/>
                </a:solidFill>
                <a:latin typeface="Lato"/>
                <a:ea typeface="Lato"/>
                <a:cs typeface="Lato"/>
                <a:sym typeface="Lato"/>
              </a:rPr>
              <a:t> </a:t>
            </a:r>
            <a:r>
              <a:rPr lang="en" sz="1500">
                <a:solidFill>
                  <a:schemeClr val="lt1"/>
                </a:solidFill>
                <a:latin typeface="Lato"/>
                <a:ea typeface="Lato"/>
                <a:cs typeface="Lato"/>
                <a:sym typeface="Lato"/>
              </a:rPr>
              <a:t>function takes three arguments and return str, the pointer to the destination string</a:t>
            </a:r>
            <a:endParaRPr>
              <a:solidFill>
                <a:srgbClr val="273239"/>
              </a:solidFill>
              <a:highlight>
                <a:srgbClr val="FFFFFF"/>
              </a:highlight>
            </a:endParaRPr>
          </a:p>
          <a:p>
            <a:pPr indent="-323850" lvl="0" marL="457200" rtl="0" algn="l">
              <a:spcBef>
                <a:spcPts val="0"/>
              </a:spcBef>
              <a:spcAft>
                <a:spcPts val="0"/>
              </a:spcAft>
              <a:buClr>
                <a:schemeClr val="lt1"/>
              </a:buClr>
              <a:buSzPts val="1500"/>
              <a:buFont typeface="Lato"/>
              <a:buAutoNum type="arabicPeriod"/>
            </a:pPr>
            <a:r>
              <a:rPr lang="en" sz="1500">
                <a:solidFill>
                  <a:schemeClr val="lt1"/>
                </a:solidFill>
                <a:latin typeface="Lato"/>
                <a:ea typeface="Lato"/>
                <a:cs typeface="Lato"/>
                <a:sym typeface="Lato"/>
              </a:rPr>
              <a:t>The memory address</a:t>
            </a:r>
            <a:endParaRPr sz="1500">
              <a:solidFill>
                <a:schemeClr val="lt1"/>
              </a:solidFill>
              <a:latin typeface="Lato"/>
              <a:ea typeface="Lato"/>
              <a:cs typeface="Lato"/>
              <a:sym typeface="Lato"/>
            </a:endParaRPr>
          </a:p>
          <a:p>
            <a:pPr indent="-323850" lvl="0" marL="457200" rtl="0" algn="l">
              <a:spcBef>
                <a:spcPts val="0"/>
              </a:spcBef>
              <a:spcAft>
                <a:spcPts val="0"/>
              </a:spcAft>
              <a:buClr>
                <a:schemeClr val="lt1"/>
              </a:buClr>
              <a:buSzPts val="1500"/>
              <a:buFont typeface="Lato"/>
              <a:buAutoNum type="arabicPeriod"/>
            </a:pPr>
            <a:r>
              <a:rPr lang="en" sz="1500">
                <a:solidFill>
                  <a:schemeClr val="lt1"/>
                </a:solidFill>
                <a:latin typeface="Lato"/>
                <a:ea typeface="Lato"/>
                <a:cs typeface="Lato"/>
                <a:sym typeface="Lato"/>
              </a:rPr>
              <a:t>The character to copy</a:t>
            </a:r>
            <a:endParaRPr sz="1500">
              <a:solidFill>
                <a:schemeClr val="lt1"/>
              </a:solidFill>
              <a:latin typeface="Lato"/>
              <a:ea typeface="Lato"/>
              <a:cs typeface="Lato"/>
              <a:sym typeface="Lato"/>
            </a:endParaRPr>
          </a:p>
          <a:p>
            <a:pPr indent="-323850" lvl="0" marL="457200" rtl="0" algn="l">
              <a:spcBef>
                <a:spcPts val="0"/>
              </a:spcBef>
              <a:spcAft>
                <a:spcPts val="0"/>
              </a:spcAft>
              <a:buClr>
                <a:schemeClr val="lt1"/>
              </a:buClr>
              <a:buSzPts val="1500"/>
              <a:buFont typeface="Lato"/>
              <a:buAutoNum type="arabicPeriod"/>
            </a:pPr>
            <a:r>
              <a:rPr lang="en" sz="1500">
                <a:solidFill>
                  <a:schemeClr val="lt1"/>
                </a:solidFill>
                <a:latin typeface="Lato"/>
                <a:ea typeface="Lato"/>
                <a:cs typeface="Lato"/>
                <a:sym typeface="Lato"/>
              </a:rPr>
              <a:t>Number of bytes to copy</a:t>
            </a:r>
            <a:endParaRPr sz="1500">
              <a:solidFill>
                <a:schemeClr val="lt1"/>
              </a:solidFill>
              <a:latin typeface="Lato"/>
              <a:ea typeface="Lato"/>
              <a:cs typeface="Lato"/>
              <a:sym typeface="Lato"/>
            </a:endParaRPr>
          </a:p>
          <a:p>
            <a:pPr indent="0" lvl="0" marL="0" rtl="0" algn="l">
              <a:spcBef>
                <a:spcPts val="0"/>
              </a:spcBef>
              <a:spcAft>
                <a:spcPts val="0"/>
              </a:spcAft>
              <a:buNone/>
            </a:pPr>
            <a:r>
              <a:rPr lang="en" sz="1600">
                <a:solidFill>
                  <a:schemeClr val="lt1"/>
                </a:solidFill>
                <a:latin typeface="Lato"/>
                <a:ea typeface="Lato"/>
                <a:cs typeface="Lato"/>
                <a:sym typeface="Lato"/>
              </a:rPr>
              <a:t>The </a:t>
            </a:r>
            <a:r>
              <a:rPr b="1" lang="en" sz="1600">
                <a:solidFill>
                  <a:schemeClr val="lt2"/>
                </a:solidFill>
                <a:latin typeface="Lato"/>
                <a:ea typeface="Lato"/>
                <a:cs typeface="Lato"/>
                <a:sym typeface="Lato"/>
              </a:rPr>
              <a:t>htons() </a:t>
            </a:r>
            <a:r>
              <a:rPr lang="en" sz="1600">
                <a:solidFill>
                  <a:schemeClr val="lt1"/>
                </a:solidFill>
                <a:latin typeface="Lato"/>
                <a:ea typeface="Lato"/>
                <a:cs typeface="Lato"/>
                <a:sym typeface="Lato"/>
              </a:rPr>
              <a:t>function converts the unsigned short integer hostshort from host byte order to network byte order.</a:t>
            </a:r>
            <a:endParaRPr sz="1500">
              <a:solidFill>
                <a:schemeClr val="l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1"/>
          <p:cNvSpPr txBox="1"/>
          <p:nvPr>
            <p:ph idx="1" type="body"/>
          </p:nvPr>
        </p:nvSpPr>
        <p:spPr>
          <a:xfrm>
            <a:off x="152400" y="3415650"/>
            <a:ext cx="8839200" cy="1942800"/>
          </a:xfrm>
          <a:prstGeom prst="rect">
            <a:avLst/>
          </a:prstGeom>
        </p:spPr>
        <p:txBody>
          <a:bodyPr anchorCtr="0" anchor="ctr" bIns="91425" lIns="91425" spcFirstLastPara="1" rIns="91425" wrap="square" tIns="91425">
            <a:spAutoFit/>
          </a:bodyPr>
          <a:lstStyle/>
          <a:p>
            <a:pPr indent="0" lvl="0" marL="0" rtl="0" algn="l">
              <a:lnSpc>
                <a:spcPct val="115000"/>
              </a:lnSpc>
              <a:spcBef>
                <a:spcPts val="0"/>
              </a:spcBef>
              <a:spcAft>
                <a:spcPts val="0"/>
              </a:spcAft>
              <a:buNone/>
            </a:pPr>
            <a:r>
              <a:rPr b="1" lang="en" sz="1600">
                <a:solidFill>
                  <a:schemeClr val="lt2"/>
                </a:solidFill>
                <a:latin typeface="Courier New"/>
                <a:ea typeface="Courier New"/>
                <a:cs typeface="Courier New"/>
                <a:sym typeface="Courier New"/>
              </a:rPr>
              <a:t>int connect(int sockfd, const struct sockaddr *addr, socklen_t addrlen);</a:t>
            </a:r>
            <a:endParaRPr b="1" sz="1600">
              <a:solidFill>
                <a:schemeClr val="lt2"/>
              </a:solidFill>
              <a:latin typeface="Courier New"/>
              <a:ea typeface="Courier New"/>
              <a:cs typeface="Courier New"/>
              <a:sym typeface="Courier New"/>
            </a:endParaRPr>
          </a:p>
          <a:p>
            <a:pPr indent="-323850" lvl="0" marL="457200" rtl="0" algn="l">
              <a:lnSpc>
                <a:spcPct val="115000"/>
              </a:lnSpc>
              <a:spcBef>
                <a:spcPts val="700"/>
              </a:spcBef>
              <a:spcAft>
                <a:spcPts val="0"/>
              </a:spcAft>
              <a:buClr>
                <a:srgbClr val="D4D4D4"/>
              </a:buClr>
              <a:buSzPts val="1500"/>
              <a:buFont typeface="Arial"/>
              <a:buChar char="●"/>
            </a:pPr>
            <a:r>
              <a:rPr b="1" lang="en" sz="1500">
                <a:solidFill>
                  <a:srgbClr val="D4D4D4"/>
                </a:solidFill>
                <a:latin typeface="Arial"/>
                <a:ea typeface="Arial"/>
                <a:cs typeface="Arial"/>
                <a:sym typeface="Arial"/>
              </a:rPr>
              <a:t>Socket connection:</a:t>
            </a:r>
            <a:r>
              <a:rPr lang="en" sz="1500">
                <a:solidFill>
                  <a:srgbClr val="D4D4D4"/>
                </a:solidFill>
                <a:latin typeface="Arial"/>
                <a:ea typeface="Arial"/>
                <a:cs typeface="Arial"/>
                <a:sym typeface="Arial"/>
              </a:rPr>
              <a:t> Exactly same as that of server’s socket creation</a:t>
            </a:r>
            <a:endParaRPr sz="1500">
              <a:solidFill>
                <a:srgbClr val="D4D4D4"/>
              </a:solidFill>
              <a:latin typeface="Arial"/>
              <a:ea typeface="Arial"/>
              <a:cs typeface="Arial"/>
              <a:sym typeface="Arial"/>
            </a:endParaRPr>
          </a:p>
          <a:p>
            <a:pPr indent="-323850" lvl="0" marL="457200" rtl="0" algn="l">
              <a:lnSpc>
                <a:spcPct val="115000"/>
              </a:lnSpc>
              <a:spcBef>
                <a:spcPts val="0"/>
              </a:spcBef>
              <a:spcAft>
                <a:spcPts val="0"/>
              </a:spcAft>
              <a:buClr>
                <a:srgbClr val="D4D4D4"/>
              </a:buClr>
              <a:buSzPts val="1500"/>
              <a:buFont typeface="Arial"/>
              <a:buChar char="●"/>
            </a:pPr>
            <a:r>
              <a:rPr b="1" lang="en" sz="1500">
                <a:solidFill>
                  <a:srgbClr val="D4D4D4"/>
                </a:solidFill>
                <a:latin typeface="Arial"/>
                <a:ea typeface="Arial"/>
                <a:cs typeface="Arial"/>
                <a:sym typeface="Arial"/>
              </a:rPr>
              <a:t>Connect:</a:t>
            </a:r>
            <a:r>
              <a:rPr lang="en" sz="1500">
                <a:solidFill>
                  <a:srgbClr val="D4D4D4"/>
                </a:solidFill>
                <a:latin typeface="Arial"/>
                <a:ea typeface="Arial"/>
                <a:cs typeface="Arial"/>
                <a:sym typeface="Arial"/>
              </a:rPr>
              <a:t> The connect() system call connects the socket referred to by the file descriptor clientSd to the address specified by addr. Server’s address and port is specified in addr.</a:t>
            </a:r>
            <a:endParaRPr sz="1500">
              <a:solidFill>
                <a:srgbClr val="D4D4D4"/>
              </a:solidFill>
              <a:latin typeface="Arial"/>
              <a:ea typeface="Arial"/>
              <a:cs typeface="Arial"/>
              <a:sym typeface="Arial"/>
            </a:endParaRPr>
          </a:p>
          <a:p>
            <a:pPr indent="0" lvl="0" marL="0" rtl="0" algn="l">
              <a:spcBef>
                <a:spcPts val="700"/>
              </a:spcBef>
              <a:spcAft>
                <a:spcPts val="0"/>
              </a:spcAft>
              <a:buNone/>
            </a:pPr>
            <a:r>
              <a:t/>
            </a:r>
            <a:endParaRPr sz="1400"/>
          </a:p>
        </p:txBody>
      </p:sp>
      <p:pic>
        <p:nvPicPr>
          <p:cNvPr id="346" name="Google Shape;346;p31"/>
          <p:cNvPicPr preferRelativeResize="0"/>
          <p:nvPr/>
        </p:nvPicPr>
        <p:blipFill rotWithShape="1">
          <a:blip r:embed="rId3">
            <a:alphaModFix/>
          </a:blip>
          <a:srcRect b="8437" l="0" r="0" t="8437"/>
          <a:stretch/>
        </p:blipFill>
        <p:spPr>
          <a:xfrm>
            <a:off x="371475" y="526450"/>
            <a:ext cx="8058149" cy="27050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1449900" y="812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200"/>
              <a:t>Socket Programming</a:t>
            </a:r>
            <a:endParaRPr b="1" sz="3200"/>
          </a:p>
        </p:txBody>
      </p:sp>
      <p:sp>
        <p:nvSpPr>
          <p:cNvPr id="143" name="Google Shape;143;p14"/>
          <p:cNvSpPr txBox="1"/>
          <p:nvPr>
            <p:ph idx="1" type="body"/>
          </p:nvPr>
        </p:nvSpPr>
        <p:spPr>
          <a:xfrm>
            <a:off x="209550" y="2198850"/>
            <a:ext cx="8820300" cy="257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2050">
                <a:solidFill>
                  <a:srgbClr val="D4D4D4"/>
                </a:solidFill>
                <a:latin typeface="Arial"/>
                <a:ea typeface="Arial"/>
                <a:cs typeface="Arial"/>
                <a:sym typeface="Arial"/>
              </a:rPr>
              <a:t>Socket programming is a way of connecting two nodes on a network to communicate with each other.</a:t>
            </a:r>
            <a:endParaRPr sz="2050">
              <a:solidFill>
                <a:srgbClr val="D4D4D4"/>
              </a:solidFill>
              <a:latin typeface="Arial"/>
              <a:ea typeface="Arial"/>
              <a:cs typeface="Arial"/>
              <a:sym typeface="Arial"/>
            </a:endParaRPr>
          </a:p>
          <a:p>
            <a:pPr indent="0" lvl="0" marL="0" rtl="0" algn="l">
              <a:spcBef>
                <a:spcPts val="700"/>
              </a:spcBef>
              <a:spcAft>
                <a:spcPts val="0"/>
              </a:spcAft>
              <a:buNone/>
            </a:pPr>
            <a:r>
              <a:rPr lang="en" sz="2050">
                <a:solidFill>
                  <a:srgbClr val="D4D4D4"/>
                </a:solidFill>
                <a:latin typeface="Arial"/>
                <a:ea typeface="Arial"/>
                <a:cs typeface="Arial"/>
                <a:sym typeface="Arial"/>
              </a:rPr>
              <a:t>One socket(node) listens on a particular port at an IP, while the other socket reaches out to the other to form a connection. The server forms the listener socket while the client reaches out to the server.</a:t>
            </a:r>
            <a:endParaRPr sz="2050">
              <a:solidFill>
                <a:srgbClr val="D4D4D4"/>
              </a:solidFill>
              <a:latin typeface="Arial"/>
              <a:ea typeface="Arial"/>
              <a:cs typeface="Arial"/>
              <a:sym typeface="Arial"/>
            </a:endParaRPr>
          </a:p>
          <a:p>
            <a:pPr indent="0" lvl="0" marL="0" rtl="0" algn="l">
              <a:spcBef>
                <a:spcPts val="7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42"/>
                                        </p:tgtEl>
                                        <p:attrNameLst>
                                          <p:attrName>style.visibility</p:attrName>
                                        </p:attrNameLst>
                                      </p:cBhvr>
                                      <p:to>
                                        <p:strVal val="visible"/>
                                      </p:to>
                                    </p:set>
                                    <p:anim calcmode="lin" valueType="num">
                                      <p:cBhvr additive="base">
                                        <p:cTn dur="500"/>
                                        <p:tgtEl>
                                          <p:spTgt spid="14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3"/>
                                        </p:tgtEl>
                                        <p:attrNameLst>
                                          <p:attrName>style.visibility</p:attrName>
                                        </p:attrNameLst>
                                      </p:cBhvr>
                                      <p:to>
                                        <p:strVal val="visible"/>
                                      </p:to>
                                    </p:set>
                                    <p:anim calcmode="lin" valueType="num">
                                      <p:cBhvr additive="base">
                                        <p:cTn dur="400"/>
                                        <p:tgtEl>
                                          <p:spTgt spid="14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pic>
        <p:nvPicPr>
          <p:cNvPr id="351" name="Google Shape;351;p32"/>
          <p:cNvPicPr preferRelativeResize="0"/>
          <p:nvPr/>
        </p:nvPicPr>
        <p:blipFill>
          <a:blip r:embed="rId3">
            <a:alphaModFix/>
          </a:blip>
          <a:stretch>
            <a:fillRect/>
          </a:stretch>
        </p:blipFill>
        <p:spPr>
          <a:xfrm>
            <a:off x="152400" y="703112"/>
            <a:ext cx="8839201" cy="37372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p33"/>
          <p:cNvPicPr preferRelativeResize="0"/>
          <p:nvPr/>
        </p:nvPicPr>
        <p:blipFill>
          <a:blip r:embed="rId3">
            <a:alphaModFix/>
          </a:blip>
          <a:stretch>
            <a:fillRect/>
          </a:stretch>
        </p:blipFill>
        <p:spPr>
          <a:xfrm>
            <a:off x="182108" y="284263"/>
            <a:ext cx="8779783" cy="4000574"/>
          </a:xfrm>
          <a:prstGeom prst="rect">
            <a:avLst/>
          </a:prstGeom>
          <a:noFill/>
          <a:ln>
            <a:noFill/>
          </a:ln>
        </p:spPr>
      </p:pic>
      <p:sp>
        <p:nvSpPr>
          <p:cNvPr id="357" name="Google Shape;357;p33"/>
          <p:cNvSpPr txBox="1"/>
          <p:nvPr/>
        </p:nvSpPr>
        <p:spPr>
          <a:xfrm>
            <a:off x="1122700" y="4242725"/>
            <a:ext cx="70104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Lato"/>
                <a:ea typeface="Lato"/>
                <a:cs typeface="Lato"/>
                <a:sym typeface="Lato"/>
              </a:rPr>
              <a:t>The </a:t>
            </a:r>
            <a:r>
              <a:rPr b="1" lang="en" sz="2000">
                <a:solidFill>
                  <a:schemeClr val="lt2"/>
                </a:solidFill>
                <a:latin typeface="Lato"/>
                <a:ea typeface="Lato"/>
                <a:cs typeface="Lato"/>
                <a:sym typeface="Lato"/>
              </a:rPr>
              <a:t>strcmp() </a:t>
            </a:r>
            <a:r>
              <a:rPr lang="en" sz="2000">
                <a:solidFill>
                  <a:schemeClr val="lt1"/>
                </a:solidFill>
                <a:latin typeface="Lato"/>
                <a:ea typeface="Lato"/>
                <a:cs typeface="Lato"/>
                <a:sym typeface="Lato"/>
              </a:rPr>
              <a:t>compares two strings character by character,</a:t>
            </a:r>
            <a:endParaRPr sz="2100">
              <a:solidFill>
                <a:schemeClr val="accent6"/>
              </a:solidFill>
              <a:latin typeface="Lato"/>
              <a:ea typeface="Lato"/>
              <a:cs typeface="Lato"/>
              <a:sym typeface="Lato"/>
            </a:endParaRPr>
          </a:p>
          <a:p>
            <a:pPr indent="0" lvl="0" marL="0" rtl="0" algn="l">
              <a:spcBef>
                <a:spcPts val="0"/>
              </a:spcBef>
              <a:spcAft>
                <a:spcPts val="0"/>
              </a:spcAft>
              <a:buNone/>
            </a:pPr>
            <a:r>
              <a:rPr lang="en" sz="1700">
                <a:solidFill>
                  <a:schemeClr val="accent6"/>
                </a:solidFill>
                <a:latin typeface="Lato"/>
                <a:ea typeface="Lato"/>
                <a:cs typeface="Lato"/>
                <a:sym typeface="Lato"/>
              </a:rPr>
              <a:t> if the strings are </a:t>
            </a:r>
            <a:r>
              <a:rPr lang="en" sz="1700">
                <a:solidFill>
                  <a:schemeClr val="accent6"/>
                </a:solidFill>
                <a:latin typeface="Lato"/>
                <a:ea typeface="Lato"/>
                <a:cs typeface="Lato"/>
                <a:sym typeface="Lato"/>
              </a:rPr>
              <a:t>equal</a:t>
            </a:r>
            <a:r>
              <a:rPr lang="en" sz="1700">
                <a:solidFill>
                  <a:schemeClr val="accent6"/>
                </a:solidFill>
                <a:latin typeface="Lato"/>
                <a:ea typeface="Lato"/>
                <a:cs typeface="Lato"/>
                <a:sym typeface="Lato"/>
              </a:rPr>
              <a:t>, the function returns 0.</a:t>
            </a:r>
            <a:endParaRPr sz="1700">
              <a:solidFill>
                <a:schemeClr val="accent6"/>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34"/>
          <p:cNvPicPr preferRelativeResize="0"/>
          <p:nvPr/>
        </p:nvPicPr>
        <p:blipFill>
          <a:blip r:embed="rId3">
            <a:alphaModFix/>
          </a:blip>
          <a:stretch>
            <a:fillRect/>
          </a:stretch>
        </p:blipFill>
        <p:spPr>
          <a:xfrm>
            <a:off x="152400" y="897909"/>
            <a:ext cx="8839200" cy="334768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id="367" name="Google Shape;367;p35"/>
          <p:cNvPicPr preferRelativeResize="0"/>
          <p:nvPr/>
        </p:nvPicPr>
        <p:blipFill>
          <a:blip r:embed="rId3">
            <a:alphaModFix/>
          </a:blip>
          <a:stretch>
            <a:fillRect/>
          </a:stretch>
        </p:blipFill>
        <p:spPr>
          <a:xfrm>
            <a:off x="1975962" y="54037"/>
            <a:ext cx="5192076" cy="4774326"/>
          </a:xfrm>
          <a:prstGeom prst="rect">
            <a:avLst/>
          </a:prstGeom>
          <a:noFill/>
          <a:ln>
            <a:noFill/>
          </a:ln>
        </p:spPr>
      </p:pic>
      <p:sp>
        <p:nvSpPr>
          <p:cNvPr id="368" name="Google Shape;368;p35"/>
          <p:cNvSpPr txBox="1"/>
          <p:nvPr/>
        </p:nvSpPr>
        <p:spPr>
          <a:xfrm>
            <a:off x="2153975" y="4512300"/>
            <a:ext cx="62271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The </a:t>
            </a:r>
            <a:r>
              <a:rPr b="1" lang="en" sz="1500">
                <a:solidFill>
                  <a:schemeClr val="lt2"/>
                </a:solidFill>
                <a:latin typeface="Lato"/>
                <a:ea typeface="Lato"/>
                <a:cs typeface="Lato"/>
                <a:sym typeface="Lato"/>
              </a:rPr>
              <a:t>getline() </a:t>
            </a:r>
            <a:r>
              <a:rPr lang="en">
                <a:solidFill>
                  <a:schemeClr val="lt1"/>
                </a:solidFill>
                <a:latin typeface="Lato"/>
                <a:ea typeface="Lato"/>
                <a:cs typeface="Lato"/>
                <a:sym typeface="Lato"/>
              </a:rPr>
              <a:t>is used to read string or line from an </a:t>
            </a:r>
            <a:r>
              <a:rPr lang="en">
                <a:solidFill>
                  <a:schemeClr val="lt1"/>
                </a:solidFill>
                <a:latin typeface="Lato"/>
                <a:ea typeface="Lato"/>
                <a:cs typeface="Lato"/>
                <a:sym typeface="Lato"/>
              </a:rPr>
              <a:t>inputstream</a:t>
            </a:r>
            <a:r>
              <a:rPr lang="en">
                <a:solidFill>
                  <a:schemeClr val="lt1"/>
                </a:solidFill>
                <a:latin typeface="Lato"/>
                <a:ea typeface="Lato"/>
                <a:cs typeface="Lato"/>
                <a:sym typeface="Lato"/>
              </a:rPr>
              <a:t> user input.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The </a:t>
            </a:r>
            <a:r>
              <a:rPr b="1" lang="en">
                <a:solidFill>
                  <a:schemeClr val="lt2"/>
                </a:solidFill>
                <a:latin typeface="Lato"/>
                <a:ea typeface="Lato"/>
                <a:cs typeface="Lato"/>
                <a:sym typeface="Lato"/>
              </a:rPr>
              <a:t>getline()</a:t>
            </a:r>
            <a:r>
              <a:rPr lang="en">
                <a:solidFill>
                  <a:schemeClr val="lt1"/>
                </a:solidFill>
                <a:latin typeface="Lato"/>
                <a:ea typeface="Lato"/>
                <a:cs typeface="Lato"/>
                <a:sym typeface="Lato"/>
              </a:rPr>
              <a:t> reads a full line from a stream, such as newline character.</a:t>
            </a:r>
            <a:endParaRPr>
              <a:solidFill>
                <a:schemeClr val="lt1"/>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pic>
        <p:nvPicPr>
          <p:cNvPr id="373" name="Google Shape;373;p36"/>
          <p:cNvPicPr preferRelativeResize="0"/>
          <p:nvPr/>
        </p:nvPicPr>
        <p:blipFill rotWithShape="1">
          <a:blip r:embed="rId3">
            <a:alphaModFix/>
          </a:blip>
          <a:srcRect b="6474" l="0" r="9264" t="8664"/>
          <a:stretch/>
        </p:blipFill>
        <p:spPr>
          <a:xfrm>
            <a:off x="2496699" y="142876"/>
            <a:ext cx="3942201" cy="3977576"/>
          </a:xfrm>
          <a:prstGeom prst="rect">
            <a:avLst/>
          </a:prstGeom>
          <a:noFill/>
          <a:ln>
            <a:noFill/>
          </a:ln>
        </p:spPr>
      </p:pic>
      <p:sp>
        <p:nvSpPr>
          <p:cNvPr id="374" name="Google Shape;374;p36"/>
          <p:cNvSpPr txBox="1"/>
          <p:nvPr>
            <p:ph idx="1" type="body"/>
          </p:nvPr>
        </p:nvSpPr>
        <p:spPr>
          <a:xfrm>
            <a:off x="1008750" y="3914850"/>
            <a:ext cx="7259100" cy="162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SzPts val="358"/>
              <a:buNone/>
            </a:pPr>
            <a:r>
              <a:rPr b="1" lang="en" sz="1750"/>
              <a:t>Makefile</a:t>
            </a:r>
            <a:r>
              <a:rPr lang="en" sz="1420"/>
              <a:t> is a tool to simplify or organize code for compilation. It is a set of command ) with variables names and targets to create object file and to remove them. In a single Makefile we can create multiple targets to compile and to remove object, binary files</a:t>
            </a:r>
            <a:endParaRPr sz="142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7"/>
          <p:cNvSpPr/>
          <p:nvPr/>
        </p:nvSpPr>
        <p:spPr>
          <a:xfrm>
            <a:off x="1561598" y="1962150"/>
            <a:ext cx="6125816" cy="131888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FFFF00"/>
                </a:solidFill>
                <a:latin typeface="Lobster"/>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052550" y="243382"/>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Socket Programming</a:t>
            </a:r>
            <a:endParaRPr/>
          </a:p>
        </p:txBody>
      </p:sp>
      <p:sp>
        <p:nvSpPr>
          <p:cNvPr id="149" name="Google Shape;149;p15"/>
          <p:cNvSpPr txBox="1"/>
          <p:nvPr/>
        </p:nvSpPr>
        <p:spPr>
          <a:xfrm>
            <a:off x="1935203" y="1199007"/>
            <a:ext cx="1567200" cy="37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socket()</a:t>
            </a:r>
            <a:endParaRPr>
              <a:solidFill>
                <a:schemeClr val="lt1"/>
              </a:solidFill>
              <a:latin typeface="Roboto"/>
              <a:ea typeface="Roboto"/>
              <a:cs typeface="Roboto"/>
              <a:sym typeface="Roboto"/>
            </a:endParaRPr>
          </a:p>
        </p:txBody>
      </p:sp>
      <p:sp>
        <p:nvSpPr>
          <p:cNvPr id="150" name="Google Shape;150;p15"/>
          <p:cNvSpPr txBox="1"/>
          <p:nvPr/>
        </p:nvSpPr>
        <p:spPr>
          <a:xfrm>
            <a:off x="5409697" y="1211755"/>
            <a:ext cx="1567200" cy="378000"/>
          </a:xfrm>
          <a:prstGeom prst="rect">
            <a:avLst/>
          </a:prstGeom>
          <a:noFill/>
          <a:ln cap="flat" cmpd="sng" w="1905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socket()</a:t>
            </a:r>
            <a:endParaRPr>
              <a:solidFill>
                <a:schemeClr val="lt1"/>
              </a:solidFill>
              <a:latin typeface="Roboto"/>
              <a:ea typeface="Roboto"/>
              <a:cs typeface="Roboto"/>
              <a:sym typeface="Roboto"/>
            </a:endParaRPr>
          </a:p>
        </p:txBody>
      </p:sp>
      <p:sp>
        <p:nvSpPr>
          <p:cNvPr id="151" name="Google Shape;151;p15"/>
          <p:cNvSpPr txBox="1"/>
          <p:nvPr/>
        </p:nvSpPr>
        <p:spPr>
          <a:xfrm>
            <a:off x="1935203" y="1770944"/>
            <a:ext cx="1567200" cy="37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bind()</a:t>
            </a:r>
            <a:endParaRPr>
              <a:solidFill>
                <a:schemeClr val="lt1"/>
              </a:solidFill>
              <a:latin typeface="Roboto"/>
              <a:ea typeface="Roboto"/>
              <a:cs typeface="Roboto"/>
              <a:sym typeface="Roboto"/>
            </a:endParaRPr>
          </a:p>
        </p:txBody>
      </p:sp>
      <p:sp>
        <p:nvSpPr>
          <p:cNvPr id="152" name="Google Shape;152;p15"/>
          <p:cNvSpPr txBox="1"/>
          <p:nvPr/>
        </p:nvSpPr>
        <p:spPr>
          <a:xfrm>
            <a:off x="1935203" y="2330133"/>
            <a:ext cx="1567200" cy="37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Roboto"/>
                <a:ea typeface="Roboto"/>
                <a:cs typeface="Roboto"/>
                <a:sym typeface="Roboto"/>
              </a:rPr>
              <a:t>listen</a:t>
            </a:r>
            <a:r>
              <a:rPr lang="en" sz="1300">
                <a:solidFill>
                  <a:schemeClr val="lt1"/>
                </a:solidFill>
                <a:latin typeface="Roboto"/>
                <a:ea typeface="Roboto"/>
                <a:cs typeface="Roboto"/>
                <a:sym typeface="Roboto"/>
              </a:rPr>
              <a:t>()</a:t>
            </a:r>
            <a:endParaRPr sz="1300">
              <a:solidFill>
                <a:schemeClr val="lt1"/>
              </a:solidFill>
              <a:latin typeface="Roboto"/>
              <a:ea typeface="Roboto"/>
              <a:cs typeface="Roboto"/>
              <a:sym typeface="Roboto"/>
            </a:endParaRPr>
          </a:p>
        </p:txBody>
      </p:sp>
      <p:sp>
        <p:nvSpPr>
          <p:cNvPr id="153" name="Google Shape;153;p15"/>
          <p:cNvSpPr txBox="1"/>
          <p:nvPr/>
        </p:nvSpPr>
        <p:spPr>
          <a:xfrm>
            <a:off x="1935203" y="2889322"/>
            <a:ext cx="1567200" cy="37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accept()</a:t>
            </a:r>
            <a:endParaRPr>
              <a:solidFill>
                <a:schemeClr val="lt1"/>
              </a:solidFill>
              <a:latin typeface="Roboto"/>
              <a:ea typeface="Roboto"/>
              <a:cs typeface="Roboto"/>
              <a:sym typeface="Roboto"/>
            </a:endParaRPr>
          </a:p>
        </p:txBody>
      </p:sp>
      <p:sp>
        <p:nvSpPr>
          <p:cNvPr id="154" name="Google Shape;154;p15"/>
          <p:cNvSpPr txBox="1"/>
          <p:nvPr/>
        </p:nvSpPr>
        <p:spPr>
          <a:xfrm>
            <a:off x="1935203" y="3403740"/>
            <a:ext cx="1567200" cy="37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Roboto"/>
                <a:ea typeface="Roboto"/>
                <a:cs typeface="Roboto"/>
                <a:sym typeface="Roboto"/>
              </a:rPr>
              <a:t>recv()</a:t>
            </a:r>
            <a:endParaRPr sz="1300">
              <a:solidFill>
                <a:schemeClr val="lt1"/>
              </a:solidFill>
              <a:latin typeface="Roboto"/>
              <a:ea typeface="Roboto"/>
              <a:cs typeface="Roboto"/>
              <a:sym typeface="Roboto"/>
            </a:endParaRPr>
          </a:p>
        </p:txBody>
      </p:sp>
      <p:sp>
        <p:nvSpPr>
          <p:cNvPr id="155" name="Google Shape;155;p15"/>
          <p:cNvSpPr txBox="1"/>
          <p:nvPr/>
        </p:nvSpPr>
        <p:spPr>
          <a:xfrm>
            <a:off x="1935203" y="3962929"/>
            <a:ext cx="1567200" cy="37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send()</a:t>
            </a:r>
            <a:endParaRPr>
              <a:solidFill>
                <a:schemeClr val="lt1"/>
              </a:solidFill>
              <a:latin typeface="Roboto"/>
              <a:ea typeface="Roboto"/>
              <a:cs typeface="Roboto"/>
              <a:sym typeface="Roboto"/>
            </a:endParaRPr>
          </a:p>
        </p:txBody>
      </p:sp>
      <p:sp>
        <p:nvSpPr>
          <p:cNvPr id="156" name="Google Shape;156;p15"/>
          <p:cNvSpPr txBox="1"/>
          <p:nvPr/>
        </p:nvSpPr>
        <p:spPr>
          <a:xfrm>
            <a:off x="1935203" y="4522118"/>
            <a:ext cx="1567200" cy="37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close()</a:t>
            </a:r>
            <a:endParaRPr>
              <a:solidFill>
                <a:schemeClr val="lt1"/>
              </a:solidFill>
              <a:latin typeface="Roboto"/>
              <a:ea typeface="Roboto"/>
              <a:cs typeface="Roboto"/>
              <a:sym typeface="Roboto"/>
            </a:endParaRPr>
          </a:p>
        </p:txBody>
      </p:sp>
      <p:sp>
        <p:nvSpPr>
          <p:cNvPr id="157" name="Google Shape;157;p15"/>
          <p:cNvSpPr txBox="1"/>
          <p:nvPr/>
        </p:nvSpPr>
        <p:spPr>
          <a:xfrm>
            <a:off x="5409697" y="3403740"/>
            <a:ext cx="1567200" cy="378000"/>
          </a:xfrm>
          <a:prstGeom prst="rect">
            <a:avLst/>
          </a:prstGeom>
          <a:noFill/>
          <a:ln cap="flat" cmpd="sng" w="1905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recv()</a:t>
            </a:r>
            <a:endParaRPr>
              <a:solidFill>
                <a:schemeClr val="lt1"/>
              </a:solidFill>
              <a:latin typeface="Roboto"/>
              <a:ea typeface="Roboto"/>
              <a:cs typeface="Roboto"/>
              <a:sym typeface="Roboto"/>
            </a:endParaRPr>
          </a:p>
        </p:txBody>
      </p:sp>
      <p:sp>
        <p:nvSpPr>
          <p:cNvPr id="158" name="Google Shape;158;p15"/>
          <p:cNvSpPr txBox="1"/>
          <p:nvPr/>
        </p:nvSpPr>
        <p:spPr>
          <a:xfrm>
            <a:off x="5409697" y="3962929"/>
            <a:ext cx="1567200" cy="378000"/>
          </a:xfrm>
          <a:prstGeom prst="rect">
            <a:avLst/>
          </a:prstGeom>
          <a:noFill/>
          <a:ln cap="flat" cmpd="sng" w="1905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send()</a:t>
            </a:r>
            <a:endParaRPr>
              <a:solidFill>
                <a:schemeClr val="lt1"/>
              </a:solidFill>
              <a:latin typeface="Roboto"/>
              <a:ea typeface="Roboto"/>
              <a:cs typeface="Roboto"/>
              <a:sym typeface="Roboto"/>
            </a:endParaRPr>
          </a:p>
        </p:txBody>
      </p:sp>
      <p:sp>
        <p:nvSpPr>
          <p:cNvPr id="159" name="Google Shape;159;p15"/>
          <p:cNvSpPr txBox="1"/>
          <p:nvPr/>
        </p:nvSpPr>
        <p:spPr>
          <a:xfrm>
            <a:off x="5409697" y="4522118"/>
            <a:ext cx="1567200" cy="378000"/>
          </a:xfrm>
          <a:prstGeom prst="rect">
            <a:avLst/>
          </a:prstGeom>
          <a:noFill/>
          <a:ln cap="flat" cmpd="sng" w="1905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close()</a:t>
            </a:r>
            <a:endParaRPr>
              <a:solidFill>
                <a:schemeClr val="lt1"/>
              </a:solidFill>
              <a:latin typeface="Roboto"/>
              <a:ea typeface="Roboto"/>
              <a:cs typeface="Roboto"/>
              <a:sym typeface="Roboto"/>
            </a:endParaRPr>
          </a:p>
        </p:txBody>
      </p:sp>
      <p:sp>
        <p:nvSpPr>
          <p:cNvPr id="160" name="Google Shape;160;p15"/>
          <p:cNvSpPr txBox="1"/>
          <p:nvPr/>
        </p:nvSpPr>
        <p:spPr>
          <a:xfrm>
            <a:off x="5409697" y="2866936"/>
            <a:ext cx="1567200" cy="378000"/>
          </a:xfrm>
          <a:prstGeom prst="rect">
            <a:avLst/>
          </a:prstGeom>
          <a:noFill/>
          <a:ln cap="flat" cmpd="sng" w="1905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connect()</a:t>
            </a:r>
            <a:endParaRPr>
              <a:solidFill>
                <a:schemeClr val="lt1"/>
              </a:solidFill>
              <a:latin typeface="Roboto"/>
              <a:ea typeface="Roboto"/>
              <a:cs typeface="Roboto"/>
              <a:sym typeface="Roboto"/>
            </a:endParaRPr>
          </a:p>
        </p:txBody>
      </p:sp>
      <p:sp>
        <p:nvSpPr>
          <p:cNvPr id="161" name="Google Shape;161;p15"/>
          <p:cNvSpPr txBox="1"/>
          <p:nvPr/>
        </p:nvSpPr>
        <p:spPr>
          <a:xfrm>
            <a:off x="1930550" y="726432"/>
            <a:ext cx="198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C9D1D9"/>
                </a:solidFill>
                <a:latin typeface="Lato"/>
                <a:ea typeface="Lato"/>
                <a:cs typeface="Lato"/>
                <a:sym typeface="Lato"/>
              </a:rPr>
              <a:t>Server Process</a:t>
            </a:r>
            <a:endParaRPr b="1">
              <a:solidFill>
                <a:srgbClr val="C9D1D9"/>
              </a:solidFill>
              <a:latin typeface="Lato"/>
              <a:ea typeface="Lato"/>
              <a:cs typeface="Lato"/>
              <a:sym typeface="Lato"/>
            </a:endParaRPr>
          </a:p>
        </p:txBody>
      </p:sp>
      <p:sp>
        <p:nvSpPr>
          <p:cNvPr id="162" name="Google Shape;162;p15"/>
          <p:cNvSpPr txBox="1"/>
          <p:nvPr/>
        </p:nvSpPr>
        <p:spPr>
          <a:xfrm>
            <a:off x="5340600" y="726432"/>
            <a:ext cx="198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C9D1D9"/>
                </a:solidFill>
                <a:latin typeface="Lato"/>
                <a:ea typeface="Lato"/>
                <a:cs typeface="Lato"/>
                <a:sym typeface="Lato"/>
              </a:rPr>
              <a:t>Client </a:t>
            </a:r>
            <a:r>
              <a:rPr b="1" lang="en">
                <a:solidFill>
                  <a:srgbClr val="C9D1D9"/>
                </a:solidFill>
                <a:latin typeface="Lato"/>
                <a:ea typeface="Lato"/>
                <a:cs typeface="Lato"/>
                <a:sym typeface="Lato"/>
              </a:rPr>
              <a:t>Process</a:t>
            </a:r>
            <a:endParaRPr b="1">
              <a:solidFill>
                <a:srgbClr val="C9D1D9"/>
              </a:solidFill>
              <a:latin typeface="Lato"/>
              <a:ea typeface="Lato"/>
              <a:cs typeface="Lato"/>
              <a:sym typeface="Lato"/>
            </a:endParaRPr>
          </a:p>
        </p:txBody>
      </p:sp>
      <p:cxnSp>
        <p:nvCxnSpPr>
          <p:cNvPr id="163" name="Google Shape;163;p15"/>
          <p:cNvCxnSpPr>
            <a:endCxn id="160" idx="1"/>
          </p:cNvCxnSpPr>
          <p:nvPr/>
        </p:nvCxnSpPr>
        <p:spPr>
          <a:xfrm flipH="1" rot="10800000">
            <a:off x="3502297" y="3055936"/>
            <a:ext cx="1907400" cy="22500"/>
          </a:xfrm>
          <a:prstGeom prst="straightConnector1">
            <a:avLst/>
          </a:prstGeom>
          <a:noFill/>
          <a:ln cap="flat" cmpd="sng" w="9525">
            <a:solidFill>
              <a:schemeClr val="dk2"/>
            </a:solidFill>
            <a:prstDash val="solid"/>
            <a:round/>
            <a:headEnd len="med" w="med" type="none"/>
            <a:tailEnd len="med" w="med" type="none"/>
          </a:ln>
        </p:spPr>
      </p:cxnSp>
      <p:cxnSp>
        <p:nvCxnSpPr>
          <p:cNvPr id="164" name="Google Shape;164;p15"/>
          <p:cNvCxnSpPr>
            <a:stCxn id="155" idx="1"/>
            <a:endCxn id="154" idx="1"/>
          </p:cNvCxnSpPr>
          <p:nvPr/>
        </p:nvCxnSpPr>
        <p:spPr>
          <a:xfrm flipH="1" rot="10800000">
            <a:off x="1935203" y="3592729"/>
            <a:ext cx="600" cy="5592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165" name="Google Shape;165;p15"/>
          <p:cNvCxnSpPr>
            <a:stCxn id="157" idx="3"/>
            <a:endCxn id="158" idx="3"/>
          </p:cNvCxnSpPr>
          <p:nvPr/>
        </p:nvCxnSpPr>
        <p:spPr>
          <a:xfrm>
            <a:off x="6976897" y="3592740"/>
            <a:ext cx="600" cy="5592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166" name="Google Shape;166;p15"/>
          <p:cNvCxnSpPr>
            <a:stCxn id="149" idx="2"/>
            <a:endCxn id="151" idx="0"/>
          </p:cNvCxnSpPr>
          <p:nvPr/>
        </p:nvCxnSpPr>
        <p:spPr>
          <a:xfrm flipH="1" rot="-5400000">
            <a:off x="2622203" y="1673607"/>
            <a:ext cx="193800" cy="6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167" name="Google Shape;167;p15"/>
          <p:cNvCxnSpPr>
            <a:stCxn id="151" idx="2"/>
            <a:endCxn id="152" idx="0"/>
          </p:cNvCxnSpPr>
          <p:nvPr/>
        </p:nvCxnSpPr>
        <p:spPr>
          <a:xfrm flipH="1" rot="-5400000">
            <a:off x="2628503" y="2239244"/>
            <a:ext cx="181200" cy="600"/>
          </a:xfrm>
          <a:prstGeom prst="bentConnector3">
            <a:avLst>
              <a:gd fmla="val 49986" name="adj1"/>
            </a:avLst>
          </a:prstGeom>
          <a:noFill/>
          <a:ln cap="flat" cmpd="sng" w="9525">
            <a:solidFill>
              <a:schemeClr val="dk2"/>
            </a:solidFill>
            <a:prstDash val="solid"/>
            <a:round/>
            <a:headEnd len="med" w="med" type="none"/>
            <a:tailEnd len="med" w="med" type="none"/>
          </a:ln>
        </p:spPr>
      </p:cxnSp>
      <p:cxnSp>
        <p:nvCxnSpPr>
          <p:cNvPr id="168" name="Google Shape;168;p15"/>
          <p:cNvCxnSpPr>
            <a:endCxn id="153" idx="0"/>
          </p:cNvCxnSpPr>
          <p:nvPr/>
        </p:nvCxnSpPr>
        <p:spPr>
          <a:xfrm flipH="1" rot="-5400000">
            <a:off x="2627903" y="2798422"/>
            <a:ext cx="181200" cy="6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169" name="Google Shape;169;p15"/>
          <p:cNvCxnSpPr>
            <a:stCxn id="153" idx="2"/>
            <a:endCxn id="154" idx="0"/>
          </p:cNvCxnSpPr>
          <p:nvPr/>
        </p:nvCxnSpPr>
        <p:spPr>
          <a:xfrm flipH="1" rot="-5400000">
            <a:off x="2650853" y="3335272"/>
            <a:ext cx="136500" cy="600"/>
          </a:xfrm>
          <a:prstGeom prst="bentConnector3">
            <a:avLst>
              <a:gd fmla="val 50028" name="adj1"/>
            </a:avLst>
          </a:prstGeom>
          <a:noFill/>
          <a:ln cap="flat" cmpd="sng" w="9525">
            <a:solidFill>
              <a:schemeClr val="dk2"/>
            </a:solidFill>
            <a:prstDash val="solid"/>
            <a:round/>
            <a:headEnd len="med" w="med" type="none"/>
            <a:tailEnd len="med" w="med" type="none"/>
          </a:ln>
        </p:spPr>
      </p:cxnSp>
      <p:cxnSp>
        <p:nvCxnSpPr>
          <p:cNvPr id="170" name="Google Shape;170;p15"/>
          <p:cNvCxnSpPr>
            <a:stCxn id="154" idx="2"/>
            <a:endCxn id="155" idx="0"/>
          </p:cNvCxnSpPr>
          <p:nvPr/>
        </p:nvCxnSpPr>
        <p:spPr>
          <a:xfrm flipH="1" rot="-5400000">
            <a:off x="2628503" y="3872040"/>
            <a:ext cx="181200" cy="600"/>
          </a:xfrm>
          <a:prstGeom prst="bentConnector3">
            <a:avLst>
              <a:gd fmla="val 49986" name="adj1"/>
            </a:avLst>
          </a:prstGeom>
          <a:noFill/>
          <a:ln cap="flat" cmpd="sng" w="9525">
            <a:solidFill>
              <a:schemeClr val="dk2"/>
            </a:solidFill>
            <a:prstDash val="solid"/>
            <a:round/>
            <a:headEnd len="med" w="med" type="none"/>
            <a:tailEnd len="med" w="med" type="none"/>
          </a:ln>
        </p:spPr>
      </p:cxnSp>
      <p:cxnSp>
        <p:nvCxnSpPr>
          <p:cNvPr id="171" name="Google Shape;171;p15"/>
          <p:cNvCxnSpPr>
            <a:stCxn id="155" idx="2"/>
            <a:endCxn id="156" idx="0"/>
          </p:cNvCxnSpPr>
          <p:nvPr/>
        </p:nvCxnSpPr>
        <p:spPr>
          <a:xfrm flipH="1" rot="-5400000">
            <a:off x="2628503" y="4431229"/>
            <a:ext cx="181200" cy="600"/>
          </a:xfrm>
          <a:prstGeom prst="bentConnector3">
            <a:avLst>
              <a:gd fmla="val 49986" name="adj1"/>
            </a:avLst>
          </a:prstGeom>
          <a:noFill/>
          <a:ln cap="flat" cmpd="sng" w="9525">
            <a:solidFill>
              <a:schemeClr val="dk2"/>
            </a:solidFill>
            <a:prstDash val="solid"/>
            <a:round/>
            <a:headEnd len="med" w="med" type="none"/>
            <a:tailEnd len="med" w="med" type="none"/>
          </a:ln>
        </p:spPr>
      </p:cxnSp>
      <p:cxnSp>
        <p:nvCxnSpPr>
          <p:cNvPr id="172" name="Google Shape;172;p15"/>
          <p:cNvCxnSpPr>
            <a:endCxn id="160" idx="0"/>
          </p:cNvCxnSpPr>
          <p:nvPr/>
        </p:nvCxnSpPr>
        <p:spPr>
          <a:xfrm flipH="1" rot="-5400000">
            <a:off x="5554597" y="2228236"/>
            <a:ext cx="1276800" cy="6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173" name="Google Shape;173;p15"/>
          <p:cNvCxnSpPr>
            <a:stCxn id="160" idx="2"/>
            <a:endCxn id="157" idx="0"/>
          </p:cNvCxnSpPr>
          <p:nvPr/>
        </p:nvCxnSpPr>
        <p:spPr>
          <a:xfrm flipH="1" rot="-5400000">
            <a:off x="6114247" y="3323986"/>
            <a:ext cx="158700" cy="600"/>
          </a:xfrm>
          <a:prstGeom prst="bentConnector3">
            <a:avLst>
              <a:gd fmla="val 49955" name="adj1"/>
            </a:avLst>
          </a:prstGeom>
          <a:noFill/>
          <a:ln cap="flat" cmpd="sng" w="9525">
            <a:solidFill>
              <a:schemeClr val="dk2"/>
            </a:solidFill>
            <a:prstDash val="solid"/>
            <a:round/>
            <a:headEnd len="med" w="med" type="none"/>
            <a:tailEnd len="med" w="med" type="none"/>
          </a:ln>
        </p:spPr>
      </p:cxnSp>
      <p:cxnSp>
        <p:nvCxnSpPr>
          <p:cNvPr id="174" name="Google Shape;174;p15"/>
          <p:cNvCxnSpPr>
            <a:stCxn id="157" idx="2"/>
            <a:endCxn id="158" idx="0"/>
          </p:cNvCxnSpPr>
          <p:nvPr/>
        </p:nvCxnSpPr>
        <p:spPr>
          <a:xfrm flipH="1" rot="-5400000">
            <a:off x="6102997" y="3872040"/>
            <a:ext cx="181200" cy="600"/>
          </a:xfrm>
          <a:prstGeom prst="bentConnector3">
            <a:avLst>
              <a:gd fmla="val 49986" name="adj1"/>
            </a:avLst>
          </a:prstGeom>
          <a:noFill/>
          <a:ln cap="flat" cmpd="sng" w="9525">
            <a:solidFill>
              <a:schemeClr val="dk2"/>
            </a:solidFill>
            <a:prstDash val="solid"/>
            <a:round/>
            <a:headEnd len="med" w="med" type="none"/>
            <a:tailEnd len="med" w="med" type="none"/>
          </a:ln>
        </p:spPr>
      </p:cxnSp>
      <p:cxnSp>
        <p:nvCxnSpPr>
          <p:cNvPr id="175" name="Google Shape;175;p15"/>
          <p:cNvCxnSpPr>
            <a:stCxn id="158" idx="2"/>
            <a:endCxn id="159" idx="0"/>
          </p:cNvCxnSpPr>
          <p:nvPr/>
        </p:nvCxnSpPr>
        <p:spPr>
          <a:xfrm flipH="1" rot="-5400000">
            <a:off x="6102997" y="4431229"/>
            <a:ext cx="181200" cy="600"/>
          </a:xfrm>
          <a:prstGeom prst="bentConnector3">
            <a:avLst>
              <a:gd fmla="val 49986" name="adj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par>
                                <p:cTn fill="hold" nodeType="withEffect" presetClass="entr" presetID="2" presetSubtype="1">
                                  <p:stCondLst>
                                    <p:cond delay="0"/>
                                  </p:stCondLst>
                                  <p:childTnLst>
                                    <p:set>
                                      <p:cBhvr>
                                        <p:cTn dur="1" fill="hold">
                                          <p:stCondLst>
                                            <p:cond delay="0"/>
                                          </p:stCondLst>
                                        </p:cTn>
                                        <p:tgtEl>
                                          <p:spTgt spid="175"/>
                                        </p:tgtEl>
                                        <p:attrNameLst>
                                          <p:attrName>style.visibility</p:attrName>
                                        </p:attrNameLst>
                                      </p:cBhvr>
                                      <p:to>
                                        <p:strVal val="visible"/>
                                      </p:to>
                                    </p:set>
                                    <p:anim calcmode="lin" valueType="num">
                                      <p:cBhvr additive="base">
                                        <p:cTn dur="400"/>
                                        <p:tgtEl>
                                          <p:spTgt spid="17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graphicFrame>
        <p:nvGraphicFramePr>
          <p:cNvPr id="180" name="Google Shape;180;p16"/>
          <p:cNvGraphicFramePr/>
          <p:nvPr/>
        </p:nvGraphicFramePr>
        <p:xfrm>
          <a:off x="866775" y="1094622"/>
          <a:ext cx="3000000" cy="3000000"/>
        </p:xfrm>
        <a:graphic>
          <a:graphicData uri="http://schemas.openxmlformats.org/drawingml/2006/table">
            <a:tbl>
              <a:tblPr>
                <a:noFill/>
                <a:tableStyleId>{D623BB9F-5A63-4368-A057-65F637489A64}</a:tableStyleId>
              </a:tblPr>
              <a:tblGrid>
                <a:gridCol w="3899875"/>
                <a:gridCol w="3899875"/>
              </a:tblGrid>
              <a:tr h="396200">
                <a:tc>
                  <a:txBody>
                    <a:bodyPr/>
                    <a:lstStyle/>
                    <a:p>
                      <a:pPr indent="0" lvl="0" marL="91440" marR="0" rtl="0" algn="l">
                        <a:spcBef>
                          <a:spcPts val="0"/>
                        </a:spcBef>
                        <a:spcAft>
                          <a:spcPts val="0"/>
                        </a:spcAft>
                        <a:buNone/>
                      </a:pPr>
                      <a:r>
                        <a:rPr b="1" lang="en">
                          <a:solidFill>
                            <a:schemeClr val="lt1"/>
                          </a:solidFill>
                        </a:rPr>
                        <a:t>Primitive</a:t>
                      </a:r>
                      <a:endParaRPr b="1">
                        <a:solidFill>
                          <a:schemeClr val="lt1"/>
                        </a:solidFill>
                      </a:endParaRPr>
                    </a:p>
                  </a:txBody>
                  <a:tcPr marT="91425" marB="91425" marR="91425" marL="91425"/>
                </a:tc>
                <a:tc>
                  <a:txBody>
                    <a:bodyPr/>
                    <a:lstStyle/>
                    <a:p>
                      <a:pPr indent="0" lvl="0" marL="91440" marR="0" rtl="0" algn="l">
                        <a:spcBef>
                          <a:spcPts val="0"/>
                        </a:spcBef>
                        <a:spcAft>
                          <a:spcPts val="0"/>
                        </a:spcAft>
                        <a:buNone/>
                      </a:pPr>
                      <a:r>
                        <a:rPr b="1" lang="en">
                          <a:solidFill>
                            <a:schemeClr val="lt1"/>
                          </a:solidFill>
                        </a:rPr>
                        <a:t>Meaning</a:t>
                      </a:r>
                      <a:endParaRPr b="1">
                        <a:solidFill>
                          <a:schemeClr val="lt1"/>
                        </a:solidFill>
                      </a:endParaRPr>
                    </a:p>
                  </a:txBody>
                  <a:tcPr marT="91425" marB="91425" marR="91425" marL="91425"/>
                </a:tc>
              </a:tr>
              <a:tr h="396200">
                <a:tc>
                  <a:txBody>
                    <a:bodyPr/>
                    <a:lstStyle/>
                    <a:p>
                      <a:pPr indent="0" lvl="0" marL="91440" marR="0" rtl="0" algn="l">
                        <a:spcBef>
                          <a:spcPts val="0"/>
                        </a:spcBef>
                        <a:spcAft>
                          <a:spcPts val="0"/>
                        </a:spcAft>
                        <a:buNone/>
                      </a:pPr>
                      <a:r>
                        <a:rPr lang="en">
                          <a:solidFill>
                            <a:schemeClr val="lt1"/>
                          </a:solidFill>
                        </a:rPr>
                        <a:t>Socket</a:t>
                      </a:r>
                      <a:endParaRPr>
                        <a:solidFill>
                          <a:schemeClr val="lt1"/>
                        </a:solidFill>
                      </a:endParaRPr>
                    </a:p>
                  </a:txBody>
                  <a:tcPr marT="91425" marB="91425" marR="91425" marL="91425"/>
                </a:tc>
                <a:tc>
                  <a:txBody>
                    <a:bodyPr/>
                    <a:lstStyle/>
                    <a:p>
                      <a:pPr indent="0" lvl="0" marL="91440" marR="0" rtl="0" algn="l">
                        <a:spcBef>
                          <a:spcPts val="0"/>
                        </a:spcBef>
                        <a:spcAft>
                          <a:spcPts val="0"/>
                        </a:spcAft>
                        <a:buNone/>
                      </a:pPr>
                      <a:r>
                        <a:rPr lang="en">
                          <a:solidFill>
                            <a:schemeClr val="lt1"/>
                          </a:solidFill>
                        </a:rPr>
                        <a:t>Create a new communication endpoint</a:t>
                      </a:r>
                      <a:endParaRPr/>
                    </a:p>
                  </a:txBody>
                  <a:tcPr marT="91425" marB="91425" marR="91425" marL="91425"/>
                </a:tc>
              </a:tr>
              <a:tr h="396200">
                <a:tc>
                  <a:txBody>
                    <a:bodyPr/>
                    <a:lstStyle/>
                    <a:p>
                      <a:pPr indent="0" lvl="0" marL="91440" marR="0" rtl="0" algn="l">
                        <a:spcBef>
                          <a:spcPts val="0"/>
                        </a:spcBef>
                        <a:spcAft>
                          <a:spcPts val="0"/>
                        </a:spcAft>
                        <a:buNone/>
                      </a:pPr>
                      <a:r>
                        <a:rPr lang="en">
                          <a:solidFill>
                            <a:schemeClr val="lt1"/>
                          </a:solidFill>
                        </a:rPr>
                        <a:t>Bind</a:t>
                      </a:r>
                      <a:endParaRPr/>
                    </a:p>
                  </a:txBody>
                  <a:tcPr marT="91425" marB="91425" marR="91425" marL="91425"/>
                </a:tc>
                <a:tc>
                  <a:txBody>
                    <a:bodyPr/>
                    <a:lstStyle/>
                    <a:p>
                      <a:pPr indent="0" lvl="0" marL="91440" marR="0" rtl="0" algn="l">
                        <a:spcBef>
                          <a:spcPts val="0"/>
                        </a:spcBef>
                        <a:spcAft>
                          <a:spcPts val="0"/>
                        </a:spcAft>
                        <a:buNone/>
                      </a:pPr>
                      <a:r>
                        <a:rPr lang="en">
                          <a:solidFill>
                            <a:schemeClr val="lt1"/>
                          </a:solidFill>
                        </a:rPr>
                        <a:t>Attach a local address to a server</a:t>
                      </a:r>
                      <a:endParaRPr/>
                    </a:p>
                  </a:txBody>
                  <a:tcPr marT="91425" marB="91425" marR="91425" marL="91425"/>
                </a:tc>
              </a:tr>
              <a:tr h="387775">
                <a:tc>
                  <a:txBody>
                    <a:bodyPr/>
                    <a:lstStyle/>
                    <a:p>
                      <a:pPr indent="0" lvl="0" marL="91440" marR="0" rtl="0" algn="l">
                        <a:spcBef>
                          <a:spcPts val="0"/>
                        </a:spcBef>
                        <a:spcAft>
                          <a:spcPts val="0"/>
                        </a:spcAft>
                        <a:buNone/>
                      </a:pPr>
                      <a:r>
                        <a:rPr lang="en">
                          <a:solidFill>
                            <a:schemeClr val="lt1"/>
                          </a:solidFill>
                        </a:rPr>
                        <a:t>Listen</a:t>
                      </a:r>
                      <a:endParaRPr/>
                    </a:p>
                  </a:txBody>
                  <a:tcPr marT="91425" marB="91425" marR="91425" marL="91425"/>
                </a:tc>
                <a:tc>
                  <a:txBody>
                    <a:bodyPr/>
                    <a:lstStyle/>
                    <a:p>
                      <a:pPr indent="0" lvl="0" marL="91440" marR="0" rtl="0" algn="l">
                        <a:spcBef>
                          <a:spcPts val="0"/>
                        </a:spcBef>
                        <a:spcAft>
                          <a:spcPts val="0"/>
                        </a:spcAft>
                        <a:buNone/>
                      </a:pPr>
                      <a:r>
                        <a:rPr lang="en">
                          <a:solidFill>
                            <a:schemeClr val="lt1"/>
                          </a:solidFill>
                        </a:rPr>
                        <a:t>Announce willingness to accept connections</a:t>
                      </a:r>
                      <a:endParaRPr>
                        <a:solidFill>
                          <a:schemeClr val="lt1"/>
                        </a:solidFill>
                      </a:endParaRPr>
                    </a:p>
                  </a:txBody>
                  <a:tcPr marT="91425" marB="91425" marR="91425" marL="91425"/>
                </a:tc>
              </a:tr>
              <a:tr h="437025">
                <a:tc>
                  <a:txBody>
                    <a:bodyPr/>
                    <a:lstStyle/>
                    <a:p>
                      <a:pPr indent="0" lvl="0" marL="91440" marR="0" rtl="0" algn="l">
                        <a:spcBef>
                          <a:spcPts val="0"/>
                        </a:spcBef>
                        <a:spcAft>
                          <a:spcPts val="0"/>
                        </a:spcAft>
                        <a:buNone/>
                      </a:pPr>
                      <a:r>
                        <a:rPr lang="en">
                          <a:solidFill>
                            <a:schemeClr val="lt1"/>
                          </a:solidFill>
                        </a:rPr>
                        <a:t>Accept</a:t>
                      </a:r>
                      <a:endParaRPr/>
                    </a:p>
                  </a:txBody>
                  <a:tcPr marT="91425" marB="91425" marR="91425" marL="91425"/>
                </a:tc>
                <a:tc>
                  <a:txBody>
                    <a:bodyPr/>
                    <a:lstStyle/>
                    <a:p>
                      <a:pPr indent="0" lvl="0" marL="91440" marR="0" rtl="0" algn="l">
                        <a:spcBef>
                          <a:spcPts val="0"/>
                        </a:spcBef>
                        <a:spcAft>
                          <a:spcPts val="0"/>
                        </a:spcAft>
                        <a:buNone/>
                      </a:pPr>
                      <a:r>
                        <a:rPr lang="en">
                          <a:solidFill>
                            <a:schemeClr val="lt1"/>
                          </a:solidFill>
                        </a:rPr>
                        <a:t>Block caller until a connection request arrives</a:t>
                      </a:r>
                      <a:endParaRPr/>
                    </a:p>
                  </a:txBody>
                  <a:tcPr marT="91425" marB="91425" marR="91425" marL="91425"/>
                </a:tc>
              </a:tr>
              <a:tr h="396200">
                <a:tc>
                  <a:txBody>
                    <a:bodyPr/>
                    <a:lstStyle/>
                    <a:p>
                      <a:pPr indent="0" lvl="0" marL="91440" marR="0" rtl="0" algn="l">
                        <a:spcBef>
                          <a:spcPts val="0"/>
                        </a:spcBef>
                        <a:spcAft>
                          <a:spcPts val="0"/>
                        </a:spcAft>
                        <a:buNone/>
                      </a:pPr>
                      <a:r>
                        <a:rPr lang="en">
                          <a:solidFill>
                            <a:schemeClr val="lt1"/>
                          </a:solidFill>
                        </a:rPr>
                        <a:t>Connect</a:t>
                      </a:r>
                      <a:endParaRPr/>
                    </a:p>
                  </a:txBody>
                  <a:tcPr marT="91425" marB="91425" marR="91425" marL="91425"/>
                </a:tc>
                <a:tc>
                  <a:txBody>
                    <a:bodyPr/>
                    <a:lstStyle/>
                    <a:p>
                      <a:pPr indent="0" lvl="0" marL="91440" marR="0" rtl="0" algn="l">
                        <a:spcBef>
                          <a:spcPts val="0"/>
                        </a:spcBef>
                        <a:spcAft>
                          <a:spcPts val="0"/>
                        </a:spcAft>
                        <a:buNone/>
                      </a:pPr>
                      <a:r>
                        <a:rPr lang="en">
                          <a:solidFill>
                            <a:schemeClr val="lt1"/>
                          </a:solidFill>
                        </a:rPr>
                        <a:t>Actively attempt to accept a connection</a:t>
                      </a:r>
                      <a:endParaRPr/>
                    </a:p>
                  </a:txBody>
                  <a:tcPr marT="91425" marB="91425" marR="91425" marL="91425"/>
                </a:tc>
              </a:tr>
              <a:tr h="396200">
                <a:tc>
                  <a:txBody>
                    <a:bodyPr/>
                    <a:lstStyle/>
                    <a:p>
                      <a:pPr indent="0" lvl="0" marL="91440" marR="0" rtl="0" algn="l">
                        <a:spcBef>
                          <a:spcPts val="0"/>
                        </a:spcBef>
                        <a:spcAft>
                          <a:spcPts val="0"/>
                        </a:spcAft>
                        <a:buNone/>
                      </a:pPr>
                      <a:r>
                        <a:rPr lang="en">
                          <a:solidFill>
                            <a:schemeClr val="lt1"/>
                          </a:solidFill>
                        </a:rPr>
                        <a:t>Send</a:t>
                      </a:r>
                      <a:endParaRPr/>
                    </a:p>
                  </a:txBody>
                  <a:tcPr marT="91425" marB="91425" marR="91425" marL="91425"/>
                </a:tc>
                <a:tc>
                  <a:txBody>
                    <a:bodyPr/>
                    <a:lstStyle/>
                    <a:p>
                      <a:pPr indent="0" lvl="0" marL="91440" marR="0" rtl="0" algn="l">
                        <a:spcBef>
                          <a:spcPts val="0"/>
                        </a:spcBef>
                        <a:spcAft>
                          <a:spcPts val="0"/>
                        </a:spcAft>
                        <a:buNone/>
                      </a:pPr>
                      <a:r>
                        <a:rPr lang="en">
                          <a:solidFill>
                            <a:schemeClr val="lt1"/>
                          </a:solidFill>
                        </a:rPr>
                        <a:t>Send some data over the connection</a:t>
                      </a:r>
                      <a:endParaRPr/>
                    </a:p>
                  </a:txBody>
                  <a:tcPr marT="91425" marB="91425" marR="91425" marL="91425"/>
                </a:tc>
              </a:tr>
              <a:tr h="396200">
                <a:tc>
                  <a:txBody>
                    <a:bodyPr/>
                    <a:lstStyle/>
                    <a:p>
                      <a:pPr indent="0" lvl="0" marL="91440" marR="0" rtl="0" algn="l">
                        <a:spcBef>
                          <a:spcPts val="0"/>
                        </a:spcBef>
                        <a:spcAft>
                          <a:spcPts val="0"/>
                        </a:spcAft>
                        <a:buNone/>
                      </a:pPr>
                      <a:r>
                        <a:rPr lang="en">
                          <a:solidFill>
                            <a:schemeClr val="lt1"/>
                          </a:solidFill>
                        </a:rPr>
                        <a:t>Receive</a:t>
                      </a:r>
                      <a:endParaRPr/>
                    </a:p>
                  </a:txBody>
                  <a:tcPr marT="91425" marB="91425" marR="91425" marL="91425"/>
                </a:tc>
                <a:tc>
                  <a:txBody>
                    <a:bodyPr/>
                    <a:lstStyle/>
                    <a:p>
                      <a:pPr indent="0" lvl="0" marL="91440" marR="0" rtl="0" algn="l">
                        <a:spcBef>
                          <a:spcPts val="0"/>
                        </a:spcBef>
                        <a:spcAft>
                          <a:spcPts val="0"/>
                        </a:spcAft>
                        <a:buNone/>
                      </a:pPr>
                      <a:r>
                        <a:rPr lang="en">
                          <a:solidFill>
                            <a:schemeClr val="lt1"/>
                          </a:solidFill>
                        </a:rPr>
                        <a:t>Receive some data over the connection</a:t>
                      </a:r>
                      <a:endParaRPr/>
                    </a:p>
                  </a:txBody>
                  <a:tcPr marT="91425" marB="91425" marR="91425" marL="91425"/>
                </a:tc>
              </a:tr>
              <a:tr h="396200">
                <a:tc>
                  <a:txBody>
                    <a:bodyPr/>
                    <a:lstStyle/>
                    <a:p>
                      <a:pPr indent="0" lvl="0" marL="91440" marR="0" rtl="0" algn="l">
                        <a:spcBef>
                          <a:spcPts val="0"/>
                        </a:spcBef>
                        <a:spcAft>
                          <a:spcPts val="0"/>
                        </a:spcAft>
                        <a:buNone/>
                      </a:pPr>
                      <a:r>
                        <a:rPr lang="en">
                          <a:solidFill>
                            <a:schemeClr val="lt1"/>
                          </a:solidFill>
                        </a:rPr>
                        <a:t>Close</a:t>
                      </a:r>
                      <a:endParaRPr/>
                    </a:p>
                  </a:txBody>
                  <a:tcPr marT="91425" marB="91425" marR="91425" marL="91425"/>
                </a:tc>
                <a:tc>
                  <a:txBody>
                    <a:bodyPr/>
                    <a:lstStyle/>
                    <a:p>
                      <a:pPr indent="0" lvl="0" marL="91440" marR="0" rtl="0" algn="l">
                        <a:spcBef>
                          <a:spcPts val="0"/>
                        </a:spcBef>
                        <a:spcAft>
                          <a:spcPts val="0"/>
                        </a:spcAft>
                        <a:buNone/>
                      </a:pPr>
                      <a:r>
                        <a:rPr lang="en">
                          <a:solidFill>
                            <a:schemeClr val="lt1"/>
                          </a:solidFill>
                        </a:rPr>
                        <a:t>Release the connection</a:t>
                      </a:r>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80"/>
                                        </p:tgtEl>
                                        <p:attrNameLst>
                                          <p:attrName>style.visibility</p:attrName>
                                        </p:attrNameLst>
                                      </p:cBhvr>
                                      <p:to>
                                        <p:strVal val="visible"/>
                                      </p:to>
                                    </p:set>
                                    <p:anim calcmode="lin" valueType="num">
                                      <p:cBhvr additive="base">
                                        <p:cTn dur="500"/>
                                        <p:tgtEl>
                                          <p:spTgt spid="180"/>
                                        </p:tgtEl>
                                        <p:attrNameLst>
                                          <p:attrName>ppt_w</p:attrName>
                                        </p:attrNameLst>
                                      </p:cBhvr>
                                      <p:tavLst>
                                        <p:tav fmla="" tm="0">
                                          <p:val>
                                            <p:strVal val="0"/>
                                          </p:val>
                                        </p:tav>
                                        <p:tav fmla="" tm="100000">
                                          <p:val>
                                            <p:strVal val="#ppt_w"/>
                                          </p:val>
                                        </p:tav>
                                      </p:tavLst>
                                    </p:anim>
                                    <p:anim calcmode="lin" valueType="num">
                                      <p:cBhvr additive="base">
                                        <p:cTn dur="500"/>
                                        <p:tgtEl>
                                          <p:spTgt spid="18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graphicFrame>
        <p:nvGraphicFramePr>
          <p:cNvPr id="185" name="Google Shape;185;p17"/>
          <p:cNvGraphicFramePr/>
          <p:nvPr/>
        </p:nvGraphicFramePr>
        <p:xfrm>
          <a:off x="1429950" y="1333615"/>
          <a:ext cx="3000000" cy="3000000"/>
        </p:xfrm>
        <a:graphic>
          <a:graphicData uri="http://schemas.openxmlformats.org/drawingml/2006/table">
            <a:tbl>
              <a:tblPr>
                <a:noFill/>
                <a:tableStyleId>{D623BB9F-5A63-4368-A057-65F637489A64}</a:tableStyleId>
              </a:tblPr>
              <a:tblGrid>
                <a:gridCol w="1883300"/>
                <a:gridCol w="5355700"/>
              </a:tblGrid>
              <a:tr h="381000">
                <a:tc>
                  <a:txBody>
                    <a:bodyPr/>
                    <a:lstStyle/>
                    <a:p>
                      <a:pPr indent="0" lvl="0" marL="0" rtl="0" algn="l">
                        <a:spcBef>
                          <a:spcPts val="0"/>
                        </a:spcBef>
                        <a:spcAft>
                          <a:spcPts val="0"/>
                        </a:spcAft>
                        <a:buNone/>
                      </a:pPr>
                      <a:r>
                        <a:rPr b="1" lang="en">
                          <a:solidFill>
                            <a:schemeClr val="lt1"/>
                          </a:solidFill>
                        </a:rPr>
                        <a:t>&lt;sys/types.h&gt;</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This header file contains </a:t>
                      </a:r>
                      <a:r>
                        <a:rPr lang="en">
                          <a:solidFill>
                            <a:schemeClr val="lt1"/>
                          </a:solidFill>
                        </a:rPr>
                        <a:t>definitions</a:t>
                      </a:r>
                      <a:r>
                        <a:rPr lang="en">
                          <a:solidFill>
                            <a:schemeClr val="lt1"/>
                          </a:solidFill>
                        </a:rPr>
                        <a:t> of numbers of data types used in system calls</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b="1" lang="en">
                          <a:solidFill>
                            <a:schemeClr val="lt1"/>
                          </a:solidFill>
                        </a:rPr>
                        <a:t>&lt;sys/socket.h&gt;</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This header file includes a number of </a:t>
                      </a:r>
                      <a:r>
                        <a:rPr lang="en">
                          <a:solidFill>
                            <a:schemeClr val="lt1"/>
                          </a:solidFill>
                        </a:rPr>
                        <a:t>definitions of structures needed for socket. (</a:t>
                      </a:r>
                      <a:r>
                        <a:rPr lang="en">
                          <a:solidFill>
                            <a:schemeClr val="lt2"/>
                          </a:solidFill>
                        </a:rPr>
                        <a:t>sockaddr </a:t>
                      </a:r>
                      <a:r>
                        <a:rPr lang="en">
                          <a:solidFill>
                            <a:schemeClr val="lt1"/>
                          </a:solidFill>
                        </a:rPr>
                        <a:t>structure)</a:t>
                      </a:r>
                      <a:r>
                        <a:rPr lang="en">
                          <a:solidFill>
                            <a:schemeClr val="lt1"/>
                          </a:solidFill>
                        </a:rPr>
                        <a:t> </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b="1" lang="en">
                          <a:solidFill>
                            <a:schemeClr val="lt1"/>
                          </a:solidFill>
                        </a:rPr>
                        <a:t>&lt;netinet/in.h&gt;</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The header file ih.h contains constants and structures needed for internet </a:t>
                      </a:r>
                      <a:r>
                        <a:rPr lang="en">
                          <a:solidFill>
                            <a:schemeClr val="lt1"/>
                          </a:solidFill>
                        </a:rPr>
                        <a:t>domain</a:t>
                      </a:r>
                      <a:r>
                        <a:rPr lang="en">
                          <a:solidFill>
                            <a:schemeClr val="lt1"/>
                          </a:solidFill>
                        </a:rPr>
                        <a:t> addresses (</a:t>
                      </a:r>
                      <a:r>
                        <a:rPr lang="en">
                          <a:solidFill>
                            <a:schemeClr val="lt2"/>
                          </a:solidFill>
                        </a:rPr>
                        <a:t>sockaddr_in</a:t>
                      </a:r>
                      <a:r>
                        <a:rPr lang="en">
                          <a:solidFill>
                            <a:schemeClr val="lt1"/>
                          </a:solidFill>
                        </a:rPr>
                        <a:t>)</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b="1" lang="en">
                          <a:solidFill>
                            <a:schemeClr val="lt1"/>
                          </a:solidFill>
                        </a:rPr>
                        <a:t>&lt;stdlib.h&gt;</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The stdlib.h header defines four variables types, several macros, and various functions for performing general functions  (</a:t>
                      </a:r>
                      <a:r>
                        <a:rPr b="1" lang="en">
                          <a:solidFill>
                            <a:schemeClr val="lt2"/>
                          </a:solidFill>
                        </a:rPr>
                        <a:t>atoi</a:t>
                      </a:r>
                      <a:r>
                        <a:rPr lang="en">
                          <a:solidFill>
                            <a:schemeClr val="lt1"/>
                          </a:solidFill>
                        </a:rPr>
                        <a:t>)</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b="1" lang="en">
                          <a:solidFill>
                            <a:schemeClr val="lt1"/>
                          </a:solidFill>
                        </a:rPr>
                        <a:t>&lt;netdb.h&gt;</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This header contains </a:t>
                      </a:r>
                      <a:r>
                        <a:rPr lang="en">
                          <a:solidFill>
                            <a:schemeClr val="lt1"/>
                          </a:solidFill>
                        </a:rPr>
                        <a:t>definition</a:t>
                      </a:r>
                      <a:r>
                        <a:rPr lang="en">
                          <a:solidFill>
                            <a:schemeClr val="lt1"/>
                          </a:solidFill>
                        </a:rPr>
                        <a:t> for network database operations</a:t>
                      </a:r>
                      <a:endParaRPr>
                        <a:solidFill>
                          <a:schemeClr val="lt1"/>
                        </a:solidFill>
                      </a:endParaRPr>
                    </a:p>
                    <a:p>
                      <a:pPr indent="0" lvl="0" marL="0" rtl="0" algn="l">
                        <a:spcBef>
                          <a:spcPts val="0"/>
                        </a:spcBef>
                        <a:spcAft>
                          <a:spcPts val="0"/>
                        </a:spcAft>
                        <a:buNone/>
                      </a:pPr>
                      <a:r>
                        <a:rPr lang="en">
                          <a:solidFill>
                            <a:schemeClr val="lt1"/>
                          </a:solidFill>
                        </a:rPr>
                        <a:t>( </a:t>
                      </a:r>
                      <a:r>
                        <a:rPr lang="en">
                          <a:solidFill>
                            <a:schemeClr val="lt2"/>
                          </a:solidFill>
                        </a:rPr>
                        <a:t>gethostbyname() </a:t>
                      </a:r>
                      <a:r>
                        <a:rPr lang="en">
                          <a:solidFill>
                            <a:schemeClr val="lt1"/>
                          </a:solidFill>
                        </a:rPr>
                        <a:t>is used to </a:t>
                      </a:r>
                      <a:r>
                        <a:rPr lang="en">
                          <a:solidFill>
                            <a:schemeClr val="lt1"/>
                          </a:solidFill>
                        </a:rPr>
                        <a:t>resolve</a:t>
                      </a:r>
                      <a:r>
                        <a:rPr lang="en">
                          <a:solidFill>
                            <a:schemeClr val="lt1"/>
                          </a:solidFill>
                        </a:rPr>
                        <a:t> a hostname into all those </a:t>
                      </a:r>
                      <a:endParaRPr>
                        <a:solidFill>
                          <a:schemeClr val="lt1"/>
                        </a:solidFill>
                      </a:endParaRPr>
                    </a:p>
                    <a:p>
                      <a:pPr indent="0" lvl="0" marL="0" rtl="0" algn="l">
                        <a:spcBef>
                          <a:spcPts val="0"/>
                        </a:spcBef>
                        <a:spcAft>
                          <a:spcPts val="0"/>
                        </a:spcAft>
                        <a:buNone/>
                      </a:pPr>
                      <a:r>
                        <a:rPr lang="en">
                          <a:solidFill>
                            <a:schemeClr val="lt1"/>
                          </a:solidFill>
                        </a:rPr>
                        <a:t>c</a:t>
                      </a:r>
                      <a:r>
                        <a:rPr lang="en">
                          <a:solidFill>
                            <a:schemeClr val="lt1"/>
                          </a:solidFill>
                        </a:rPr>
                        <a:t>haracteristics</a:t>
                      </a:r>
                      <a:r>
                        <a:rPr lang="en">
                          <a:solidFill>
                            <a:schemeClr val="lt1"/>
                          </a:solidFill>
                        </a:rPr>
                        <a:t> with which this host can be identified over a network )</a:t>
                      </a:r>
                      <a:endParaRPr>
                        <a:solidFill>
                          <a:schemeClr val="lt1"/>
                        </a:solidFill>
                      </a:endParaRPr>
                    </a:p>
                  </a:txBody>
                  <a:tcPr marT="91425" marB="91425" marR="91425" marL="91425"/>
                </a:tc>
              </a:tr>
            </a:tbl>
          </a:graphicData>
        </a:graphic>
      </p:graphicFrame>
      <p:sp>
        <p:nvSpPr>
          <p:cNvPr id="186" name="Google Shape;186;p17"/>
          <p:cNvSpPr txBox="1"/>
          <p:nvPr/>
        </p:nvSpPr>
        <p:spPr>
          <a:xfrm>
            <a:off x="1429950" y="759600"/>
            <a:ext cx="6250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Lato"/>
                <a:ea typeface="Lato"/>
                <a:cs typeface="Lato"/>
                <a:sym typeface="Lato"/>
              </a:rPr>
              <a:t>Header Files</a:t>
            </a:r>
            <a:endParaRPr b="1" sz="18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86"/>
                                        </p:tgtEl>
                                        <p:attrNameLst>
                                          <p:attrName>style.visibility</p:attrName>
                                        </p:attrNameLst>
                                      </p:cBhvr>
                                      <p:to>
                                        <p:strVal val="visible"/>
                                      </p:to>
                                    </p:set>
                                    <p:anim calcmode="lin" valueType="num">
                                      <p:cBhvr additive="base">
                                        <p:cTn dur="300"/>
                                        <p:tgtEl>
                                          <p:spTgt spid="18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85"/>
                                        </p:tgtEl>
                                        <p:attrNameLst>
                                          <p:attrName>style.visibility</p:attrName>
                                        </p:attrNameLst>
                                      </p:cBhvr>
                                      <p:to>
                                        <p:strVal val="visible"/>
                                      </p:to>
                                    </p:set>
                                    <p:anim calcmode="lin" valueType="num">
                                      <p:cBhvr additive="base">
                                        <p:cTn dur="1000"/>
                                        <p:tgtEl>
                                          <p:spTgt spid="18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grpSp>
        <p:nvGrpSpPr>
          <p:cNvPr id="191" name="Google Shape;191;p18"/>
          <p:cNvGrpSpPr/>
          <p:nvPr/>
        </p:nvGrpSpPr>
        <p:grpSpPr>
          <a:xfrm>
            <a:off x="1248869" y="1589431"/>
            <a:ext cx="1310400" cy="1897975"/>
            <a:chOff x="1848940" y="1948510"/>
            <a:chExt cx="1310400" cy="1897975"/>
          </a:xfrm>
        </p:grpSpPr>
        <p:sp>
          <p:nvSpPr>
            <p:cNvPr id="192" name="Google Shape;192;p18"/>
            <p:cNvSpPr/>
            <p:nvPr/>
          </p:nvSpPr>
          <p:spPr>
            <a:xfrm>
              <a:off x="2206990" y="1948510"/>
              <a:ext cx="594300" cy="5943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3" name="Google Shape;193;p18"/>
            <p:cNvSpPr txBox="1"/>
            <p:nvPr/>
          </p:nvSpPr>
          <p:spPr>
            <a:xfrm>
              <a:off x="1848940"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000">
                  <a:solidFill>
                    <a:schemeClr val="lt1"/>
                  </a:solidFill>
                  <a:latin typeface="Roboto"/>
                  <a:ea typeface="Roboto"/>
                  <a:cs typeface="Roboto"/>
                  <a:sym typeface="Roboto"/>
                </a:rPr>
                <a:t>Bind </a:t>
              </a:r>
              <a:endParaRPr sz="1000">
                <a:solidFill>
                  <a:schemeClr val="lt1"/>
                </a:solidFill>
                <a:latin typeface="Roboto"/>
                <a:ea typeface="Roboto"/>
                <a:cs typeface="Roboto"/>
                <a:sym typeface="Roboto"/>
              </a:endParaRPr>
            </a:p>
          </p:txBody>
        </p:sp>
        <p:sp>
          <p:nvSpPr>
            <p:cNvPr id="194" name="Google Shape;194;p18"/>
            <p:cNvSpPr txBox="1"/>
            <p:nvPr/>
          </p:nvSpPr>
          <p:spPr>
            <a:xfrm>
              <a:off x="1848940" y="3109085"/>
              <a:ext cx="1310400" cy="737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 sz="800">
                  <a:solidFill>
                    <a:schemeClr val="lt1"/>
                  </a:solidFill>
                  <a:latin typeface="Roboto"/>
                  <a:ea typeface="Roboto"/>
                  <a:cs typeface="Roboto"/>
                  <a:sym typeface="Roboto"/>
                </a:rPr>
                <a:t>Binds the</a:t>
              </a:r>
              <a:r>
                <a:rPr lang="en" sz="800">
                  <a:solidFill>
                    <a:schemeClr val="lt1"/>
                  </a:solidFill>
                  <a:latin typeface="Roboto"/>
                  <a:ea typeface="Roboto"/>
                  <a:cs typeface="Roboto"/>
                  <a:sym typeface="Roboto"/>
                </a:rPr>
                <a:t> </a:t>
              </a:r>
              <a:r>
                <a:rPr lang="en" sz="800">
                  <a:solidFill>
                    <a:schemeClr val="lt1"/>
                  </a:solidFill>
                  <a:latin typeface="Roboto"/>
                  <a:ea typeface="Roboto"/>
                  <a:cs typeface="Roboto"/>
                  <a:sym typeface="Roboto"/>
                </a:rPr>
                <a:t>socket to the address</a:t>
              </a:r>
              <a:r>
                <a:rPr lang="en" sz="800">
                  <a:solidFill>
                    <a:schemeClr val="lt1"/>
                  </a:solidFill>
                  <a:latin typeface="Roboto"/>
                  <a:ea typeface="Roboto"/>
                  <a:cs typeface="Roboto"/>
                  <a:sym typeface="Roboto"/>
                </a:rPr>
                <a:t> </a:t>
              </a:r>
              <a:r>
                <a:rPr lang="en" sz="800">
                  <a:solidFill>
                    <a:schemeClr val="lt1"/>
                  </a:solidFill>
                  <a:latin typeface="Roboto"/>
                  <a:ea typeface="Roboto"/>
                  <a:cs typeface="Roboto"/>
                  <a:sym typeface="Roboto"/>
                </a:rPr>
                <a:t>and port number specified in addr</a:t>
              </a:r>
              <a:endParaRPr sz="800">
                <a:solidFill>
                  <a:schemeClr val="lt1"/>
                </a:solidFill>
                <a:latin typeface="Roboto"/>
                <a:ea typeface="Roboto"/>
                <a:cs typeface="Roboto"/>
                <a:sym typeface="Roboto"/>
              </a:endParaRPr>
            </a:p>
          </p:txBody>
        </p:sp>
        <p:sp>
          <p:nvSpPr>
            <p:cNvPr id="195" name="Google Shape;195;p18"/>
            <p:cNvSpPr txBox="1"/>
            <p:nvPr/>
          </p:nvSpPr>
          <p:spPr>
            <a:xfrm>
              <a:off x="2213191" y="2109675"/>
              <a:ext cx="5943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chemeClr val="lt1"/>
                  </a:solidFill>
                  <a:latin typeface="Roboto"/>
                  <a:ea typeface="Roboto"/>
                  <a:cs typeface="Roboto"/>
                  <a:sym typeface="Roboto"/>
                </a:rPr>
                <a:t>bind()</a:t>
              </a:r>
              <a:endParaRPr b="1" sz="800">
                <a:solidFill>
                  <a:schemeClr val="lt1"/>
                </a:solidFill>
                <a:latin typeface="Roboto"/>
                <a:ea typeface="Roboto"/>
                <a:cs typeface="Roboto"/>
                <a:sym typeface="Roboto"/>
              </a:endParaRPr>
            </a:p>
          </p:txBody>
        </p:sp>
      </p:grpSp>
      <p:grpSp>
        <p:nvGrpSpPr>
          <p:cNvPr id="196" name="Google Shape;196;p18"/>
          <p:cNvGrpSpPr/>
          <p:nvPr/>
        </p:nvGrpSpPr>
        <p:grpSpPr>
          <a:xfrm>
            <a:off x="5287729" y="1589431"/>
            <a:ext cx="1359905" cy="1897975"/>
            <a:chOff x="5887800" y="1948510"/>
            <a:chExt cx="1359905" cy="1897975"/>
          </a:xfrm>
        </p:grpSpPr>
        <p:sp>
          <p:nvSpPr>
            <p:cNvPr id="197" name="Google Shape;197;p18"/>
            <p:cNvSpPr/>
            <p:nvPr/>
          </p:nvSpPr>
          <p:spPr>
            <a:xfrm>
              <a:off x="6270606"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8"/>
            <p:cNvSpPr txBox="1"/>
            <p:nvPr/>
          </p:nvSpPr>
          <p:spPr>
            <a:xfrm>
              <a:off x="5887800"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000">
                  <a:solidFill>
                    <a:schemeClr val="lt1"/>
                  </a:solidFill>
                  <a:latin typeface="Roboto"/>
                  <a:ea typeface="Roboto"/>
                  <a:cs typeface="Roboto"/>
                  <a:sym typeface="Roboto"/>
                </a:rPr>
                <a:t>Receive </a:t>
              </a:r>
              <a:endParaRPr sz="1000">
                <a:solidFill>
                  <a:schemeClr val="lt1"/>
                </a:solidFill>
                <a:latin typeface="Roboto"/>
                <a:ea typeface="Roboto"/>
                <a:cs typeface="Roboto"/>
                <a:sym typeface="Roboto"/>
              </a:endParaRPr>
            </a:p>
          </p:txBody>
        </p:sp>
        <p:sp>
          <p:nvSpPr>
            <p:cNvPr id="199" name="Google Shape;199;p18"/>
            <p:cNvSpPr txBox="1"/>
            <p:nvPr/>
          </p:nvSpPr>
          <p:spPr>
            <a:xfrm>
              <a:off x="5887806" y="3109085"/>
              <a:ext cx="13599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800">
                <a:solidFill>
                  <a:srgbClr val="858585"/>
                </a:solidFill>
                <a:latin typeface="Roboto"/>
                <a:ea typeface="Roboto"/>
                <a:cs typeface="Roboto"/>
                <a:sym typeface="Roboto"/>
              </a:endParaRPr>
            </a:p>
          </p:txBody>
        </p:sp>
        <p:sp>
          <p:nvSpPr>
            <p:cNvPr id="200" name="Google Shape;200;p18"/>
            <p:cNvSpPr txBox="1"/>
            <p:nvPr/>
          </p:nvSpPr>
          <p:spPr>
            <a:xfrm>
              <a:off x="6349349" y="2109675"/>
              <a:ext cx="515700" cy="32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800">
                  <a:solidFill>
                    <a:schemeClr val="lt1"/>
                  </a:solidFill>
                  <a:latin typeface="Roboto"/>
                  <a:ea typeface="Roboto"/>
                  <a:cs typeface="Roboto"/>
                  <a:sym typeface="Roboto"/>
                </a:rPr>
                <a:t>recv()</a:t>
              </a:r>
              <a:endParaRPr b="1" sz="800">
                <a:solidFill>
                  <a:schemeClr val="lt1"/>
                </a:solidFill>
                <a:latin typeface="Roboto"/>
                <a:ea typeface="Roboto"/>
                <a:cs typeface="Roboto"/>
                <a:sym typeface="Roboto"/>
              </a:endParaRPr>
            </a:p>
          </p:txBody>
        </p:sp>
      </p:grpSp>
      <p:grpSp>
        <p:nvGrpSpPr>
          <p:cNvPr id="201" name="Google Shape;201;p18"/>
          <p:cNvGrpSpPr/>
          <p:nvPr/>
        </p:nvGrpSpPr>
        <p:grpSpPr>
          <a:xfrm>
            <a:off x="6664141" y="1589431"/>
            <a:ext cx="1359905" cy="1897975"/>
            <a:chOff x="7264213" y="1948510"/>
            <a:chExt cx="1359905" cy="1897975"/>
          </a:xfrm>
        </p:grpSpPr>
        <p:sp>
          <p:nvSpPr>
            <p:cNvPr id="202" name="Google Shape;202;p18"/>
            <p:cNvSpPr/>
            <p:nvPr/>
          </p:nvSpPr>
          <p:spPr>
            <a:xfrm>
              <a:off x="7647018"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8"/>
            <p:cNvSpPr txBox="1"/>
            <p:nvPr/>
          </p:nvSpPr>
          <p:spPr>
            <a:xfrm>
              <a:off x="7264213"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000">
                  <a:solidFill>
                    <a:schemeClr val="lt1"/>
                  </a:solidFill>
                  <a:latin typeface="Roboto"/>
                  <a:ea typeface="Roboto"/>
                  <a:cs typeface="Roboto"/>
                  <a:sym typeface="Roboto"/>
                </a:rPr>
                <a:t>Send</a:t>
              </a:r>
              <a:endParaRPr sz="1000">
                <a:solidFill>
                  <a:schemeClr val="lt1"/>
                </a:solidFill>
                <a:latin typeface="Roboto"/>
                <a:ea typeface="Roboto"/>
                <a:cs typeface="Roboto"/>
                <a:sym typeface="Roboto"/>
              </a:endParaRPr>
            </a:p>
          </p:txBody>
        </p:sp>
        <p:sp>
          <p:nvSpPr>
            <p:cNvPr id="204" name="Google Shape;204;p18"/>
            <p:cNvSpPr txBox="1"/>
            <p:nvPr/>
          </p:nvSpPr>
          <p:spPr>
            <a:xfrm>
              <a:off x="7264218" y="3109085"/>
              <a:ext cx="13599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800">
                <a:solidFill>
                  <a:srgbClr val="858585"/>
                </a:solidFill>
                <a:latin typeface="Roboto"/>
                <a:ea typeface="Roboto"/>
                <a:cs typeface="Roboto"/>
                <a:sym typeface="Roboto"/>
              </a:endParaRPr>
            </a:p>
          </p:txBody>
        </p:sp>
        <p:sp>
          <p:nvSpPr>
            <p:cNvPr id="205" name="Google Shape;205;p18"/>
            <p:cNvSpPr txBox="1"/>
            <p:nvPr/>
          </p:nvSpPr>
          <p:spPr>
            <a:xfrm>
              <a:off x="7651365" y="2109675"/>
              <a:ext cx="5943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chemeClr val="lt1"/>
                  </a:solidFill>
                  <a:latin typeface="Roboto"/>
                  <a:ea typeface="Roboto"/>
                  <a:cs typeface="Roboto"/>
                  <a:sym typeface="Roboto"/>
                </a:rPr>
                <a:t>send()</a:t>
              </a:r>
              <a:endParaRPr b="1" sz="800">
                <a:solidFill>
                  <a:schemeClr val="lt1"/>
                </a:solidFill>
                <a:latin typeface="Roboto"/>
                <a:ea typeface="Roboto"/>
                <a:cs typeface="Roboto"/>
                <a:sym typeface="Roboto"/>
              </a:endParaRPr>
            </a:p>
          </p:txBody>
        </p:sp>
      </p:grpSp>
      <p:sp>
        <p:nvSpPr>
          <p:cNvPr id="206" name="Google Shape;206;p18"/>
          <p:cNvSpPr/>
          <p:nvPr/>
        </p:nvSpPr>
        <p:spPr>
          <a:xfrm>
            <a:off x="5113523" y="1892656"/>
            <a:ext cx="3534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8"/>
          <p:cNvSpPr/>
          <p:nvPr/>
        </p:nvSpPr>
        <p:spPr>
          <a:xfrm>
            <a:off x="6479186" y="1892656"/>
            <a:ext cx="3534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 name="Google Shape;208;p18"/>
          <p:cNvGrpSpPr/>
          <p:nvPr/>
        </p:nvGrpSpPr>
        <p:grpSpPr>
          <a:xfrm>
            <a:off x="7864291" y="1589419"/>
            <a:ext cx="1359905" cy="1897975"/>
            <a:chOff x="7264213" y="1948510"/>
            <a:chExt cx="1359905" cy="1897975"/>
          </a:xfrm>
        </p:grpSpPr>
        <p:sp>
          <p:nvSpPr>
            <p:cNvPr id="209" name="Google Shape;209;p18"/>
            <p:cNvSpPr/>
            <p:nvPr/>
          </p:nvSpPr>
          <p:spPr>
            <a:xfrm>
              <a:off x="7647018"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8"/>
            <p:cNvSpPr txBox="1"/>
            <p:nvPr/>
          </p:nvSpPr>
          <p:spPr>
            <a:xfrm>
              <a:off x="7264213"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000">
                  <a:solidFill>
                    <a:schemeClr val="lt1"/>
                  </a:solidFill>
                  <a:latin typeface="Roboto"/>
                  <a:ea typeface="Roboto"/>
                  <a:cs typeface="Roboto"/>
                  <a:sym typeface="Roboto"/>
                </a:rPr>
                <a:t>Close socket</a:t>
              </a:r>
              <a:endParaRPr sz="1000">
                <a:solidFill>
                  <a:schemeClr val="lt1"/>
                </a:solidFill>
                <a:latin typeface="Roboto"/>
                <a:ea typeface="Roboto"/>
                <a:cs typeface="Roboto"/>
                <a:sym typeface="Roboto"/>
              </a:endParaRPr>
            </a:p>
          </p:txBody>
        </p:sp>
        <p:sp>
          <p:nvSpPr>
            <p:cNvPr id="211" name="Google Shape;211;p18"/>
            <p:cNvSpPr txBox="1"/>
            <p:nvPr/>
          </p:nvSpPr>
          <p:spPr>
            <a:xfrm>
              <a:off x="7264218" y="3109085"/>
              <a:ext cx="13599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800">
                <a:solidFill>
                  <a:srgbClr val="858585"/>
                </a:solidFill>
                <a:latin typeface="Roboto"/>
                <a:ea typeface="Roboto"/>
                <a:cs typeface="Roboto"/>
                <a:sym typeface="Roboto"/>
              </a:endParaRPr>
            </a:p>
          </p:txBody>
        </p:sp>
        <p:sp>
          <p:nvSpPr>
            <p:cNvPr id="212" name="Google Shape;212;p18"/>
            <p:cNvSpPr txBox="1"/>
            <p:nvPr/>
          </p:nvSpPr>
          <p:spPr>
            <a:xfrm>
              <a:off x="7725777" y="2109688"/>
              <a:ext cx="5157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chemeClr val="lt1"/>
                  </a:solidFill>
                  <a:latin typeface="Roboto"/>
                  <a:ea typeface="Roboto"/>
                  <a:cs typeface="Roboto"/>
                  <a:sym typeface="Roboto"/>
                </a:rPr>
                <a:t>close()</a:t>
              </a:r>
              <a:endParaRPr sz="800">
                <a:solidFill>
                  <a:schemeClr val="lt1"/>
                </a:solidFill>
                <a:latin typeface="Roboto"/>
                <a:ea typeface="Roboto"/>
                <a:cs typeface="Roboto"/>
                <a:sym typeface="Roboto"/>
              </a:endParaRPr>
            </a:p>
          </p:txBody>
        </p:sp>
      </p:grpSp>
      <p:sp>
        <p:nvSpPr>
          <p:cNvPr id="213" name="Google Shape;213;p18"/>
          <p:cNvSpPr/>
          <p:nvPr/>
        </p:nvSpPr>
        <p:spPr>
          <a:xfrm>
            <a:off x="7787686" y="1892644"/>
            <a:ext cx="3534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 name="Google Shape;214;p18"/>
          <p:cNvGrpSpPr/>
          <p:nvPr/>
        </p:nvGrpSpPr>
        <p:grpSpPr>
          <a:xfrm>
            <a:off x="2516666" y="1589431"/>
            <a:ext cx="1310403" cy="1897975"/>
            <a:chOff x="519875" y="1948510"/>
            <a:chExt cx="1310403" cy="1897975"/>
          </a:xfrm>
        </p:grpSpPr>
        <p:sp>
          <p:nvSpPr>
            <p:cNvPr id="215" name="Google Shape;215;p18"/>
            <p:cNvSpPr/>
            <p:nvPr/>
          </p:nvSpPr>
          <p:spPr>
            <a:xfrm>
              <a:off x="877947" y="1948510"/>
              <a:ext cx="594300" cy="5943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lt1"/>
                </a:solidFill>
              </a:endParaRPr>
            </a:p>
          </p:txBody>
        </p:sp>
        <p:sp>
          <p:nvSpPr>
            <p:cNvPr id="216" name="Google Shape;216;p18"/>
            <p:cNvSpPr txBox="1"/>
            <p:nvPr/>
          </p:nvSpPr>
          <p:spPr>
            <a:xfrm>
              <a:off x="842550" y="2109675"/>
              <a:ext cx="6651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chemeClr val="lt1"/>
                  </a:solidFill>
                  <a:latin typeface="Roboto"/>
                  <a:ea typeface="Roboto"/>
                  <a:cs typeface="Roboto"/>
                  <a:sym typeface="Roboto"/>
                </a:rPr>
                <a:t>listen</a:t>
              </a:r>
              <a:r>
                <a:rPr b="1" lang="en" sz="800">
                  <a:solidFill>
                    <a:schemeClr val="lt1"/>
                  </a:solidFill>
                  <a:latin typeface="Roboto"/>
                  <a:ea typeface="Roboto"/>
                  <a:cs typeface="Roboto"/>
                  <a:sym typeface="Roboto"/>
                </a:rPr>
                <a:t>()</a:t>
              </a:r>
              <a:endParaRPr b="1" sz="800">
                <a:solidFill>
                  <a:schemeClr val="lt1"/>
                </a:solidFill>
                <a:latin typeface="Roboto"/>
                <a:ea typeface="Roboto"/>
                <a:cs typeface="Roboto"/>
                <a:sym typeface="Roboto"/>
              </a:endParaRPr>
            </a:p>
          </p:txBody>
        </p:sp>
        <p:sp>
          <p:nvSpPr>
            <p:cNvPr id="217" name="Google Shape;217;p18"/>
            <p:cNvSpPr txBox="1"/>
            <p:nvPr/>
          </p:nvSpPr>
          <p:spPr>
            <a:xfrm>
              <a:off x="519878"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000">
                  <a:solidFill>
                    <a:schemeClr val="lt1"/>
                  </a:solidFill>
                  <a:latin typeface="Roboto"/>
                  <a:ea typeface="Roboto"/>
                  <a:cs typeface="Roboto"/>
                  <a:sym typeface="Roboto"/>
                </a:rPr>
                <a:t>Listen </a:t>
              </a:r>
              <a:endParaRPr sz="1000">
                <a:solidFill>
                  <a:schemeClr val="lt1"/>
                </a:solidFill>
                <a:latin typeface="Roboto"/>
                <a:ea typeface="Roboto"/>
                <a:cs typeface="Roboto"/>
                <a:sym typeface="Roboto"/>
              </a:endParaRPr>
            </a:p>
          </p:txBody>
        </p:sp>
        <p:sp>
          <p:nvSpPr>
            <p:cNvPr id="218" name="Google Shape;218;p18"/>
            <p:cNvSpPr txBox="1"/>
            <p:nvPr/>
          </p:nvSpPr>
          <p:spPr>
            <a:xfrm>
              <a:off x="519875" y="3109085"/>
              <a:ext cx="13104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chemeClr val="lt1"/>
                  </a:solidFill>
                  <a:latin typeface="Roboto"/>
                  <a:ea typeface="Roboto"/>
                  <a:cs typeface="Roboto"/>
                  <a:sym typeface="Roboto"/>
                </a:rPr>
                <a:t>Listen for connections.</a:t>
              </a:r>
              <a:endParaRPr sz="800">
                <a:solidFill>
                  <a:schemeClr val="lt1"/>
                </a:solidFill>
                <a:latin typeface="Roboto"/>
                <a:ea typeface="Roboto"/>
                <a:cs typeface="Roboto"/>
                <a:sym typeface="Roboto"/>
              </a:endParaRPr>
            </a:p>
          </p:txBody>
        </p:sp>
      </p:grpSp>
      <p:grpSp>
        <p:nvGrpSpPr>
          <p:cNvPr id="219" name="Google Shape;219;p18"/>
          <p:cNvGrpSpPr/>
          <p:nvPr/>
        </p:nvGrpSpPr>
        <p:grpSpPr>
          <a:xfrm>
            <a:off x="3902200" y="1589431"/>
            <a:ext cx="1310406" cy="2039568"/>
            <a:chOff x="1848934" y="1948510"/>
            <a:chExt cx="1310406" cy="2039568"/>
          </a:xfrm>
        </p:grpSpPr>
        <p:sp>
          <p:nvSpPr>
            <p:cNvPr id="220" name="Google Shape;220;p18"/>
            <p:cNvSpPr/>
            <p:nvPr/>
          </p:nvSpPr>
          <p:spPr>
            <a:xfrm>
              <a:off x="2206990" y="1948510"/>
              <a:ext cx="594300" cy="5943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1" name="Google Shape;221;p18"/>
            <p:cNvSpPr txBox="1"/>
            <p:nvPr/>
          </p:nvSpPr>
          <p:spPr>
            <a:xfrm>
              <a:off x="1848940"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000">
                  <a:solidFill>
                    <a:schemeClr val="lt1"/>
                  </a:solidFill>
                  <a:latin typeface="Roboto"/>
                  <a:ea typeface="Roboto"/>
                  <a:cs typeface="Roboto"/>
                  <a:sym typeface="Roboto"/>
                </a:rPr>
                <a:t>Accept </a:t>
              </a:r>
              <a:endParaRPr sz="1000">
                <a:solidFill>
                  <a:schemeClr val="lt1"/>
                </a:solidFill>
                <a:latin typeface="Roboto"/>
                <a:ea typeface="Roboto"/>
                <a:cs typeface="Roboto"/>
                <a:sym typeface="Roboto"/>
              </a:endParaRPr>
            </a:p>
          </p:txBody>
        </p:sp>
        <p:sp>
          <p:nvSpPr>
            <p:cNvPr id="222" name="Google Shape;222;p18"/>
            <p:cNvSpPr txBox="1"/>
            <p:nvPr/>
          </p:nvSpPr>
          <p:spPr>
            <a:xfrm>
              <a:off x="1848934" y="3109078"/>
              <a:ext cx="1310400" cy="879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800">
                  <a:solidFill>
                    <a:schemeClr val="lt1"/>
                  </a:solidFill>
                  <a:latin typeface="Roboto"/>
                  <a:ea typeface="Roboto"/>
                  <a:cs typeface="Roboto"/>
                  <a:sym typeface="Roboto"/>
                </a:rPr>
                <a:t>Accept a connection</a:t>
              </a:r>
              <a:endParaRPr sz="800">
                <a:solidFill>
                  <a:schemeClr val="lt1"/>
                </a:solidFill>
                <a:latin typeface="Roboto"/>
                <a:ea typeface="Roboto"/>
                <a:cs typeface="Roboto"/>
                <a:sym typeface="Roboto"/>
              </a:endParaRPr>
            </a:p>
            <a:p>
              <a:pPr indent="0" lvl="0" marL="0" rtl="0" algn="just">
                <a:lnSpc>
                  <a:spcPct val="115000"/>
                </a:lnSpc>
                <a:spcBef>
                  <a:spcPts val="1600"/>
                </a:spcBef>
                <a:spcAft>
                  <a:spcPts val="1600"/>
                </a:spcAft>
                <a:buNone/>
              </a:pPr>
              <a:r>
                <a:rPr lang="en" sz="800">
                  <a:solidFill>
                    <a:schemeClr val="accent6"/>
                  </a:solidFill>
                  <a:latin typeface="Roboto"/>
                  <a:ea typeface="Roboto"/>
                  <a:cs typeface="Roboto"/>
                  <a:sym typeface="Roboto"/>
                </a:rPr>
                <a:t>Connection is </a:t>
              </a:r>
              <a:r>
                <a:rPr lang="en" sz="800">
                  <a:solidFill>
                    <a:schemeClr val="accent6"/>
                  </a:solidFill>
                  <a:latin typeface="Roboto"/>
                  <a:ea typeface="Roboto"/>
                  <a:cs typeface="Roboto"/>
                  <a:sym typeface="Roboto"/>
                </a:rPr>
                <a:t>established</a:t>
              </a:r>
              <a:r>
                <a:rPr lang="en" sz="800">
                  <a:solidFill>
                    <a:schemeClr val="accent6"/>
                  </a:solidFill>
                  <a:latin typeface="Roboto"/>
                  <a:ea typeface="Roboto"/>
                  <a:cs typeface="Roboto"/>
                  <a:sym typeface="Roboto"/>
                </a:rPr>
                <a:t> between client and server and they are ready to </a:t>
              </a:r>
              <a:r>
                <a:rPr lang="en" sz="800">
                  <a:solidFill>
                    <a:schemeClr val="accent6"/>
                  </a:solidFill>
                  <a:latin typeface="Roboto"/>
                  <a:ea typeface="Roboto"/>
                  <a:cs typeface="Roboto"/>
                  <a:sym typeface="Roboto"/>
                </a:rPr>
                <a:t>transfer</a:t>
              </a:r>
              <a:r>
                <a:rPr lang="en" sz="800">
                  <a:solidFill>
                    <a:schemeClr val="accent6"/>
                  </a:solidFill>
                  <a:latin typeface="Roboto"/>
                  <a:ea typeface="Roboto"/>
                  <a:cs typeface="Roboto"/>
                  <a:sym typeface="Roboto"/>
                </a:rPr>
                <a:t> data</a:t>
              </a:r>
              <a:endParaRPr sz="800">
                <a:solidFill>
                  <a:schemeClr val="accent6"/>
                </a:solidFill>
                <a:latin typeface="Roboto"/>
                <a:ea typeface="Roboto"/>
                <a:cs typeface="Roboto"/>
                <a:sym typeface="Roboto"/>
              </a:endParaRPr>
            </a:p>
          </p:txBody>
        </p:sp>
        <p:sp>
          <p:nvSpPr>
            <p:cNvPr id="223" name="Google Shape;223;p18"/>
            <p:cNvSpPr txBox="1"/>
            <p:nvPr/>
          </p:nvSpPr>
          <p:spPr>
            <a:xfrm>
              <a:off x="2213191" y="2109675"/>
              <a:ext cx="5943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chemeClr val="lt1"/>
                  </a:solidFill>
                  <a:latin typeface="Roboto"/>
                  <a:ea typeface="Roboto"/>
                  <a:cs typeface="Roboto"/>
                  <a:sym typeface="Roboto"/>
                </a:rPr>
                <a:t>accept</a:t>
              </a:r>
              <a:r>
                <a:rPr b="1" lang="en" sz="800">
                  <a:solidFill>
                    <a:schemeClr val="lt1"/>
                  </a:solidFill>
                  <a:latin typeface="Roboto"/>
                  <a:ea typeface="Roboto"/>
                  <a:cs typeface="Roboto"/>
                  <a:sym typeface="Roboto"/>
                </a:rPr>
                <a:t>()</a:t>
              </a:r>
              <a:endParaRPr b="1" sz="800">
                <a:solidFill>
                  <a:schemeClr val="lt1"/>
                </a:solidFill>
                <a:latin typeface="Roboto"/>
                <a:ea typeface="Roboto"/>
                <a:cs typeface="Roboto"/>
                <a:sym typeface="Roboto"/>
              </a:endParaRPr>
            </a:p>
          </p:txBody>
        </p:sp>
      </p:grpSp>
      <p:grpSp>
        <p:nvGrpSpPr>
          <p:cNvPr id="224" name="Google Shape;224;p18"/>
          <p:cNvGrpSpPr/>
          <p:nvPr/>
        </p:nvGrpSpPr>
        <p:grpSpPr>
          <a:xfrm>
            <a:off x="-129671" y="1589431"/>
            <a:ext cx="1359905" cy="1897975"/>
            <a:chOff x="5887800" y="1948510"/>
            <a:chExt cx="1359905" cy="1897975"/>
          </a:xfrm>
        </p:grpSpPr>
        <p:sp>
          <p:nvSpPr>
            <p:cNvPr id="225" name="Google Shape;225;p18"/>
            <p:cNvSpPr/>
            <p:nvPr/>
          </p:nvSpPr>
          <p:spPr>
            <a:xfrm>
              <a:off x="6270606"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8"/>
            <p:cNvSpPr txBox="1"/>
            <p:nvPr/>
          </p:nvSpPr>
          <p:spPr>
            <a:xfrm>
              <a:off x="5887800"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000">
                  <a:solidFill>
                    <a:schemeClr val="lt1"/>
                  </a:solidFill>
                  <a:latin typeface="Roboto"/>
                  <a:ea typeface="Roboto"/>
                  <a:cs typeface="Roboto"/>
                  <a:sym typeface="Roboto"/>
                </a:rPr>
                <a:t>Create socket</a:t>
              </a:r>
              <a:endParaRPr sz="1000">
                <a:solidFill>
                  <a:schemeClr val="lt1"/>
                </a:solidFill>
                <a:latin typeface="Roboto"/>
                <a:ea typeface="Roboto"/>
                <a:cs typeface="Roboto"/>
                <a:sym typeface="Roboto"/>
              </a:endParaRPr>
            </a:p>
          </p:txBody>
        </p:sp>
        <p:sp>
          <p:nvSpPr>
            <p:cNvPr id="227" name="Google Shape;227;p18"/>
            <p:cNvSpPr txBox="1"/>
            <p:nvPr/>
          </p:nvSpPr>
          <p:spPr>
            <a:xfrm>
              <a:off x="5887806" y="3109085"/>
              <a:ext cx="13599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800">
                <a:solidFill>
                  <a:srgbClr val="858585"/>
                </a:solidFill>
                <a:latin typeface="Roboto"/>
                <a:ea typeface="Roboto"/>
                <a:cs typeface="Roboto"/>
                <a:sym typeface="Roboto"/>
              </a:endParaRPr>
            </a:p>
          </p:txBody>
        </p:sp>
        <p:sp>
          <p:nvSpPr>
            <p:cNvPr id="228" name="Google Shape;228;p18"/>
            <p:cNvSpPr txBox="1"/>
            <p:nvPr/>
          </p:nvSpPr>
          <p:spPr>
            <a:xfrm>
              <a:off x="6311250" y="2109675"/>
              <a:ext cx="594300" cy="32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800">
                  <a:solidFill>
                    <a:schemeClr val="lt1"/>
                  </a:solidFill>
                  <a:latin typeface="Roboto"/>
                  <a:ea typeface="Roboto"/>
                  <a:cs typeface="Roboto"/>
                  <a:sym typeface="Roboto"/>
                </a:rPr>
                <a:t>socket()</a:t>
              </a:r>
              <a:endParaRPr b="1" sz="800">
                <a:solidFill>
                  <a:schemeClr val="lt1"/>
                </a:solidFill>
                <a:latin typeface="Roboto"/>
                <a:ea typeface="Roboto"/>
                <a:cs typeface="Roboto"/>
                <a:sym typeface="Roboto"/>
              </a:endParaRPr>
            </a:p>
          </p:txBody>
        </p:sp>
      </p:grpSp>
      <p:sp>
        <p:nvSpPr>
          <p:cNvPr id="229" name="Google Shape;229;p18"/>
          <p:cNvSpPr/>
          <p:nvPr/>
        </p:nvSpPr>
        <p:spPr>
          <a:xfrm>
            <a:off x="2342473" y="1892656"/>
            <a:ext cx="353400" cy="36900"/>
          </a:xfrm>
          <a:prstGeom prst="roundRect">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0" name="Google Shape;230;p18"/>
          <p:cNvSpPr/>
          <p:nvPr/>
        </p:nvSpPr>
        <p:spPr>
          <a:xfrm>
            <a:off x="3659698" y="1892656"/>
            <a:ext cx="353400" cy="36900"/>
          </a:xfrm>
          <a:prstGeom prst="roundRect">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1" name="Google Shape;231;p18"/>
          <p:cNvSpPr/>
          <p:nvPr/>
        </p:nvSpPr>
        <p:spPr>
          <a:xfrm>
            <a:off x="1025248" y="1892656"/>
            <a:ext cx="3534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par>
                                <p:cTn fill="hold" nodeType="withEffect" presetClass="entr" presetID="2" presetSubtype="1">
                                  <p:stCondLst>
                                    <p:cond delay="0"/>
                                  </p:stCondLst>
                                  <p:childTnLst>
                                    <p:set>
                                      <p:cBhvr>
                                        <p:cTn dur="1" fill="hold">
                                          <p:stCondLst>
                                            <p:cond delay="0"/>
                                          </p:stCondLst>
                                        </p:cTn>
                                        <p:tgtEl>
                                          <p:spTgt spid="231"/>
                                        </p:tgtEl>
                                        <p:attrNameLst>
                                          <p:attrName>style.visibility</p:attrName>
                                        </p:attrNameLst>
                                      </p:cBhvr>
                                      <p:to>
                                        <p:strVal val="visible"/>
                                      </p:to>
                                    </p:set>
                                    <p:anim calcmode="lin" valueType="num">
                                      <p:cBhvr additive="base">
                                        <p:cTn dur="300"/>
                                        <p:tgtEl>
                                          <p:spTgt spid="23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19"/>
          <p:cNvPicPr preferRelativeResize="0"/>
          <p:nvPr/>
        </p:nvPicPr>
        <p:blipFill>
          <a:blip r:embed="rId3">
            <a:alphaModFix/>
          </a:blip>
          <a:stretch>
            <a:fillRect/>
          </a:stretch>
        </p:blipFill>
        <p:spPr>
          <a:xfrm>
            <a:off x="1553300" y="55647"/>
            <a:ext cx="6285051" cy="3911551"/>
          </a:xfrm>
          <a:prstGeom prst="rect">
            <a:avLst/>
          </a:prstGeom>
          <a:noFill/>
          <a:ln>
            <a:noFill/>
          </a:ln>
        </p:spPr>
      </p:pic>
      <p:sp>
        <p:nvSpPr>
          <p:cNvPr id="237" name="Google Shape;237;p19"/>
          <p:cNvSpPr txBox="1"/>
          <p:nvPr>
            <p:ph idx="1" type="body"/>
          </p:nvPr>
        </p:nvSpPr>
        <p:spPr>
          <a:xfrm>
            <a:off x="600000" y="3967203"/>
            <a:ext cx="7944000" cy="1254000"/>
          </a:xfrm>
          <a:prstGeom prst="rect">
            <a:avLst/>
          </a:prstGeom>
        </p:spPr>
        <p:txBody>
          <a:bodyPr anchorCtr="0" anchor="ctr" bIns="0" lIns="91425" spcFirstLastPara="1" rIns="0" wrap="square" tIns="0">
            <a:normAutofit lnSpcReduction="10000"/>
          </a:bodyPr>
          <a:lstStyle/>
          <a:p>
            <a:pPr indent="0" lvl="0" marL="0" rtl="0" algn="l">
              <a:spcBef>
                <a:spcPts val="0"/>
              </a:spcBef>
              <a:spcAft>
                <a:spcPts val="0"/>
              </a:spcAft>
              <a:buNone/>
            </a:pPr>
            <a:r>
              <a:rPr b="1" lang="en" sz="1516"/>
              <a:t>Command Line </a:t>
            </a:r>
            <a:r>
              <a:rPr b="1" lang="en" sz="1516"/>
              <a:t>arguments</a:t>
            </a:r>
            <a:r>
              <a:rPr lang="en" sz="1416"/>
              <a:t> are the given after the name of the program in command-line shell of Operating Systems. To pass command line arguments, we typically define main() function with two arguments i.e</a:t>
            </a:r>
            <a:endParaRPr b="1" sz="1416">
              <a:solidFill>
                <a:schemeClr val="lt2"/>
              </a:solidFill>
            </a:endParaRPr>
          </a:p>
          <a:p>
            <a:pPr indent="-318529" lvl="0" marL="457200" rtl="0" algn="l">
              <a:spcBef>
                <a:spcPts val="0"/>
              </a:spcBef>
              <a:spcAft>
                <a:spcPts val="0"/>
              </a:spcAft>
              <a:buSzPts val="1416"/>
              <a:buAutoNum type="arabicPeriod"/>
            </a:pPr>
            <a:r>
              <a:rPr lang="en" sz="1416"/>
              <a:t>argc (argument count) : Number of command line argument passed to the program.</a:t>
            </a:r>
            <a:endParaRPr sz="1416"/>
          </a:p>
          <a:p>
            <a:pPr indent="-318529" lvl="0" marL="457200" rtl="0" algn="l">
              <a:spcBef>
                <a:spcPts val="0"/>
              </a:spcBef>
              <a:spcAft>
                <a:spcPts val="0"/>
              </a:spcAft>
              <a:buSzPts val="1416"/>
              <a:buAutoNum type="arabicPeriod"/>
            </a:pPr>
            <a:r>
              <a:rPr lang="en" sz="1416"/>
              <a:t>argv( argument vector) : Array of strings (char pointer) representing those arguments.</a:t>
            </a:r>
            <a:endParaRPr sz="1416"/>
          </a:p>
          <a:p>
            <a:pPr indent="0" lvl="0" marL="152400" marR="152400" rtl="0" algn="l">
              <a:lnSpc>
                <a:spcPct val="145000"/>
              </a:lnSpc>
              <a:spcBef>
                <a:spcPts val="0"/>
              </a:spcBef>
              <a:spcAft>
                <a:spcPts val="1200"/>
              </a:spcAft>
              <a:buNone/>
            </a:pPr>
            <a:r>
              <a:t/>
            </a:r>
            <a:endParaRPr b="1" sz="1750">
              <a:solidFill>
                <a:schemeClr val="lt2"/>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6"/>
                                        </p:tgtEl>
                                        <p:attrNameLst>
                                          <p:attrName>style.visibility</p:attrName>
                                        </p:attrNameLst>
                                      </p:cBhvr>
                                      <p:to>
                                        <p:strVal val="visible"/>
                                      </p:to>
                                    </p:set>
                                    <p:anim calcmode="lin" valueType="num">
                                      <p:cBhvr additive="base">
                                        <p:cTn dur="300"/>
                                        <p:tgtEl>
                                          <p:spTgt spid="23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7"/>
                                        </p:tgtEl>
                                        <p:attrNameLst>
                                          <p:attrName>style.visibility</p:attrName>
                                        </p:attrNameLst>
                                      </p:cBhvr>
                                      <p:to>
                                        <p:strVal val="visible"/>
                                      </p:to>
                                    </p:set>
                                    <p:anim calcmode="lin" valueType="num">
                                      <p:cBhvr additive="base">
                                        <p:cTn dur="300"/>
                                        <p:tgtEl>
                                          <p:spTgt spid="23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20"/>
          <p:cNvPicPr preferRelativeResize="0"/>
          <p:nvPr/>
        </p:nvPicPr>
        <p:blipFill rotWithShape="1">
          <a:blip r:embed="rId3">
            <a:alphaModFix/>
          </a:blip>
          <a:srcRect b="-3716" l="3163" r="1824" t="-9945"/>
          <a:stretch/>
        </p:blipFill>
        <p:spPr>
          <a:xfrm>
            <a:off x="322537" y="-391625"/>
            <a:ext cx="8498926" cy="3994675"/>
          </a:xfrm>
          <a:prstGeom prst="rect">
            <a:avLst/>
          </a:prstGeom>
          <a:noFill/>
          <a:ln>
            <a:noFill/>
          </a:ln>
        </p:spPr>
      </p:pic>
      <p:sp>
        <p:nvSpPr>
          <p:cNvPr id="243" name="Google Shape;243;p20"/>
          <p:cNvSpPr txBox="1"/>
          <p:nvPr/>
        </p:nvSpPr>
        <p:spPr>
          <a:xfrm>
            <a:off x="428450" y="3123600"/>
            <a:ext cx="7458000" cy="431100"/>
          </a:xfrm>
          <a:prstGeom prst="rect">
            <a:avLst/>
          </a:prstGeom>
          <a:noFill/>
          <a:ln>
            <a:noFill/>
          </a:ln>
        </p:spPr>
        <p:txBody>
          <a:bodyPr anchorCtr="0" anchor="t" bIns="91425" lIns="91425" spcFirstLastPara="1" rIns="91425" wrap="square" tIns="91425">
            <a:spAutoFit/>
          </a:bodyPr>
          <a:lstStyle/>
          <a:p>
            <a:pPr indent="0" lvl="0" marL="152400" marR="152400" rtl="0" algn="l">
              <a:lnSpc>
                <a:spcPct val="145000"/>
              </a:lnSpc>
              <a:spcBef>
                <a:spcPts val="0"/>
              </a:spcBef>
              <a:spcAft>
                <a:spcPts val="1200"/>
              </a:spcAft>
              <a:buNone/>
            </a:pPr>
            <a:r>
              <a:rPr b="1" lang="en" sz="1600">
                <a:solidFill>
                  <a:schemeClr val="lt2"/>
                </a:solidFill>
                <a:latin typeface="Courier New"/>
                <a:ea typeface="Courier New"/>
                <a:cs typeface="Courier New"/>
                <a:sym typeface="Courier New"/>
              </a:rPr>
              <a:t> int serverSd = socket(family, type, protocol);</a:t>
            </a:r>
            <a:endParaRPr b="1" sz="1600">
              <a:solidFill>
                <a:schemeClr val="lt2"/>
              </a:solidFill>
              <a:latin typeface="Courier New"/>
              <a:ea typeface="Courier New"/>
              <a:cs typeface="Courier New"/>
              <a:sym typeface="Courier New"/>
            </a:endParaRPr>
          </a:p>
        </p:txBody>
      </p:sp>
      <p:sp>
        <p:nvSpPr>
          <p:cNvPr id="244" name="Google Shape;244;p20"/>
          <p:cNvSpPr txBox="1"/>
          <p:nvPr/>
        </p:nvSpPr>
        <p:spPr>
          <a:xfrm>
            <a:off x="322525" y="3502650"/>
            <a:ext cx="8097600" cy="17856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lt1"/>
              </a:buClr>
              <a:buSzPts val="1500"/>
              <a:buFont typeface="Lato"/>
              <a:buAutoNum type="arabicPeriod"/>
            </a:pPr>
            <a:r>
              <a:rPr b="1" lang="en" sz="1500">
                <a:solidFill>
                  <a:schemeClr val="lt1"/>
                </a:solidFill>
                <a:latin typeface="Lato"/>
                <a:ea typeface="Lato"/>
                <a:cs typeface="Lato"/>
                <a:sym typeface="Lato"/>
              </a:rPr>
              <a:t>serverSd:</a:t>
            </a:r>
            <a:r>
              <a:rPr lang="en" sz="1500">
                <a:solidFill>
                  <a:schemeClr val="lt1"/>
                </a:solidFill>
                <a:latin typeface="Lato"/>
                <a:ea typeface="Lato"/>
                <a:cs typeface="Lato"/>
                <a:sym typeface="Lato"/>
              </a:rPr>
              <a:t> socket descriptor an integer (like a file handle)</a:t>
            </a:r>
            <a:endParaRPr sz="1500">
              <a:solidFill>
                <a:schemeClr val="lt1"/>
              </a:solidFill>
              <a:latin typeface="Lato"/>
              <a:ea typeface="Lato"/>
              <a:cs typeface="Lato"/>
              <a:sym typeface="Lato"/>
            </a:endParaRPr>
          </a:p>
          <a:p>
            <a:pPr indent="-323850" lvl="0" marL="457200" rtl="0" algn="l">
              <a:spcBef>
                <a:spcPts val="0"/>
              </a:spcBef>
              <a:spcAft>
                <a:spcPts val="0"/>
              </a:spcAft>
              <a:buClr>
                <a:schemeClr val="lt1"/>
              </a:buClr>
              <a:buSzPts val="1500"/>
              <a:buFont typeface="Lato"/>
              <a:buAutoNum type="arabicPeriod"/>
            </a:pPr>
            <a:r>
              <a:rPr b="1" lang="en" sz="1500">
                <a:solidFill>
                  <a:schemeClr val="lt1"/>
                </a:solidFill>
                <a:latin typeface="Lato"/>
                <a:ea typeface="Lato"/>
                <a:cs typeface="Lato"/>
                <a:sym typeface="Lato"/>
              </a:rPr>
              <a:t>f</a:t>
            </a:r>
            <a:r>
              <a:rPr b="1" lang="en" sz="1500">
                <a:solidFill>
                  <a:schemeClr val="lt1"/>
                </a:solidFill>
                <a:latin typeface="Lato"/>
                <a:ea typeface="Lato"/>
                <a:cs typeface="Lato"/>
                <a:sym typeface="Lato"/>
              </a:rPr>
              <a:t>amily:</a:t>
            </a:r>
            <a:r>
              <a:rPr lang="en" sz="1500">
                <a:solidFill>
                  <a:schemeClr val="lt1"/>
                </a:solidFill>
                <a:latin typeface="Lato"/>
                <a:ea typeface="Lato"/>
                <a:cs typeface="Lato"/>
                <a:sym typeface="Lato"/>
              </a:rPr>
              <a:t>  integer, communication domain, AF_INET, IPv4 protocols, internet addresses</a:t>
            </a:r>
            <a:endParaRPr sz="1500">
              <a:solidFill>
                <a:schemeClr val="lt1"/>
              </a:solidFill>
              <a:latin typeface="Lato"/>
              <a:ea typeface="Lato"/>
              <a:cs typeface="Lato"/>
              <a:sym typeface="Lato"/>
            </a:endParaRPr>
          </a:p>
          <a:p>
            <a:pPr indent="-323850" lvl="0" marL="457200" rtl="0" algn="l">
              <a:spcBef>
                <a:spcPts val="0"/>
              </a:spcBef>
              <a:spcAft>
                <a:spcPts val="0"/>
              </a:spcAft>
              <a:buClr>
                <a:schemeClr val="lt1"/>
              </a:buClr>
              <a:buSzPts val="1500"/>
              <a:buFont typeface="Lato"/>
              <a:buAutoNum type="arabicPeriod"/>
            </a:pPr>
            <a:r>
              <a:rPr b="1" lang="en" sz="1500">
                <a:solidFill>
                  <a:schemeClr val="lt1"/>
                </a:solidFill>
                <a:latin typeface="Lato"/>
                <a:ea typeface="Lato"/>
                <a:cs typeface="Lato"/>
                <a:sym typeface="Lato"/>
              </a:rPr>
              <a:t>t</a:t>
            </a:r>
            <a:r>
              <a:rPr b="1" lang="en" sz="1500">
                <a:solidFill>
                  <a:schemeClr val="lt1"/>
                </a:solidFill>
                <a:latin typeface="Lato"/>
                <a:ea typeface="Lato"/>
                <a:cs typeface="Lato"/>
                <a:sym typeface="Lato"/>
              </a:rPr>
              <a:t>ype (communication type):</a:t>
            </a:r>
            <a:r>
              <a:rPr lang="en" sz="1500">
                <a:solidFill>
                  <a:schemeClr val="lt1"/>
                </a:solidFill>
                <a:latin typeface="Lato"/>
                <a:ea typeface="Lato"/>
                <a:cs typeface="Lato"/>
                <a:sym typeface="Lato"/>
              </a:rPr>
              <a:t> SOCK_STREAM -reliable, 2-way connection based service</a:t>
            </a:r>
            <a:endParaRPr sz="1500">
              <a:solidFill>
                <a:schemeClr val="lt1"/>
              </a:solidFill>
              <a:latin typeface="Lato"/>
              <a:ea typeface="Lato"/>
              <a:cs typeface="Lato"/>
              <a:sym typeface="Lato"/>
            </a:endParaRPr>
          </a:p>
          <a:p>
            <a:pPr indent="-323850" lvl="0" marL="457200" rtl="0" algn="l">
              <a:spcBef>
                <a:spcPts val="0"/>
              </a:spcBef>
              <a:spcAft>
                <a:spcPts val="0"/>
              </a:spcAft>
              <a:buClr>
                <a:schemeClr val="lt1"/>
              </a:buClr>
              <a:buSzPts val="1500"/>
              <a:buFont typeface="Lato"/>
              <a:buAutoNum type="arabicPeriod"/>
            </a:pPr>
            <a:r>
              <a:rPr b="1" lang="en" sz="1500">
                <a:solidFill>
                  <a:schemeClr val="lt1"/>
                </a:solidFill>
                <a:latin typeface="Lato"/>
                <a:ea typeface="Lato"/>
                <a:cs typeface="Lato"/>
                <a:sym typeface="Lato"/>
              </a:rPr>
              <a:t>protocol ( </a:t>
            </a:r>
            <a:r>
              <a:rPr b="1" lang="en" sz="1500">
                <a:solidFill>
                  <a:schemeClr val="lt1"/>
                </a:solidFill>
                <a:latin typeface="Lato"/>
                <a:ea typeface="Lato"/>
                <a:cs typeface="Lato"/>
                <a:sym typeface="Lato"/>
              </a:rPr>
              <a:t>specifies protocol):</a:t>
            </a:r>
            <a:r>
              <a:rPr lang="en" sz="1500">
                <a:solidFill>
                  <a:schemeClr val="lt1"/>
                </a:solidFill>
                <a:latin typeface="Lato"/>
                <a:ea typeface="Lato"/>
                <a:cs typeface="Lato"/>
                <a:sym typeface="Lato"/>
              </a:rPr>
              <a:t>  usually set to 0 i.e use default protocol </a:t>
            </a:r>
            <a:endParaRPr sz="1500">
              <a:solidFill>
                <a:schemeClr val="lt1"/>
              </a:solidFill>
              <a:latin typeface="Lato"/>
              <a:ea typeface="Lato"/>
              <a:cs typeface="Lato"/>
              <a:sym typeface="Lato"/>
            </a:endParaRPr>
          </a:p>
          <a:p>
            <a:pPr indent="0" lvl="0" marL="0" rtl="0" algn="l">
              <a:spcBef>
                <a:spcPts val="0"/>
              </a:spcBef>
              <a:spcAft>
                <a:spcPts val="0"/>
              </a:spcAft>
              <a:buNone/>
            </a:pPr>
            <a:r>
              <a:rPr b="1" lang="en" sz="1500">
                <a:solidFill>
                  <a:srgbClr val="E06666"/>
                </a:solidFill>
                <a:latin typeface="Lato"/>
                <a:ea typeface="Lato"/>
                <a:cs typeface="Lato"/>
                <a:sym typeface="Lato"/>
              </a:rPr>
              <a:t>socket  call doesn’t specify where data will be coming from, nor where it will be going to, just creates the interface, it returns -1 in case of failure.</a:t>
            </a:r>
            <a:endParaRPr b="1" sz="1500">
              <a:solidFill>
                <a:srgbClr val="E06666"/>
              </a:solidFill>
              <a:latin typeface="Lato"/>
              <a:ea typeface="Lato"/>
              <a:cs typeface="Lato"/>
              <a:sym typeface="Lato"/>
            </a:endParaRPr>
          </a:p>
          <a:p>
            <a:pPr indent="0" lvl="0" marL="0" rtl="0" algn="l">
              <a:spcBef>
                <a:spcPts val="0"/>
              </a:spcBef>
              <a:spcAft>
                <a:spcPts val="0"/>
              </a:spcAft>
              <a:buNone/>
            </a:pPr>
            <a:r>
              <a:t/>
            </a:r>
            <a:endParaRPr b="1">
              <a:solidFill>
                <a:srgbClr val="E06666"/>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par>
                                <p:cTn fill="hold" nodeType="withEffect" presetClass="entr" presetID="2" presetSubtype="2">
                                  <p:stCondLst>
                                    <p:cond delay="0"/>
                                  </p:stCondLst>
                                  <p:childTnLst>
                                    <p:set>
                                      <p:cBhvr>
                                        <p:cTn dur="1" fill="hold">
                                          <p:stCondLst>
                                            <p:cond delay="0"/>
                                          </p:stCondLst>
                                        </p:cTn>
                                        <p:tgtEl>
                                          <p:spTgt spid="244"/>
                                        </p:tgtEl>
                                        <p:attrNameLst>
                                          <p:attrName>style.visibility</p:attrName>
                                        </p:attrNameLst>
                                      </p:cBhvr>
                                      <p:to>
                                        <p:strVal val="visible"/>
                                      </p:to>
                                    </p:set>
                                    <p:anim calcmode="lin" valueType="num">
                                      <p:cBhvr additive="base">
                                        <p:cTn dur="400"/>
                                        <p:tgtEl>
                                          <p:spTgt spid="24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1"/>
          <p:cNvSpPr txBox="1"/>
          <p:nvPr/>
        </p:nvSpPr>
        <p:spPr>
          <a:xfrm>
            <a:off x="3930600" y="1450818"/>
            <a:ext cx="396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250" name="Google Shape;250;p21"/>
          <p:cNvPicPr preferRelativeResize="0"/>
          <p:nvPr/>
        </p:nvPicPr>
        <p:blipFill>
          <a:blip r:embed="rId3">
            <a:alphaModFix/>
          </a:blip>
          <a:stretch>
            <a:fillRect/>
          </a:stretch>
        </p:blipFill>
        <p:spPr>
          <a:xfrm>
            <a:off x="157476" y="197844"/>
            <a:ext cx="9143999" cy="3099848"/>
          </a:xfrm>
          <a:prstGeom prst="rect">
            <a:avLst/>
          </a:prstGeom>
          <a:noFill/>
          <a:ln>
            <a:noFill/>
          </a:ln>
        </p:spPr>
      </p:pic>
      <p:sp>
        <p:nvSpPr>
          <p:cNvPr id="251" name="Google Shape;251;p21"/>
          <p:cNvSpPr txBox="1"/>
          <p:nvPr>
            <p:ph idx="1" type="body"/>
          </p:nvPr>
        </p:nvSpPr>
        <p:spPr>
          <a:xfrm>
            <a:off x="533700" y="3075900"/>
            <a:ext cx="8610300" cy="18480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lt2"/>
                </a:solidFill>
                <a:latin typeface="Courier New"/>
                <a:ea typeface="Courier New"/>
                <a:cs typeface="Courier New"/>
                <a:sym typeface="Courier New"/>
              </a:rPr>
              <a:t>int bind(int serverSd,(struct sockaddr *)addr, socklen_t addrlen)</a:t>
            </a:r>
            <a:br>
              <a:rPr lang="en" sz="1700">
                <a:solidFill>
                  <a:schemeClr val="lt2"/>
                </a:solidFill>
                <a:latin typeface="Courier New"/>
                <a:ea typeface="Courier New"/>
                <a:cs typeface="Courier New"/>
                <a:sym typeface="Courier New"/>
              </a:rPr>
            </a:br>
            <a:r>
              <a:rPr lang="en" sz="1600">
                <a:solidFill>
                  <a:srgbClr val="D4D4D4"/>
                </a:solidFill>
                <a:latin typeface="Arial"/>
                <a:ea typeface="Arial"/>
                <a:cs typeface="Arial"/>
                <a:sym typeface="Arial"/>
              </a:rPr>
              <a:t>After creation of the socket, bind function binds the socket to the address and port number specified in addr(custom data structure). In the example code, we bind the server to the localhost, hence we use servAddr to specify the IP address.</a:t>
            </a:r>
            <a:endParaRPr sz="1600">
              <a:solidFill>
                <a:srgbClr val="D4D4D4"/>
              </a:solidFill>
              <a:latin typeface="Arial"/>
              <a:ea typeface="Arial"/>
              <a:cs typeface="Arial"/>
              <a:sym typeface="Arial"/>
            </a:endParaRPr>
          </a:p>
          <a:p>
            <a:pPr indent="0" lvl="0" marL="0" rtl="0" algn="l">
              <a:spcBef>
                <a:spcPts val="700"/>
              </a:spcBef>
              <a:spcAft>
                <a:spcPts val="0"/>
              </a:spcAft>
              <a:buNone/>
            </a:pPr>
            <a:r>
              <a:t/>
            </a:r>
            <a:endParaRPr sz="1200">
              <a:solidFill>
                <a:srgbClr val="D4D4D4"/>
              </a:solidFill>
              <a:highlight>
                <a:srgbClr val="1E1E1E"/>
              </a:highlight>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par>
                                <p:cTn fill="hold" nodeType="withEffect" presetClass="entr" presetID="2" presetSubtype="8">
                                  <p:stCondLst>
                                    <p:cond delay="0"/>
                                  </p:stCondLst>
                                  <p:childTnLst>
                                    <p:set>
                                      <p:cBhvr>
                                        <p:cTn dur="1" fill="hold">
                                          <p:stCondLst>
                                            <p:cond delay="0"/>
                                          </p:stCondLst>
                                        </p:cTn>
                                        <p:tgtEl>
                                          <p:spTgt spid="251"/>
                                        </p:tgtEl>
                                        <p:attrNameLst>
                                          <p:attrName>style.visibility</p:attrName>
                                        </p:attrNameLst>
                                      </p:cBhvr>
                                      <p:to>
                                        <p:strVal val="visible"/>
                                      </p:to>
                                    </p:set>
                                    <p:anim calcmode="lin" valueType="num">
                                      <p:cBhvr additive="base">
                                        <p:cTn dur="300"/>
                                        <p:tgtEl>
                                          <p:spTgt spid="25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