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Lato" panose="020F0502020204030203" pitchFamily="34" charset="0"/>
      <p:regular r:id="rId17"/>
      <p:bold r:id="rId18"/>
      <p:italic r:id="rId19"/>
      <p:boldItalic r:id="rId20"/>
    </p:embeddedFont>
    <p:embeddedFont>
      <p:font typeface="Lato Black" panose="020F0502020204030203" pitchFamily="34" charset="0"/>
      <p:bold r:id="rId21"/>
      <p:boldItalic r:id="rId22"/>
    </p:embeddedFont>
    <p:embeddedFont>
      <p:font typeface="Trebuchet MS" panose="020B0603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Codenture </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1779526"/>
          </a:xfrm>
          <a:prstGeom prst="rect">
            <a:avLst/>
          </a:prstGeom>
          <a:noFill/>
          <a:ln>
            <a:noFill/>
          </a:ln>
        </p:spPr>
        <p:txBody>
          <a:bodyPr spcFirstLastPara="1" wrap="square" lIns="91425" tIns="91425" rIns="91425" bIns="91425" anchor="t" anchorCtr="0">
            <a:noAutofit/>
          </a:bodyPr>
          <a:lstStyle/>
          <a:p>
            <a:pPr marL="0" marR="0" lvl="0" indent="0"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a:t>
            </a:r>
          </a:p>
          <a:p>
            <a:pPr marL="0" marR="0" lvl="0" indent="0" rtl="0">
              <a:lnSpc>
                <a:spcPct val="150000"/>
              </a:lnSpc>
              <a:spcBef>
                <a:spcPts val="0"/>
              </a:spcBef>
              <a:spcAft>
                <a:spcPts val="0"/>
              </a:spcAft>
              <a:buClr>
                <a:srgbClr val="000000"/>
              </a:buClr>
              <a:buSzPts val="1800"/>
              <a:buFont typeface="Arial"/>
              <a:buNone/>
            </a:pPr>
            <a:r>
              <a:rPr lang="en-IN" sz="1200" i="0" u="none" strike="noStrike" cap="none" dirty="0">
                <a:solidFill>
                  <a:schemeClr val="lt1"/>
                </a:solidFill>
                <a:latin typeface="Trebuchet MS"/>
                <a:ea typeface="Trebuchet MS"/>
                <a:cs typeface="Trebuchet MS"/>
                <a:sym typeface="Trebuchet MS"/>
              </a:rPr>
              <a:t>We are a team of highly motivated developers, aiming on creating projects that would benefit the society as a whole.</a:t>
            </a:r>
          </a:p>
          <a:p>
            <a:pPr marL="0" marR="0" lvl="0" indent="0" rtl="0">
              <a:lnSpc>
                <a:spcPct val="150000"/>
              </a:lnSpc>
              <a:spcBef>
                <a:spcPts val="0"/>
              </a:spcBef>
              <a:spcAft>
                <a:spcPts val="0"/>
              </a:spcAft>
              <a:buClr>
                <a:srgbClr val="000000"/>
              </a:buClr>
              <a:buSzPts val="1800"/>
              <a:buFont typeface="Arial"/>
              <a:buNone/>
            </a:pPr>
            <a:endParaRPr lang="en-IN" sz="1200" i="0" u="none" strike="noStrike" cap="none" dirty="0">
              <a:solidFill>
                <a:schemeClr val="lt1"/>
              </a:solidFill>
              <a:latin typeface="Trebuchet MS"/>
              <a:ea typeface="Trebuchet MS"/>
              <a:cs typeface="Trebuchet MS"/>
              <a:sym typeface="Trebuchet MS"/>
            </a:endParaRPr>
          </a:p>
          <a:p>
            <a:pPr marL="0" marR="0" lvl="0" indent="0" rtl="0">
              <a:lnSpc>
                <a:spcPct val="150000"/>
              </a:lnSpc>
              <a:spcBef>
                <a:spcPts val="0"/>
              </a:spcBef>
              <a:spcAft>
                <a:spcPts val="0"/>
              </a:spcAft>
              <a:buClr>
                <a:srgbClr val="000000"/>
              </a:buClr>
              <a:buSzPts val="1800"/>
              <a:buFont typeface="Arial"/>
              <a:buNone/>
            </a:pPr>
            <a:r>
              <a:rPr lang="en-IN" i="0" u="none" strike="noStrike" cap="none" dirty="0">
                <a:solidFill>
                  <a:schemeClr val="lt1"/>
                </a:solidFill>
                <a:latin typeface="Trebuchet MS"/>
                <a:ea typeface="Trebuchet MS"/>
                <a:cs typeface="Trebuchet MS"/>
                <a:sym typeface="Trebuchet MS"/>
              </a:rPr>
              <a:t>Date :</a:t>
            </a: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grpSp>
        <p:nvGrpSpPr>
          <p:cNvPr id="4" name="Group 3">
            <a:extLst>
              <a:ext uri="{FF2B5EF4-FFF2-40B4-BE49-F238E27FC236}">
                <a16:creationId xmlns:a16="http://schemas.microsoft.com/office/drawing/2014/main" id="{B1981967-3187-009E-7E46-AFF23A8B2DE6}"/>
              </a:ext>
            </a:extLst>
          </p:cNvPr>
          <p:cNvGrpSpPr/>
          <p:nvPr/>
        </p:nvGrpSpPr>
        <p:grpSpPr>
          <a:xfrm>
            <a:off x="402694" y="1123676"/>
            <a:ext cx="8238600" cy="3476900"/>
            <a:chOff x="452700" y="1223688"/>
            <a:chExt cx="8238600" cy="3476900"/>
          </a:xfrm>
        </p:grpSpPr>
        <p:sp>
          <p:nvSpPr>
            <p:cNvPr id="348" name="Google Shape;348;p2"/>
            <p:cNvSpPr txBox="1"/>
            <p:nvPr/>
          </p:nvSpPr>
          <p:spPr>
            <a:xfrm>
              <a:off x="452700" y="1223688"/>
              <a:ext cx="8238600" cy="3476900"/>
            </a:xfrm>
            <a:prstGeom prst="rect">
              <a:avLst/>
            </a:prstGeom>
            <a:noFill/>
            <a:ln>
              <a:noFill/>
            </a:ln>
          </p:spPr>
          <p:txBody>
            <a:bodyPr spcFirstLastPara="1" wrap="square" lIns="91425" tIns="91425" rIns="91425" bIns="91425" anchor="t" anchorCtr="0">
              <a:noAutofit/>
            </a:bodyPr>
            <a:lstStyle/>
            <a:p>
              <a:pPr algn="just">
                <a:buSzPts val="1400"/>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The problem statement of this hackathon is Automated Cheque processing. In this problem we will create a model using Artificial Intelligence and Machine learning with their respective applications. We create this model because there are lots of cheque comes in a branches of bank which takes more time in processing and verifying. Therefore we will help to people, banks and Government as well. Also, this model will find more accurate in Data processing like signature extraction, image acquisition and many more. This model is multilingual in which all regional language should be implement on it and also this model reduce </a:t>
              </a:r>
              <a:r>
                <a:rPr lang="en-US" sz="1800" dirty="0">
                  <a:solidFill>
                    <a:srgbClr val="00B0F0"/>
                  </a:solidFill>
                  <a:latin typeface="Calibri" panose="020F0502020204030204" pitchFamily="34" charset="0"/>
                  <a:ea typeface="Calibri" panose="020F0502020204030204" pitchFamily="34" charset="0"/>
                  <a:cs typeface="Times New Roman" panose="02020603050405020304" pitchFamily="18" charset="0"/>
                </a:rPr>
                <a:t>p</a:t>
              </a: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rocessing time. </a:t>
              </a:r>
              <a:endPar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2" name="Rectangle 1">
              <a:extLst>
                <a:ext uri="{FF2B5EF4-FFF2-40B4-BE49-F238E27FC236}">
                  <a16:creationId xmlns:a16="http://schemas.microsoft.com/office/drawing/2014/main" id="{E9EC698E-2BAC-7F82-52D5-19CFBC22E53B}"/>
                </a:ext>
              </a:extLst>
            </p:cNvPr>
            <p:cNvSpPr/>
            <p:nvPr/>
          </p:nvSpPr>
          <p:spPr>
            <a:xfrm>
              <a:off x="1435892" y="4029075"/>
              <a:ext cx="1821656" cy="5214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Signature Verification</a:t>
              </a:r>
            </a:p>
          </p:txBody>
        </p:sp>
        <p:sp>
          <p:nvSpPr>
            <p:cNvPr id="3" name="Rectangle 2">
              <a:extLst>
                <a:ext uri="{FF2B5EF4-FFF2-40B4-BE49-F238E27FC236}">
                  <a16:creationId xmlns:a16="http://schemas.microsoft.com/office/drawing/2014/main" id="{31B04805-B1E7-8D71-D3D1-AA47CE949734}"/>
                </a:ext>
              </a:extLst>
            </p:cNvPr>
            <p:cNvSpPr/>
            <p:nvPr/>
          </p:nvSpPr>
          <p:spPr>
            <a:xfrm>
              <a:off x="5886452" y="4029075"/>
              <a:ext cx="1821656" cy="5214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Fraud Detection</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Pain Points</a:t>
            </a:r>
            <a:endParaRPr sz="2000" dirty="0"/>
          </a:p>
        </p:txBody>
      </p:sp>
      <p:sp>
        <p:nvSpPr>
          <p:cNvPr id="354" name="Google Shape;354;p3"/>
          <p:cNvSpPr txBox="1"/>
          <p:nvPr/>
        </p:nvSpPr>
        <p:spPr>
          <a:xfrm>
            <a:off x="512375" y="805550"/>
            <a:ext cx="8238600" cy="433795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This model is mainly prepared for banks, people, government. Manual check processing is very complex, time consuming and having chances of bouncing the cheques. Generally in manual checking there are a chances of hacking the account and in withdrawal of cash by doing handwritten signature. Through this product, we can reduce this above mentioned problem and it measures the data very accurately and extract the feature very accurately as well. Automated cheque processing is doing by Optical Character Recognition (OCR), image acquisition, Magnetic ink character recognition (MICR). This model also reduced white spaces and does not compromised with quality.</a:t>
            </a:r>
          </a:p>
          <a:p>
            <a:pPr algn="just">
              <a:lnSpc>
                <a:spcPct val="107000"/>
              </a:lnSpc>
              <a:spcAft>
                <a:spcPts val="800"/>
              </a:spcAft>
            </a:pPr>
            <a:endPar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
        <p:nvSpPr>
          <p:cNvPr id="2" name="Rectangle: Rounded Corners 1">
            <a:extLst>
              <a:ext uri="{FF2B5EF4-FFF2-40B4-BE49-F238E27FC236}">
                <a16:creationId xmlns:a16="http://schemas.microsoft.com/office/drawing/2014/main" id="{9861E61D-BFF6-5FE1-80FE-351BC7995A31}"/>
              </a:ext>
            </a:extLst>
          </p:cNvPr>
          <p:cNvSpPr/>
          <p:nvPr/>
        </p:nvSpPr>
        <p:spPr>
          <a:xfrm>
            <a:off x="614363" y="3757613"/>
            <a:ext cx="1628775" cy="11563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Reduces Human Labour</a:t>
            </a:r>
          </a:p>
        </p:txBody>
      </p:sp>
      <p:sp>
        <p:nvSpPr>
          <p:cNvPr id="3" name="Rectangle: Rounded Corners 2">
            <a:extLst>
              <a:ext uri="{FF2B5EF4-FFF2-40B4-BE49-F238E27FC236}">
                <a16:creationId xmlns:a16="http://schemas.microsoft.com/office/drawing/2014/main" id="{BA965256-DA6B-7508-4E5C-E4C249424EEA}"/>
              </a:ext>
            </a:extLst>
          </p:cNvPr>
          <p:cNvSpPr/>
          <p:nvPr/>
        </p:nvSpPr>
        <p:spPr>
          <a:xfrm>
            <a:off x="2659857" y="3757610"/>
            <a:ext cx="1628775" cy="11563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Faster Transaction</a:t>
            </a:r>
          </a:p>
        </p:txBody>
      </p:sp>
      <p:sp>
        <p:nvSpPr>
          <p:cNvPr id="4" name="Rectangle: Rounded Corners 3">
            <a:extLst>
              <a:ext uri="{FF2B5EF4-FFF2-40B4-BE49-F238E27FC236}">
                <a16:creationId xmlns:a16="http://schemas.microsoft.com/office/drawing/2014/main" id="{F4A4FAE1-5495-FF49-A154-14009BC93B3F}"/>
              </a:ext>
            </a:extLst>
          </p:cNvPr>
          <p:cNvSpPr/>
          <p:nvPr/>
        </p:nvSpPr>
        <p:spPr>
          <a:xfrm>
            <a:off x="4855369" y="3757611"/>
            <a:ext cx="1628775" cy="11563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Secure Transaction</a:t>
            </a:r>
          </a:p>
        </p:txBody>
      </p:sp>
      <p:sp>
        <p:nvSpPr>
          <p:cNvPr id="5" name="Rectangle: Rounded Corners 4">
            <a:extLst>
              <a:ext uri="{FF2B5EF4-FFF2-40B4-BE49-F238E27FC236}">
                <a16:creationId xmlns:a16="http://schemas.microsoft.com/office/drawing/2014/main" id="{B6E3AA4D-D0E9-9C0F-22F6-6732B13418EC}"/>
              </a:ext>
            </a:extLst>
          </p:cNvPr>
          <p:cNvSpPr/>
          <p:nvPr/>
        </p:nvSpPr>
        <p:spPr>
          <a:xfrm>
            <a:off x="6900862" y="3757609"/>
            <a:ext cx="1628775" cy="11563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Fraudulent Cheque Detection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In this model we use Some technologies-</a:t>
            </a:r>
            <a:endPar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Clr>
                <a:srgbClr val="FF0000"/>
              </a:buClr>
              <a:buFont typeface="Arial" panose="020B0604020202020204" pitchFamily="34" charset="0"/>
              <a:buChar char="•"/>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Artificial Intelligence</a:t>
            </a:r>
            <a:endPar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Clr>
                <a:srgbClr val="FF0000"/>
              </a:buClr>
              <a:buFont typeface="Arial" panose="020B0604020202020204" pitchFamily="34" charset="0"/>
              <a:buChar char="•"/>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Machine learning</a:t>
            </a:r>
            <a:endPar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Clr>
                <a:srgbClr val="FF0000"/>
              </a:buClr>
              <a:buFont typeface="Arial" panose="020B0604020202020204" pitchFamily="34" charset="0"/>
              <a:buChar char="•"/>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Optical Character Recognition</a:t>
            </a:r>
            <a:endPar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Clr>
                <a:srgbClr val="FF0000"/>
              </a:buClr>
              <a:buFont typeface="Arial" panose="020B0604020202020204" pitchFamily="34" charset="0"/>
              <a:buChar char="•"/>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CNN </a:t>
            </a:r>
            <a:endPar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Clr>
                <a:srgbClr val="FF0000"/>
              </a:buClr>
              <a:buFont typeface="Arial" panose="020B0604020202020204" pitchFamily="34" charset="0"/>
              <a:buChar char="•"/>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Feature Extraction</a:t>
            </a:r>
            <a:endPar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Clr>
                <a:srgbClr val="FF0000"/>
              </a:buClr>
              <a:buFont typeface="Arial" panose="020B0604020202020204" pitchFamily="34" charset="0"/>
              <a:buChar char="•"/>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Python</a:t>
            </a:r>
            <a:endPar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Clr>
                <a:srgbClr val="FF0000"/>
              </a:buClr>
              <a:buFont typeface="Arial" panose="020B0604020202020204" pitchFamily="34" charset="0"/>
              <a:buChar char="•"/>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HTML, CSS, JS</a:t>
            </a:r>
            <a:endPar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Clr>
                <a:srgbClr val="FF0000"/>
              </a:buClr>
              <a:buFont typeface="Arial" panose="020B0604020202020204" pitchFamily="34" charset="0"/>
              <a:buChar char="•"/>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Magnetic Ink character recognition</a:t>
            </a:r>
          </a:p>
          <a:p>
            <a:pPr marL="285750" lvl="0" indent="-285750">
              <a:lnSpc>
                <a:spcPct val="107000"/>
              </a:lnSpc>
              <a:spcAft>
                <a:spcPts val="800"/>
              </a:spcAft>
              <a:buClr>
                <a:srgbClr val="FF0000"/>
              </a:buClr>
              <a:buFont typeface="Arial" panose="020B0604020202020204" pitchFamily="34" charset="0"/>
              <a:buChar char="•"/>
            </a:pPr>
            <a:r>
              <a:rPr lang="en-IN" sz="1800" dirty="0">
                <a:solidFill>
                  <a:srgbClr val="00B0F0"/>
                </a:solidFill>
              </a:rPr>
              <a:t>Flask/Django/React</a:t>
            </a:r>
            <a:endPar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239956"/>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366" name="Google Shape;366;p5"/>
          <p:cNvSpPr txBox="1">
            <a:spLocks noGrp="1"/>
          </p:cNvSpPr>
          <p:nvPr>
            <p:ph type="title"/>
          </p:nvPr>
        </p:nvSpPr>
        <p:spPr>
          <a:xfrm>
            <a:off x="4" y="921543"/>
            <a:ext cx="9143992" cy="3721894"/>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IN" sz="1400" u="sng" dirty="0">
                <a:solidFill>
                  <a:srgbClr val="FF0000"/>
                </a:solidFill>
                <a:latin typeface="Calibri" panose="020F0502020204030204" pitchFamily="34" charset="0"/>
                <a:cs typeface="Calibri" panose="020F0502020204030204" pitchFamily="34" charset="0"/>
                <a:sym typeface="Lato"/>
              </a:rPr>
              <a:t>Infrastructure as a services</a:t>
            </a:r>
            <a:br>
              <a:rPr lang="en-IN" sz="1400" u="sng" dirty="0">
                <a:solidFill>
                  <a:srgbClr val="FF0000"/>
                </a:solidFill>
                <a:latin typeface="Calibri" panose="020F0502020204030204" pitchFamily="34" charset="0"/>
                <a:cs typeface="Calibri" panose="020F0502020204030204" pitchFamily="34" charset="0"/>
                <a:sym typeface="Lato"/>
              </a:rPr>
            </a:br>
            <a:br>
              <a:rPr lang="en-IN" sz="1400" dirty="0">
                <a:latin typeface="Calibri" panose="020F0502020204030204" pitchFamily="34" charset="0"/>
                <a:cs typeface="Calibri" panose="020F0502020204030204" pitchFamily="34" charset="0"/>
                <a:sym typeface="Lato"/>
              </a:rPr>
            </a:br>
            <a:r>
              <a:rPr lang="en-IN" sz="1400" b="0" dirty="0">
                <a:solidFill>
                  <a:srgbClr val="00B0F0"/>
                </a:solidFill>
                <a:latin typeface="Calibri" panose="020F0502020204030204" pitchFamily="34" charset="0"/>
                <a:cs typeface="Calibri" panose="020F0502020204030204" pitchFamily="34" charset="0"/>
                <a:sym typeface="Lato"/>
              </a:rPr>
              <a:t>Azure files</a:t>
            </a:r>
            <a:br>
              <a:rPr lang="en-IN" sz="1400" b="0" dirty="0">
                <a:solidFill>
                  <a:srgbClr val="00B0F0"/>
                </a:solidFill>
                <a:latin typeface="Calibri" panose="020F0502020204030204" pitchFamily="34" charset="0"/>
                <a:cs typeface="Calibri" panose="020F0502020204030204" pitchFamily="34" charset="0"/>
                <a:sym typeface="Lato"/>
              </a:rPr>
            </a:br>
            <a:r>
              <a:rPr lang="en-IN" sz="1400" b="0" dirty="0">
                <a:solidFill>
                  <a:srgbClr val="00B0F0"/>
                </a:solidFill>
                <a:latin typeface="Calibri" panose="020F0502020204030204" pitchFamily="34" charset="0"/>
                <a:cs typeface="Calibri" panose="020F0502020204030204" pitchFamily="34" charset="0"/>
                <a:sym typeface="Lato"/>
              </a:rPr>
              <a:t>Windows, Linux</a:t>
            </a:r>
            <a:br>
              <a:rPr lang="en-IN" sz="1400" b="0" dirty="0">
                <a:solidFill>
                  <a:srgbClr val="00B0F0"/>
                </a:solidFill>
                <a:latin typeface="Calibri" panose="020F0502020204030204" pitchFamily="34" charset="0"/>
                <a:cs typeface="Calibri" panose="020F0502020204030204" pitchFamily="34" charset="0"/>
                <a:sym typeface="Lato"/>
              </a:rPr>
            </a:br>
            <a:r>
              <a:rPr lang="en-IN" sz="1400" b="0" dirty="0">
                <a:solidFill>
                  <a:srgbClr val="00B0F0"/>
                </a:solidFill>
                <a:latin typeface="Calibri" panose="020F0502020204030204" pitchFamily="34" charset="0"/>
                <a:cs typeface="Calibri" panose="020F0502020204030204" pitchFamily="34" charset="0"/>
                <a:sym typeface="Lato"/>
              </a:rPr>
              <a:t>Virtual Network</a:t>
            </a:r>
            <a:br>
              <a:rPr lang="en-IN" sz="1400" b="0" dirty="0">
                <a:solidFill>
                  <a:srgbClr val="00FFFF"/>
                </a:solidFill>
                <a:latin typeface="Calibri" panose="020F0502020204030204" pitchFamily="34" charset="0"/>
                <a:cs typeface="Calibri" panose="020F0502020204030204" pitchFamily="34" charset="0"/>
              </a:rPr>
            </a:br>
            <a:br>
              <a:rPr lang="en-IN" sz="1400" dirty="0">
                <a:solidFill>
                  <a:srgbClr val="00FFFF"/>
                </a:solidFill>
                <a:latin typeface="Calibri" panose="020F0502020204030204" pitchFamily="34" charset="0"/>
                <a:cs typeface="Calibri" panose="020F0502020204030204" pitchFamily="34" charset="0"/>
                <a:sym typeface="Lato"/>
              </a:rPr>
            </a:br>
            <a:r>
              <a:rPr lang="en-IN" sz="1400" u="sng" dirty="0">
                <a:solidFill>
                  <a:srgbClr val="FF0000"/>
                </a:solidFill>
                <a:latin typeface="Calibri" panose="020F0502020204030204" pitchFamily="34" charset="0"/>
                <a:cs typeface="Calibri" panose="020F0502020204030204" pitchFamily="34" charset="0"/>
                <a:sym typeface="Lato"/>
              </a:rPr>
              <a:t>Platform as services</a:t>
            </a:r>
            <a:br>
              <a:rPr lang="en-IN" sz="1400" u="sng" dirty="0">
                <a:solidFill>
                  <a:srgbClr val="FF0000"/>
                </a:solidFill>
                <a:latin typeface="Calibri" panose="020F0502020204030204" pitchFamily="34" charset="0"/>
                <a:cs typeface="Calibri" panose="020F0502020204030204" pitchFamily="34" charset="0"/>
                <a:sym typeface="Lato"/>
              </a:rPr>
            </a:br>
            <a:br>
              <a:rPr lang="en-IN" sz="1400" u="sng" dirty="0">
                <a:latin typeface="Calibri" panose="020F0502020204030204" pitchFamily="34" charset="0"/>
                <a:cs typeface="Calibri" panose="020F0502020204030204" pitchFamily="34" charset="0"/>
                <a:sym typeface="Lato"/>
              </a:rPr>
            </a:br>
            <a:r>
              <a:rPr lang="en-IN" sz="1400" b="0" dirty="0">
                <a:solidFill>
                  <a:srgbClr val="00B0F0"/>
                </a:solidFill>
                <a:latin typeface="Calibri" panose="020F0502020204030204" pitchFamily="34" charset="0"/>
                <a:cs typeface="Calibri" panose="020F0502020204030204" pitchFamily="34" charset="0"/>
                <a:sym typeface="Lato"/>
              </a:rPr>
              <a:t>Visual code</a:t>
            </a:r>
            <a:br>
              <a:rPr lang="en-IN" sz="1400" b="0" dirty="0">
                <a:solidFill>
                  <a:srgbClr val="00B0F0"/>
                </a:solidFill>
                <a:latin typeface="Calibri" panose="020F0502020204030204" pitchFamily="34" charset="0"/>
                <a:cs typeface="Calibri" panose="020F0502020204030204" pitchFamily="34" charset="0"/>
                <a:sym typeface="Lato"/>
              </a:rPr>
            </a:br>
            <a:r>
              <a:rPr lang="en-IN" sz="1400" b="0" dirty="0">
                <a:solidFill>
                  <a:srgbClr val="00B0F0"/>
                </a:solidFill>
                <a:latin typeface="Calibri" panose="020F0502020204030204" pitchFamily="34" charset="0"/>
                <a:cs typeface="Calibri" panose="020F0502020204030204" pitchFamily="34" charset="0"/>
                <a:sym typeface="Lato"/>
              </a:rPr>
              <a:t>Cloud Services</a:t>
            </a:r>
            <a:br>
              <a:rPr lang="en-IN" sz="1400" b="0" dirty="0">
                <a:solidFill>
                  <a:srgbClr val="00B0F0"/>
                </a:solidFill>
                <a:latin typeface="Calibri" panose="020F0502020204030204" pitchFamily="34" charset="0"/>
                <a:cs typeface="Calibri" panose="020F0502020204030204" pitchFamily="34" charset="0"/>
                <a:sym typeface="Lato"/>
              </a:rPr>
            </a:br>
            <a:r>
              <a:rPr lang="en-IN" sz="1400" b="0" dirty="0">
                <a:solidFill>
                  <a:srgbClr val="00B0F0"/>
                </a:solidFill>
                <a:latin typeface="Calibri" panose="020F0502020204030204" pitchFamily="34" charset="0"/>
                <a:cs typeface="Calibri" panose="020F0502020204030204" pitchFamily="34" charset="0"/>
                <a:sym typeface="Lato"/>
              </a:rPr>
              <a:t>SQL Database</a:t>
            </a:r>
            <a:br>
              <a:rPr lang="en-IN" sz="1400" dirty="0">
                <a:solidFill>
                  <a:srgbClr val="00FFFF"/>
                </a:solidFill>
                <a:latin typeface="Calibri" panose="020F0502020204030204" pitchFamily="34" charset="0"/>
                <a:cs typeface="Calibri" panose="020F0502020204030204" pitchFamily="34" charset="0"/>
                <a:sym typeface="Lato"/>
              </a:rPr>
            </a:br>
            <a:br>
              <a:rPr lang="en-IN" sz="1400" dirty="0">
                <a:solidFill>
                  <a:srgbClr val="00FFFF"/>
                </a:solidFill>
                <a:latin typeface="Calibri" panose="020F0502020204030204" pitchFamily="34" charset="0"/>
                <a:cs typeface="Calibri" panose="020F0502020204030204" pitchFamily="34" charset="0"/>
                <a:sym typeface="Lato"/>
              </a:rPr>
            </a:br>
            <a:r>
              <a:rPr lang="en-IN" sz="1400" u="sng" dirty="0">
                <a:solidFill>
                  <a:srgbClr val="FF0000"/>
                </a:solidFill>
                <a:latin typeface="Calibri" panose="020F0502020204030204" pitchFamily="34" charset="0"/>
                <a:cs typeface="Calibri" panose="020F0502020204030204" pitchFamily="34" charset="0"/>
                <a:sym typeface="Lato"/>
              </a:rPr>
              <a:t>Other Resources</a:t>
            </a:r>
            <a:br>
              <a:rPr lang="en-IN" sz="1400" u="sng" dirty="0">
                <a:latin typeface="Calibri" panose="020F0502020204030204" pitchFamily="34" charset="0"/>
                <a:cs typeface="Calibri" panose="020F0502020204030204" pitchFamily="34" charset="0"/>
                <a:sym typeface="Lato"/>
              </a:rPr>
            </a:br>
            <a:r>
              <a:rPr lang="en-IN" sz="1400" b="0" dirty="0">
                <a:solidFill>
                  <a:srgbClr val="00B0F0"/>
                </a:solidFill>
                <a:latin typeface="Calibri" panose="020F0502020204030204" pitchFamily="34" charset="0"/>
                <a:cs typeface="Calibri" panose="020F0502020204030204" pitchFamily="34" charset="0"/>
                <a:sym typeface="Lato"/>
              </a:rPr>
              <a:t>Machine learning</a:t>
            </a:r>
            <a:br>
              <a:rPr lang="en-IN" sz="1400" b="0" dirty="0">
                <a:solidFill>
                  <a:srgbClr val="00B0F0"/>
                </a:solidFill>
                <a:latin typeface="Calibri" panose="020F0502020204030204" pitchFamily="34" charset="0"/>
                <a:cs typeface="Calibri" panose="020F0502020204030204" pitchFamily="34" charset="0"/>
                <a:sym typeface="Lato"/>
              </a:rPr>
            </a:br>
            <a:r>
              <a:rPr lang="en-IN" sz="1400" b="0" dirty="0">
                <a:solidFill>
                  <a:srgbClr val="00B0F0"/>
                </a:solidFill>
                <a:latin typeface="Calibri" panose="020F0502020204030204" pitchFamily="34" charset="0"/>
                <a:cs typeface="Calibri" panose="020F0502020204030204" pitchFamily="34" charset="0"/>
                <a:sym typeface="Lato"/>
              </a:rPr>
              <a:t>Magnetic ink character recognition</a:t>
            </a:r>
            <a:br>
              <a:rPr lang="en-IN" sz="1400" b="0" dirty="0">
                <a:solidFill>
                  <a:srgbClr val="00B0F0"/>
                </a:solidFill>
                <a:latin typeface="Calibri" panose="020F0502020204030204" pitchFamily="34" charset="0"/>
                <a:cs typeface="Calibri" panose="020F0502020204030204" pitchFamily="34" charset="0"/>
                <a:sym typeface="Lato"/>
              </a:rPr>
            </a:br>
            <a:r>
              <a:rPr lang="en-IN" sz="1400" b="0" dirty="0">
                <a:solidFill>
                  <a:srgbClr val="00B0F0"/>
                </a:solidFill>
                <a:latin typeface="Calibri" panose="020F0502020204030204" pitchFamily="34" charset="0"/>
                <a:cs typeface="Calibri" panose="020F0502020204030204" pitchFamily="34" charset="0"/>
                <a:sym typeface="Lato"/>
              </a:rPr>
              <a:t>Object Character Recognition</a:t>
            </a:r>
            <a:br>
              <a:rPr lang="en-IN" sz="1400" b="0" dirty="0">
                <a:solidFill>
                  <a:srgbClr val="00B0F0"/>
                </a:solidFill>
                <a:latin typeface="Calibri" panose="020F0502020204030204" pitchFamily="34" charset="0"/>
                <a:cs typeface="Calibri" panose="020F0502020204030204" pitchFamily="34" charset="0"/>
                <a:sym typeface="Lato"/>
              </a:rPr>
            </a:br>
            <a:r>
              <a:rPr lang="en-IN" sz="1400" b="0" dirty="0">
                <a:solidFill>
                  <a:srgbClr val="00B0F0"/>
                </a:solidFill>
                <a:latin typeface="Calibri" panose="020F0502020204030204" pitchFamily="34" charset="0"/>
                <a:cs typeface="Calibri" panose="020F0502020204030204" pitchFamily="34" charset="0"/>
                <a:sym typeface="Lato"/>
              </a:rPr>
              <a:t>NLP, Image Recognition, Convolutional Neutral Network</a:t>
            </a:r>
            <a:br>
              <a:rPr lang="en-IN" sz="1600" b="0" dirty="0">
                <a:solidFill>
                  <a:srgbClr val="00FFFF"/>
                </a:solidFill>
                <a:latin typeface="Lato"/>
                <a:ea typeface="Lato"/>
                <a:cs typeface="Lato"/>
                <a:sym typeface="Lato"/>
              </a:rPr>
            </a:br>
            <a:endParaRPr sz="1600"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494629" y="750094"/>
            <a:ext cx="8280000" cy="4393406"/>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rgbClr val="00B0F0"/>
                </a:solidFill>
                <a:latin typeface="Lato"/>
                <a:ea typeface="Lato"/>
                <a:cs typeface="Lato"/>
                <a:sym typeface="Lato"/>
              </a:rPr>
              <a:t>At first, the image acquisition can be done by scanning cheques. Then, it is further divided into four parts: Segmentation of cheque, Handwritten text extraction from cheque, signature feature extraction and verification and CNN model for amount identification.</a:t>
            </a:r>
          </a:p>
          <a:p>
            <a:pPr marL="0" lvl="0" indent="0" algn="just" rtl="0">
              <a:spcBef>
                <a:spcPts val="0"/>
              </a:spcBef>
              <a:spcAft>
                <a:spcPts val="0"/>
              </a:spcAft>
              <a:buNone/>
            </a:pPr>
            <a:r>
              <a:rPr lang="en-US" b="1" u="sng" dirty="0">
                <a:solidFill>
                  <a:srgbClr val="00B050"/>
                </a:solidFill>
                <a:latin typeface="Lato"/>
                <a:ea typeface="Lato"/>
                <a:cs typeface="Lato"/>
                <a:sym typeface="Lato"/>
              </a:rPr>
              <a:t>The architecture of signature feature extraction:</a:t>
            </a:r>
          </a:p>
          <a:p>
            <a:pPr marL="0" lvl="0" indent="0" algn="just" rtl="0">
              <a:spcBef>
                <a:spcPts val="0"/>
              </a:spcBef>
              <a:spcAft>
                <a:spcPts val="0"/>
              </a:spcAft>
              <a:buNone/>
            </a:pPr>
            <a:r>
              <a:rPr lang="en-US" dirty="0">
                <a:solidFill>
                  <a:srgbClr val="00B0F0"/>
                </a:solidFill>
                <a:latin typeface="Lato"/>
                <a:ea typeface="Lato"/>
                <a:cs typeface="Lato"/>
                <a:sym typeface="Lato"/>
              </a:rPr>
              <a:t>Input bank cheque--&gt;Cropping to domain of signature--&gt;Feature extraction--&gt;Sign Recognition--&gt;Display message.</a:t>
            </a:r>
          </a:p>
        </p:txBody>
      </p:sp>
      <p:pic>
        <p:nvPicPr>
          <p:cNvPr id="2" name="Google Shape;398;p2">
            <a:extLst>
              <a:ext uri="{FF2B5EF4-FFF2-40B4-BE49-F238E27FC236}">
                <a16:creationId xmlns:a16="http://schemas.microsoft.com/office/drawing/2014/main" id="{56DABF92-8EA7-E4DF-C734-C07DB0DA5474}"/>
              </a:ext>
            </a:extLst>
          </p:cNvPr>
          <p:cNvPicPr preferRelativeResize="0"/>
          <p:nvPr/>
        </p:nvPicPr>
        <p:blipFill>
          <a:blip r:embed="rId3">
            <a:alphaModFix/>
          </a:blip>
          <a:stretch>
            <a:fillRect/>
          </a:stretch>
        </p:blipFill>
        <p:spPr>
          <a:xfrm>
            <a:off x="1084299" y="2571750"/>
            <a:ext cx="6775376" cy="208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494629" y="1154293"/>
            <a:ext cx="8238600" cy="2396151"/>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00000"/>
              </a:lnSpc>
              <a:spcBef>
                <a:spcPts val="0"/>
              </a:spcBef>
              <a:spcAft>
                <a:spcPts val="0"/>
              </a:spcAft>
              <a:buClr>
                <a:srgbClr val="FF0000"/>
              </a:buClr>
              <a:buSzPts val="1400"/>
              <a:buFont typeface="Arial" panose="020B0604020202020204" pitchFamily="34" charset="0"/>
              <a:buChar char="•"/>
            </a:pPr>
            <a:r>
              <a:rPr lang="en-US" dirty="0">
                <a:solidFill>
                  <a:srgbClr val="7030A0"/>
                </a:solidFill>
              </a:rPr>
              <a:t>Unlike competitors, our program would provide full-proof solution to cheque processing, starting from scanning the cheque image to transferring the funds from one account to another (Imitated by SQL databases).</a:t>
            </a:r>
          </a:p>
          <a:p>
            <a:pPr marL="285750" marR="0" lvl="0" indent="-285750" algn="just" rtl="0">
              <a:lnSpc>
                <a:spcPct val="100000"/>
              </a:lnSpc>
              <a:spcBef>
                <a:spcPts val="0"/>
              </a:spcBef>
              <a:spcAft>
                <a:spcPts val="0"/>
              </a:spcAft>
              <a:buClr>
                <a:srgbClr val="FF0000"/>
              </a:buClr>
              <a:buSzPts val="1400"/>
              <a:buFont typeface="Arial" panose="020B0604020202020204" pitchFamily="34" charset="0"/>
              <a:buChar char="•"/>
            </a:pPr>
            <a:r>
              <a:rPr lang="en-US" dirty="0">
                <a:solidFill>
                  <a:srgbClr val="7030A0"/>
                </a:solidFill>
              </a:rPr>
              <a:t>The program would ensure data privacy and security as the data extracted from cheques would be stored in SQL Databases.</a:t>
            </a:r>
          </a:p>
          <a:p>
            <a:pPr marL="285750" marR="0" lvl="0" indent="-285750" algn="just" rtl="0">
              <a:lnSpc>
                <a:spcPct val="100000"/>
              </a:lnSpc>
              <a:spcBef>
                <a:spcPts val="0"/>
              </a:spcBef>
              <a:spcAft>
                <a:spcPts val="0"/>
              </a:spcAft>
              <a:buClr>
                <a:srgbClr val="FF0000"/>
              </a:buClr>
              <a:buSzPts val="1400"/>
              <a:buFont typeface="Arial" panose="020B0604020202020204" pitchFamily="34" charset="0"/>
              <a:buChar char="•"/>
            </a:pPr>
            <a:r>
              <a:rPr lang="en-US" dirty="0">
                <a:solidFill>
                  <a:srgbClr val="7030A0"/>
                </a:solidFill>
              </a:rPr>
              <a:t>Most of the cheque processing programs don’t focus on the fraudulent detection factor, in our program we would not only verify the signature but also create a model for identifying different handwriting on the same cheque that would be indicating frauds.</a:t>
            </a:r>
          </a:p>
          <a:p>
            <a:pPr marL="285750" marR="0" lvl="0" indent="-285750" algn="just" rtl="0">
              <a:lnSpc>
                <a:spcPct val="100000"/>
              </a:lnSpc>
              <a:spcBef>
                <a:spcPts val="0"/>
              </a:spcBef>
              <a:spcAft>
                <a:spcPts val="0"/>
              </a:spcAft>
              <a:buClr>
                <a:srgbClr val="FF0000"/>
              </a:buClr>
              <a:buSzPts val="1400"/>
              <a:buFont typeface="Arial" panose="020B0604020202020204" pitchFamily="34" charset="0"/>
              <a:buChar char="•"/>
            </a:pPr>
            <a:r>
              <a:rPr lang="en-US" dirty="0">
                <a:solidFill>
                  <a:srgbClr val="7030A0"/>
                </a:solidFill>
              </a:rPr>
              <a:t>For current usage, the model would be deployed on Flask/Django/React. Allowing users to seamlessly use the following program.</a:t>
            </a:r>
            <a:endParaRPr sz="1400" b="0" i="0" u="none" strike="noStrike" cap="none" dirty="0">
              <a:solidFill>
                <a:srgbClr val="7030A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Link &amp; </a:t>
            </a:r>
            <a:r>
              <a:rPr lang="en" sz="2000" b="1" i="0" u="none" strike="noStrike" cap="none" dirty="0">
                <a:solidFill>
                  <a:srgbClr val="4A4548"/>
                </a:solidFill>
                <a:highlight>
                  <a:srgbClr val="FFFFFF"/>
                </a:highlight>
                <a:latin typeface="Lato"/>
                <a:ea typeface="Lato"/>
                <a:cs typeface="Lato"/>
                <a:sym typeface="Lato"/>
              </a:rPr>
              <a:t>supporting diagrams, screenshots, if any</a:t>
            </a:r>
            <a:endParaRPr sz="2000" b="1" i="0" u="none" strike="noStrike" cap="none" dirty="0">
              <a:solidFill>
                <a:srgbClr val="1F1F50"/>
              </a:solidFill>
              <a:latin typeface="Lato"/>
              <a:ea typeface="Lato"/>
              <a:cs typeface="Lato"/>
              <a:sym typeface="Lato"/>
            </a:endParaRPr>
          </a:p>
        </p:txBody>
      </p:sp>
      <p:grpSp>
        <p:nvGrpSpPr>
          <p:cNvPr id="48" name="Group 47">
            <a:extLst>
              <a:ext uri="{FF2B5EF4-FFF2-40B4-BE49-F238E27FC236}">
                <a16:creationId xmlns:a16="http://schemas.microsoft.com/office/drawing/2014/main" id="{D132DBFD-3DD0-6E46-2B72-9B14957E5BD1}"/>
              </a:ext>
            </a:extLst>
          </p:cNvPr>
          <p:cNvGrpSpPr/>
          <p:nvPr/>
        </p:nvGrpSpPr>
        <p:grpSpPr>
          <a:xfrm>
            <a:off x="943528" y="644362"/>
            <a:ext cx="7322343" cy="4334194"/>
            <a:chOff x="968020" y="400990"/>
            <a:chExt cx="7322343" cy="4563279"/>
          </a:xfrm>
        </p:grpSpPr>
        <p:grpSp>
          <p:nvGrpSpPr>
            <p:cNvPr id="45" name="Group 44">
              <a:extLst>
                <a:ext uri="{FF2B5EF4-FFF2-40B4-BE49-F238E27FC236}">
                  <a16:creationId xmlns:a16="http://schemas.microsoft.com/office/drawing/2014/main" id="{D9A31B7D-48B3-5450-2F66-2C2C01BF9B46}"/>
                </a:ext>
              </a:extLst>
            </p:cNvPr>
            <p:cNvGrpSpPr/>
            <p:nvPr/>
          </p:nvGrpSpPr>
          <p:grpSpPr>
            <a:xfrm>
              <a:off x="968020" y="400990"/>
              <a:ext cx="7322343" cy="4563279"/>
              <a:chOff x="1035333" y="136672"/>
              <a:chExt cx="7322343" cy="4563279"/>
            </a:xfrm>
          </p:grpSpPr>
          <p:cxnSp>
            <p:nvCxnSpPr>
              <p:cNvPr id="26" name="Straight Connector 25">
                <a:extLst>
                  <a:ext uri="{FF2B5EF4-FFF2-40B4-BE49-F238E27FC236}">
                    <a16:creationId xmlns:a16="http://schemas.microsoft.com/office/drawing/2014/main" id="{53025CB3-1375-6D35-119F-1F7CB1898C07}"/>
                  </a:ext>
                </a:extLst>
              </p:cNvPr>
              <p:cNvCxnSpPr>
                <a:endCxn id="9" idx="2"/>
              </p:cNvCxnSpPr>
              <p:nvPr/>
            </p:nvCxnSpPr>
            <p:spPr>
              <a:xfrm flipV="1">
                <a:off x="2565700" y="3017276"/>
                <a:ext cx="1" cy="170234"/>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E807B2F-EBAB-C4F1-7BD6-E24CF9FF0502}"/>
                  </a:ext>
                </a:extLst>
              </p:cNvPr>
              <p:cNvCxnSpPr>
                <a:cxnSpLocks/>
                <a:endCxn id="11" idx="2"/>
              </p:cNvCxnSpPr>
              <p:nvPr/>
            </p:nvCxnSpPr>
            <p:spPr>
              <a:xfrm flipV="1">
                <a:off x="6775840" y="3025884"/>
                <a:ext cx="2486" cy="157339"/>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5C9E8998-80C8-C1E1-AAFE-98B1C45646DA}"/>
                  </a:ext>
                </a:extLst>
              </p:cNvPr>
              <p:cNvGrpSpPr/>
              <p:nvPr/>
            </p:nvGrpSpPr>
            <p:grpSpPr>
              <a:xfrm>
                <a:off x="1035333" y="136672"/>
                <a:ext cx="7322343" cy="4563279"/>
                <a:chOff x="1035333" y="153577"/>
                <a:chExt cx="7322343" cy="4546374"/>
              </a:xfrm>
            </p:grpSpPr>
            <p:grpSp>
              <p:nvGrpSpPr>
                <p:cNvPr id="2" name="Group 1">
                  <a:extLst>
                    <a:ext uri="{FF2B5EF4-FFF2-40B4-BE49-F238E27FC236}">
                      <a16:creationId xmlns:a16="http://schemas.microsoft.com/office/drawing/2014/main" id="{19B82BD5-9B3F-8F94-E509-B920A7F169BA}"/>
                    </a:ext>
                  </a:extLst>
                </p:cNvPr>
                <p:cNvGrpSpPr/>
                <p:nvPr/>
              </p:nvGrpSpPr>
              <p:grpSpPr>
                <a:xfrm>
                  <a:off x="2055178" y="1872297"/>
                  <a:ext cx="5233670" cy="2827654"/>
                  <a:chOff x="0" y="0"/>
                  <a:chExt cx="5233851" cy="2871652"/>
                </a:xfrm>
              </p:grpSpPr>
              <p:sp>
                <p:nvSpPr>
                  <p:cNvPr id="3" name="Rectangle 2">
                    <a:extLst>
                      <a:ext uri="{FF2B5EF4-FFF2-40B4-BE49-F238E27FC236}">
                        <a16:creationId xmlns:a16="http://schemas.microsoft.com/office/drawing/2014/main" id="{5D6B2920-885A-1D94-7753-53BA074FFC79}"/>
                      </a:ext>
                    </a:extLst>
                  </p:cNvPr>
                  <p:cNvSpPr/>
                  <p:nvPr/>
                </p:nvSpPr>
                <p:spPr>
                  <a:xfrm>
                    <a:off x="1921328" y="0"/>
                    <a:ext cx="1440180" cy="365760"/>
                  </a:xfrm>
                  <a:prstGeom prst="rect">
                    <a:avLst/>
                  </a:prstGeom>
                  <a:solidFill>
                    <a:srgbClr val="00B0F0"/>
                  </a:solidFill>
                  <a:ln>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b="1" dirty="0">
                        <a:effectLst/>
                        <a:ea typeface="Calibri" panose="020F0502020204030204" pitchFamily="34" charset="0"/>
                        <a:cs typeface="Times New Roman" panose="02020603050405020304" pitchFamily="18" charset="0"/>
                      </a:rPr>
                      <a:t>Image Processing and Data Extraction Techniques</a:t>
                    </a:r>
                    <a:endParaRPr lang="en-IN" sz="1100" dirty="0">
                      <a:effectLst/>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B39CB791-699F-04B9-277E-7492EBE452EC}"/>
                      </a:ext>
                    </a:extLst>
                  </p:cNvPr>
                  <p:cNvCxnSpPr/>
                  <p:nvPr/>
                </p:nvCxnSpPr>
                <p:spPr>
                  <a:xfrm>
                    <a:off x="2615292" y="381000"/>
                    <a:ext cx="0" cy="20574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93F069E-B19D-A439-DBF2-04554D2AC77A}"/>
                      </a:ext>
                    </a:extLst>
                  </p:cNvPr>
                  <p:cNvCxnSpPr/>
                  <p:nvPr/>
                </p:nvCxnSpPr>
                <p:spPr>
                  <a:xfrm flipV="1">
                    <a:off x="492578" y="574222"/>
                    <a:ext cx="4244340" cy="762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39FF78A-FDF9-9DD3-E884-08F0524F4DDB}"/>
                      </a:ext>
                    </a:extLst>
                  </p:cNvPr>
                  <p:cNvCxnSpPr/>
                  <p:nvPr/>
                </p:nvCxnSpPr>
                <p:spPr>
                  <a:xfrm>
                    <a:off x="2615292" y="571500"/>
                    <a:ext cx="0" cy="26289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2695D5F-EF87-FBF0-2F37-A9DF56873BB5}"/>
                      </a:ext>
                    </a:extLst>
                  </p:cNvPr>
                  <p:cNvCxnSpPr/>
                  <p:nvPr/>
                </p:nvCxnSpPr>
                <p:spPr>
                  <a:xfrm>
                    <a:off x="4721678" y="571500"/>
                    <a:ext cx="0" cy="23622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8671336-B3FF-6106-C92E-E556AEDC4C84}"/>
                      </a:ext>
                    </a:extLst>
                  </p:cNvPr>
                  <p:cNvCxnSpPr/>
                  <p:nvPr/>
                </p:nvCxnSpPr>
                <p:spPr>
                  <a:xfrm>
                    <a:off x="503464" y="576943"/>
                    <a:ext cx="0" cy="23241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CF359BF-9B04-1AB3-BCD9-4BAEBBD781C9}"/>
                      </a:ext>
                    </a:extLst>
                  </p:cNvPr>
                  <p:cNvSpPr/>
                  <p:nvPr/>
                </p:nvSpPr>
                <p:spPr>
                  <a:xfrm>
                    <a:off x="0" y="810986"/>
                    <a:ext cx="1021080" cy="35814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b="1">
                        <a:solidFill>
                          <a:srgbClr val="000000"/>
                        </a:solidFill>
                        <a:effectLst/>
                        <a:ea typeface="Calibri" panose="020F0502020204030204" pitchFamily="34" charset="0"/>
                        <a:cs typeface="Times New Roman" panose="02020603050405020304" pitchFamily="18" charset="0"/>
                      </a:rPr>
                      <a:t>Field Extraction using OCR</a:t>
                    </a:r>
                    <a:endParaRPr lang="en-IN" sz="1100">
                      <a:effectLst/>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95AAFBDF-7116-0D24-8C57-C8D05A1AD1B5}"/>
                      </a:ext>
                    </a:extLst>
                  </p:cNvPr>
                  <p:cNvSpPr/>
                  <p:nvPr/>
                </p:nvSpPr>
                <p:spPr>
                  <a:xfrm>
                    <a:off x="2215242" y="827315"/>
                    <a:ext cx="807720" cy="32004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b="1">
                        <a:solidFill>
                          <a:srgbClr val="000000"/>
                        </a:solidFill>
                        <a:effectLst/>
                        <a:ea typeface="Calibri" panose="020F0502020204030204" pitchFamily="34" charset="0"/>
                        <a:cs typeface="Times New Roman" panose="02020603050405020304" pitchFamily="18" charset="0"/>
                      </a:rPr>
                      <a:t>Modified CNN</a:t>
                    </a:r>
                    <a:endParaRPr lang="en-IN" sz="1100">
                      <a:effectLst/>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08031B63-4645-13E4-3F69-E272251993A8}"/>
                      </a:ext>
                    </a:extLst>
                  </p:cNvPr>
                  <p:cNvSpPr/>
                  <p:nvPr/>
                </p:nvSpPr>
                <p:spPr>
                  <a:xfrm>
                    <a:off x="4212771" y="827315"/>
                    <a:ext cx="1021080" cy="35052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b="1">
                        <a:solidFill>
                          <a:srgbClr val="000000"/>
                        </a:solidFill>
                        <a:effectLst/>
                        <a:ea typeface="Calibri" panose="020F0502020204030204" pitchFamily="34" charset="0"/>
                        <a:cs typeface="Times New Roman" panose="02020603050405020304" pitchFamily="18" charset="0"/>
                      </a:rPr>
                      <a:t>Feature Extraction  and PCA</a:t>
                    </a:r>
                    <a:endParaRPr lang="en-IN" sz="1100">
                      <a:effectLst/>
                      <a:ea typeface="Calibri" panose="020F0502020204030204" pitchFamily="34"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4E130525-2222-F3D4-1C04-F5BAAE332BC1}"/>
                      </a:ext>
                    </a:extLst>
                  </p:cNvPr>
                  <p:cNvCxnSpPr/>
                  <p:nvPr/>
                </p:nvCxnSpPr>
                <p:spPr>
                  <a:xfrm>
                    <a:off x="2607128" y="1055915"/>
                    <a:ext cx="0" cy="40386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1667E35-E158-BCCE-2F7E-B88C02EDB3A5}"/>
                      </a:ext>
                    </a:extLst>
                  </p:cNvPr>
                  <p:cNvCxnSpPr/>
                  <p:nvPr/>
                </p:nvCxnSpPr>
                <p:spPr>
                  <a:xfrm>
                    <a:off x="510540" y="1335678"/>
                    <a:ext cx="210312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491C94E-6548-D49B-D5B6-DA176C9C2FA0}"/>
                      </a:ext>
                    </a:extLst>
                  </p:cNvPr>
                  <p:cNvCxnSpPr/>
                  <p:nvPr/>
                </p:nvCxnSpPr>
                <p:spPr>
                  <a:xfrm flipH="1">
                    <a:off x="2572838" y="1327515"/>
                    <a:ext cx="2148840" cy="762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80AF724-73A9-2E71-8C06-2DFBF595FC22}"/>
                      </a:ext>
                    </a:extLst>
                  </p:cNvPr>
                  <p:cNvSpPr/>
                  <p:nvPr/>
                </p:nvSpPr>
                <p:spPr>
                  <a:xfrm>
                    <a:off x="2149928" y="1458686"/>
                    <a:ext cx="922020" cy="2514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900" b="1" i="1">
                        <a:solidFill>
                          <a:srgbClr val="000000"/>
                        </a:solidFill>
                        <a:effectLst/>
                        <a:ea typeface="Calibri" panose="020F0502020204030204" pitchFamily="34" charset="0"/>
                        <a:cs typeface="Times New Roman" panose="02020603050405020304" pitchFamily="18" charset="0"/>
                      </a:rPr>
                      <a:t>Verification</a:t>
                    </a:r>
                    <a:endParaRPr lang="en-IN" sz="1100">
                      <a:effectLst/>
                      <a:ea typeface="Calibri" panose="020F0502020204030204" pitchFamily="34" charset="0"/>
                      <a:cs typeface="Times New Roman" panose="02020603050405020304" pitchFamily="18" charset="0"/>
                    </a:endParaRPr>
                  </a:p>
                </p:txBody>
              </p:sp>
              <p:sp>
                <p:nvSpPr>
                  <p:cNvPr id="17" name="Diamond 16">
                    <a:extLst>
                      <a:ext uri="{FF2B5EF4-FFF2-40B4-BE49-F238E27FC236}">
                        <a16:creationId xmlns:a16="http://schemas.microsoft.com/office/drawing/2014/main" id="{03CFFDD3-9CAC-3554-1AFA-640D5E30C8D4}"/>
                      </a:ext>
                    </a:extLst>
                  </p:cNvPr>
                  <p:cNvSpPr/>
                  <p:nvPr/>
                </p:nvSpPr>
                <p:spPr>
                  <a:xfrm>
                    <a:off x="1475014" y="1885950"/>
                    <a:ext cx="2240280" cy="461010"/>
                  </a:xfrm>
                  <a:prstGeom prst="diamond">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b="1">
                        <a:solidFill>
                          <a:srgbClr val="000000"/>
                        </a:solidFill>
                        <a:effectLst/>
                        <a:ea typeface="Calibri" panose="020F0502020204030204" pitchFamily="34" charset="0"/>
                        <a:cs typeface="Times New Roman" panose="02020603050405020304" pitchFamily="18" charset="0"/>
                      </a:rPr>
                      <a:t>If (Validation==True)</a:t>
                    </a:r>
                    <a:endParaRPr lang="en-IN" sz="1100">
                      <a:effectLst/>
                      <a:ea typeface="Calibri" panose="020F0502020204030204" pitchFamily="34" charset="0"/>
                      <a:cs typeface="Times New Roman" panose="02020603050405020304" pitchFamily="18" charset="0"/>
                    </a:endParaRPr>
                  </a:p>
                </p:txBody>
              </p:sp>
              <p:cxnSp>
                <p:nvCxnSpPr>
                  <p:cNvPr id="18" name="Connector: Curved 17">
                    <a:extLst>
                      <a:ext uri="{FF2B5EF4-FFF2-40B4-BE49-F238E27FC236}">
                        <a16:creationId xmlns:a16="http://schemas.microsoft.com/office/drawing/2014/main" id="{6DBD2DDA-C6B8-CB73-230B-EE1381AB9E14}"/>
                      </a:ext>
                    </a:extLst>
                  </p:cNvPr>
                  <p:cNvCxnSpPr/>
                  <p:nvPr/>
                </p:nvCxnSpPr>
                <p:spPr>
                  <a:xfrm>
                    <a:off x="2618014" y="2378529"/>
                    <a:ext cx="1531620" cy="152400"/>
                  </a:xfrm>
                  <a:prstGeom prst="curvedConnector3">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86F17742-79BD-F6F4-50AE-BB94F7C93615}"/>
                      </a:ext>
                    </a:extLst>
                  </p:cNvPr>
                  <p:cNvSpPr/>
                  <p:nvPr/>
                </p:nvSpPr>
                <p:spPr>
                  <a:xfrm>
                    <a:off x="4103913" y="2362200"/>
                    <a:ext cx="1107427" cy="50292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b="1" dirty="0">
                        <a:solidFill>
                          <a:srgbClr val="000000"/>
                        </a:solidFill>
                        <a:effectLst/>
                        <a:ea typeface="Calibri" panose="020F0502020204030204" pitchFamily="34" charset="0"/>
                        <a:cs typeface="Times New Roman" panose="02020603050405020304" pitchFamily="18" charset="0"/>
                      </a:rPr>
                      <a:t>Failed Transaction</a:t>
                    </a:r>
                    <a:endParaRPr lang="en-IN" sz="1100" dirty="0">
                      <a:effectLst/>
                      <a:ea typeface="Calibri" panose="020F0502020204030204" pitchFamily="34" charset="0"/>
                      <a:cs typeface="Times New Roman" panose="02020603050405020304" pitchFamily="18" charset="0"/>
                    </a:endParaRPr>
                  </a:p>
                </p:txBody>
              </p:sp>
              <p:sp>
                <p:nvSpPr>
                  <p:cNvPr id="20" name="Oval 19">
                    <a:extLst>
                      <a:ext uri="{FF2B5EF4-FFF2-40B4-BE49-F238E27FC236}">
                        <a16:creationId xmlns:a16="http://schemas.microsoft.com/office/drawing/2014/main" id="{F0FE05B7-1301-950E-F148-3CBFA8940275}"/>
                      </a:ext>
                    </a:extLst>
                  </p:cNvPr>
                  <p:cNvSpPr/>
                  <p:nvPr/>
                </p:nvSpPr>
                <p:spPr>
                  <a:xfrm>
                    <a:off x="187973" y="2383972"/>
                    <a:ext cx="1107427" cy="48768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b="1" i="1">
                        <a:solidFill>
                          <a:srgbClr val="000000"/>
                        </a:solidFill>
                        <a:effectLst/>
                        <a:ea typeface="Calibri" panose="020F0502020204030204" pitchFamily="34" charset="0"/>
                        <a:cs typeface="Times New Roman" panose="02020603050405020304" pitchFamily="18" charset="0"/>
                      </a:rPr>
                      <a:t>Success Transaction</a:t>
                    </a:r>
                    <a:endParaRPr lang="en-IN" sz="1100">
                      <a:effectLst/>
                      <a:ea typeface="Calibri" panose="020F0502020204030204" pitchFamily="34" charset="0"/>
                      <a:cs typeface="Times New Roman" panose="02020603050405020304" pitchFamily="18" charset="0"/>
                    </a:endParaRPr>
                  </a:p>
                </p:txBody>
              </p:sp>
              <p:cxnSp>
                <p:nvCxnSpPr>
                  <p:cNvPr id="21" name="Connector: Curved 20">
                    <a:extLst>
                      <a:ext uri="{FF2B5EF4-FFF2-40B4-BE49-F238E27FC236}">
                        <a16:creationId xmlns:a16="http://schemas.microsoft.com/office/drawing/2014/main" id="{B9A13B0E-FCB0-11B6-E859-2D3A1E505075}"/>
                      </a:ext>
                    </a:extLst>
                  </p:cNvPr>
                  <p:cNvCxnSpPr/>
                  <p:nvPr/>
                </p:nvCxnSpPr>
                <p:spPr>
                  <a:xfrm flipH="1">
                    <a:off x="1208314" y="2383972"/>
                    <a:ext cx="1394460" cy="140970"/>
                  </a:xfrm>
                  <a:prstGeom prst="curvedConnector3">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AA17370-BE83-5295-65C6-4B2846503BAA}"/>
                      </a:ext>
                    </a:extLst>
                  </p:cNvPr>
                  <p:cNvCxnSpPr/>
                  <p:nvPr/>
                </p:nvCxnSpPr>
                <p:spPr>
                  <a:xfrm>
                    <a:off x="2604407" y="1725386"/>
                    <a:ext cx="0" cy="16002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36" name="Picture 35">
                  <a:extLst>
                    <a:ext uri="{FF2B5EF4-FFF2-40B4-BE49-F238E27FC236}">
                      <a16:creationId xmlns:a16="http://schemas.microsoft.com/office/drawing/2014/main" id="{ABEC1085-72C6-EF1C-8EAC-9B7DF6829A09}"/>
                    </a:ext>
                  </a:extLst>
                </p:cNvPr>
                <p:cNvPicPr>
                  <a:picLocks noChangeAspect="1"/>
                </p:cNvPicPr>
                <p:nvPr/>
              </p:nvPicPr>
              <p:blipFill>
                <a:blip r:embed="rId3"/>
                <a:stretch>
                  <a:fillRect/>
                </a:stretch>
              </p:blipFill>
              <p:spPr>
                <a:xfrm>
                  <a:off x="1035333" y="153577"/>
                  <a:ext cx="7322343" cy="1523656"/>
                </a:xfrm>
                <a:prstGeom prst="rect">
                  <a:avLst/>
                </a:prstGeom>
              </p:spPr>
            </p:pic>
          </p:grpSp>
        </p:grpSp>
        <p:cxnSp>
          <p:nvCxnSpPr>
            <p:cNvPr id="47" name="Straight Connector 46">
              <a:extLst>
                <a:ext uri="{FF2B5EF4-FFF2-40B4-BE49-F238E27FC236}">
                  <a16:creationId xmlns:a16="http://schemas.microsoft.com/office/drawing/2014/main" id="{B7E831DC-B312-6EB6-26AC-02CC4CB3F992}"/>
                </a:ext>
              </a:extLst>
            </p:cNvPr>
            <p:cNvCxnSpPr>
              <a:cxnSpLocks/>
              <a:stCxn id="3" idx="0"/>
            </p:cNvCxnSpPr>
            <p:nvPr/>
          </p:nvCxnSpPr>
          <p:spPr>
            <a:xfrm flipV="1">
              <a:off x="4629192" y="1903758"/>
              <a:ext cx="0" cy="222343"/>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1549913"/>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IN" sz="1500" dirty="0"/>
              <a:t>Vaibhav Kumar Gupta</a:t>
            </a:r>
          </a:p>
          <a:p>
            <a:pPr marL="0" lvl="0" indent="0" algn="l" rtl="0">
              <a:lnSpc>
                <a:spcPct val="150000"/>
              </a:lnSpc>
              <a:spcBef>
                <a:spcPts val="0"/>
              </a:spcBef>
              <a:spcAft>
                <a:spcPts val="1600"/>
              </a:spcAft>
              <a:buSzPts val="1800"/>
              <a:buNone/>
            </a:pPr>
            <a:r>
              <a:rPr lang="en-IN" sz="1500" dirty="0" err="1"/>
              <a:t>Khyati</a:t>
            </a:r>
            <a:r>
              <a:rPr lang="en-IN" sz="1500" dirty="0"/>
              <a:t> Jha</a:t>
            </a:r>
          </a:p>
          <a:p>
            <a:pPr marL="0" lvl="0" indent="0" algn="l" rtl="0">
              <a:lnSpc>
                <a:spcPct val="150000"/>
              </a:lnSpc>
              <a:spcBef>
                <a:spcPts val="0"/>
              </a:spcBef>
              <a:spcAft>
                <a:spcPts val="1600"/>
              </a:spcAft>
              <a:buSzPts val="1800"/>
              <a:buNone/>
            </a:pPr>
            <a:r>
              <a:rPr lang="en-IN" sz="1500" dirty="0"/>
              <a:t>Sourabh </a:t>
            </a:r>
            <a:r>
              <a:rPr lang="en-IN" sz="1500" dirty="0" err="1"/>
              <a:t>Pargai</a:t>
            </a:r>
            <a:endParaRPr lang="en-IN"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630</Words>
  <Application>Microsoft Office PowerPoint</Application>
  <PresentationFormat>On-screen Show (16:9)</PresentationFormat>
  <Paragraphs>52</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Lato Black</vt:lpstr>
      <vt:lpstr>Lato</vt:lpstr>
      <vt:lpstr>Trebuchet MS</vt:lpstr>
      <vt:lpstr>Calibri</vt:lpstr>
      <vt:lpstr>Arial</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Vaibhav Kumar Gupta</dc:creator>
  <cp:lastModifiedBy>Vaibhav Kumar Gupta</cp:lastModifiedBy>
  <cp:revision>9</cp:revision>
  <dcterms:modified xsi:type="dcterms:W3CDTF">2022-09-18T11:43:45Z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