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2" r:id="rId3"/>
    <p:sldId id="263" r:id="rId4"/>
    <p:sldId id="264" r:id="rId5"/>
    <p:sldId id="265"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91" autoAdjust="0"/>
  </p:normalViewPr>
  <p:slideViewPr>
    <p:cSldViewPr snapToGrid="0" snapToObjects="1">
      <p:cViewPr varScale="1">
        <p:scale>
          <a:sx n="54" d="100"/>
          <a:sy n="54" d="100"/>
        </p:scale>
        <p:origin x="-403" y="-67"/>
      </p:cViewPr>
      <p:guideLst>
        <p:guide orient="horz" pos="2160"/>
        <p:guide pos="2880"/>
      </p:guideLst>
    </p:cSldViewPr>
  </p:slideViewPr>
  <p:notesTextViewPr>
    <p:cViewPr>
      <p:scale>
        <a:sx n="100" d="100"/>
        <a:sy n="100" d="100"/>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A06D7-F082-DE49-AB94-703D5EFD9956}" type="datetimeFigureOut">
              <a:rPr lang="en-US" smtClean="0"/>
              <a:t>6/11/2015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FA2902-2C1A-1F4B-859D-057FB7A78A11}" type="slidenum">
              <a:rPr lang="en-US" smtClean="0"/>
              <a:t>‹#›</a:t>
            </a:fld>
            <a:endParaRPr lang="en-US"/>
          </a:p>
        </p:txBody>
      </p:sp>
    </p:spTree>
    <p:extLst>
      <p:ext uri="{BB962C8B-B14F-4D97-AF65-F5344CB8AC3E}">
        <p14:creationId xmlns:p14="http://schemas.microsoft.com/office/powerpoint/2010/main" val="6222734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teof.creativecommons.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Hello and good afternoon!</a:t>
            </a:r>
          </a:p>
          <a:p>
            <a:r>
              <a:rPr lang="en-AU" dirty="0" smtClean="0"/>
              <a:t>My name is…</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I’m a librarian. I work</a:t>
            </a:r>
            <a:r>
              <a:rPr lang="en-AU" baseline="0" dirty="0" smtClean="0"/>
              <a:t> in a university library- QUT. </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smtClean="0"/>
              <a:t>I’m also the UCO</a:t>
            </a:r>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smtClean="0"/>
              <a:t>I also work for the Creative Commons organisation – in the </a:t>
            </a:r>
            <a:r>
              <a:rPr lang="en-AU" baseline="0" dirty="0" err="1" smtClean="0"/>
              <a:t>glogal</a:t>
            </a:r>
            <a:r>
              <a:rPr lang="en-AU" baseline="0" dirty="0" smtClean="0"/>
              <a:t> network of affiliates- Creative Commons Australia- in the project group at QUT.</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AU" baseline="0" dirty="0" smtClean="0"/>
              <a:t>My roles give me the opportunity to understand copyright, copyright licensing, the view from libraries, our challenges and aspirations.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AU" baseline="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fld id="{CDFA2902-2C1A-1F4B-859D-057FB7A78A11}" type="slidenum">
              <a:rPr lang="en-US" smtClean="0"/>
              <a:t>1</a:t>
            </a:fld>
            <a:endParaRPr lang="en-US"/>
          </a:p>
        </p:txBody>
      </p:sp>
    </p:spTree>
    <p:extLst>
      <p:ext uri="{BB962C8B-B14F-4D97-AF65-F5344CB8AC3E}">
        <p14:creationId xmlns:p14="http://schemas.microsoft.com/office/powerpoint/2010/main" val="37438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Creative Commons is well known and our licences are widely used. The 2014 </a:t>
            </a:r>
            <a:r>
              <a:rPr lang="en-AU" dirty="0" smtClean="0">
                <a:hlinkClick r:id="rId3"/>
              </a:rPr>
              <a:t>State of the Commons</a:t>
            </a:r>
            <a:r>
              <a:rPr lang="en-AU" dirty="0" smtClean="0"/>
              <a:t> report showed how widely the licences are used. In 2015 it is anticipated that over 1 Billion works on the internet will be open licensed using CC licences. </a:t>
            </a:r>
          </a:p>
          <a:p>
            <a:r>
              <a:rPr lang="en-AU" dirty="0" smtClean="0"/>
              <a:t> </a:t>
            </a:r>
          </a:p>
          <a:p>
            <a:r>
              <a:rPr lang="en-AU" dirty="0" smtClean="0"/>
              <a:t>Many of these are works that have been released by cultural heritage institutions. Creating digital collections and facilitating access and re-use through open licensing creates a new dimension to engagement with users and community.</a:t>
            </a:r>
          </a:p>
          <a:p>
            <a:endParaRPr lang="en-AU" dirty="0" smtClean="0"/>
          </a:p>
          <a:p>
            <a:endParaRPr lang="en-AU" dirty="0" smtClean="0"/>
          </a:p>
        </p:txBody>
      </p:sp>
      <p:sp>
        <p:nvSpPr>
          <p:cNvPr id="4" name="Slide Number Placeholder 3"/>
          <p:cNvSpPr>
            <a:spLocks noGrp="1"/>
          </p:cNvSpPr>
          <p:nvPr>
            <p:ph type="sldNum" sz="quarter" idx="10"/>
          </p:nvPr>
        </p:nvSpPr>
        <p:spPr/>
        <p:txBody>
          <a:bodyPr/>
          <a:lstStyle/>
          <a:p>
            <a:fld id="{CDFA2902-2C1A-1F4B-859D-057FB7A78A11}" type="slidenum">
              <a:rPr lang="en-US" smtClean="0"/>
              <a:t>2</a:t>
            </a:fld>
            <a:endParaRPr lang="en-US"/>
          </a:p>
        </p:txBody>
      </p:sp>
    </p:spTree>
    <p:extLst>
      <p:ext uri="{BB962C8B-B14F-4D97-AF65-F5344CB8AC3E}">
        <p14:creationId xmlns:p14="http://schemas.microsoft.com/office/powerpoint/2010/main" val="88100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Our mission is to make it easy for individuals and institutions to access, build on, and help grow the public commons of cultural, educational, and scientific works that has existed for thousands of years. </a:t>
            </a:r>
            <a:endParaRPr lang="en-US" dirty="0" smtClean="0"/>
          </a:p>
          <a:p>
            <a:endParaRPr lang="en-AU" dirty="0"/>
          </a:p>
        </p:txBody>
      </p:sp>
      <p:sp>
        <p:nvSpPr>
          <p:cNvPr id="4" name="Slide Number Placeholder 3"/>
          <p:cNvSpPr>
            <a:spLocks noGrp="1"/>
          </p:cNvSpPr>
          <p:nvPr>
            <p:ph type="sldNum" sz="quarter" idx="10"/>
          </p:nvPr>
        </p:nvSpPr>
        <p:spPr/>
        <p:txBody>
          <a:bodyPr/>
          <a:lstStyle/>
          <a:p>
            <a:fld id="{CDFA2902-2C1A-1F4B-859D-057FB7A78A11}" type="slidenum">
              <a:rPr lang="en-US" smtClean="0"/>
              <a:t>3</a:t>
            </a:fld>
            <a:endParaRPr lang="en-US"/>
          </a:p>
        </p:txBody>
      </p:sp>
    </p:spTree>
    <p:extLst>
      <p:ext uri="{BB962C8B-B14F-4D97-AF65-F5344CB8AC3E}">
        <p14:creationId xmlns:p14="http://schemas.microsoft.com/office/powerpoint/2010/main" val="71340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Librarians are champions of open</a:t>
            </a:r>
          </a:p>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But it helps to have information and resources to help</a:t>
            </a:r>
          </a:p>
          <a:p>
            <a:pPr marL="0" marR="0" indent="0" algn="l" defTabSz="457200" rtl="0" eaLnBrk="1" fontAlgn="auto" latinLnBrk="0" hangingPunct="1">
              <a:lnSpc>
                <a:spcPct val="100000"/>
              </a:lnSpc>
              <a:spcBef>
                <a:spcPts val="0"/>
              </a:spcBef>
              <a:spcAft>
                <a:spcPts val="0"/>
              </a:spcAft>
              <a:buClrTx/>
              <a:buSzTx/>
              <a:buFontTx/>
              <a:buNone/>
              <a:tabLst/>
              <a:defRPr/>
            </a:pPr>
            <a:endParaRPr lang="en-AU"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goal is to provide a set of reviewed resources that can be used for learning about Creative Commons (CC) and for delivering information sessions and presentations which inform the use of CC licences in the sector, with a focus on understanding the applicability of our licences and in the context of developing digital collections and making those collections accessible to the public. We have done the selection of resources, provided substantial content in presentation materials,  and licensed them openly so that you can share and adapt them as you require to meet your needs. </a:t>
            </a:r>
            <a:endParaRPr lang="en-US"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CDFA2902-2C1A-1F4B-859D-057FB7A78A11}" type="slidenum">
              <a:rPr lang="en-US" smtClean="0"/>
              <a:t>4</a:t>
            </a:fld>
            <a:endParaRPr lang="en-US"/>
          </a:p>
        </p:txBody>
      </p:sp>
    </p:spTree>
    <p:extLst>
      <p:ext uri="{BB962C8B-B14F-4D97-AF65-F5344CB8AC3E}">
        <p14:creationId xmlns:p14="http://schemas.microsoft.com/office/powerpoint/2010/main" val="260480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CE77C277-09AC-A14A-BEC7-9EDB6A124C77}"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22915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E77C277-09AC-A14A-BEC7-9EDB6A124C77}"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29898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E77C277-09AC-A14A-BEC7-9EDB6A124C77}"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76706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E77C277-09AC-A14A-BEC7-9EDB6A124C77}"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159978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CE77C277-09AC-A14A-BEC7-9EDB6A124C77}"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402291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CE77C277-09AC-A14A-BEC7-9EDB6A124C77}"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99255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CE77C277-09AC-A14A-BEC7-9EDB6A124C77}"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73487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CE77C277-09AC-A14A-BEC7-9EDB6A124C77}" type="datetimeFigureOut">
              <a:rPr lang="en-US" smtClean="0"/>
              <a:t>6/11/2015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58536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7C277-09AC-A14A-BEC7-9EDB6A124C77}" type="datetimeFigureOut">
              <a:rPr lang="en-US" smtClean="0"/>
              <a:t>6/11/2015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13299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CE77C277-09AC-A14A-BEC7-9EDB6A124C77}"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17750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CE77C277-09AC-A14A-BEC7-9EDB6A124C77}"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018AD-B9A2-A742-8EAE-70BC4B6C9433}" type="slidenum">
              <a:rPr lang="en-US" smtClean="0"/>
              <a:t>‹#›</a:t>
            </a:fld>
            <a:endParaRPr lang="en-US"/>
          </a:p>
        </p:txBody>
      </p:sp>
    </p:spTree>
    <p:extLst>
      <p:ext uri="{BB962C8B-B14F-4D97-AF65-F5344CB8AC3E}">
        <p14:creationId xmlns:p14="http://schemas.microsoft.com/office/powerpoint/2010/main" val="321839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7C277-09AC-A14A-BEC7-9EDB6A124C77}" type="datetimeFigureOut">
              <a:rPr lang="en-US" smtClean="0"/>
              <a:t>6/11/2015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018AD-B9A2-A742-8EAE-70BC4B6C9433}" type="slidenum">
              <a:rPr lang="en-US" smtClean="0"/>
              <a:t>‹#›</a:t>
            </a:fld>
            <a:endParaRPr lang="en-US"/>
          </a:p>
        </p:txBody>
      </p:sp>
    </p:spTree>
    <p:extLst>
      <p:ext uri="{BB962C8B-B14F-4D97-AF65-F5344CB8AC3E}">
        <p14:creationId xmlns:p14="http://schemas.microsoft.com/office/powerpoint/2010/main" val="73578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0000"/>
                </a:solidFill>
              </a:rPr>
              <a:t>“Together We Are More”</a:t>
            </a:r>
            <a:br>
              <a:rPr lang="en-US" dirty="0" smtClean="0">
                <a:solidFill>
                  <a:srgbClr val="FF0000"/>
                </a:solidFill>
              </a:rPr>
            </a:br>
            <a:r>
              <a:rPr lang="en-US" sz="3100" dirty="0" smtClean="0"/>
              <a:t>ALIA mini conference Brisbane 10 November 2015</a:t>
            </a:r>
            <a:endParaRPr lang="en-US" sz="3100" dirty="0"/>
          </a:p>
        </p:txBody>
      </p:sp>
      <p:sp>
        <p:nvSpPr>
          <p:cNvPr id="3" name="Subtitle 2"/>
          <p:cNvSpPr>
            <a:spLocks noGrp="1"/>
          </p:cNvSpPr>
          <p:nvPr>
            <p:ph type="subTitle" idx="1"/>
          </p:nvPr>
        </p:nvSpPr>
        <p:spPr>
          <a:xfrm>
            <a:off x="858129" y="3886200"/>
            <a:ext cx="7357403" cy="1895622"/>
          </a:xfrm>
        </p:spPr>
        <p:txBody>
          <a:bodyPr>
            <a:noAutofit/>
          </a:bodyPr>
          <a:lstStyle/>
          <a:p>
            <a:r>
              <a:rPr lang="en-US" sz="4000" dirty="0" smtClean="0"/>
              <a:t>Everything you always wanted to know about </a:t>
            </a:r>
            <a:r>
              <a:rPr lang="en-US" sz="4000" dirty="0" smtClean="0">
                <a:solidFill>
                  <a:srgbClr val="FF0000"/>
                </a:solidFill>
              </a:rPr>
              <a:t>Creative Commons</a:t>
            </a:r>
            <a:r>
              <a:rPr lang="en-US" sz="4000" dirty="0" smtClean="0"/>
              <a:t>* </a:t>
            </a:r>
            <a:br>
              <a:rPr lang="en-US" sz="4000" dirty="0" smtClean="0"/>
            </a:br>
            <a:r>
              <a:rPr lang="en-US" sz="4000" dirty="0" smtClean="0"/>
              <a:t>*but were afraid to ask</a:t>
            </a:r>
            <a:endParaRPr lang="en-US" sz="4000" dirty="0"/>
          </a:p>
        </p:txBody>
      </p:sp>
    </p:spTree>
    <p:extLst>
      <p:ext uri="{BB962C8B-B14F-4D97-AF65-F5344CB8AC3E}">
        <p14:creationId xmlns:p14="http://schemas.microsoft.com/office/powerpoint/2010/main" val="331993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Together</a:t>
            </a:r>
            <a:endParaRPr lang="en-AU" dirty="0"/>
          </a:p>
        </p:txBody>
      </p:sp>
      <p:sp>
        <p:nvSpPr>
          <p:cNvPr id="3" name="Content Placeholder 2"/>
          <p:cNvSpPr>
            <a:spLocks noGrp="1"/>
          </p:cNvSpPr>
          <p:nvPr>
            <p:ph idx="1"/>
          </p:nvPr>
        </p:nvSpPr>
        <p:spPr/>
        <p:txBody>
          <a:bodyPr/>
          <a:lstStyle/>
          <a:p>
            <a:r>
              <a:rPr lang="en-AU" dirty="0" smtClean="0"/>
              <a:t>Libraries and Creative Commons</a:t>
            </a:r>
            <a:endParaRPr lang="en-AU" dirty="0"/>
          </a:p>
        </p:txBody>
      </p:sp>
    </p:spTree>
    <p:extLst>
      <p:ext uri="{BB962C8B-B14F-4D97-AF65-F5344CB8AC3E}">
        <p14:creationId xmlns:p14="http://schemas.microsoft.com/office/powerpoint/2010/main" val="1965782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Together we can make more</a:t>
            </a:r>
            <a:endParaRPr lang="en-AU" dirty="0"/>
          </a:p>
        </p:txBody>
      </p:sp>
      <p:sp>
        <p:nvSpPr>
          <p:cNvPr id="3" name="Content Placeholder 2"/>
          <p:cNvSpPr>
            <a:spLocks noGrp="1"/>
          </p:cNvSpPr>
          <p:nvPr>
            <p:ph idx="1"/>
          </p:nvPr>
        </p:nvSpPr>
        <p:spPr/>
        <p:txBody>
          <a:bodyPr/>
          <a:lstStyle/>
          <a:p>
            <a:r>
              <a:rPr lang="en-AU" dirty="0" smtClean="0"/>
              <a:t>By adding to the cultural commons</a:t>
            </a:r>
            <a:endParaRPr lang="en-AU" dirty="0"/>
          </a:p>
        </p:txBody>
      </p:sp>
    </p:spTree>
    <p:extLst>
      <p:ext uri="{BB962C8B-B14F-4D97-AF65-F5344CB8AC3E}">
        <p14:creationId xmlns:p14="http://schemas.microsoft.com/office/powerpoint/2010/main" val="3617851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Librarians are champions of open</a:t>
            </a:r>
            <a:endParaRPr lang="en-AU" dirty="0"/>
          </a:p>
        </p:txBody>
      </p:sp>
      <p:sp>
        <p:nvSpPr>
          <p:cNvPr id="3" name="Content Placeholder 2"/>
          <p:cNvSpPr>
            <a:spLocks noGrp="1"/>
          </p:cNvSpPr>
          <p:nvPr>
            <p:ph idx="1"/>
          </p:nvPr>
        </p:nvSpPr>
        <p:spPr/>
        <p:txBody>
          <a:bodyPr/>
          <a:lstStyle/>
          <a:p>
            <a:r>
              <a:rPr lang="en-AU" dirty="0" smtClean="0"/>
              <a:t>But it helps to have information and resources to help</a:t>
            </a:r>
            <a:endParaRPr lang="en-AU" dirty="0"/>
          </a:p>
        </p:txBody>
      </p:sp>
    </p:spTree>
    <p:extLst>
      <p:ext uri="{BB962C8B-B14F-4D97-AF65-F5344CB8AC3E}">
        <p14:creationId xmlns:p14="http://schemas.microsoft.com/office/powerpoint/2010/main" val="4108623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Kit</a:t>
            </a:r>
            <a:endParaRPr lang="en-AU" dirty="0"/>
          </a:p>
        </p:txBody>
      </p:sp>
      <p:sp>
        <p:nvSpPr>
          <p:cNvPr id="3" name="Content Placeholder 2"/>
          <p:cNvSpPr>
            <a:spLocks noGrp="1"/>
          </p:cNvSpPr>
          <p:nvPr>
            <p:ph idx="1"/>
          </p:nvPr>
        </p:nvSpPr>
        <p:spPr/>
        <p:txBody>
          <a:bodyPr/>
          <a:lstStyle/>
          <a:p>
            <a:r>
              <a:rPr lang="en-AU" dirty="0" smtClean="0"/>
              <a:t>Creative Commons + GLAM</a:t>
            </a:r>
          </a:p>
          <a:p>
            <a:endParaRPr lang="en-AU" dirty="0"/>
          </a:p>
          <a:p>
            <a:r>
              <a:rPr lang="en-AU" dirty="0" smtClean="0"/>
              <a:t>LAUNCH</a:t>
            </a:r>
            <a:endParaRPr lang="en-AU" dirty="0"/>
          </a:p>
        </p:txBody>
      </p:sp>
    </p:spTree>
    <p:extLst>
      <p:ext uri="{BB962C8B-B14F-4D97-AF65-F5344CB8AC3E}">
        <p14:creationId xmlns:p14="http://schemas.microsoft.com/office/powerpoint/2010/main" val="1743900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371</TotalTime>
  <Words>335</Words>
  <Application>Microsoft Office PowerPoint</Application>
  <PresentationFormat>On-screen Show (4:3)</PresentationFormat>
  <Paragraphs>33</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“Together We Are More” ALIA mini conference Brisbane 10 November 2015</vt:lpstr>
      <vt:lpstr>Together</vt:lpstr>
      <vt:lpstr>Together we can make more</vt:lpstr>
      <vt:lpstr>Librarians are champions of open</vt:lpstr>
      <vt:lpstr>Resource Kit</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“Together We Are More” ALIA mini conference Brisbane 10 November 2015</dc:title>
  <dc:creator>Nerida Quatermass</dc:creator>
  <cp:lastModifiedBy>Nerida Quatermass</cp:lastModifiedBy>
  <cp:revision>9</cp:revision>
  <dcterms:created xsi:type="dcterms:W3CDTF">2015-11-05T09:08:48Z</dcterms:created>
  <dcterms:modified xsi:type="dcterms:W3CDTF">2015-11-06T06:22:29Z</dcterms:modified>
</cp:coreProperties>
</file>