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0" r:id="rId3"/>
    <p:sldId id="261" r:id="rId4"/>
    <p:sldId id="259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07" autoAdjust="0"/>
  </p:normalViewPr>
  <p:slideViewPr>
    <p:cSldViewPr>
      <p:cViewPr varScale="1">
        <p:scale>
          <a:sx n="71" d="100"/>
          <a:sy n="71" d="100"/>
        </p:scale>
        <p:origin x="-178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5894-6A54-471E-A3F2-AF07AEDD83EF}" type="datetimeFigureOut">
              <a:rPr lang="en-AU" smtClean="0"/>
              <a:t>22/01/2015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955EC-E38A-4A46-AAFB-BEFBAEF03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68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ffowa.det.nsw.edu.au/owa/redir.aspx?C=0maFdwNET02TrBMyqka5EyBOS2qpedFIZfLX3i96lwLiAUzoxGzrT-LgZbFpR21mZupLM0FuapE.&amp;URL=http://www.smartcopying.edu.a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ffowa.det.nsw.edu.au/owa/redir.aspx?C=0maFdwNET02TrBMyqka5EyBOS2qpedFIZfLX3i96lwLiAUzoxGzrT-LgZbFpR21mZupLM0FuapE.&amp;URL=http://www.p2pu.or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AFFILIATE HISTORY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2006-2014 QUT had an MOU as the sole Australian affiliate, under the leadership of Professor Brian Fitzgerald and Professor Tom Cochrane.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strong desire to see the momentum of adoption of open content licensing increase and drawing on the depth of expertise and commitment to the vision of Creative Commons in Australia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delighted to launch the new CC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affiliate structure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Joining QUT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Australian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Governments Open Access and Licensing Framework and the National Copyright Unit. 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our priority goals…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55EC-E38A-4A46-AAFB-BEFBAEF03A2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65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AusGOAL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the AusGOAL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across all levels of government and publicly funded research, including, but not limited to: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of tools to implement CC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Microsoft Office Add-In and work with other software companies and productivity tool providers),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AusGOAL Practitioners Networks,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and CC training and training materials, (AusGOAL endorsed the CC v4.0 Licences in February 2014)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policy and legal advice,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the NCU to implement ‘open’ in education,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high level guidance and advice to government and the publicly funded research sector on all aspects of open access and licensing,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any other role and activity consistent with the AusGOAL Board’s instructions.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55EC-E38A-4A46-AAFB-BEFBAEF03A2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45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AusGOAL framework in Departments of Education and related agencies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OER Policy Adoption brief for Australian Government School sector to be approved by Copyright Advisory Group and then AEEYSOC.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Guide to Creative Commons for educators and making it available from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www.smartcopying.edu.au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others ( such as AusGOAL and QUT and CC HQ)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 legal and policy advice to Australian school and TAFE sector on CC licences and OER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AusGOAL including liaising with government where appropriate re AusGOAL compliance and why education supports and needs AusGOAL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 a series of workshops to Departments of Education, Catholic Education Offices and Associations of Independent Schools e learning and curriculum areas re how to find OER and creating OER for the Australian schools sector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 workshops, seminars and presentations to Australian Schools and TAFEs.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Continuing to advise and work with ESA, ACARA and AITSIL to promote AusGOAL and CC/OER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lead Copyright4Educators course on P2PU-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www.p2pu.org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develop an Australian version of CC for Educators.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Liaise where appropriate with tertiary institutions and RTOs re adoption of CC and OER  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the adoption of Version 4.0 to the education sector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updating our CC/OER section of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www.smartcopying.edu.au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55EC-E38A-4A46-AAFB-BEFBAEF03A2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Education, community building, and outreach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and update the CC Australia fact sheets produced and maintained by QUT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new copyright information fact sheets (6 x sector specific creators and users; 6 x limitations and exceptions; 5 x general information)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Re-establish connections with adopters in private sector &amp; GLAM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with Universities to develop best practices for open licensing (OA, OER, Free Software)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support for Open Access to Scholarly Communications (particularly via University library sector)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Re-design website (audit existing information; analytics and visitor flow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and implement social media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 (Bledsoe)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workflows and source updates from community for steady communications through distinct channels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 to public enquiries; directing to appropriate contacts to respond.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Advocacy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to support 'Fair Use alliance' &amp; engage as appropriate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engaging with advocacy and support for Open Access, Open Data, OER as appropriate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advocacy in removing barriers between collecting societies and CC (particularly APRA/AMCOS/PPCA) - excluding government or education sector arrangements with Collecting Societies. 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updated case studies from existing adopters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research on open business models and mechanisms to support open production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towards development of an empirical model for policy analysis that enables counterfactual testing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different incentives across different industries.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55EC-E38A-4A46-AAFB-BEFBAEF03A2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25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presents CC au with a fantastic opportunity for growth, outreach and community engagement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55EC-E38A-4A46-AAFB-BEFBAEF03A2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17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presents CC au with a fantastic opportunity for growth, outreach and community engagement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55EC-E38A-4A46-AAFB-BEFBAEF03A2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1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A426-1D4B-4310-8F33-162ED76D8CD4}" type="datetimeFigureOut">
              <a:rPr lang="en-US" smtClean="0"/>
              <a:t>22/01/2015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reativecommons.org/licenses/by/2.0/deed.en" TargetMode="External"/><Relationship Id="rId5" Type="http://schemas.openxmlformats.org/officeDocument/2006/relationships/hyperlink" Target="http://www.flickr.com/photos/glutnix/2079709803/in/pool-ccswagcontest07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/2.0/deed.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lickr.com/photos/glutnix/2079709803/in/pool-ccswagcontest07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www.ausgoal.gov.a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/2.0/deed.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lickr.com/photos/glutnix/2079709803/in/pool-ccswagcontest07" TargetMode="External"/><Relationship Id="rId5" Type="http://schemas.openxmlformats.org/officeDocument/2006/relationships/image" Target="../media/image6.jpeg"/><Relationship Id="rId4" Type="http://schemas.openxmlformats.org/officeDocument/2006/relationships/hyperlink" Target="mailto:delia.browne@det.nsw.edu.au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n.quatermass@qut.edu.au" TargetMode="External"/><Relationship Id="rId11" Type="http://schemas.openxmlformats.org/officeDocument/2006/relationships/image" Target="../media/image9.jpg"/><Relationship Id="rId5" Type="http://schemas.openxmlformats.org/officeDocument/2006/relationships/hyperlink" Target="mailto:n.suzor@qut.edu.au" TargetMode="External"/><Relationship Id="rId10" Type="http://schemas.openxmlformats.org/officeDocument/2006/relationships/hyperlink" Target="http://creativecommons.org/licenses/by/2.0/deed.en" TargetMode="External"/><Relationship Id="rId4" Type="http://schemas.openxmlformats.org/officeDocument/2006/relationships/hyperlink" Target="mailto:t.cochrane@qut.edu.au" TargetMode="External"/><Relationship Id="rId9" Type="http://schemas.openxmlformats.org/officeDocument/2006/relationships/hyperlink" Target="http://www.flickr.com/photos/glutnix/2079709803/in/pool-ccswagcontest0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glutnix/2079709803/in/pool-ccswagcontest0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://creativecommons.org/licenses/by/2.0/deed.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/2.0/deed.en" TargetMode="External"/><Relationship Id="rId4" Type="http://schemas.openxmlformats.org/officeDocument/2006/relationships/hyperlink" Target="http://www.flickr.com/photos/glutnix/2079709803/in/pool-ccswagcontest0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/2.0/deed.e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lickr.com/photos/glutnix/2079709803/in/pool-ccswagcontest07" TargetMode="External"/><Relationship Id="rId5" Type="http://schemas.openxmlformats.org/officeDocument/2006/relationships/hyperlink" Target="https://www.youtube.com/watch?v=AUPPBNDCFk4&amp;feature=youtu.be" TargetMode="External"/><Relationship Id="rId4" Type="http://schemas.openxmlformats.org/officeDocument/2006/relationships/hyperlink" Target="http://youtu.be/AUPPBNDCFk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accent1"/>
                </a:solidFill>
                <a:latin typeface="AkzidenzGrotesk" pitchFamily="2" charset="0"/>
              </a:rPr>
              <a:t>Creative Commons Australia</a:t>
            </a:r>
            <a:endParaRPr lang="en-AU" b="1" dirty="0">
              <a:solidFill>
                <a:schemeClr val="accent1"/>
              </a:solidFill>
              <a:latin typeface="AkzidenzGrotesk" pitchFamily="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059" y="1628800"/>
            <a:ext cx="39243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REGION</a:t>
            </a:r>
            <a:endParaRPr lang="en-AU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Asia-Pacific</a:t>
            </a:r>
            <a:endParaRPr lang="en-AU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 </a:t>
            </a:r>
            <a:endParaRPr lang="en-AU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VISION</a:t>
            </a:r>
            <a:endParaRPr lang="en-AU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To provide excellent support, advocacy and education to further the adoption of Creative Commons in Australia and the Asia-Pacific Region</a:t>
            </a:r>
            <a:endParaRPr lang="en-AU" dirty="0">
              <a:solidFill>
                <a:schemeClr val="bg2"/>
              </a:solidFill>
            </a:endParaRPr>
          </a:p>
          <a:p>
            <a:endParaRPr lang="en-AU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2910" y="4429132"/>
            <a:ext cx="6500858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AU" sz="2000" dirty="0" smtClean="0">
                <a:solidFill>
                  <a:schemeClr val="bg2"/>
                </a:solidFill>
                <a:latin typeface="AkzidenzGrotesk" pitchFamily="2" charset="0"/>
              </a:rPr>
              <a:t> </a:t>
            </a: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kzidenzGrotesk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5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6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8" y="5301208"/>
            <a:ext cx="3982093" cy="11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/>
          <a:stretch/>
        </p:blipFill>
        <p:spPr bwMode="auto">
          <a:xfrm>
            <a:off x="430886" y="3364336"/>
            <a:ext cx="3925089" cy="129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7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50306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Australian Governments’ Open Access and Licensing </a:t>
            </a:r>
            <a:r>
              <a:rPr lang="en-US" dirty="0" err="1">
                <a:solidFill>
                  <a:schemeClr val="bg2"/>
                </a:solidFill>
              </a:rPr>
              <a:t>Programme</a:t>
            </a:r>
            <a:r>
              <a:rPr lang="en-US" dirty="0">
                <a:solidFill>
                  <a:schemeClr val="bg2"/>
                </a:solidFill>
              </a:rPr>
              <a:t> (AusGOAL) - Lead Affiliate for Publicly Funded Information</a:t>
            </a:r>
            <a:r>
              <a:rPr lang="en-AU" dirty="0"/>
              <a:t/>
            </a:r>
            <a:br>
              <a:rPr lang="en-AU" dirty="0"/>
            </a:br>
            <a:endParaRPr lang="en-AU" dirty="0">
              <a:solidFill>
                <a:schemeClr val="accent1"/>
              </a:solidFill>
              <a:latin typeface="AkzidenzGrotesk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0887" y="2852936"/>
            <a:ext cx="4038600" cy="4005064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 smtClean="0">
                <a:solidFill>
                  <a:schemeClr val="bg2"/>
                </a:solidFill>
              </a:rPr>
              <a:t>Affiliate Lead:</a:t>
            </a:r>
          </a:p>
          <a:p>
            <a:pPr marL="400050" lvl="1" indent="0">
              <a:buNone/>
            </a:pPr>
            <a:r>
              <a:rPr lang="en-AU" dirty="0" smtClean="0">
                <a:solidFill>
                  <a:schemeClr val="bg2"/>
                </a:solidFill>
              </a:rPr>
              <a:t>Baden Appleyard</a:t>
            </a:r>
          </a:p>
          <a:p>
            <a:pPr marL="400050" lvl="1" indent="0">
              <a:buNone/>
            </a:pPr>
            <a:r>
              <a:rPr lang="en-AU" sz="2000" dirty="0">
                <a:solidFill>
                  <a:schemeClr val="bg2"/>
                </a:solidFill>
              </a:rPr>
              <a:t>b.appleyard@ausgoal.gov.au</a:t>
            </a:r>
            <a:endParaRPr lang="en-AU" sz="2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/>
                </a:solidFill>
                <a:latin typeface="AkzidenzGrotesk" pitchFamily="2" charset="0"/>
                <a:hlinkClick r:id="rId4"/>
              </a:rPr>
              <a:t>www.ausgoal.gov.au/</a:t>
            </a:r>
            <a:endParaRPr lang="en-AU" dirty="0">
              <a:solidFill>
                <a:schemeClr val="bg2"/>
              </a:solidFill>
              <a:latin typeface="AkzidenzGrotesk" pitchFamily="2" charset="0"/>
            </a:endParaRPr>
          </a:p>
          <a:p>
            <a:pPr marL="400050" lvl="1" indent="0">
              <a:buNone/>
            </a:pP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2910" y="4429132"/>
            <a:ext cx="6500858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kzidenzGrotesk" pitchFamily="2" charset="0"/>
            </a:endParaRPr>
          </a:p>
        </p:txBody>
      </p:sp>
      <p:pic>
        <p:nvPicPr>
          <p:cNvPr id="12" name="Picture 11" descr="baden-appleyar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4869160"/>
            <a:ext cx="1143000" cy="1143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6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7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15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2996952"/>
            <a:ext cx="4038600" cy="38610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400" dirty="0" smtClean="0">
                <a:solidFill>
                  <a:schemeClr val="bg2"/>
                </a:solidFill>
              </a:rPr>
              <a:t>Priority Goals</a:t>
            </a:r>
          </a:p>
          <a:p>
            <a:endParaRPr lang="en-AU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National Copyright Unit (NCU) - Lead Affiliate for Education</a:t>
            </a:r>
            <a:r>
              <a:rPr lang="en-AU" dirty="0"/>
              <a:t/>
            </a:r>
            <a:br>
              <a:rPr lang="en-AU" dirty="0"/>
            </a:br>
            <a:endParaRPr lang="en-AU" dirty="0">
              <a:solidFill>
                <a:schemeClr val="accent1"/>
              </a:solidFill>
              <a:latin typeface="AkzidenzGrotesk" pitchFamily="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65385" y="23320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solidFill>
                  <a:schemeClr val="bg2"/>
                </a:solidFill>
              </a:rPr>
              <a:t>Affiliate</a:t>
            </a:r>
            <a:r>
              <a:rPr lang="en-AU" b="1" dirty="0">
                <a:solidFill>
                  <a:schemeClr val="bg2"/>
                </a:solidFill>
              </a:rPr>
              <a:t> lead:</a:t>
            </a:r>
            <a:r>
              <a:rPr lang="en-AU" dirty="0">
                <a:solidFill>
                  <a:schemeClr val="bg2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AU" dirty="0" smtClean="0">
                <a:solidFill>
                  <a:schemeClr val="bg2"/>
                </a:solidFill>
              </a:rPr>
              <a:t>Delia Browne</a:t>
            </a:r>
          </a:p>
          <a:p>
            <a:pPr marL="457200" lvl="1" indent="0">
              <a:buNone/>
            </a:pPr>
            <a:r>
              <a:rPr lang="en-AU" dirty="0" smtClean="0">
                <a:solidFill>
                  <a:schemeClr val="bg2"/>
                </a:solidFill>
                <a:hlinkClick r:id="rId4"/>
              </a:rPr>
              <a:t>delia.browne@det.nsw.edu.au</a:t>
            </a:r>
            <a:endParaRPr lang="en-AU" dirty="0" smtClean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r>
              <a:rPr lang="en-AU" dirty="0">
                <a:solidFill>
                  <a:schemeClr val="bg2"/>
                </a:solidFill>
              </a:rPr>
              <a:t>http://www.smartcopying.edu.au/</a:t>
            </a:r>
          </a:p>
          <a:p>
            <a:endParaRPr lang="en-AU" dirty="0"/>
          </a:p>
        </p:txBody>
      </p:sp>
      <p:pic>
        <p:nvPicPr>
          <p:cNvPr id="13" name="Picture 12" descr="Deli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9408" y="5174674"/>
            <a:ext cx="1440160" cy="16143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6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7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15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2325468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400" dirty="0" smtClean="0">
                <a:solidFill>
                  <a:schemeClr val="bg2"/>
                </a:solidFill>
              </a:rPr>
              <a:t>Priority Goals</a:t>
            </a:r>
            <a:endParaRPr lang="en-AU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AU" dirty="0" smtClean="0">
                <a:solidFill>
                  <a:schemeClr val="accent1"/>
                </a:solidFill>
                <a:latin typeface="AkzidenzGrotesk" pitchFamily="2" charset="0"/>
              </a:rPr>
              <a:t>Creative Commons Australia</a:t>
            </a:r>
            <a:br>
              <a:rPr lang="en-AU" dirty="0" smtClean="0">
                <a:solidFill>
                  <a:schemeClr val="accent1"/>
                </a:solidFill>
                <a:latin typeface="AkzidenzGrotesk" pitchFamily="2" charset="0"/>
              </a:rPr>
            </a:br>
            <a:r>
              <a:rPr lang="en-AU" dirty="0" smtClean="0">
                <a:solidFill>
                  <a:schemeClr val="accent1"/>
                </a:solidFill>
                <a:latin typeface="AkzidenzGrotesk" pitchFamily="2" charset="0"/>
              </a:rPr>
              <a:t/>
            </a:r>
            <a:br>
              <a:rPr lang="en-AU" dirty="0" smtClean="0">
                <a:solidFill>
                  <a:schemeClr val="accent1"/>
                </a:solidFill>
                <a:latin typeface="AkzidenzGrotesk" pitchFamily="2" charset="0"/>
              </a:rPr>
            </a:br>
            <a:r>
              <a:rPr lang="en-US" sz="4000" dirty="0" smtClean="0">
                <a:solidFill>
                  <a:schemeClr val="bg2"/>
                </a:solidFill>
              </a:rPr>
              <a:t>Queensland </a:t>
            </a:r>
            <a:r>
              <a:rPr lang="en-US" sz="4000" dirty="0">
                <a:solidFill>
                  <a:schemeClr val="bg2"/>
                </a:solidFill>
              </a:rPr>
              <a:t>University of Technology (QUT) - Lead Affiliate for Creative Sector, GLAM, Private Sector and Legal </a:t>
            </a:r>
            <a:r>
              <a:rPr lang="en-US" sz="4000" dirty="0" smtClean="0">
                <a:solidFill>
                  <a:schemeClr val="bg2"/>
                </a:solidFill>
              </a:rPr>
              <a:t>Lead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>
              <a:solidFill>
                <a:schemeClr val="accent1"/>
              </a:solidFill>
              <a:latin typeface="AkzidenzGrotesk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7971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AU" sz="24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AU" sz="2200" b="1" dirty="0" smtClean="0">
                <a:solidFill>
                  <a:schemeClr val="bg2"/>
                </a:solidFill>
              </a:rPr>
              <a:t>Affiliate </a:t>
            </a:r>
            <a:r>
              <a:rPr lang="en-AU" sz="2200" b="1" dirty="0">
                <a:solidFill>
                  <a:schemeClr val="bg2"/>
                </a:solidFill>
              </a:rPr>
              <a:t>lead:</a:t>
            </a:r>
            <a:r>
              <a:rPr lang="en-AU" sz="2200" dirty="0">
                <a:solidFill>
                  <a:schemeClr val="bg2"/>
                </a:solidFill>
              </a:rPr>
              <a:t> </a:t>
            </a:r>
            <a:endParaRPr lang="en-AU" sz="22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AU" sz="2200" dirty="0">
                <a:solidFill>
                  <a:schemeClr val="bg2"/>
                </a:solidFill>
              </a:rPr>
              <a:t>	</a:t>
            </a:r>
            <a:r>
              <a:rPr lang="en-AU" sz="2200" dirty="0" smtClean="0">
                <a:solidFill>
                  <a:schemeClr val="bg2"/>
                </a:solidFill>
              </a:rPr>
              <a:t>	Tom Cochrane</a:t>
            </a:r>
          </a:p>
          <a:p>
            <a:pPr>
              <a:buNone/>
            </a:pPr>
            <a:r>
              <a:rPr lang="en-AU" sz="2200" dirty="0" smtClean="0">
                <a:hlinkClick r:id="rId4"/>
              </a:rPr>
              <a:t>t.cochrane@qut.edu.au</a:t>
            </a:r>
            <a:endParaRPr lang="en-AU" sz="2200" dirty="0" smtClean="0"/>
          </a:p>
          <a:p>
            <a:pPr>
              <a:buNone/>
            </a:pPr>
            <a:endParaRPr lang="en-AU" sz="2200" dirty="0">
              <a:solidFill>
                <a:schemeClr val="bg2"/>
              </a:solidFill>
            </a:endParaRPr>
          </a:p>
          <a:p>
            <a:pPr>
              <a:buNone/>
            </a:pPr>
            <a:endParaRPr lang="en-AU" sz="22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AU" sz="2200" b="1" dirty="0" smtClean="0">
                <a:solidFill>
                  <a:schemeClr val="bg2"/>
                </a:solidFill>
              </a:rPr>
              <a:t>Affiliate </a:t>
            </a:r>
            <a:r>
              <a:rPr lang="en-AU" sz="2200" b="1" dirty="0" smtClean="0">
                <a:solidFill>
                  <a:schemeClr val="bg2"/>
                </a:solidFill>
              </a:rPr>
              <a:t>lead:</a:t>
            </a:r>
            <a:r>
              <a:rPr lang="en-AU" sz="2200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en-AU" sz="2200" dirty="0" smtClean="0">
                <a:solidFill>
                  <a:schemeClr val="bg2"/>
                </a:solidFill>
              </a:rPr>
              <a:t>	</a:t>
            </a:r>
            <a:r>
              <a:rPr lang="en-AU" sz="2200" dirty="0" smtClean="0">
                <a:solidFill>
                  <a:schemeClr val="bg2"/>
                </a:solidFill>
              </a:rPr>
              <a:t> Nicolas </a:t>
            </a:r>
            <a:r>
              <a:rPr lang="en-AU" sz="2200" dirty="0" smtClean="0">
                <a:solidFill>
                  <a:schemeClr val="bg2"/>
                </a:solidFill>
              </a:rPr>
              <a:t>Suzor</a:t>
            </a:r>
          </a:p>
          <a:p>
            <a:pPr marL="0" indent="0">
              <a:buNone/>
            </a:pPr>
            <a:r>
              <a:rPr lang="en-AU" sz="2200" dirty="0" smtClean="0">
                <a:solidFill>
                  <a:schemeClr val="bg2"/>
                </a:solidFill>
                <a:hlinkClick r:id="rId5"/>
              </a:rPr>
              <a:t>n.suzor@qut.edu.au</a:t>
            </a:r>
            <a:r>
              <a:rPr lang="en-AU" sz="2200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endParaRPr lang="en-AU" sz="2200" dirty="0">
              <a:solidFill>
                <a:schemeClr val="bg2"/>
              </a:solidFill>
            </a:endParaRPr>
          </a:p>
          <a:p>
            <a:pPr>
              <a:buNone/>
            </a:pPr>
            <a:endParaRPr lang="en-AU" sz="2200" b="1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AU" sz="22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AU" sz="2200" b="1" dirty="0" smtClean="0">
                <a:solidFill>
                  <a:schemeClr val="bg2"/>
                </a:solidFill>
              </a:rPr>
              <a:t>Project </a:t>
            </a:r>
            <a:r>
              <a:rPr lang="en-AU" sz="2200" b="1" dirty="0" smtClean="0">
                <a:solidFill>
                  <a:schemeClr val="bg2"/>
                </a:solidFill>
              </a:rPr>
              <a:t>Manager</a:t>
            </a:r>
            <a:r>
              <a:rPr lang="en-AU" sz="2200" dirty="0">
                <a:solidFill>
                  <a:schemeClr val="bg2"/>
                </a:solidFill>
              </a:rPr>
              <a:t>: 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bg2"/>
                </a:solidFill>
              </a:rPr>
              <a:t> </a:t>
            </a:r>
            <a:r>
              <a:rPr lang="en-AU" sz="2200" dirty="0" smtClean="0">
                <a:solidFill>
                  <a:schemeClr val="bg2"/>
                </a:solidFill>
              </a:rPr>
              <a:t>        </a:t>
            </a:r>
            <a:r>
              <a:rPr lang="en-AU" sz="2200" dirty="0" smtClean="0">
                <a:solidFill>
                  <a:schemeClr val="bg2"/>
                </a:solidFill>
              </a:rPr>
              <a:t>Nerida </a:t>
            </a:r>
            <a:r>
              <a:rPr lang="en-AU" sz="2200" dirty="0">
                <a:solidFill>
                  <a:schemeClr val="bg2"/>
                </a:solidFill>
              </a:rPr>
              <a:t>Quatermass </a:t>
            </a:r>
            <a:br>
              <a:rPr lang="en-AU" sz="2200" dirty="0">
                <a:solidFill>
                  <a:schemeClr val="bg2"/>
                </a:solidFill>
              </a:rPr>
            </a:br>
            <a:r>
              <a:rPr lang="en-AU" sz="2200" dirty="0">
                <a:solidFill>
                  <a:schemeClr val="bg2"/>
                </a:solidFill>
              </a:rPr>
              <a:t/>
            </a:r>
            <a:br>
              <a:rPr lang="en-AU" sz="2200" dirty="0">
                <a:solidFill>
                  <a:schemeClr val="bg2"/>
                </a:solidFill>
              </a:rPr>
            </a:br>
            <a:r>
              <a:rPr lang="en-AU" sz="2100" dirty="0">
                <a:solidFill>
                  <a:schemeClr val="bg2"/>
                </a:solidFill>
                <a:hlinkClick r:id="rId6"/>
              </a:rPr>
              <a:t>n.quatermass@qut.edu.au</a:t>
            </a:r>
            <a:endParaRPr lang="en-AU" sz="21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AU" sz="2400" dirty="0" smtClean="0">
              <a:solidFill>
                <a:schemeClr val="bg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AU" sz="24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AU" b="1" dirty="0" smtClean="0">
                <a:solidFill>
                  <a:schemeClr val="bg2"/>
                </a:solidFill>
              </a:rPr>
              <a:t>Priority </a:t>
            </a:r>
            <a:r>
              <a:rPr lang="en-AU" b="1" dirty="0" smtClean="0">
                <a:solidFill>
                  <a:schemeClr val="bg2"/>
                </a:solidFill>
              </a:rPr>
              <a:t>Goals</a:t>
            </a:r>
          </a:p>
          <a:p>
            <a:pPr>
              <a:buNone/>
            </a:pPr>
            <a:endParaRPr lang="en-AU" dirty="0" smtClean="0">
              <a:solidFill>
                <a:schemeClr val="bg2"/>
              </a:solidFill>
            </a:endParaRPr>
          </a:p>
          <a:p>
            <a:pPr lvl="1">
              <a:buNone/>
            </a:pPr>
            <a:r>
              <a:rPr lang="en-US" sz="2800" b="1" dirty="0">
                <a:solidFill>
                  <a:schemeClr val="bg2"/>
                </a:solidFill>
              </a:rPr>
              <a:t>Education, community building, and outreach</a:t>
            </a:r>
            <a:endParaRPr lang="en-AU" sz="2800" dirty="0">
              <a:solidFill>
                <a:schemeClr val="bg2"/>
              </a:solidFill>
            </a:endParaRPr>
          </a:p>
          <a:p>
            <a:pPr lvl="1">
              <a:buNone/>
            </a:pPr>
            <a:endParaRPr lang="en-AU" sz="2800" dirty="0" smtClean="0">
              <a:solidFill>
                <a:schemeClr val="bg2"/>
              </a:solidFill>
            </a:endParaRPr>
          </a:p>
          <a:p>
            <a:pPr lvl="1">
              <a:buNone/>
            </a:pPr>
            <a:r>
              <a:rPr lang="en-US" sz="2800" b="1" dirty="0" smtClean="0">
                <a:solidFill>
                  <a:schemeClr val="bg2"/>
                </a:solidFill>
              </a:rPr>
              <a:t>Advocacy</a:t>
            </a:r>
          </a:p>
          <a:p>
            <a:pPr lvl="1">
              <a:buNone/>
            </a:pPr>
            <a:endParaRPr lang="en-US" sz="2800" b="1" dirty="0">
              <a:solidFill>
                <a:schemeClr val="bg2"/>
              </a:solidFill>
            </a:endParaRPr>
          </a:p>
          <a:p>
            <a:pPr lvl="1">
              <a:buNone/>
            </a:pPr>
            <a:r>
              <a:rPr lang="en-US" sz="2800" b="1" dirty="0">
                <a:solidFill>
                  <a:schemeClr val="bg2"/>
                </a:solidFill>
              </a:rPr>
              <a:t>Research</a:t>
            </a:r>
            <a:endParaRPr lang="en-AU" sz="2800" dirty="0">
              <a:solidFill>
                <a:schemeClr val="bg2"/>
              </a:solidFill>
            </a:endParaRPr>
          </a:p>
          <a:p>
            <a:pPr>
              <a:buNone/>
            </a:pPr>
            <a:endParaRPr lang="en-AU" sz="2400" dirty="0">
              <a:solidFill>
                <a:schemeClr val="bg2"/>
              </a:solidFill>
            </a:endParaRPr>
          </a:p>
          <a:p>
            <a:pPr>
              <a:buNone/>
            </a:pPr>
            <a:endParaRPr lang="en-AU" sz="2400" dirty="0">
              <a:solidFill>
                <a:schemeClr val="bg2"/>
              </a:solidFill>
            </a:endParaRPr>
          </a:p>
        </p:txBody>
      </p:sp>
      <p:pic>
        <p:nvPicPr>
          <p:cNvPr id="7" name="Picture 6" descr="qv_common_image.display.jpeg"/>
          <p:cNvPicPr>
            <a:picLocks noChangeAspect="1"/>
          </p:cNvPicPr>
          <p:nvPr/>
        </p:nvPicPr>
        <p:blipFill rotWithShape="1">
          <a:blip r:embed="rId7" cstate="print"/>
          <a:srcRect b="13914"/>
          <a:stretch/>
        </p:blipFill>
        <p:spPr>
          <a:xfrm>
            <a:off x="3131774" y="5580168"/>
            <a:ext cx="1183918" cy="1091989"/>
          </a:xfrm>
          <a:prstGeom prst="rect">
            <a:avLst/>
          </a:prstGeom>
        </p:spPr>
      </p:pic>
      <p:pic>
        <p:nvPicPr>
          <p:cNvPr id="9" name="Picture 8" descr="Suzor Nic 2014 - squar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31774" y="4046465"/>
            <a:ext cx="1151061" cy="1152128"/>
          </a:xfrm>
          <a:prstGeom prst="rect">
            <a:avLst/>
          </a:prstGeom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642910" y="4429132"/>
            <a:ext cx="6500858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kzidenzGrotesk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9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10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4813499" y="2645295"/>
            <a:ext cx="4186808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AU" sz="2400" dirty="0" smtClean="0">
              <a:solidFill>
                <a:schemeClr val="bg2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30887" y="2492896"/>
            <a:ext cx="4186808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AU" sz="2400" dirty="0" smtClean="0">
              <a:solidFill>
                <a:schemeClr val="bg2"/>
              </a:solidFill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802820" y="2612498"/>
            <a:ext cx="4186808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AU" sz="2400" dirty="0" smtClean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2430055"/>
            <a:ext cx="1205842" cy="12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AkzidenzGrotesk" pitchFamily="2" charset="0"/>
              </a:rPr>
              <a:t>Creative Commons Australia</a:t>
            </a:r>
            <a:endParaRPr lang="en-AU" dirty="0">
              <a:solidFill>
                <a:schemeClr val="accent1"/>
              </a:solidFill>
              <a:latin typeface="AkzidenzGrotesk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000" dirty="0" smtClean="0">
                <a:solidFill>
                  <a:schemeClr val="accent2"/>
                </a:solidFill>
              </a:rPr>
              <a:t>And wonderful volunteers:</a:t>
            </a:r>
          </a:p>
          <a:p>
            <a:pPr lvl="1"/>
            <a:r>
              <a:rPr lang="en-AU" sz="2000" dirty="0" smtClean="0">
                <a:solidFill>
                  <a:schemeClr val="bg1"/>
                </a:solidFill>
              </a:rPr>
              <a:t>Jess Coates- </a:t>
            </a:r>
            <a:r>
              <a:rPr lang="en-AU" sz="2000" dirty="0">
                <a:solidFill>
                  <a:schemeClr val="bg1"/>
                </a:solidFill>
              </a:rPr>
              <a:t>Global Network Coordinator and Asia-Pacific Regional Coordinator</a:t>
            </a:r>
            <a:br>
              <a:rPr lang="en-AU" sz="2000" dirty="0">
                <a:solidFill>
                  <a:schemeClr val="bg1"/>
                </a:solidFill>
              </a:rPr>
            </a:br>
            <a:r>
              <a:rPr lang="en-AU" sz="2000" dirty="0">
                <a:solidFill>
                  <a:schemeClr val="bg1"/>
                </a:solidFill>
              </a:rPr>
              <a:t>Creative Commons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/>
            <a:r>
              <a:rPr lang="en-AU" sz="2000" dirty="0" smtClean="0">
                <a:solidFill>
                  <a:schemeClr val="bg1"/>
                </a:solidFill>
              </a:rPr>
              <a:t>Elliott Bledsoe- </a:t>
            </a:r>
          </a:p>
          <a:p>
            <a:pPr lvl="1"/>
            <a:r>
              <a:rPr lang="en-AU" sz="2000" dirty="0" smtClean="0">
                <a:solidFill>
                  <a:schemeClr val="bg1"/>
                </a:solidFill>
              </a:rPr>
              <a:t>QUT students and external volunteers: Nat Cameron, Shannon Miller, Ray Dowling, Rex Cho, Jessica Price, Jessica </a:t>
            </a:r>
            <a:r>
              <a:rPr lang="en-AU" sz="2000" dirty="0" err="1" smtClean="0">
                <a:solidFill>
                  <a:schemeClr val="bg1"/>
                </a:solidFill>
              </a:rPr>
              <a:t>Pietsch</a:t>
            </a:r>
            <a:endParaRPr lang="en-AU" sz="2000" dirty="0" smtClean="0">
              <a:solidFill>
                <a:schemeClr val="bg1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2910" y="4429132"/>
            <a:ext cx="7715304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3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4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  <p:pic>
        <p:nvPicPr>
          <p:cNvPr id="17" name="Picture 16" descr="f45981cd2e1240712a926be98fd0da8d_400x400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71736" y="4071942"/>
            <a:ext cx="2000264" cy="2000264"/>
          </a:xfrm>
          <a:prstGeom prst="rect">
            <a:avLst/>
          </a:prstGeom>
        </p:spPr>
      </p:pic>
      <p:pic>
        <p:nvPicPr>
          <p:cNvPr id="18" name="Picture 17" descr="jessica-coates1.jpg"/>
          <p:cNvPicPr>
            <a:picLocks noChangeAspect="1"/>
          </p:cNvPicPr>
          <p:nvPr/>
        </p:nvPicPr>
        <p:blipFill>
          <a:blip r:embed="rId6" cstate="print"/>
          <a:srcRect t="5949" b="24650"/>
          <a:stretch>
            <a:fillRect/>
          </a:stretch>
        </p:blipFill>
        <p:spPr>
          <a:xfrm>
            <a:off x="571472" y="4071942"/>
            <a:ext cx="1921459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accent1"/>
                </a:solidFill>
                <a:latin typeface="+mn-lt"/>
              </a:rPr>
              <a:t>Appeal</a:t>
            </a:r>
            <a:endParaRPr lang="en-AU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5549105"/>
            <a:ext cx="8291264" cy="57705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>
                <a:solidFill>
                  <a:schemeClr val="bg2"/>
                </a:solidFill>
              </a:rPr>
              <a:t>https://donate.creativecommons.org/</a:t>
            </a:r>
            <a:endParaRPr lang="en-US" sz="4000" dirty="0" smtClean="0">
              <a:solidFill>
                <a:schemeClr val="bg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81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>
              <a:solidFill>
                <a:schemeClr val="bg2"/>
              </a:solidFill>
              <a:latin typeface="AkzidenzGrotesk" pitchFamily="2" charset="0"/>
            </a:endParaRPr>
          </a:p>
          <a:p>
            <a:pPr>
              <a:buNone/>
            </a:pPr>
            <a:endParaRPr lang="en-AU" dirty="0">
              <a:solidFill>
                <a:schemeClr val="bg2"/>
              </a:solidFill>
              <a:latin typeface="AkzidenzGrotesk" pitchFamily="2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2910" y="4429132"/>
            <a:ext cx="7715304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4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5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65089"/>
            <a:ext cx="46085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4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AkzidenzGrotesk" pitchFamily="2" charset="0"/>
                <a:hlinkClick r:id="rId4"/>
              </a:rPr>
              <a:t>Fireworks</a:t>
            </a:r>
            <a:r>
              <a:rPr lang="en-AU" dirty="0" smtClean="0">
                <a:solidFill>
                  <a:schemeClr val="accent1"/>
                </a:solidFill>
                <a:latin typeface="AkzidenzGrotesk" pitchFamily="2" charset="0"/>
              </a:rPr>
              <a:t> *</a:t>
            </a:r>
            <a:endParaRPr lang="en-AU" dirty="0">
              <a:solidFill>
                <a:schemeClr val="accent1"/>
              </a:solidFill>
              <a:latin typeface="AkzidenzGrotesk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5549105"/>
            <a:ext cx="8291264" cy="57705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chemeClr val="bg2"/>
                </a:solidFill>
              </a:rPr>
              <a:t>World largest shell  by </a:t>
            </a:r>
            <a:r>
              <a:rPr lang="en-US" sz="1600" dirty="0">
                <a:solidFill>
                  <a:schemeClr val="bg2"/>
                </a:solidFill>
              </a:rPr>
              <a:t>hiramu55ocaboca on </a:t>
            </a:r>
            <a:r>
              <a:rPr lang="en-US" sz="1600" dirty="0">
                <a:solidFill>
                  <a:schemeClr val="bg2"/>
                </a:solidFill>
                <a:hlinkClick r:id="rId5"/>
              </a:rPr>
              <a:t>https://</a:t>
            </a:r>
            <a:r>
              <a:rPr lang="en-US" sz="1600" dirty="0" smtClean="0">
                <a:solidFill>
                  <a:schemeClr val="bg2"/>
                </a:solidFill>
                <a:hlinkClick r:id="rId5"/>
              </a:rPr>
              <a:t>www.youtube.com/watch?v=AUPPBNDCFk4&amp;feature=youtu.be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81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AU" dirty="0" smtClean="0">
              <a:solidFill>
                <a:schemeClr val="bg2"/>
              </a:solidFill>
              <a:latin typeface="AkzidenzGrotesk" pitchFamily="2" charset="0"/>
            </a:endParaRPr>
          </a:p>
          <a:p>
            <a:pPr>
              <a:buNone/>
            </a:pPr>
            <a:endParaRPr lang="en-AU" dirty="0">
              <a:solidFill>
                <a:schemeClr val="bg2"/>
              </a:solidFill>
              <a:latin typeface="AkzidenzGrotesk" pitchFamily="2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2910" y="4429132"/>
            <a:ext cx="7715304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6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7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691</Words>
  <Application>Microsoft Office PowerPoint</Application>
  <PresentationFormat>On-screen Show (4:3)</PresentationFormat>
  <Paragraphs>119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Creative Commons Australia</vt:lpstr>
      <vt:lpstr>Australian Governments’ Open Access and Licensing Programme (AusGOAL) - Lead Affiliate for Publicly Funded Information </vt:lpstr>
      <vt:lpstr>National Copyright Unit (NCU) - Lead Affiliate for Education </vt:lpstr>
      <vt:lpstr>Creative Commons Australia  Queensland University of Technology (QUT) - Lead Affiliate for Creative Sector, GLAM, Private Sector and Legal Lead </vt:lpstr>
      <vt:lpstr>Creative Commons Australia</vt:lpstr>
      <vt:lpstr>Appeal</vt:lpstr>
      <vt:lpstr>Fireworks *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Australia</dc:title>
  <dc:creator>Nicolas Suzor</dc:creator>
  <cp:lastModifiedBy>Nerida Quatermass</cp:lastModifiedBy>
  <cp:revision>31</cp:revision>
  <dcterms:created xsi:type="dcterms:W3CDTF">2014-09-16T20:58:52Z</dcterms:created>
  <dcterms:modified xsi:type="dcterms:W3CDTF">2015-01-22T02:29:03Z</dcterms:modified>
</cp:coreProperties>
</file>